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77" r:id="rId2"/>
    <p:sldId id="285" r:id="rId3"/>
    <p:sldId id="286" r:id="rId4"/>
    <p:sldId id="287" r:id="rId5"/>
    <p:sldId id="288" r:id="rId6"/>
    <p:sldId id="289" r:id="rId7"/>
    <p:sldId id="290" r:id="rId8"/>
    <p:sldId id="291" r:id="rId9"/>
    <p:sldId id="292" r:id="rId10"/>
    <p:sldId id="272" r:id="rId11"/>
    <p:sldId id="284" r:id="rId12"/>
    <p:sldId id="273" r:id="rId13"/>
    <p:sldId id="274" r:id="rId14"/>
    <p:sldId id="276" r:id="rId15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37" autoAdjust="0"/>
    <p:restoredTop sz="92105" autoAdjust="0"/>
  </p:normalViewPr>
  <p:slideViewPr>
    <p:cSldViewPr>
      <p:cViewPr varScale="1">
        <p:scale>
          <a:sx n="76" d="100"/>
          <a:sy n="76" d="100"/>
        </p:scale>
        <p:origin x="978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48" d="100"/>
          <a:sy n="48" d="100"/>
        </p:scale>
        <p:origin x="-2562" y="-108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Hongyuan Zhang, Marvell; etc.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 smtClean="0"/>
              <a:t>Hongyuan Zhang, Marvell; etc.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Hongyuan Zhang, Marvell; etc.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52172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87272" y="6475413"/>
            <a:ext cx="2056653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 altLang="ko-KR" smtClean="0"/>
              <a:t>Yakun Sun, et. al. (Marvell)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1316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Jan, 2016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Jan, 2016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03815" y="6475413"/>
            <a:ext cx="134011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 altLang="ko-KR" smtClean="0"/>
              <a:t>Yakun Sun, et. al. (Marvell)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Jan, 2016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03815" y="6475413"/>
            <a:ext cx="134011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 altLang="ko-KR" smtClean="0"/>
              <a:t>Yakun Sun, et. al. (Marvell)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>
            <a:lvl1pPr>
              <a:defRPr sz="28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>
            <a:lvl1pPr>
              <a:defRPr sz="2000" b="0" i="0" baseline="0"/>
            </a:lvl1pPr>
            <a:lvl2pPr>
              <a:defRPr sz="1800" baseline="0"/>
            </a:lvl2pPr>
            <a:lvl3pPr>
              <a:defRPr sz="1600" baseline="0"/>
            </a:lvl3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Jan,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da-DK" altLang="ko-KR" smtClean="0"/>
              <a:t>Yakun Sun, et. al. (Marvell)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Jan, 2016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da-DK" altLang="ko-KR" smtClean="0"/>
              <a:t>Yakun Sun, et. al. (Marvell)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2" y="332601"/>
            <a:ext cx="1013162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Jan, 2016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da-DK" altLang="ko-KR" smtClean="0"/>
              <a:t>Yakun Sun, et. al. (Marvell)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Jan, 2016</a:t>
            </a:r>
            <a:endParaRPr lang="en-US" altLang="ko-KR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da-DK" altLang="ko-KR" smtClean="0"/>
              <a:t>Yakun Sun, et. al. (Marvell)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Jan, 2016</a:t>
            </a:r>
            <a:endParaRPr lang="en-US" altLang="ko-KR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03815" y="6475413"/>
            <a:ext cx="134011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 altLang="ko-KR" smtClean="0"/>
              <a:t>Yakun Sun, et. al. (Marvell)</a:t>
            </a:r>
            <a:endParaRPr lang="en-US" altLang="ko-KR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Jan, 2016</a:t>
            </a:r>
            <a:endParaRPr lang="en-US" altLang="ko-KR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03815" y="6475413"/>
            <a:ext cx="134011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 altLang="ko-KR" smtClean="0"/>
              <a:t>Yakun Sun, et. al. (Marvell)</a:t>
            </a:r>
            <a:endParaRPr lang="en-US" altLang="ko-KR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Jan, 2016</a:t>
            </a:r>
            <a:endParaRPr lang="en-US" altLang="ko-KR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03815" y="6475413"/>
            <a:ext cx="134011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 altLang="ko-KR" smtClean="0"/>
              <a:t>Yakun Sun, et. al. (Marvell)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Jan, 2016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da-DK" altLang="ko-KR" smtClean="0"/>
              <a:t>Yakun Sun, et. al. (Marvell)</a:t>
            </a:r>
            <a:endParaRPr lang="en-US" altLang="ko-K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875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Jan, 2016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24864" y="6475413"/>
            <a:ext cx="17190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da-DK" altLang="ko-KR" dirty="0" smtClean="0"/>
              <a:t>Yakun Sun, et. al. (Marvell)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solidFill>
                  <a:schemeClr val="tx1"/>
                </a:solidFill>
                <a:cs typeface="+mn-cs"/>
              </a:rPr>
              <a:t>doc.: IEEE </a:t>
            </a:r>
            <a:r>
              <a:rPr lang="en-US" sz="1800" b="1" dirty="0" smtClean="0">
                <a:solidFill>
                  <a:schemeClr val="tx1"/>
                </a:solidFill>
                <a:cs typeface="+mn-cs"/>
              </a:rPr>
              <a:t>802.11-16/0036r0</a:t>
            </a:r>
            <a:endParaRPr lang="en-US" sz="1800" b="1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rporat@broadcom.com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mailto:mujtaba@apple.com" TargetMode="External"/><Relationship Id="rId2" Type="http://schemas.openxmlformats.org/officeDocument/2006/relationships/hyperlink" Target="mailto:joonsuk@apple.co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chartman@apple.com" TargetMode="External"/><Relationship Id="rId5" Type="http://schemas.openxmlformats.org/officeDocument/2006/relationships/hyperlink" Target="mailto:ericwong@apple.com" TargetMode="External"/><Relationship Id="rId4" Type="http://schemas.openxmlformats.org/officeDocument/2006/relationships/hyperlink" Target="mailto:guoqing_li@apple.com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mailto:pmonajem@cisco.com" TargetMode="External"/><Relationship Id="rId3" Type="http://schemas.openxmlformats.org/officeDocument/2006/relationships/hyperlink" Target="mailto:lv.kaiying@zte.com.cn" TargetMode="External"/><Relationship Id="rId7" Type="http://schemas.openxmlformats.org/officeDocument/2006/relationships/hyperlink" Target="mailto:brianh@cisco.com" TargetMode="External"/><Relationship Id="rId2" Type="http://schemas.openxmlformats.org/officeDocument/2006/relationships/hyperlink" Target="mailto:sun.bo1@zte.com.cn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xing.weimin@zte.com.cn" TargetMode="External"/><Relationship Id="rId5" Type="http://schemas.openxmlformats.org/officeDocument/2006/relationships/hyperlink" Target="mailto:yao.ke5@zte.com.cn" TargetMode="External"/><Relationship Id="rId4" Type="http://schemas.openxmlformats.org/officeDocument/2006/relationships/hyperlink" Target="mailto:yfang@ztetx.com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819" y="609600"/>
            <a:ext cx="7772400" cy="833932"/>
          </a:xfrm>
        </p:spPr>
        <p:txBody>
          <a:bodyPr/>
          <a:lstStyle/>
          <a:p>
            <a:r>
              <a:rPr lang="en-US" dirty="0"/>
              <a:t>CRC Generator for HE-SIG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87514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Jan, 2016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7" name="Rectangle 6"/>
          <p:cNvSpPr txBox="1">
            <a:spLocks noChangeArrowheads="1"/>
          </p:cNvSpPr>
          <p:nvPr/>
        </p:nvSpPr>
        <p:spPr bwMode="auto">
          <a:xfrm>
            <a:off x="771525" y="1456284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2016-01-16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1190670" y="1591716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altLang="ko-KR" smtClean="0"/>
              <a:t>Yakun Sun, et. al. (Marvell)</a:t>
            </a:r>
            <a:endParaRPr lang="en-US" altLang="ko-KR" dirty="0"/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/>
          </p:nvPr>
        </p:nvGraphicFramePr>
        <p:xfrm>
          <a:off x="1038225" y="1985468"/>
          <a:ext cx="7239000" cy="439591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Yakun</a:t>
                      </a:r>
                      <a:r>
                        <a:rPr lang="en-US" sz="1200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Sun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5"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Marvell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5"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5488 Marvell Lane,</a:t>
                      </a:r>
                      <a:b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Santa Clara, CA, 95054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5"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408-222-2500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yakunsun@marvell.com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Hongyuan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hongyuan@marvell.com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Lei Wang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Leileiw@marvell.com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Liwen Chu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liwenchu@marvell.com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Jinjing Jiang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jinjing@marvell.com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yzhang@marvell.com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Rui Cao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ruicao@marvell.com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Sudhir Srinivasa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sudhirs@marvell.com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Bo 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boyu@marvell.com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Saga Tamhane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sagar@marvell.com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Mao 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my@marvel</a:t>
                      </a: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..com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Xiayu Zheng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smtClean="0">
                          <a:latin typeface="Times New Roman"/>
                          <a:ea typeface="Times New Roman"/>
                          <a:cs typeface="Arial"/>
                        </a:rPr>
                        <a:t>xzheng@marvell.com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Christian Berger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crberger@marvell.com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Niranjan Grandhe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ngrandhe@marvell.com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Hui-Ling 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Lou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hlou@marvell.com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95642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343400"/>
          </a:xfrm>
        </p:spPr>
        <p:txBody>
          <a:bodyPr>
            <a:normAutofit/>
          </a:bodyPr>
          <a:lstStyle/>
          <a:p>
            <a:r>
              <a:rPr lang="en-US" dirty="0" smtClean="0"/>
              <a:t>HE-SIGA and each coding group in HE-SIGB has 4-bit CRC.</a:t>
            </a:r>
          </a:p>
          <a:p>
            <a:pPr lvl="1"/>
            <a:r>
              <a:rPr lang="en-US" dirty="0" smtClean="0"/>
              <a:t>The exact CRC generator hasn’t been determined.</a:t>
            </a:r>
          </a:p>
          <a:p>
            <a:pPr lvl="1"/>
            <a:endParaRPr lang="en-US" dirty="0"/>
          </a:p>
          <a:p>
            <a:r>
              <a:rPr lang="en-US" dirty="0" smtClean="0"/>
              <a:t>Option 1: use 4 out of 8-bit CRC as in HT-SIG</a:t>
            </a:r>
          </a:p>
          <a:p>
            <a:pPr lvl="1"/>
            <a:r>
              <a:rPr lang="en-US" dirty="0" smtClean="0"/>
              <a:t>G(D) = </a:t>
            </a:r>
            <a:r>
              <a:rPr lang="en-US" i="1" dirty="0" smtClean="0"/>
              <a:t>D</a:t>
            </a:r>
            <a:r>
              <a:rPr lang="en-US" i="1" baseline="30000" dirty="0"/>
              <a:t>8</a:t>
            </a:r>
            <a:r>
              <a:rPr lang="en-US" i="1" dirty="0" smtClean="0"/>
              <a:t>+D</a:t>
            </a:r>
            <a:r>
              <a:rPr lang="en-US" i="1" baseline="30000" dirty="0" smtClean="0"/>
              <a:t>2</a:t>
            </a:r>
            <a:r>
              <a:rPr lang="en-US" i="1" dirty="0" smtClean="0"/>
              <a:t>+D</a:t>
            </a:r>
            <a:r>
              <a:rPr lang="en-US" i="1" baseline="30000" dirty="0" smtClean="0"/>
              <a:t>1</a:t>
            </a:r>
            <a:r>
              <a:rPr lang="en-US" i="1" dirty="0" smtClean="0"/>
              <a:t>+D</a:t>
            </a:r>
            <a:r>
              <a:rPr lang="en-US" i="1" baseline="30000" dirty="0" smtClean="0"/>
              <a:t>0</a:t>
            </a:r>
            <a:endParaRPr lang="en-US" dirty="0" smtClean="0"/>
          </a:p>
          <a:p>
            <a:pPr lvl="1"/>
            <a:r>
              <a:rPr lang="en-US" dirty="0" smtClean="0"/>
              <a:t>E.g., 4LSB, or 4MSB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Option 2: use a 4-bit CRC generator</a:t>
            </a:r>
          </a:p>
          <a:p>
            <a:pPr lvl="1"/>
            <a:r>
              <a:rPr lang="en-US" i="1" dirty="0" smtClean="0"/>
              <a:t>G(D) = D</a:t>
            </a:r>
            <a:r>
              <a:rPr lang="en-US" i="1" baseline="30000" dirty="0" smtClean="0"/>
              <a:t>4</a:t>
            </a:r>
            <a:r>
              <a:rPr lang="en-US" i="1" dirty="0" smtClean="0"/>
              <a:t>+g</a:t>
            </a:r>
            <a:r>
              <a:rPr lang="en-US" i="1" baseline="-25000" dirty="0" smtClean="0"/>
              <a:t>3</a:t>
            </a:r>
            <a:r>
              <a:rPr lang="en-US" i="1" dirty="0" smtClean="0"/>
              <a:t>D</a:t>
            </a:r>
            <a:r>
              <a:rPr lang="en-US" i="1" baseline="30000" dirty="0" smtClean="0"/>
              <a:t>3</a:t>
            </a:r>
            <a:r>
              <a:rPr lang="en-US" i="1" dirty="0" smtClean="0"/>
              <a:t>+g</a:t>
            </a:r>
            <a:r>
              <a:rPr lang="en-US" i="1" baseline="-25000" dirty="0" smtClean="0"/>
              <a:t>2</a:t>
            </a:r>
            <a:r>
              <a:rPr lang="en-US" i="1" dirty="0" smtClean="0"/>
              <a:t>D</a:t>
            </a:r>
            <a:r>
              <a:rPr lang="en-US" i="1" baseline="30000" dirty="0" smtClean="0"/>
              <a:t>2</a:t>
            </a:r>
            <a:r>
              <a:rPr lang="en-US" i="1" dirty="0" smtClean="0"/>
              <a:t>+g</a:t>
            </a:r>
            <a:r>
              <a:rPr lang="en-US" i="1" baseline="-25000" dirty="0" smtClean="0"/>
              <a:t>1</a:t>
            </a:r>
            <a:r>
              <a:rPr lang="en-US" i="1" dirty="0" smtClean="0"/>
              <a:t>D</a:t>
            </a:r>
            <a:r>
              <a:rPr lang="en-US" i="1" baseline="30000" dirty="0" smtClean="0"/>
              <a:t>1</a:t>
            </a:r>
            <a:r>
              <a:rPr lang="en-US" i="1" dirty="0" smtClean="0"/>
              <a:t>+D</a:t>
            </a:r>
            <a:r>
              <a:rPr lang="en-US" i="1" baseline="30000" dirty="0" smtClean="0"/>
              <a:t>0</a:t>
            </a:r>
          </a:p>
          <a:p>
            <a:pPr lvl="1"/>
            <a:r>
              <a:rPr lang="en-US" dirty="0" smtClean="0"/>
              <a:t>E.g. 11ah with </a:t>
            </a:r>
            <a:r>
              <a:rPr lang="en-US" i="1" dirty="0" smtClean="0"/>
              <a:t>g</a:t>
            </a:r>
            <a:r>
              <a:rPr lang="en-US" i="1" baseline="-25000" dirty="0" smtClean="0"/>
              <a:t>3</a:t>
            </a:r>
            <a:r>
              <a:rPr lang="en-US" i="1" dirty="0" smtClean="0"/>
              <a:t>=0, g</a:t>
            </a:r>
            <a:r>
              <a:rPr lang="en-US" i="1" baseline="-25000" dirty="0" smtClean="0"/>
              <a:t>2</a:t>
            </a:r>
            <a:r>
              <a:rPr lang="en-US" i="1" dirty="0" smtClean="0"/>
              <a:t>=0, g</a:t>
            </a:r>
            <a:r>
              <a:rPr lang="en-US" i="1" baseline="-25000" dirty="0" smtClean="0"/>
              <a:t>1</a:t>
            </a:r>
            <a:r>
              <a:rPr lang="en-US" i="1" dirty="0" smtClean="0"/>
              <a:t>=1, </a:t>
            </a:r>
            <a:r>
              <a:rPr lang="en-US" i="1" dirty="0"/>
              <a:t>G(D) = </a:t>
            </a:r>
            <a:r>
              <a:rPr lang="en-US" i="1" dirty="0" smtClean="0"/>
              <a:t>D</a:t>
            </a:r>
            <a:r>
              <a:rPr lang="en-US" i="1" baseline="30000" dirty="0" smtClean="0"/>
              <a:t>4</a:t>
            </a:r>
            <a:r>
              <a:rPr lang="en-US" i="1" dirty="0" smtClean="0"/>
              <a:t>+D</a:t>
            </a:r>
            <a:r>
              <a:rPr lang="en-US" i="1" baseline="30000" dirty="0" smtClean="0"/>
              <a:t>1</a:t>
            </a:r>
            <a:r>
              <a:rPr lang="en-US" i="1" dirty="0" smtClean="0"/>
              <a:t>+D</a:t>
            </a:r>
            <a:r>
              <a:rPr lang="en-US" i="1" baseline="30000" dirty="0" smtClean="0"/>
              <a:t>0</a:t>
            </a:r>
            <a:endParaRPr lang="en-US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294967295"/>
          </p:nvPr>
        </p:nvSpPr>
        <p:spPr>
          <a:xfrm flipH="1">
            <a:off x="5791199" y="6475413"/>
            <a:ext cx="2752661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da-DK" smtClean="0"/>
              <a:t>Yakun Sun, et. al. (Marvell)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Jan,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2249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Simulation Assumptions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 HE-SIG-A as an example (each coding group in HESIGB has less or similar number of bits as in HESIGA).</a:t>
            </a:r>
          </a:p>
          <a:p>
            <a:pPr lvl="1"/>
            <a:r>
              <a:rPr lang="en-US" dirty="0" smtClean="0"/>
              <a:t>SIGA has 52-4-6 = 42 info bits for CRC generation.</a:t>
            </a:r>
          </a:p>
          <a:p>
            <a:pPr lvl="1"/>
            <a:r>
              <a:rPr lang="en-US" dirty="0" smtClean="0"/>
              <a:t>SIGB common block has 8x4 = 32 info bits for CRC generation.</a:t>
            </a:r>
          </a:p>
          <a:p>
            <a:pPr lvl="1"/>
            <a:r>
              <a:rPr lang="en-US" dirty="0" smtClean="0"/>
              <a:t>SIGB user specific coding block = 21*2 = 42 info bits.</a:t>
            </a:r>
          </a:p>
          <a:p>
            <a:pPr lvl="1"/>
            <a:endParaRPr lang="en-US" dirty="0"/>
          </a:p>
          <a:p>
            <a:r>
              <a:rPr lang="en-US" dirty="0" smtClean="0"/>
              <a:t>Simulated false positive probability of a CRC generator:</a:t>
            </a:r>
          </a:p>
          <a:p>
            <a:pPr lvl="1"/>
            <a:r>
              <a:rPr lang="en-US" dirty="0" smtClean="0"/>
              <a:t>A false positive happens when a HESIGA is decoded incorrectly but CRC check is passed.</a:t>
            </a:r>
          </a:p>
          <a:p>
            <a:pPr lvl="1"/>
            <a:endParaRPr lang="en-US" dirty="0"/>
          </a:p>
          <a:p>
            <a:r>
              <a:rPr lang="en-US" dirty="0" smtClean="0"/>
              <a:t>CRC is generated by</a:t>
            </a:r>
          </a:p>
          <a:p>
            <a:pPr lvl="1"/>
            <a:r>
              <a:rPr lang="en-US" dirty="0" smtClean="0"/>
              <a:t>4 LSB or 4 MSB of 8-bit HT CRC generator output</a:t>
            </a:r>
          </a:p>
          <a:p>
            <a:pPr lvl="1"/>
            <a:r>
              <a:rPr lang="en-US" dirty="0" smtClean="0"/>
              <a:t>All possible [g1, g2, g3] for a 4-bit CRC generator</a:t>
            </a:r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Jan,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altLang="ko-KR" smtClean="0"/>
              <a:t>Yakun Sun, et. al. (Marvell)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53594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dirty="0" smtClean="0"/>
              <a:t>False Positive Rate</a:t>
            </a:r>
            <a:endParaRPr lang="en-US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72000" y="3103775"/>
            <a:ext cx="4627931" cy="3474720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294967295"/>
          </p:nvPr>
        </p:nvSpPr>
        <p:spPr>
          <a:xfrm flipH="1">
            <a:off x="5791199" y="6475413"/>
            <a:ext cx="2752661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da-DK" smtClean="0"/>
              <a:t>Yakun Sun, et. al. (Marvell)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400" y="3024295"/>
            <a:ext cx="4627929" cy="347472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976400" y="1459468"/>
            <a:ext cx="71911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/>
              <a:t>G = [g</a:t>
            </a:r>
            <a:r>
              <a:rPr lang="en-US" sz="1800" baseline="-25000" dirty="0" smtClean="0"/>
              <a:t>1</a:t>
            </a:r>
            <a:r>
              <a:rPr lang="en-US" sz="1800" dirty="0" smtClean="0"/>
              <a:t>, g</a:t>
            </a:r>
            <a:r>
              <a:rPr lang="en-US" sz="1800" baseline="-25000" dirty="0" smtClean="0"/>
              <a:t>2</a:t>
            </a:r>
            <a:r>
              <a:rPr lang="en-US" sz="1800" dirty="0" smtClean="0"/>
              <a:t>, g</a:t>
            </a:r>
            <a:r>
              <a:rPr lang="en-US" sz="1800" baseline="-25000" dirty="0" smtClean="0"/>
              <a:t>3</a:t>
            </a:r>
            <a:r>
              <a:rPr lang="en-US" sz="1800" dirty="0" smtClean="0"/>
              <a:t>] for 4-bit CRC generator, e.g. G=[1, 0, 0] for 11ah 4-bit CRC</a:t>
            </a:r>
            <a:endParaRPr lang="en-US" sz="1800" dirty="0"/>
          </a:p>
        </p:txBody>
      </p:sp>
      <p:sp>
        <p:nvSpPr>
          <p:cNvPr id="9" name="TextBox 8"/>
          <p:cNvSpPr txBox="1"/>
          <p:nvPr/>
        </p:nvSpPr>
        <p:spPr>
          <a:xfrm>
            <a:off x="457201" y="1905000"/>
            <a:ext cx="8382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 smtClean="0"/>
              <a:t>Most of 4-bit generator has similar false positive performance (11ah generator has the best performance).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 smtClean="0"/>
              <a:t>4 LSB/MSB of 8bit HT CRC performs close to 11ah CRC and better than other 4-bit CRC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Jan,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185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4 LSB/MSB of 8-bit CRC performs at minimum loss to the optimal 4bit CRC.</a:t>
            </a:r>
          </a:p>
          <a:p>
            <a:pPr lvl="1"/>
            <a:r>
              <a:rPr lang="en-US" dirty="0" smtClean="0"/>
              <a:t>4LSB is slightly better than 4MSB.</a:t>
            </a:r>
          </a:p>
          <a:p>
            <a:endParaRPr lang="en-US" dirty="0" smtClean="0"/>
          </a:p>
          <a:p>
            <a:r>
              <a:rPr lang="en-US" dirty="0" smtClean="0"/>
              <a:t>8-bit CRC has to be implemented in every device.</a:t>
            </a:r>
          </a:p>
          <a:p>
            <a:pPr lvl="1"/>
            <a:r>
              <a:rPr lang="en-US" dirty="0" smtClean="0"/>
              <a:t>Apply 4LSB or 4MSB at no cost.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294967295"/>
          </p:nvPr>
        </p:nvSpPr>
        <p:spPr>
          <a:xfrm flipH="1">
            <a:off x="5791199" y="6475413"/>
            <a:ext cx="2752661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da-DK" smtClean="0"/>
              <a:t>Yakun Sun, et. al. (Marvell)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Jan,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7806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 support to add the following in </a:t>
            </a:r>
            <a:r>
              <a:rPr lang="en-US" smtClean="0"/>
              <a:t>the current </a:t>
            </a:r>
            <a:r>
              <a:rPr lang="en-US" dirty="0" smtClean="0"/>
              <a:t>SFD:</a:t>
            </a:r>
          </a:p>
          <a:p>
            <a:pPr lvl="1"/>
            <a:r>
              <a:rPr lang="en-US" dirty="0" smtClean="0"/>
              <a:t>The </a:t>
            </a:r>
            <a:r>
              <a:rPr lang="en-US" dirty="0"/>
              <a:t>CRC bits of HE-SIG-A and each coding group of HE-SIG-B are generated as 4 LSB of HT CRC generator </a:t>
            </a:r>
            <a:r>
              <a:rPr lang="en-US" dirty="0" smtClean="0"/>
              <a:t>output?</a:t>
            </a:r>
            <a:endParaRPr lang="en-US" dirty="0"/>
          </a:p>
          <a:p>
            <a:pPr lvl="1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294967295"/>
          </p:nvPr>
        </p:nvSpPr>
        <p:spPr>
          <a:xfrm flipH="1">
            <a:off x="5791199" y="6475413"/>
            <a:ext cx="2752661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da-DK" smtClean="0"/>
              <a:t>Yakun Sun, et. al. (Marvell)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Jan,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02359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2427956"/>
              </p:ext>
            </p:extLst>
          </p:nvPr>
        </p:nvGraphicFramePr>
        <p:xfrm>
          <a:off x="800100" y="3182950"/>
          <a:ext cx="7239000" cy="266194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Robert Stacey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Intel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2111 NE 25th Ave, Hillsboro OR 97124, USA 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+1-503-724-893 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robert.stacey@intel.com</a:t>
                      </a:r>
                      <a:endParaRPr lang="en-US" sz="11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Shahrnaz Azizi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shahrnaz.azizi@intel.com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 Huang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po-kai.huang@intel.com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Qinghua Li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quinghua.li@intel.com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Xiaogang Chen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xiaogang.c.chen@intel.com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Chitto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Ghosh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chittabrata.ghosh@intel.com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Laurent Cariou 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laurent.cariou@intel.com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Yaron Alpert</a:t>
                      </a:r>
                      <a:endParaRPr lang="en-US" sz="12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yaron.alpert@intel.com</a:t>
                      </a:r>
                      <a:endParaRPr lang="en-US" sz="11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Assaf Gurevitz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assaf.gurevitz@intel.com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173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Ilan Sutskover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ilan.sutskover@intel.com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9744027"/>
              </p:ext>
            </p:extLst>
          </p:nvPr>
        </p:nvGraphicFramePr>
        <p:xfrm>
          <a:off x="800100" y="1143000"/>
          <a:ext cx="7239000" cy="203995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Name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Affiliation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Ron Porat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Broadcom</a:t>
                      </a:r>
                      <a:endParaRPr lang="en-US" sz="1200" b="1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  <a:hlinkClick r:id="rId2"/>
                        </a:rPr>
                        <a:t>rporat@broadcom.com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758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Sriram Venkateswaran </a:t>
                      </a: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mfischer@broadcom.com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Matthew Fischer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Zhou Lan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Leo Montreuil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Andrew Blanksby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Vinko Erceg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Jan, 2016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altLang="ko-KR" smtClean="0"/>
              <a:t>Yakun Sun, et. al. (Marvell)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691091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685800" y="1066800"/>
          <a:ext cx="7772400" cy="474469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54480"/>
                <a:gridCol w="1227221"/>
                <a:gridCol w="1718110"/>
                <a:gridCol w="1390850"/>
                <a:gridCol w="1881739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Alice Chen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Qualcomm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alicel@qti.qualcomm.com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Albert Van Zelst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Netherlands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allert@qti.qualcomm.com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Alfred Asterjadhi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aasterja@qti.qualcomm.com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Arjun Bharadwaj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arjunb@qti.qualcomm.com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Bin Tian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btian@qti.qualcomm.com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Carlos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Aldana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caldana@qca.qualcomm.com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George Cherian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gcherian@qti.qualcomm.com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Gwendolyn Barriac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gbarriac@qti.qualcomm.com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Hemanth Sampath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hsampath@qti.qualcomm.com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Lin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0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linyang@qti.qualcomm.com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Menzo Wentink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</a:t>
                      </a:r>
                      <a:r>
                        <a:rPr lang="en-US" sz="10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Netherlands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mwentink@qti.qualcomm.com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Naveen Kakani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2100 </a:t>
                      </a:r>
                      <a:r>
                        <a:rPr lang="fr-FR" sz="10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Lakeside</a:t>
                      </a: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Boulevard</a:t>
                      </a:r>
                      <a:b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Suite 475, Richardson</a:t>
                      </a:r>
                      <a:b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TX 75082, USA</a:t>
                      </a:r>
                      <a:endParaRPr lang="en-US" sz="1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nkakani@qti.qualcomm.com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Raja Banerjea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1060 Rincon Circle San Jose</a:t>
                      </a:r>
                      <a:br>
                        <a:rPr lang="it-IT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it-IT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 95131, USA</a:t>
                      </a:r>
                      <a:endParaRPr lang="en-US" sz="1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rajab@qit.qualcomm.com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 Van Nee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Netherlands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rvannee@qti.qualcomm.com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Jan, 2016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altLang="ko-KR" smtClean="0"/>
              <a:t>Yakun Sun, et. al. (Marvell)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026409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/>
          </p:nvPr>
        </p:nvGraphicFramePr>
        <p:xfrm>
          <a:off x="731687" y="1252407"/>
          <a:ext cx="7772400" cy="242821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54480"/>
                <a:gridCol w="1227221"/>
                <a:gridCol w="1718110"/>
                <a:gridCol w="1390850"/>
                <a:gridCol w="1881739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Rolf De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Vegt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Qualcomm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rolfv@qca.qualcomm.com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Sameer Vermani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svverman@qti.qualcomm.com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Simone Merlin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smerlin@qti.qualcomm.com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Tao Tian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ttian@qti.qualcomm.com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Tevfik Yucek 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tyucek@qca.qualcomm.com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VK Jones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vkjones@qca.qualcomm.com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Youhan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youhank@qca.qualcomm.com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Jan, 2016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altLang="ko-KR" smtClean="0"/>
              <a:t>Yakun Sun, et. al. (Marvell)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802788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/>
          </p:nvPr>
        </p:nvGraphicFramePr>
        <p:xfrm>
          <a:off x="789972" y="4648200"/>
          <a:ext cx="7239000" cy="13772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Joonsuk Kim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Apple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n-US" sz="1200" b="0" u="sng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joonsuk@apple.com</a:t>
                      </a:r>
                      <a:endParaRPr lang="en-US" sz="9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Aon </a:t>
                      </a:r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Mujtaba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mujtaba@apple.com</a:t>
                      </a:r>
                      <a:endParaRPr lang="en-US" sz="900" u="none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Guoqing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Li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guoqing_li@apple.com</a:t>
                      </a:r>
                      <a:endParaRPr lang="en-US" sz="9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Eric Wong 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ericwong@apple.com</a:t>
                      </a:r>
                      <a:r>
                        <a:rPr lang="en-US" sz="9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9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Chris</a:t>
                      </a:r>
                      <a:r>
                        <a:rPr lang="en-US" sz="12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Hartman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6"/>
                        </a:rPr>
                        <a:t>chartman@apple.com</a:t>
                      </a:r>
                      <a:endParaRPr lang="en-US" sz="900" u="none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762000" y="1219200"/>
          <a:ext cx="7239000" cy="304347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 smtClean="0">
                          <a:latin typeface="+mn-lt"/>
                          <a:ea typeface="Times New Roman"/>
                          <a:cs typeface="Arial"/>
                        </a:rPr>
                        <a:t>Jianhan Liu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Mediatek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USA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2860 Junction Ave, San Jose, CA 95134, USA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+1-408-526-1899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jianhan.Liu@mediatek.com</a:t>
                      </a: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Thomas Pare</a:t>
                      </a: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thomas.pare@mediatek.com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ChaoChun Wang</a:t>
                      </a: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chaochun.wang@mediatek.com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James Wang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james.wang@mediatek.com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Times New Roman"/>
                          <a:ea typeface="Times New Roman"/>
                          <a:cs typeface="Arial"/>
                        </a:rPr>
                        <a:t>Tianyu Wu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tianyu.wu@mediatek.com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Times New Roman"/>
                          <a:ea typeface="Times New Roman"/>
                          <a:cs typeface="Arial"/>
                        </a:rPr>
                        <a:t>Russell Huang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russell.huang@mediatek.com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 Yee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Mediatek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No. 1 </a:t>
                      </a:r>
                      <a:r>
                        <a:rPr lang="en-GB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Dusing</a:t>
                      </a: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1</a:t>
                      </a:r>
                      <a:r>
                        <a:rPr lang="en-GB" sz="1200" baseline="30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</a:t>
                      </a: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GB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Hsinchu</a:t>
                      </a: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Taiwan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+886-3-567-0766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james.yee@mediatek.com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Alan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Jauh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alan.jauh@mediatek.com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Frank Hsu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frank.hsu@mediatek.com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Jan, 2016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altLang="ko-KR" smtClean="0"/>
              <a:t>Yakun Sun, et. al. (Marvell)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601065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762000" y="1121576"/>
          <a:ext cx="7467600" cy="520302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00200"/>
                <a:gridCol w="1072415"/>
                <a:gridCol w="1650733"/>
                <a:gridCol w="1336307"/>
                <a:gridCol w="1807945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Peter Loc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Huawei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peterloc@iwirelesstech.com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 Liu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+86-18601656691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liule@huawei.com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 Luo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jun.l@huawei.com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Yi Luo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+86-18665891036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Roy.luoyi@huawei.com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Yingpei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Lin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linyingpei@huawei.com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Jiyong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Pang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pangjiyong@huawei.com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Zhigang Rong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10180 Telesis Court, Suite 365, San Diego, CA  92121 NA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zhigang.rong@huawei.com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 Sun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Rob.Sun@huawei.com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David X.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Shenzhen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david.yangxun@huawei.com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Yunsong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10180 Telesis Court, Suite 365, San Diego, CA  92121 NA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yangyunsong@huawei.com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Junghoon Suh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Junghoon.Suh@huawei.com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Jiayin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Xinjinqiao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Pudong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Shanghai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+86-18601656691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zhangjiayin@huawei.com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Edward</a:t>
                      </a:r>
                      <a:r>
                        <a:rPr lang="en-US" sz="12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Au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altLang="zh-CN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edward.ks.au@huawei.com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Teyan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Chen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altLang="zh-CN" sz="11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, Shenzhen</a:t>
                      </a:r>
                      <a:endParaRPr lang="en-US" altLang="zh-CN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latin typeface="+mn-lt"/>
                          <a:ea typeface="Times New Roman"/>
                          <a:cs typeface="Arial"/>
                        </a:rPr>
                        <a:t>chenteyan@huawei.com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Yunbo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Li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kern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altLang="zh-CN" sz="1100" kern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altLang="zh-CN" sz="1100" kern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, Shenzhen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latin typeface="+mn-lt"/>
                          <a:ea typeface="Times New Roman"/>
                          <a:cs typeface="Arial"/>
                        </a:rPr>
                        <a:t>liyunbo@huawei.com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Jan, 2016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altLang="ko-KR" smtClean="0"/>
              <a:t>Yakun Sun, et. al. (Marvell)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968126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762000" y="1078644"/>
          <a:ext cx="7620000" cy="329410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24000"/>
                <a:gridCol w="1203158"/>
                <a:gridCol w="1684421"/>
                <a:gridCol w="1363579"/>
                <a:gridCol w="1844842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Jinmin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LG Electronics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19,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Yangjae-daero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11gil,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Seocho-gu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Seoul 137-130, Korea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Jinmin1230.kim@lge.com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Kiseon Ryu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kiseon.ryu@lge.com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Jinyoung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Chun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jiny.chun@lge.com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Jinsoo Choi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js.choi@lge.com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Jeongki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jeongki.kim@lge.com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Dongguk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Lim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dongguk.lim@lge.com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Suhwook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suhwook.kim@lge.com 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Eunsung Park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esung.park@lge.com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JayH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Park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Hyunh.park@lge.com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HanGyu Cho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hg.cho@lge.com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 Derham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Orange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thomas.derham@orange.com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762000" y="4387663"/>
          <a:ext cx="7620000" cy="1479737"/>
        </p:xfrm>
        <a:graphic>
          <a:graphicData uri="http://schemas.openxmlformats.org/drawingml/2006/table">
            <a:tbl>
              <a:tblPr/>
              <a:tblGrid>
                <a:gridCol w="1523999"/>
                <a:gridCol w="1219200"/>
                <a:gridCol w="1676400"/>
                <a:gridCol w="1371600"/>
                <a:gridCol w="1828801"/>
              </a:tblGrid>
              <a:tr h="34147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Bo Sun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ZTE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#9 Wuxingduan, Xifeng</a:t>
                      </a:r>
                      <a:b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</a:b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Rd., Xi'an, China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2"/>
                        </a:rPr>
                        <a:t>sun.bo1@zte.com.cn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Kaiying Lv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3"/>
                        </a:rPr>
                        <a:t>lv.kaiying@zte.com.cn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Yonggang Fang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4"/>
                        </a:rPr>
                        <a:t>yfang@ztetx.com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Ke Yao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5"/>
                        </a:rPr>
                        <a:t>yao.ke5@zte.com.cn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Weimin Xing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6"/>
                        </a:rPr>
                        <a:t>xing.weimin@zte.com.cn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Brian Hart 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Cisco Systems 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170 W Tasman Dr, San Jose, CA 95134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7"/>
                        </a:rPr>
                        <a:t>brianh@cisco.com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Pooya Monajemi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  <a:hlinkClick r:id="rId8"/>
                        </a:rPr>
                        <a:t>pmonajem@cisco.com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Jan, 2016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altLang="ko-KR" smtClean="0"/>
              <a:t>Yakun Sun, et. al. (Marvell)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422569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/>
          </p:nvPr>
        </p:nvGraphicFramePr>
        <p:xfrm>
          <a:off x="381000" y="1193248"/>
          <a:ext cx="8153400" cy="405044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0680"/>
                <a:gridCol w="1287379"/>
                <a:gridCol w="1802331"/>
                <a:gridCol w="1459029"/>
                <a:gridCol w="1973981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Fei Tong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Samsung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Innovation Park,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Cambridge CB4 0DS   (U.K.)   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+44 1223 434633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f.tong@samsung.com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Hyunjeong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Maetan 3-dong; Yongtong-Gu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Suwon; South Korea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+82-31-279-9028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hyunjeong.kang@samsung.com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Kaushik Josiam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1301, E. Lookout Dr,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Richardson TX 75070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(972) 761 7437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k.josiam@samsung.com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Mark Rison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Innovation Park,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Cambridge CB4 0DS   (U.K.)   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+44 1223  434600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m.rison@samsung.com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Rakesh Taori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1301, E. Lookout Dr,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Richardson TX 75070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(972) 761 7470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rakesh.taori@samsung.com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Sanghyun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Chang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Maetan 3-dong; Yongtong-Gu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Suwon; South Korea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+82-10-8864-1751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s29.chang@samsung.com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Yasushi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Takatori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NTT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1-1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Hikari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-no-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oka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Yokosuka, Kanagawa 239-0847 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Japan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+81 46 859 3135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takatori.yasushi@lab.ntt.co.jp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Yasuhiko Inoue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+81 46 859 5097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inoue.yasuhiko@lab.ntt.co.jp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Shoko Shinohara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latin typeface="Times New Roman"/>
                          <a:ea typeface="Times New Roman"/>
                          <a:cs typeface="Arial"/>
                        </a:rPr>
                        <a:t>+81 46 859 5107</a:t>
                      </a:r>
                      <a:endParaRPr lang="en-US" sz="1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Shinohara.shoko@lab.ntt.co.jp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Yusuke </a:t>
                      </a:r>
                      <a:r>
                        <a:rPr lang="en-US" altLang="ja-JP" sz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Asai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</a:t>
                      </a:r>
                      <a:r>
                        <a:rPr lang="en-US" sz="1000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46 859 3494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asai.yusuke@lab.ntt.co.jp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Koichi Ishihara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+81 46 859 4233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ishihara.koichi@lab.ntt.co.jp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200" dirty="0" smtClean="0">
                          <a:latin typeface="Times New Roman"/>
                          <a:ea typeface="Times New Roman"/>
                          <a:cs typeface="Arial"/>
                        </a:rPr>
                        <a:t>Junichi Iwatani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+81 46 859 4222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Iwatani.junichi@lab.ntt.co.jp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Akira Yamada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NTT DOCOMO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3-6, Hikarinooka, Yokosuka-shi, Kanagawa, 239-8536, Japan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+81 46 840 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3759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yamadaakira@nttdocomo.com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Jan, 2016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altLang="ko-KR" smtClean="0"/>
              <a:t>Yakun Sun, et. al. (Marvell)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100704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/>
          </p:nvPr>
        </p:nvGraphicFramePr>
        <p:xfrm>
          <a:off x="381000" y="1193248"/>
          <a:ext cx="8153400" cy="164139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0680"/>
                <a:gridCol w="1287379"/>
                <a:gridCol w="1802331"/>
                <a:gridCol w="1375610"/>
                <a:gridCol w="20574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Masahito</a:t>
                      </a:r>
                      <a:r>
                        <a:rPr lang="en-US" sz="1100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Mori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Sony Corp.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Masahito.Mori@jp.sony.com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Yusuke</a:t>
                      </a:r>
                      <a:r>
                        <a:rPr lang="en-US" sz="1100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Tanaka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YusukeC.Tanaka@jp.sony.com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Yuichi Morioka</a:t>
                      </a:r>
                      <a:endParaRPr lang="en-US" sz="11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Yuichi.Morioka@jp.sony.com</a:t>
                      </a:r>
                      <a:endParaRPr lang="en-US" altLang="ja-JP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latin typeface="+mn-lt"/>
                        </a:rPr>
                        <a:t>Kazuyuki Sakoda</a:t>
                      </a:r>
                      <a:endParaRPr lang="en-US" sz="1100" dirty="0">
                        <a:latin typeface="+mn-lt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Kazuyuki.Sakoda@am.sony.com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William</a:t>
                      </a:r>
                      <a:r>
                        <a:rPr lang="en-US" sz="1100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Carney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William.Carney@am.sony.com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Jan, 2016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altLang="ko-KR" smtClean="0"/>
              <a:t>Yakun Sun, et. al. (Marvell)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598089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2" id="{2D838490-D421-4467-905A-18EC0F94B8C6}" vid="{E81BE64F-0FF8-4FF3-8BA8-C7890B6A4862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11-1x-xxxx-00-00xx-IEEE Template</Template>
  <TotalTime>127</TotalTime>
  <Words>1499</Words>
  <Application>Microsoft Office PowerPoint</Application>
  <PresentationFormat>On-screen Show (4:3)</PresentationFormat>
  <Paragraphs>525</Paragraphs>
  <Slides>14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Calibri</vt:lpstr>
      <vt:lpstr>Times New Roman</vt:lpstr>
      <vt:lpstr>802-11-Submission</vt:lpstr>
      <vt:lpstr>CRC Generator for HE-SIG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Overview</vt:lpstr>
      <vt:lpstr>Simulation Assumptions</vt:lpstr>
      <vt:lpstr>False Positive Rate</vt:lpstr>
      <vt:lpstr>Conclusions</vt:lpstr>
      <vt:lpstr>SP</vt:lpstr>
    </vt:vector>
  </TitlesOfParts>
  <Company>Marvell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CRC Generator for HE-SIG</dc:title>
  <dc:creator>Yakun Sun</dc:creator>
  <cp:lastModifiedBy>Yakun Sun</cp:lastModifiedBy>
  <cp:revision>5</cp:revision>
  <cp:lastPrinted>1998-02-10T13:28:06Z</cp:lastPrinted>
  <dcterms:created xsi:type="dcterms:W3CDTF">2016-01-16T02:20:58Z</dcterms:created>
  <dcterms:modified xsi:type="dcterms:W3CDTF">2016-01-17T19:29:06Z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