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6" r:id="rId5"/>
    <p:sldId id="276" r:id="rId6"/>
    <p:sldId id="274" r:id="rId7"/>
    <p:sldId id="273" r:id="rId8"/>
    <p:sldId id="299" r:id="rId9"/>
    <p:sldId id="285" r:id="rId10"/>
    <p:sldId id="301" r:id="rId11"/>
    <p:sldId id="303" r:id="rId12"/>
    <p:sldId id="305" r:id="rId13"/>
    <p:sldId id="307" r:id="rId14"/>
    <p:sldId id="306" r:id="rId15"/>
    <p:sldId id="302" r:id="rId16"/>
    <p:sldId id="286" r:id="rId17"/>
    <p:sldId id="284" r:id="rId18"/>
    <p:sldId id="289" r:id="rId19"/>
    <p:sldId id="300" r:id="rId20"/>
    <p:sldId id="290" r:id="rId21"/>
    <p:sldId id="297" r:id="rId22"/>
    <p:sldId id="298" r:id="rId23"/>
    <p:sldId id="296" r:id="rId24"/>
    <p:sldId id="291" r:id="rId25"/>
    <p:sldId id="292" r:id="rId26"/>
    <p:sldId id="293" r:id="rId27"/>
    <p:sldId id="294" r:id="rId28"/>
    <p:sldId id="295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20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94" d="100"/>
          <a:sy n="94" d="100"/>
        </p:scale>
        <p:origin x="75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DIGITAL\ROOT\NY\Temp\Employees\louhx\Analysis_delayed_ACK_v1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INTERDIGITAL\ROOT\NY\Temp\Employees\louhx\Analysis_delayed_ACK_v1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MAC Efficiency Gain</a:t>
            </a:r>
            <a:r>
              <a:rPr lang="en-US" baseline="0"/>
              <a:t> when using MS-BA for PSMP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Sheet1!$C$15</c:f>
              <c:strCache>
                <c:ptCount val="1"/>
                <c:pt idx="0">
                  <c:v>Gain (%)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Sheet1!$D$16:$F$16</c:f>
              <c:numCache>
                <c:formatCode>General</c:formatCode>
                <c:ptCount val="3"/>
                <c:pt idx="0">
                  <c:v>1500</c:v>
                </c:pt>
                <c:pt idx="1">
                  <c:v>500</c:v>
                </c:pt>
                <c:pt idx="2">
                  <c:v>150</c:v>
                </c:pt>
              </c:numCache>
            </c:numRef>
          </c:cat>
          <c:val>
            <c:numRef>
              <c:f>Sheet1!$D$15:$F$15</c:f>
              <c:numCache>
                <c:formatCode>General</c:formatCode>
                <c:ptCount val="3"/>
                <c:pt idx="0">
                  <c:v>23.032069969999998</c:v>
                </c:pt>
                <c:pt idx="1">
                  <c:v>34.199129999999997</c:v>
                </c:pt>
                <c:pt idx="2">
                  <c:v>39.69849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3298248"/>
        <c:axId val="16330020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Sheet1!$C$16</c15:sqref>
                        </c15:formulaRef>
                      </c:ext>
                    </c:extLst>
                    <c:strCache>
                      <c:ptCount val="1"/>
                      <c:pt idx="0">
                        <c:v>MSDU size (Bytes)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Sheet1!$D$16:$F$16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1500</c:v>
                      </c:pt>
                      <c:pt idx="1">
                        <c:v>500</c:v>
                      </c:pt>
                      <c:pt idx="2">
                        <c:v>150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Sheet1!$D$16:$F$16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1500</c:v>
                      </c:pt>
                      <c:pt idx="1">
                        <c:v>500</c:v>
                      </c:pt>
                      <c:pt idx="2">
                        <c:v>150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1632982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MSDU Size (bytes)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00208"/>
        <c:crosses val="autoZero"/>
        <c:auto val="1"/>
        <c:lblAlgn val="ctr"/>
        <c:lblOffset val="100"/>
        <c:noMultiLvlLbl val="0"/>
      </c:catAx>
      <c:valAx>
        <c:axId val="163300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MAC Efficiency Gain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98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MSDU</a:t>
            </a:r>
            <a:r>
              <a:rPr lang="en-US" baseline="0" dirty="0"/>
              <a:t> size 500 </a:t>
            </a:r>
            <a:r>
              <a:rPr lang="en-US" baseline="0" dirty="0" smtClean="0"/>
              <a:t>Bytes, MCS7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T_Imm_BA/T_Mutli_STA_BA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SNR_UL!$B$406:$B$409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</c:numCache>
            </c:numRef>
          </c:cat>
          <c:val>
            <c:numRef>
              <c:f>SNR_UL!$F$406:$F$409</c:f>
              <c:numCache>
                <c:formatCode>General</c:formatCode>
                <c:ptCount val="4"/>
                <c:pt idx="0">
                  <c:v>9.826589595375701</c:v>
                </c:pt>
                <c:pt idx="1">
                  <c:v>29.39841089670827</c:v>
                </c:pt>
                <c:pt idx="2">
                  <c:v>35.822081016679896</c:v>
                </c:pt>
                <c:pt idx="3">
                  <c:v>39.27916921197312</c:v>
                </c:pt>
              </c:numCache>
            </c:numRef>
          </c:val>
        </c:ser>
        <c:ser>
          <c:idx val="1"/>
          <c:order val="1"/>
          <c:tx>
            <c:v>T_Delayed_BA/T_Multi_STA_BA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SNR_UL!$B$406:$B$409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</c:numCache>
            </c:numRef>
          </c:cat>
          <c:val>
            <c:numRef>
              <c:f>SNR_UL!$G$406:$G$409</c:f>
              <c:numCache>
                <c:formatCode>General</c:formatCode>
                <c:ptCount val="4"/>
                <c:pt idx="0">
                  <c:v>39.499036608863179</c:v>
                </c:pt>
                <c:pt idx="1">
                  <c:v>64.35868331441543</c:v>
                </c:pt>
                <c:pt idx="2">
                  <c:v>72.517871326449551</c:v>
                </c:pt>
                <c:pt idx="3">
                  <c:v>76.908979841172865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3783168"/>
        <c:axId val="303782384"/>
      </c:barChart>
      <c:catAx>
        <c:axId val="3037831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Users</a:t>
                </a:r>
                <a:r>
                  <a:rPr lang="en-US" baseline="0"/>
                  <a:t> in Multi_STA_BA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782384"/>
        <c:crosses val="autoZero"/>
        <c:auto val="1"/>
        <c:lblAlgn val="ctr"/>
        <c:lblOffset val="100"/>
        <c:noMultiLvlLbl val="0"/>
      </c:catAx>
      <c:valAx>
        <c:axId val="30378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MAC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Efficiency</a:t>
                </a:r>
                <a:r>
                  <a:rPr lang="en-US" baseline="0" dirty="0" smtClean="0"/>
                  <a:t> </a:t>
                </a:r>
                <a:r>
                  <a:rPr lang="en-US" baseline="0" dirty="0"/>
                  <a:t>Gain (%)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78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4 Users</a:t>
            </a:r>
            <a:r>
              <a:rPr lang="en-US" baseline="0" dirty="0" smtClean="0"/>
              <a:t> in </a:t>
            </a:r>
            <a:r>
              <a:rPr lang="en-US" dirty="0" smtClean="0"/>
              <a:t>Multi-STA BA, MCS7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T_Imm_BA/T_Multi_STA_BA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SNR_UL!$B$411:$B$421</c:f>
              <c:numCache>
                <c:formatCode>General</c:formatCode>
                <c:ptCount val="11"/>
                <c:pt idx="0">
                  <c:v>100</c:v>
                </c:pt>
                <c:pt idx="1">
                  <c:v>500</c:v>
                </c:pt>
                <c:pt idx="2">
                  <c:v>1000</c:v>
                </c:pt>
                <c:pt idx="3">
                  <c:v>1500</c:v>
                </c:pt>
                <c:pt idx="4">
                  <c:v>2000</c:v>
                </c:pt>
                <c:pt idx="5">
                  <c:v>2500</c:v>
                </c:pt>
                <c:pt idx="6">
                  <c:v>3000</c:v>
                </c:pt>
                <c:pt idx="7">
                  <c:v>3500</c:v>
                </c:pt>
                <c:pt idx="8">
                  <c:v>4000</c:v>
                </c:pt>
                <c:pt idx="9">
                  <c:v>4500</c:v>
                </c:pt>
                <c:pt idx="10">
                  <c:v>5000</c:v>
                </c:pt>
              </c:numCache>
            </c:numRef>
          </c:cat>
          <c:val>
            <c:numRef>
              <c:f>SNR_UL!$F$411:$F$421</c:f>
              <c:numCache>
                <c:formatCode>General</c:formatCode>
                <c:ptCount val="11"/>
                <c:pt idx="0">
                  <c:v>37.590711175616832</c:v>
                </c:pt>
                <c:pt idx="1">
                  <c:v>29.39841089670827</c:v>
                </c:pt>
                <c:pt idx="2">
                  <c:v>22.7792436235708</c:v>
                </c:pt>
                <c:pt idx="3">
                  <c:v>19.488337095560592</c:v>
                </c:pt>
                <c:pt idx="4">
                  <c:v>17.028270874424734</c:v>
                </c:pt>
                <c:pt idx="5">
                  <c:v>14.57512661789535</c:v>
                </c:pt>
                <c:pt idx="6">
                  <c:v>13.153885220924334</c:v>
                </c:pt>
                <c:pt idx="7">
                  <c:v>11.640449438202239</c:v>
                </c:pt>
                <c:pt idx="8">
                  <c:v>10.715763342987161</c:v>
                </c:pt>
                <c:pt idx="9">
                  <c:v>9.6894874672652556</c:v>
                </c:pt>
                <c:pt idx="10">
                  <c:v>9.0401396160558534</c:v>
                </c:pt>
              </c:numCache>
            </c:numRef>
          </c:val>
          <c:smooth val="0"/>
        </c:ser>
        <c:ser>
          <c:idx val="1"/>
          <c:order val="1"/>
          <c:tx>
            <c:v>T_Delayed_BA/T_Multi_STA_BA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SNR_UL!$B$411:$B$421</c:f>
              <c:numCache>
                <c:formatCode>General</c:formatCode>
                <c:ptCount val="11"/>
                <c:pt idx="0">
                  <c:v>100</c:v>
                </c:pt>
                <c:pt idx="1">
                  <c:v>500</c:v>
                </c:pt>
                <c:pt idx="2">
                  <c:v>1000</c:v>
                </c:pt>
                <c:pt idx="3">
                  <c:v>1500</c:v>
                </c:pt>
                <c:pt idx="4">
                  <c:v>2000</c:v>
                </c:pt>
                <c:pt idx="5">
                  <c:v>2500</c:v>
                </c:pt>
                <c:pt idx="6">
                  <c:v>3000</c:v>
                </c:pt>
                <c:pt idx="7">
                  <c:v>3500</c:v>
                </c:pt>
                <c:pt idx="8">
                  <c:v>4000</c:v>
                </c:pt>
                <c:pt idx="9">
                  <c:v>4500</c:v>
                </c:pt>
                <c:pt idx="10">
                  <c:v>5000</c:v>
                </c:pt>
              </c:numCache>
            </c:numRef>
          </c:cat>
          <c:val>
            <c:numRef>
              <c:f>SNR_UL!$G$411:$G$421</c:f>
              <c:numCache>
                <c:formatCode>General</c:formatCode>
                <c:ptCount val="11"/>
                <c:pt idx="0">
                  <c:v>91.582002902757637</c:v>
                </c:pt>
                <c:pt idx="1">
                  <c:v>64.35868331441543</c:v>
                </c:pt>
                <c:pt idx="2">
                  <c:v>49.868073878627975</c:v>
                </c:pt>
                <c:pt idx="3">
                  <c:v>42.663656884875856</c:v>
                </c:pt>
                <c:pt idx="4">
                  <c:v>41.485864562787647</c:v>
                </c:pt>
                <c:pt idx="5">
                  <c:v>31.907709622960056</c:v>
                </c:pt>
                <c:pt idx="6">
                  <c:v>28.796343321482976</c:v>
                </c:pt>
                <c:pt idx="7">
                  <c:v>25.483146067415731</c:v>
                </c:pt>
                <c:pt idx="8">
                  <c:v>23.458833264377322</c:v>
                </c:pt>
                <c:pt idx="9">
                  <c:v>21.212121212121215</c:v>
                </c:pt>
                <c:pt idx="10">
                  <c:v>19.790575916230367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3781992"/>
        <c:axId val="303783560"/>
      </c:lineChart>
      <c:catAx>
        <c:axId val="3037819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MSDU size (Bytes)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783560"/>
        <c:crosses val="autoZero"/>
        <c:auto val="1"/>
        <c:lblAlgn val="ctr"/>
        <c:lblOffset val="100"/>
        <c:noMultiLvlLbl val="0"/>
      </c:catAx>
      <c:valAx>
        <c:axId val="303783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MAC </a:t>
                </a:r>
                <a:r>
                  <a:rPr lang="en-US" dirty="0"/>
                  <a:t>Efficiency Gain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781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802.11-15/x567r0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802.11-yy/x567r0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802.11-16/0028r0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Follow Up for Multi-STA BA for SU Transmissions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919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236708"/>
              </p:ext>
            </p:extLst>
          </p:nvPr>
        </p:nvGraphicFramePr>
        <p:xfrm>
          <a:off x="498475" y="3113088"/>
          <a:ext cx="8072438" cy="247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0" name="Document" r:id="rId5" imgW="8240744" imgH="2534496" progId="Word.Document.8">
                  <p:embed/>
                </p:oleObj>
              </mc:Choice>
              <mc:Fallback>
                <p:oleObj name="Document" r:id="rId5" imgW="8240744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113088"/>
                        <a:ext cx="8072438" cy="24749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660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67544" y="1745000"/>
            <a:ext cx="5544616" cy="384424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 smtClean="0"/>
              <a:t>Assumptions for UL SU Data transmissions:</a:t>
            </a:r>
          </a:p>
          <a:p>
            <a:pPr lvl="1"/>
            <a:r>
              <a:rPr lang="en-US" sz="1800" kern="0" dirty="0" smtClean="0"/>
              <a:t>All the users have the same data packet size and the same amount of data</a:t>
            </a:r>
          </a:p>
          <a:p>
            <a:pPr lvl="1"/>
            <a:r>
              <a:rPr lang="en-US" sz="1800" kern="0" dirty="0" smtClean="0"/>
              <a:t>All UL SU data transmissions are A-MPDUs</a:t>
            </a:r>
          </a:p>
          <a:p>
            <a:pPr lvl="1"/>
            <a:r>
              <a:rPr lang="en-US" sz="1800" kern="0" dirty="0" smtClean="0"/>
              <a:t>All the users use the same MCS</a:t>
            </a:r>
          </a:p>
          <a:p>
            <a:pPr lvl="1"/>
            <a:r>
              <a:rPr lang="en-US" sz="1800" kern="0" dirty="0"/>
              <a:t>Control frames, i.e., BA, </a:t>
            </a:r>
            <a:r>
              <a:rPr lang="en-US" sz="1800" kern="0" dirty="0" smtClean="0"/>
              <a:t>Multi-STA </a:t>
            </a:r>
            <a:r>
              <a:rPr lang="en-US" sz="1800" kern="0" dirty="0"/>
              <a:t>BA use </a:t>
            </a:r>
            <a:r>
              <a:rPr lang="en-US" sz="1800" kern="0" dirty="0" smtClean="0"/>
              <a:t>MCS0</a:t>
            </a:r>
          </a:p>
          <a:p>
            <a:pPr lvl="1"/>
            <a:endParaRPr lang="en-US" sz="1800" kern="0" dirty="0" smtClean="0"/>
          </a:p>
          <a:p>
            <a:r>
              <a:rPr lang="en-US" sz="2000" kern="0" dirty="0" smtClean="0"/>
              <a:t>Assumptions for DL BA transmissions:</a:t>
            </a:r>
          </a:p>
          <a:p>
            <a:pPr lvl="1"/>
            <a:r>
              <a:rPr lang="en-US" sz="1800" kern="0" dirty="0" smtClean="0"/>
              <a:t>Scenario 1: Legacy PSMP with BA (Slide 7)</a:t>
            </a:r>
          </a:p>
          <a:p>
            <a:pPr lvl="1"/>
            <a:r>
              <a:rPr lang="en-US" sz="1800" kern="0" dirty="0" smtClean="0"/>
              <a:t>Scenario 2: PSMP using Multi-STA BA (Slide 8)</a:t>
            </a:r>
          </a:p>
          <a:p>
            <a:pPr lvl="1"/>
            <a:endParaRPr lang="en-US" kern="0" dirty="0" smtClean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MAC Efficiency Analysis Assumptions</a:t>
            </a:r>
            <a:endParaRPr lang="en-US" kern="0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018255"/>
              </p:ext>
            </p:extLst>
          </p:nvPr>
        </p:nvGraphicFramePr>
        <p:xfrm>
          <a:off x="6156176" y="1900304"/>
          <a:ext cx="2567891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0054"/>
                <a:gridCol w="787837"/>
              </a:tblGrid>
              <a:tr h="2860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Value</a:t>
                      </a:r>
                      <a:endParaRPr lang="en-US" sz="16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Preamble duration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 µs </a:t>
                      </a:r>
                      <a:endParaRPr lang="en-US" sz="1600" dirty="0"/>
                    </a:p>
                  </a:txBody>
                  <a:tcPr/>
                </a:tc>
              </a:tr>
              <a:tr h="436274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Block ACK duration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96 µs</a:t>
                      </a:r>
                      <a:endParaRPr lang="en-US" sz="1600" baseline="300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 (# of users in PSMP)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</a:tr>
              <a:tr h="436274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OFDM symbol duration (incl. CP)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 µs</a:t>
                      </a:r>
                      <a:endParaRPr lang="en-US" sz="16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# of data sub carriers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234</a:t>
                      </a:r>
                      <a:endParaRPr lang="en-US" sz="1600" baseline="300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/>
                        <a:t>Multi_STA</a:t>
                      </a:r>
                      <a:r>
                        <a:rPr lang="en-US" sz="1600" baseline="0" dirty="0" smtClean="0"/>
                        <a:t> BA duration (4 users)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128 </a:t>
                      </a:r>
                      <a:r>
                        <a:rPr lang="en-US" sz="1600" dirty="0" smtClean="0"/>
                        <a:t>µs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baseline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02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dirty="0"/>
              <a:t>MAC Efficiency </a:t>
            </a:r>
            <a:r>
              <a:rPr lang="en-US" sz="2800" dirty="0" smtClean="0"/>
              <a:t>for </a:t>
            </a:r>
            <a:r>
              <a:rPr lang="en-US" sz="2800" dirty="0"/>
              <a:t>PSMP with Multi-STA BA</a:t>
            </a:r>
            <a:endParaRPr lang="en-US" sz="2800" kern="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087531"/>
              </p:ext>
            </p:extLst>
          </p:nvPr>
        </p:nvGraphicFramePr>
        <p:xfrm>
          <a:off x="2195736" y="1628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ontent Placeholder 1"/>
          <p:cNvSpPr txBox="1">
            <a:spLocks/>
          </p:cNvSpPr>
          <p:nvPr/>
        </p:nvSpPr>
        <p:spPr>
          <a:xfrm>
            <a:off x="427670" y="4437112"/>
            <a:ext cx="8287072" cy="17687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Observations: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MAC efficiency gain of up to 39% for 4 users when Multi-STA BA is used in a PSMP sequence compared to legacy PSMP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MAC efficiency gain (G) increases when </a:t>
            </a:r>
            <a:r>
              <a:rPr lang="en-US" sz="1800" kern="0" dirty="0" smtClean="0"/>
              <a:t>the size of the A-MPDUs transmitted by STAs in a PSMP sequence decreases</a:t>
            </a:r>
            <a:endParaRPr 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330425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Scheduled Multi-STA 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700808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If Multi-STA BA are transmitted at scheduled time or within scheduled intervals, it may provide sufficient information for STAs for the correct functioning of the acknowledgement procedure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5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Multi-STA BA may be scheduled by leveraging the following designs already accepted into 802.11ax SFD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TWT scheduling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ACK scheduling information in MAC header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E.g., similar to design in SFD: Scheduling </a:t>
            </a:r>
            <a:r>
              <a:rPr lang="en-GB" sz="1600" dirty="0"/>
              <a:t>information for UL MU Acknowledgement from STA may be contained within the HE variant of the HT Control Field</a:t>
            </a:r>
            <a:r>
              <a:rPr lang="en-GB" sz="1600" dirty="0" smtClean="0"/>
              <a:t>. [1]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1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MAC efficiency gain for scheduled Multi-STA BA is expected to be similar to those shown on Slide 5</a:t>
            </a:r>
            <a:r>
              <a:rPr lang="en-GB" sz="2000" smtClean="0"/>
              <a:t>, 24 and 25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60781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Using Multi-STA BA to acknowledge </a:t>
            </a:r>
            <a:r>
              <a:rPr lang="en-GB" dirty="0" smtClean="0"/>
              <a:t>UL SU transmissions </a:t>
            </a:r>
            <a:r>
              <a:rPr lang="en-GB" kern="0" dirty="0" smtClean="0"/>
              <a:t>can significantly improve MAC efficiency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Multi-STA BA may be used in PSMP sequences and scheduled Multi-STA BA scenarios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141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11-15/0132r13, Specification Framework for </a:t>
            </a:r>
            <a:r>
              <a:rPr lang="en-US" sz="2000" kern="0" dirty="0" err="1" smtClean="0"/>
              <a:t>Tgax</a:t>
            </a:r>
            <a:endParaRPr lang="en-US" sz="2000" kern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11-15/0366r2, Multi-STA Acknowledgement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11-15/0567r1, Multi-STA BA for SU Transmissions</a:t>
            </a: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you agree that: </a:t>
            </a:r>
          </a:p>
          <a:p>
            <a:endParaRPr lang="en-US" dirty="0" smtClean="0"/>
          </a:p>
          <a:p>
            <a:r>
              <a:rPr lang="en-US" dirty="0" err="1" smtClean="0"/>
              <a:t>x.y.z</a:t>
            </a:r>
            <a:r>
              <a:rPr lang="en-US" dirty="0" smtClean="0"/>
              <a:t> The spec should allow the use of Multi-STA BA frame to acknowledge UL SU transmissions in PSMP sequences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Xiaofei Wang (</a:t>
            </a:r>
            <a:r>
              <a:rPr lang="en-US" dirty="0" err="1" smtClean="0"/>
              <a:t>InterDigital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5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you agree that: </a:t>
            </a:r>
          </a:p>
          <a:p>
            <a:endParaRPr lang="en-US" dirty="0" smtClean="0"/>
          </a:p>
          <a:p>
            <a:r>
              <a:rPr lang="en-US" dirty="0" err="1" smtClean="0"/>
              <a:t>x.y.z</a:t>
            </a:r>
            <a:r>
              <a:rPr lang="en-US" dirty="0" smtClean="0"/>
              <a:t> The spec should allow the use of Multi-STA BA frame to acknowledge UL SU transmissions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Xiaofei Wang (InterDigital)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53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8032" y="2924944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Appendix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01757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685801" y="1458123"/>
            <a:ext cx="7702624" cy="4995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Legacy ACK: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ACK sent SIFS after each packet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HT-Immediate BA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BA sent SIFS after A-MPDU</a:t>
            </a:r>
            <a:endParaRPr lang="en-US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Legacy Immediate SU BA/ACKs</a:t>
            </a:r>
            <a:endParaRPr lang="en-US" kern="0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87624" y="2492896"/>
            <a:ext cx="4824536" cy="1152128"/>
            <a:chOff x="1115616" y="2636912"/>
            <a:chExt cx="4824536" cy="1152128"/>
          </a:xfrm>
        </p:grpSpPr>
        <p:sp>
          <p:nvSpPr>
            <p:cNvPr id="5" name="Rectangle 4"/>
            <p:cNvSpPr/>
            <p:nvPr/>
          </p:nvSpPr>
          <p:spPr bwMode="auto">
            <a:xfrm>
              <a:off x="1115616" y="2636912"/>
              <a:ext cx="1008112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Data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571735" y="342900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923928" y="2636912"/>
              <a:ext cx="1008112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/>
                <a:t>STA2</a:t>
              </a:r>
              <a:endParaRPr lang="en-US" sz="1600" dirty="0"/>
            </a:p>
            <a:p>
              <a:pPr algn="ctr"/>
              <a:r>
                <a:rPr lang="en-US" sz="1600" dirty="0"/>
                <a:t>Data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380047" y="342900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87624" y="5013176"/>
            <a:ext cx="4824536" cy="1152128"/>
            <a:chOff x="1115616" y="5013176"/>
            <a:chExt cx="4824536" cy="1152128"/>
          </a:xfrm>
        </p:grpSpPr>
        <p:sp>
          <p:nvSpPr>
            <p:cNvPr id="15" name="Rectangle 14"/>
            <p:cNvSpPr/>
            <p:nvPr/>
          </p:nvSpPr>
          <p:spPr bwMode="auto">
            <a:xfrm>
              <a:off x="1115616" y="5013176"/>
              <a:ext cx="1008112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/>
                <a:t>A-MPDU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571735" y="5805264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923928" y="5013176"/>
              <a:ext cx="1008112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/>
                <a:t>STA2</a:t>
              </a:r>
              <a:endParaRPr lang="en-US" sz="1600" dirty="0"/>
            </a:p>
            <a:p>
              <a:pPr algn="ctr"/>
              <a:r>
                <a:rPr lang="en-US" sz="1600" dirty="0" smtClean="0"/>
                <a:t>A-MPDU</a:t>
              </a:r>
              <a:endParaRPr lang="en-US" sz="1600" dirty="0"/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380047" y="5805264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059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685801" y="1458123"/>
            <a:ext cx="7702624" cy="4995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HT-Delayed BA: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BAR included in A-MPDU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BA sent with unspecified delay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ACK/BA to individual STAs still represent significant overhead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May be optimized for higher MAC efficiency</a:t>
            </a:r>
            <a:endParaRPr lang="en-US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Legacy Delayed SU BA</a:t>
            </a:r>
            <a:endParaRPr lang="en-US" kern="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39552" y="3140968"/>
            <a:ext cx="7856933" cy="1152128"/>
            <a:chOff x="539552" y="2996952"/>
            <a:chExt cx="7856933" cy="1152128"/>
          </a:xfrm>
        </p:grpSpPr>
        <p:sp>
          <p:nvSpPr>
            <p:cNvPr id="21" name="Rectangle 20"/>
            <p:cNvSpPr/>
            <p:nvPr/>
          </p:nvSpPr>
          <p:spPr bwMode="auto">
            <a:xfrm>
              <a:off x="539552" y="2996952"/>
              <a:ext cx="1800201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STA1</a:t>
              </a:r>
            </a:p>
            <a:p>
              <a:pPr marL="0" marR="0" indent="0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/>
                <a:t>A-MPDU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075792" y="378904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7108239" y="378904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691681" y="3140968"/>
              <a:ext cx="504056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BAR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004047" y="2996952"/>
              <a:ext cx="1800201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STA2</a:t>
              </a:r>
            </a:p>
            <a:p>
              <a:pPr marL="0" marR="0" indent="0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 smtClean="0"/>
                <a:t>A-MPDU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156176" y="3140968"/>
              <a:ext cx="504056" cy="288032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BAR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723864" y="306896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7836380" y="3068960"/>
              <a:ext cx="560105" cy="3600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17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1844824"/>
            <a:ext cx="777240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Using Multi-STA BA to acknowledge UL SU transmissions can lead to significant gain in efficiency [3]. In this contribution, we explore two UL SU transmission scenarios for their suitability of using Multi-STA BA.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714867" y="1501214"/>
            <a:ext cx="7330008" cy="35448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chemeClr val="tx1"/>
                </a:solidFill>
              </a:rPr>
              <a:t>Multi-STA BA has been introduced to acknowledge UL MU transmissions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chemeClr val="tx1"/>
                </a:solidFill>
              </a:rPr>
              <a:t>The same multi-STA BA may be used </a:t>
            </a:r>
            <a:r>
              <a:rPr lang="en-US" sz="2000" kern="0" dirty="0">
                <a:solidFill>
                  <a:schemeClr val="tx1"/>
                </a:solidFill>
              </a:rPr>
              <a:t>to acknowledge UL SU transmissions to provide higher MAC </a:t>
            </a:r>
            <a:r>
              <a:rPr lang="en-US" sz="2000" kern="0" dirty="0" smtClean="0">
                <a:solidFill>
                  <a:schemeClr val="tx1"/>
                </a:solidFill>
              </a:rPr>
              <a:t>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>
                <a:solidFill>
                  <a:schemeClr val="tx1"/>
                </a:solidFill>
              </a:rPr>
              <a:t>When compared to Legacy Delayed SU BA, multi-STA BA is more efficient due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chemeClr val="tx1"/>
                </a:solidFill>
              </a:rPr>
              <a:t>Less inter frame spaces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chemeClr val="tx1"/>
                </a:solidFill>
              </a:rPr>
              <a:t>Less medium access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chemeClr val="tx1"/>
                </a:solidFill>
              </a:rPr>
              <a:t>More compact frame design</a:t>
            </a:r>
          </a:p>
          <a:p>
            <a:pPr lvl="1"/>
            <a:endParaRPr lang="en-US" sz="1600" kern="0" dirty="0" smtClean="0">
              <a:solidFill>
                <a:schemeClr val="tx1"/>
              </a:solidFill>
            </a:endParaRPr>
          </a:p>
          <a:p>
            <a:pPr lvl="1"/>
            <a:endParaRPr lang="en-US" sz="1600" kern="0" dirty="0">
              <a:solidFill>
                <a:schemeClr val="tx1"/>
              </a:solidFill>
            </a:endParaRPr>
          </a:p>
          <a:p>
            <a:pPr lvl="1"/>
            <a:endParaRPr lang="en-US" sz="1600" kern="0" dirty="0">
              <a:solidFill>
                <a:schemeClr val="tx1"/>
              </a:solidFill>
            </a:endParaRPr>
          </a:p>
          <a:p>
            <a:endParaRPr lang="en-US" sz="2000" kern="0" dirty="0" smtClean="0">
              <a:solidFill>
                <a:schemeClr val="tx1"/>
              </a:solidFill>
            </a:endParaRPr>
          </a:p>
          <a:p>
            <a:endParaRPr lang="en-US" sz="2000" kern="0" dirty="0">
              <a:solidFill>
                <a:schemeClr val="tx1"/>
              </a:solidFill>
            </a:endParaRPr>
          </a:p>
          <a:p>
            <a:endParaRPr lang="en-US" sz="1600" kern="0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0"/>
            <a:ext cx="7770813" cy="784321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Multi-STA BA for SU Transmissions</a:t>
            </a:r>
            <a:endParaRPr lang="en-US" kern="0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1019589" y="4783276"/>
            <a:ext cx="100811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A-MPDU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156331" y="5445224"/>
            <a:ext cx="1160085" cy="36004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Multi-STA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 smtClean="0"/>
              <a:t>ACK/BA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2387740" y="4783276"/>
            <a:ext cx="100811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A-MPDU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959905" y="4782510"/>
            <a:ext cx="100811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A-MPDU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5376100" y="4782510"/>
            <a:ext cx="100811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STA4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A-MPDU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724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MAC Efficiency for Multi-STA BA</a:t>
            </a: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"/>
              <p:cNvSpPr txBox="1">
                <a:spLocks/>
              </p:cNvSpPr>
              <p:nvPr/>
            </p:nvSpPr>
            <p:spPr>
              <a:xfrm>
                <a:off x="685800" y="1458123"/>
                <a:ext cx="7990655" cy="319501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indent="0"/>
                <a:r>
                  <a:rPr lang="en-US" sz="2000" kern="0" dirty="0" smtClean="0"/>
                  <a:t>MAC efficiency </a:t>
                </a:r>
                <a:r>
                  <a:rPr lang="en-US" sz="2000" kern="0" dirty="0"/>
                  <a:t>gain </a:t>
                </a:r>
                <a:r>
                  <a:rPr lang="en-US" sz="2000" kern="0" dirty="0" smtClean="0"/>
                  <a:t>(G) in percentage for Multi-STA BA over legacy BA is defined as: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kern="0" dirty="0"/>
                  <a:t> </a:t>
                </a:r>
                <a:r>
                  <a:rPr lang="en-US" b="0" kern="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ker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1" ker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𝐿𝑒𝑔𝑎𝑐𝑦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𝐵𝐴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1" ker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𝑀𝑢𝑙𝑡𝑖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𝐵𝐴</m:t>
                        </m:r>
                      </m:den>
                    </m:f>
                  </m:oMath>
                </a14:m>
                <a:r>
                  <a:rPr lang="en-US" sz="1800" b="0" kern="0" dirty="0" smtClean="0"/>
                  <a:t> - 1) x 100</a:t>
                </a:r>
              </a:p>
              <a:p>
                <a:endParaRPr lang="en-US" sz="1100" dirty="0" smtClean="0"/>
              </a:p>
              <a:p>
                <a:r>
                  <a:rPr lang="en-US" sz="1800" dirty="0" err="1" smtClean="0"/>
                  <a:t>T_Legacy_BA</a:t>
                </a:r>
                <a:r>
                  <a:rPr lang="en-US" sz="1800" dirty="0"/>
                  <a:t>: total time consumed to transmit data and BA when legacy BA is used, namely HT-Immediate BA and HT-Delayed BA(shown on Slide </a:t>
                </a:r>
                <a:r>
                  <a:rPr lang="en-US" sz="1800" dirty="0" smtClean="0"/>
                  <a:t>18 </a:t>
                </a:r>
                <a:r>
                  <a:rPr lang="en-US" sz="1800" dirty="0"/>
                  <a:t>and </a:t>
                </a:r>
                <a:r>
                  <a:rPr lang="en-US" sz="1800" dirty="0" smtClean="0"/>
                  <a:t>19)</a:t>
                </a:r>
                <a:endParaRPr lang="en-US" sz="1800" dirty="0"/>
              </a:p>
              <a:p>
                <a:pPr lvl="1"/>
                <a:r>
                  <a:rPr lang="en-US" sz="1600" dirty="0" err="1" smtClean="0"/>
                  <a:t>T_Imm_BA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= (DIFS + BO + Data + SIFS + BA) x N</a:t>
                </a:r>
              </a:p>
              <a:p>
                <a:pPr lvl="1"/>
                <a:r>
                  <a:rPr lang="en-US" sz="1600" dirty="0" err="1" smtClean="0"/>
                  <a:t>T_Delayed_BA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= (DIFS + BO + A-(</a:t>
                </a:r>
                <a:r>
                  <a:rPr lang="en-US" sz="1600" dirty="0" err="1"/>
                  <a:t>Data+BAR</a:t>
                </a:r>
                <a:r>
                  <a:rPr lang="en-US" sz="1600" dirty="0"/>
                  <a:t>) + DIFS + BO + BA +SIFS + ACK) x N</a:t>
                </a:r>
              </a:p>
              <a:p>
                <a:endParaRPr lang="en-US" sz="1000" dirty="0" smtClean="0"/>
              </a:p>
              <a:p>
                <a:r>
                  <a:rPr lang="en-US" sz="1800" dirty="0" err="1"/>
                  <a:t>T_Multi_STA_BA</a:t>
                </a:r>
                <a:r>
                  <a:rPr lang="en-US" sz="1800" dirty="0"/>
                  <a:t>: total time consumed to transmit data and </a:t>
                </a:r>
                <a:r>
                  <a:rPr lang="en-US" sz="1800" dirty="0" smtClean="0"/>
                  <a:t>BA when Multi-STA </a:t>
                </a:r>
                <a:r>
                  <a:rPr lang="en-US" sz="1800" dirty="0"/>
                  <a:t>BA is used (shown on Slide </a:t>
                </a:r>
                <a:r>
                  <a:rPr lang="en-US" sz="1800" dirty="0" smtClean="0"/>
                  <a:t>20)</a:t>
                </a:r>
                <a:endParaRPr lang="en-US" sz="1800" dirty="0"/>
              </a:p>
              <a:p>
                <a:pPr marL="742950" lvl="2" indent="-342900">
                  <a:spcBef>
                    <a:spcPts val="600"/>
                  </a:spcBef>
                </a:pPr>
                <a:r>
                  <a:rPr lang="en-US" sz="1600" dirty="0" err="1"/>
                  <a:t>T_Multi_STA_BA</a:t>
                </a:r>
                <a:r>
                  <a:rPr lang="en-US" sz="1600" dirty="0"/>
                  <a:t> = </a:t>
                </a:r>
                <a:r>
                  <a:rPr lang="pl-PL" sz="1600" dirty="0"/>
                  <a:t>(DIFS + BO + </a:t>
                </a:r>
                <a:r>
                  <a:rPr lang="en-US" sz="1600" dirty="0"/>
                  <a:t>D</a:t>
                </a:r>
                <a:r>
                  <a:rPr lang="pl-PL" sz="1600" dirty="0"/>
                  <a:t>ata)*N + (DIFS + BO + MU_BA)</a:t>
                </a:r>
                <a:endParaRPr lang="en-US" sz="1600" dirty="0"/>
              </a:p>
              <a:p>
                <a:endParaRPr lang="en-US" sz="2000" b="0" kern="0" dirty="0" smtClean="0"/>
              </a:p>
            </p:txBody>
          </p:sp>
        </mc:Choice>
        <mc:Fallback xmlns="">
          <p:sp>
            <p:nvSpPr>
              <p:cNvPr id="7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458123"/>
                <a:ext cx="7990655" cy="3195013"/>
              </a:xfrm>
              <a:prstGeom prst="rect">
                <a:avLst/>
              </a:prstGeom>
              <a:blipFill rotWithShape="0">
                <a:blip r:embed="rId2"/>
                <a:stretch>
                  <a:fillRect l="-687" t="-954" r="-611" b="-35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508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39552" y="1844824"/>
            <a:ext cx="8280920" cy="41132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 smtClean="0"/>
              <a:t>Assumptions for UL SU Data transmissions:</a:t>
            </a:r>
          </a:p>
          <a:p>
            <a:pPr lvl="1"/>
            <a:r>
              <a:rPr lang="en-US" kern="0" dirty="0" smtClean="0"/>
              <a:t>All the users have the same data packet size and the same amount of data</a:t>
            </a:r>
          </a:p>
          <a:p>
            <a:pPr lvl="1"/>
            <a:r>
              <a:rPr lang="en-US" kern="0" dirty="0" smtClean="0"/>
              <a:t>All UL SU data transmissions are A-MPDUs</a:t>
            </a:r>
          </a:p>
          <a:p>
            <a:pPr lvl="1"/>
            <a:r>
              <a:rPr lang="en-US" kern="0" dirty="0" smtClean="0"/>
              <a:t>All the users use the same MCS</a:t>
            </a:r>
          </a:p>
          <a:p>
            <a:pPr lvl="1"/>
            <a:r>
              <a:rPr lang="en-US" kern="0" dirty="0"/>
              <a:t>Control frames, i.e., BA, ACK, Multi-STA BA use MCS0</a:t>
            </a:r>
          </a:p>
          <a:p>
            <a:r>
              <a:rPr lang="en-US" kern="0" dirty="0" smtClean="0"/>
              <a:t>Assumptions for DL BA transmissions:</a:t>
            </a:r>
          </a:p>
          <a:p>
            <a:pPr lvl="1"/>
            <a:r>
              <a:rPr lang="en-US" kern="0" dirty="0" smtClean="0"/>
              <a:t>Scenario 1: HT-Immediate BA (Slide 18)</a:t>
            </a:r>
          </a:p>
          <a:p>
            <a:pPr lvl="1"/>
            <a:r>
              <a:rPr lang="en-US" kern="0" dirty="0" smtClean="0"/>
              <a:t>Scenario 2: HT-Delayed BA (Slide 19)</a:t>
            </a:r>
          </a:p>
          <a:p>
            <a:pPr lvl="1"/>
            <a:r>
              <a:rPr lang="en-US" kern="0" dirty="0" smtClean="0"/>
              <a:t>Scenario 3: Multi-STA BA (Slide 20)</a:t>
            </a:r>
            <a:endParaRPr lang="en-US" kern="0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MAC Efficiency Analysis Assumptions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81147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/>
          </p:nvPr>
        </p:nvGraphicFramePr>
        <p:xfrm>
          <a:off x="1603078" y="1556792"/>
          <a:ext cx="5790405" cy="2985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7476"/>
                <a:gridCol w="2142929"/>
              </a:tblGrid>
              <a:tr h="28604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Value</a:t>
                      </a:r>
                      <a:endParaRPr lang="en-US" sz="1600" dirty="0"/>
                    </a:p>
                  </a:txBody>
                  <a:tcPr/>
                </a:tc>
              </a:tr>
              <a:tr h="436274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Contention duration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27 µs (3 time slots)</a:t>
                      </a:r>
                      <a:endParaRPr lang="en-US" sz="16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Preamble duration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48 µs </a:t>
                      </a:r>
                      <a:endParaRPr lang="en-US" sz="1600" dirty="0"/>
                    </a:p>
                  </a:txBody>
                  <a:tcPr/>
                </a:tc>
              </a:tr>
              <a:tr h="436274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Block ACK duration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96 µs</a:t>
                      </a:r>
                      <a:endParaRPr lang="en-US" sz="1600" baseline="300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# of users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2, 4 , 6 , 8</a:t>
                      </a:r>
                      <a:endParaRPr lang="en-US" sz="1600" dirty="0"/>
                    </a:p>
                  </a:txBody>
                  <a:tcPr/>
                </a:tc>
              </a:tr>
              <a:tr h="436274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OFDM symbol duration (including CP)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 µs</a:t>
                      </a:r>
                      <a:endParaRPr lang="en-US" sz="16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# of data sub carriers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234</a:t>
                      </a:r>
                      <a:endParaRPr lang="en-US" sz="1600" baseline="30000" dirty="0"/>
                    </a:p>
                  </a:txBody>
                  <a:tcPr/>
                </a:tc>
              </a:tr>
              <a:tr h="286042">
                <a:tc>
                  <a:txBody>
                    <a:bodyPr/>
                    <a:lstStyle/>
                    <a:p>
                      <a:r>
                        <a:rPr lang="en-US" sz="1600" baseline="0" dirty="0" err="1" smtClean="0"/>
                        <a:t>Multi_STA</a:t>
                      </a:r>
                      <a:r>
                        <a:rPr lang="en-US" sz="1600" baseline="0" dirty="0" smtClean="0"/>
                        <a:t> BA duration (2/4/6/8 users)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112/128/160/192 </a:t>
                      </a:r>
                      <a:r>
                        <a:rPr lang="en-US" sz="1600" dirty="0" smtClean="0"/>
                        <a:t>µs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97240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5800" y="685801"/>
            <a:ext cx="7770813" cy="582959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MAC Efficiency Analysis Assumptions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691678" y="5623362"/>
          <a:ext cx="5177316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586"/>
                <a:gridCol w="1012953"/>
                <a:gridCol w="1004295"/>
                <a:gridCol w="1082214"/>
                <a:gridCol w="1030268"/>
              </a:tblGrid>
              <a:tr h="19533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L-STF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L-LTF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L-SIG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HE</a:t>
                      </a:r>
                      <a:r>
                        <a:rPr lang="en-US" sz="1600" b="0" baseline="0" dirty="0" smtClean="0"/>
                        <a:t>-SIG-A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HE-LTF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691676" y="5923859"/>
          <a:ext cx="5177317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586"/>
                <a:gridCol w="1012953"/>
                <a:gridCol w="1004296"/>
                <a:gridCol w="1082214"/>
                <a:gridCol w="1030268"/>
              </a:tblGrid>
              <a:tr h="19533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8µs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0" name="Right Brace 9"/>
          <p:cNvSpPr/>
          <p:nvPr/>
        </p:nvSpPr>
        <p:spPr>
          <a:xfrm rot="16200000">
            <a:off x="4175956" y="2867454"/>
            <a:ext cx="216024" cy="532859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87824" y="508518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Preamble duration 48us [1]</a:t>
            </a:r>
          </a:p>
        </p:txBody>
      </p:sp>
    </p:spTree>
    <p:extLst>
      <p:ext uri="{BB962C8B-B14F-4D97-AF65-F5344CB8AC3E}">
        <p14:creationId xmlns:p14="http://schemas.microsoft.com/office/powerpoint/2010/main" val="109810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27670" y="4509120"/>
            <a:ext cx="8287072" cy="16967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Observations: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MAC efficiency gain (G) increases when a Multi-STA BA is used to acknowledge higher number of SU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MAC efficiency gain of up to 76% for 8 users compared to legacy HT-Delayed BA, and MAC efficiency gain of up to 39% for 8 users when compared to legacy HT-Immediate BA</a:t>
            </a:r>
          </a:p>
        </p:txBody>
      </p:sp>
      <p:sp>
        <p:nvSpPr>
          <p:cNvPr id="16" name="Title 2"/>
          <p:cNvSpPr txBox="1">
            <a:spLocks/>
          </p:cNvSpPr>
          <p:nvPr/>
        </p:nvSpPr>
        <p:spPr>
          <a:xfrm>
            <a:off x="427670" y="779611"/>
            <a:ext cx="802894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kern="0" dirty="0"/>
              <a:t>MAC efficiency gain (G) </a:t>
            </a:r>
            <a:r>
              <a:rPr lang="en-US" sz="2400" kern="0" dirty="0" smtClean="0"/>
              <a:t>for </a:t>
            </a:r>
            <a:r>
              <a:rPr lang="en-US" sz="2400" kern="0" dirty="0"/>
              <a:t>Multi-STA BA over legacy BA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/>
          </p:nvPr>
        </p:nvGraphicFramePr>
        <p:xfrm>
          <a:off x="1644688" y="1412776"/>
          <a:ext cx="54006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035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27670" y="4365104"/>
            <a:ext cx="8287072" cy="22192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Observations</a:t>
            </a:r>
            <a:r>
              <a:rPr lang="en-US" sz="1800" kern="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MAC efficiency gain </a:t>
            </a:r>
            <a:r>
              <a:rPr lang="en-US" sz="1800" kern="0" dirty="0" smtClean="0"/>
              <a:t>(G) for </a:t>
            </a:r>
            <a:r>
              <a:rPr lang="en-US" sz="1800" kern="0" dirty="0"/>
              <a:t>Multi-STA BA decreases when the packet size increases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When Multi-STA BA is used to acknowledge 4 UL SU transmissions, a MAC efficient gain of up to 91% can be achieved when compared to HT-Delayed BA, and a MAC efficiency gain of up to 38% can be achieved when compared to using HT-Immediate BA</a:t>
            </a:r>
          </a:p>
          <a:p>
            <a:pPr lvl="1"/>
            <a:endParaRPr lang="en-US" sz="1200" kern="0" dirty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687387" y="685800"/>
            <a:ext cx="7917061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400" kern="0" dirty="0"/>
              <a:t>MAC efficiency gain (G) for Multi-STA BA over legacy BA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1547664" y="1343385"/>
          <a:ext cx="583264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684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Review of Efficiency Gain for Multi-STA BA for SU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PSMP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Scheduled Multi-STA BA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Conclusions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4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HE STA may send SU transmissions, particularly, in the uplink direction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 STAs may not be capable of UL MU transmissions, e.g., a HE STA may be capable of receiving DL MU frames, but not capable of transmitting UL MU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Multi-STA BA is shown to provide higher MAC efficiency for SU transmissions than legacy ACK/BA[3]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Multi-STA BA is already accepted into the 802.11ax SFD for acknowledgement of UL MU transmissions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Questions remain how Multi-STA BA can be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explore two UL SU scenarios in which Multi-STA BA may be 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MAC Efficiency Analysis Results for Multi-STA 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008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Significant gain in MAC efficiency is shown when Multi-STA BA is used for UL SU transmissions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MAC </a:t>
            </a:r>
            <a:r>
              <a:rPr lang="en-US" dirty="0"/>
              <a:t>efficiency gain of up to 76% for 8 users compared to legacy HT-Delayed BA, and MAC efficiency gain of up to 39% for 8 users when compared to legacy HT-Immediate </a:t>
            </a:r>
            <a:r>
              <a:rPr lang="en-US" dirty="0" smtClean="0"/>
              <a:t>BA when MSDU size = 500 bytes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Questions remain how Multi-STA BA can be used to acknowledge multiple UL SU transmissions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82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Multi-STA BA for SU Transmissions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556792"/>
            <a:ext cx="7770813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Multi-STA BA may be used to acknowledge the SU transmissions from a number of STAs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order to enable a correct acknowledgement procedure using Multi-STA BA for SU Transmissions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STAs that transmitted UL SU frames need to know when to listen to the Multi-STA BA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STAs need to know when to retransmit their packets when their SU frames are not acknowledged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Multi-STA BAs need to be sent at a scheduled time or within a scheduled interval. Two scenarios may satisfy such a requirement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PSMP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Scheduled Multi-STA BA</a:t>
            </a:r>
          </a:p>
        </p:txBody>
      </p:sp>
    </p:spTree>
    <p:extLst>
      <p:ext uri="{BB962C8B-B14F-4D97-AF65-F5344CB8AC3E}">
        <p14:creationId xmlns:p14="http://schemas.microsoft.com/office/powerpoint/2010/main" val="149578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4068315"/>
            <a:ext cx="7770813" cy="2096989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Currently, individual PSMP DL Transmission slots (PSMP-DTT) are needed for transmit ACK/BA for each UL SU packet transmitted in PSMP-UTTs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Using Multi-STA BA can significantly reduce medium occupation time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836" y="1772816"/>
            <a:ext cx="5544242" cy="209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97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PSMP using Multi-STA 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3861048"/>
            <a:ext cx="7770813" cy="2096989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the above example, using Multi-STA BA allows the AP to acknowledge four UL SU transmissions using one PSMP-DTT.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MAC efficiency gain may be calculated using analysis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62736"/>
            <a:ext cx="5161852" cy="223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37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dirty="0"/>
              <a:t>MAC Efficiency </a:t>
            </a:r>
            <a:r>
              <a:rPr lang="en-US" sz="2800" dirty="0" smtClean="0"/>
              <a:t>for </a:t>
            </a:r>
            <a:r>
              <a:rPr lang="en-US" sz="2800" dirty="0"/>
              <a:t>PSMP with Multi-STA BA</a:t>
            </a:r>
            <a:endParaRPr lang="en-US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"/>
              <p:cNvSpPr txBox="1">
                <a:spLocks/>
              </p:cNvSpPr>
              <p:nvPr/>
            </p:nvSpPr>
            <p:spPr>
              <a:xfrm>
                <a:off x="685800" y="1458123"/>
                <a:ext cx="7990655" cy="319501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indent="0"/>
                <a:r>
                  <a:rPr lang="en-US" sz="1800" dirty="0" smtClean="0"/>
                  <a:t>MAC efficiency gain (G) in percentage for PSMP using Multi-STA BA over legacy PSMP is defined as: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(%) </m:t>
                    </m:r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kern="0" dirty="0"/>
                  <a:t> </a:t>
                </a:r>
                <a:r>
                  <a:rPr lang="en-US" b="0" kern="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ker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1" ker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𝐿𝑒𝑔𝑎𝑐𝑦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𝑃𝑆𝑀𝑃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1" ker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𝑀𝑢𝑙𝑡𝑖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𝐵𝐴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kern="0" smtClean="0">
                            <a:latin typeface="Cambria Math" panose="02040503050406030204" pitchFamily="18" charset="0"/>
                          </a:rPr>
                          <m:t>𝑃𝑆𝑀𝑃</m:t>
                        </m:r>
                      </m:den>
                    </m:f>
                  </m:oMath>
                </a14:m>
                <a:r>
                  <a:rPr lang="en-US" sz="1800" b="0" kern="0" dirty="0" smtClean="0"/>
                  <a:t> - 1) x 100</a:t>
                </a:r>
              </a:p>
              <a:p>
                <a:endParaRPr lang="en-US" sz="900" dirty="0" smtClean="0"/>
              </a:p>
              <a:p>
                <a:endParaRPr lang="en-US" sz="900" dirty="0" smtClean="0"/>
              </a:p>
              <a:p>
                <a:r>
                  <a:rPr lang="en-US" sz="1800" dirty="0" err="1" smtClean="0"/>
                  <a:t>T_Legacy_PSMP</a:t>
                </a:r>
                <a:r>
                  <a:rPr lang="en-US" sz="1800" dirty="0" smtClean="0"/>
                  <a:t>: </a:t>
                </a:r>
                <a:r>
                  <a:rPr lang="en-US" sz="1800" dirty="0"/>
                  <a:t>total time consumed to transmit data and BA </a:t>
                </a:r>
                <a:r>
                  <a:rPr lang="en-US" sz="1800" dirty="0" smtClean="0"/>
                  <a:t>in a PSMP sequence when </a:t>
                </a:r>
                <a:r>
                  <a:rPr lang="en-US" sz="1800" dirty="0"/>
                  <a:t>legacy BA is </a:t>
                </a:r>
                <a:r>
                  <a:rPr lang="en-US" sz="1800" dirty="0" smtClean="0"/>
                  <a:t>used (shown on slide 7)</a:t>
                </a:r>
                <a:endParaRPr lang="en-US" sz="1800" dirty="0"/>
              </a:p>
              <a:p>
                <a:pPr lvl="1"/>
                <a:r>
                  <a:rPr lang="en-US" sz="1600" dirty="0" err="1" smtClean="0"/>
                  <a:t>T_Legacy_PSMP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= </a:t>
                </a:r>
                <a:r>
                  <a:rPr lang="en-US" sz="1600" dirty="0" smtClean="0"/>
                  <a:t>T_PSMP*2</a:t>
                </a:r>
                <a:r>
                  <a:rPr lang="en-US" sz="1600" dirty="0"/>
                  <a:t>+ </a:t>
                </a:r>
                <a:r>
                  <a:rPr lang="en-US" sz="1600" dirty="0" err="1" smtClean="0"/>
                  <a:t>T_data</a:t>
                </a:r>
                <a:r>
                  <a:rPr lang="en-US" sz="1600" dirty="0" smtClean="0"/>
                  <a:t>*N </a:t>
                </a:r>
                <a:r>
                  <a:rPr lang="en-US" sz="1600" dirty="0"/>
                  <a:t>+ SIFS*(</a:t>
                </a:r>
                <a:r>
                  <a:rPr lang="en-US" sz="1600" dirty="0" smtClean="0"/>
                  <a:t>N*2+1</a:t>
                </a:r>
                <a:r>
                  <a:rPr lang="en-US" sz="1600" dirty="0"/>
                  <a:t>) + </a:t>
                </a:r>
                <a:r>
                  <a:rPr lang="en-US" sz="1600" dirty="0" smtClean="0"/>
                  <a:t>T_BA*N</a:t>
                </a:r>
              </a:p>
              <a:p>
                <a:endParaRPr lang="en-US" sz="1100" dirty="0" smtClean="0"/>
              </a:p>
              <a:p>
                <a:endParaRPr lang="en-US" sz="1100" dirty="0"/>
              </a:p>
              <a:p>
                <a:r>
                  <a:rPr lang="en-US" sz="1800" dirty="0" err="1"/>
                  <a:t>T_Multi_STA_BA_PSMP</a:t>
                </a:r>
                <a:r>
                  <a:rPr lang="en-US" sz="1800" dirty="0"/>
                  <a:t>: total time consumed to transmit data and BA in a PSMP sequence when Multi-STA BA is used (shown on Slide 8)</a:t>
                </a:r>
              </a:p>
              <a:p>
                <a:pPr marL="742950" lvl="2" indent="-342900">
                  <a:spcBef>
                    <a:spcPts val="600"/>
                  </a:spcBef>
                </a:pPr>
                <a:r>
                  <a:rPr lang="en-US" sz="1600" dirty="0" err="1" smtClean="0"/>
                  <a:t>T_Multi_STA_BA_PSMP</a:t>
                </a:r>
                <a:r>
                  <a:rPr lang="en-US" sz="1600" dirty="0" smtClean="0"/>
                  <a:t> </a:t>
                </a:r>
                <a:r>
                  <a:rPr lang="en-US" sz="1600" dirty="0"/>
                  <a:t>= </a:t>
                </a:r>
                <a:r>
                  <a:rPr lang="en-US" sz="1600" dirty="0" smtClean="0"/>
                  <a:t>T_</a:t>
                </a:r>
                <a:r>
                  <a:rPr lang="pl-PL" sz="1600" dirty="0" smtClean="0"/>
                  <a:t>PSMP*2</a:t>
                </a:r>
                <a:r>
                  <a:rPr lang="pl-PL" sz="1600" dirty="0"/>
                  <a:t>+ </a:t>
                </a:r>
                <a:r>
                  <a:rPr lang="en-US" sz="1600" dirty="0" smtClean="0"/>
                  <a:t>T_</a:t>
                </a:r>
                <a:r>
                  <a:rPr lang="pl-PL" sz="1600" dirty="0" smtClean="0"/>
                  <a:t>data*N </a:t>
                </a:r>
                <a:r>
                  <a:rPr lang="pl-PL" sz="1600" dirty="0"/>
                  <a:t>+ SIFS*(</a:t>
                </a:r>
                <a:r>
                  <a:rPr lang="pl-PL" sz="1600" dirty="0" smtClean="0"/>
                  <a:t>N+2</a:t>
                </a:r>
                <a:r>
                  <a:rPr lang="pl-PL" sz="1600" dirty="0"/>
                  <a:t>) + </a:t>
                </a:r>
                <a:r>
                  <a:rPr lang="en-US" sz="1600" dirty="0" smtClean="0"/>
                  <a:t>T_</a:t>
                </a:r>
                <a:r>
                  <a:rPr lang="pl-PL" sz="1600" dirty="0" smtClean="0"/>
                  <a:t>MU_BA</a:t>
                </a:r>
                <a:endParaRPr lang="en-US" sz="1600" dirty="0" smtClean="0"/>
              </a:p>
              <a:p>
                <a:pPr marL="742950" lvl="2" indent="-342900">
                  <a:spcBef>
                    <a:spcPts val="600"/>
                  </a:spcBef>
                </a:pPr>
                <a:endParaRPr lang="en-US" sz="1600" dirty="0"/>
              </a:p>
              <a:p>
                <a:pPr marL="742950" lvl="2" indent="-342900">
                  <a:spcBef>
                    <a:spcPts val="600"/>
                  </a:spcBef>
                </a:pPr>
                <a:r>
                  <a:rPr lang="en-US" sz="1600" b="1" dirty="0" smtClean="0"/>
                  <a:t>Where N is the number of users in the PSMP sequences</a:t>
                </a:r>
              </a:p>
            </p:txBody>
          </p:sp>
        </mc:Choice>
        <mc:Fallback xmlns="">
          <p:sp>
            <p:nvSpPr>
              <p:cNvPr id="7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458123"/>
                <a:ext cx="7990655" cy="3195013"/>
              </a:xfrm>
              <a:prstGeom prst="rect">
                <a:avLst/>
              </a:prstGeom>
              <a:blipFill rotWithShape="0">
                <a:blip r:embed="rId2"/>
                <a:stretch>
                  <a:fillRect l="-687" t="-954" b="-49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087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F7514E-DCED-49CC-9640-5F710E7B34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13274</TotalTime>
  <Words>1604</Words>
  <Application>Microsoft Office PowerPoint</Application>
  <PresentationFormat>On-screen Show (4:3)</PresentationFormat>
  <Paragraphs>311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Follow Up for Multi-STA BA for SU Transmissions</vt:lpstr>
      <vt:lpstr>PowerPoint Presentation</vt:lpstr>
      <vt:lpstr>Table of Contents</vt:lpstr>
      <vt:lpstr>Introduction</vt:lpstr>
      <vt:lpstr>Review of MAC Efficiency Analysis Results for Multi-STA BA</vt:lpstr>
      <vt:lpstr>Multi-STA BA for SU Transmissions</vt:lpstr>
      <vt:lpstr>PSMP</vt:lpstr>
      <vt:lpstr>PSMP using Multi-STA BA</vt:lpstr>
      <vt:lpstr>PowerPoint Presentation</vt:lpstr>
      <vt:lpstr>PowerPoint Presentation</vt:lpstr>
      <vt:lpstr>PowerPoint Presentation</vt:lpstr>
      <vt:lpstr>Scheduled Multi-STA BA</vt:lpstr>
      <vt:lpstr>Conclusion</vt:lpstr>
      <vt:lpstr>PowerPoint Presentation</vt:lpstr>
      <vt:lpstr>Straw Poll 1</vt:lpstr>
      <vt:lpstr>Straw Poll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 up for Multi-STA BA for SU Transmissions</dc:title>
  <dc:creator>Xiaofei.Wang@InterDigital.com</dc:creator>
  <cp:lastModifiedBy>Wang, Xiaofei (Clement)</cp:lastModifiedBy>
  <cp:revision>169</cp:revision>
  <cp:lastPrinted>1601-01-01T00:00:00Z</cp:lastPrinted>
  <dcterms:created xsi:type="dcterms:W3CDTF">2014-04-14T10:59:07Z</dcterms:created>
  <dcterms:modified xsi:type="dcterms:W3CDTF">2016-01-15T22:10:20Z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