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6" r:id="rId4"/>
    <p:sldId id="277" r:id="rId5"/>
    <p:sldId id="281" r:id="rId6"/>
    <p:sldId id="275" r:id="rId7"/>
    <p:sldId id="282" r:id="rId8"/>
    <p:sldId id="279" r:id="rId9"/>
    <p:sldId id="283" r:id="rId10"/>
    <p:sldId id="27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, Minyoung" initials="P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80A6E"/>
    <a:srgbClr val="0C10A2"/>
    <a:srgbClr val="008000"/>
    <a:srgbClr val="C9D8E9"/>
    <a:srgbClr val="6892C0"/>
    <a:srgbClr val="557CAB"/>
    <a:srgbClr val="436F3D"/>
    <a:srgbClr val="82B77B"/>
    <a:srgbClr val="A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94629" autoAdjust="0"/>
  </p:normalViewPr>
  <p:slideViewPr>
    <p:cSldViewPr>
      <p:cViewPr varScale="1">
        <p:scale>
          <a:sx n="76" d="100"/>
          <a:sy n="76" d="100"/>
        </p:scale>
        <p:origin x="-12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7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802.11-16/0022r0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36550"/>
            <a:ext cx="1289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January 2016</a:t>
            </a:r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867400" y="6520719"/>
            <a:ext cx="2667000" cy="1848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Shahrnaz Azizi, Intel Corporation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381000"/>
          </a:xfrm>
        </p:spPr>
        <p:txBody>
          <a:bodyPr/>
          <a:lstStyle/>
          <a:p>
            <a:pPr algn="ctr"/>
            <a:r>
              <a:rPr lang="en-GB" dirty="0" smtClean="0"/>
              <a:t>Date: 2016-01-18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versus Low </a:t>
            </a:r>
            <a:r>
              <a:rPr lang="en-US" dirty="0"/>
              <a:t>Power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Coexistence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747041"/>
              </p:ext>
            </p:extLst>
          </p:nvPr>
        </p:nvGraphicFramePr>
        <p:xfrm>
          <a:off x="533400" y="3222625"/>
          <a:ext cx="799465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" name="Document" r:id="rId4" imgW="8257888" imgH="2747105" progId="Word.Document.8">
                  <p:embed/>
                </p:oleObj>
              </mc:Choice>
              <mc:Fallback>
                <p:oleObj name="Document" r:id="rId4" imgW="8257888" imgH="27471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22625"/>
                        <a:ext cx="799465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3528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1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90" y="1219200"/>
            <a:ext cx="7770813" cy="52578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</a:t>
            </a:r>
            <a:r>
              <a:rPr lang="en-US" sz="2000" dirty="0" smtClean="0"/>
              <a:t>802.11-15/0775r1</a:t>
            </a:r>
            <a:r>
              <a:rPr lang="en-US" sz="2000" dirty="0"/>
              <a:t>, </a:t>
            </a:r>
            <a:r>
              <a:rPr lang="en-US" sz="2000" dirty="0" smtClean="0"/>
              <a:t>WNG SC - Integrated </a:t>
            </a:r>
            <a:r>
              <a:rPr lang="en-US" sz="2000" dirty="0"/>
              <a:t>Long Range Low Power Operation for </a:t>
            </a:r>
            <a:r>
              <a:rPr lang="en-US" sz="2000" dirty="0" err="1"/>
              <a:t>IoT</a:t>
            </a:r>
            <a:endParaRPr lang="en-US" sz="2000" dirty="0"/>
          </a:p>
          <a:p>
            <a:r>
              <a:rPr lang="en-US" sz="2000" dirty="0" smtClean="0"/>
              <a:t>[2] </a:t>
            </a:r>
            <a:r>
              <a:rPr lang="en-US" sz="2000" dirty="0"/>
              <a:t>IEEE </a:t>
            </a:r>
            <a:r>
              <a:rPr lang="en-US" sz="2000" dirty="0" smtClean="0"/>
              <a:t>802.11-15/1112r1, </a:t>
            </a:r>
            <a:r>
              <a:rPr lang="en-US" sz="2000" dirty="0"/>
              <a:t>LRLP TIG - Use Case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[3] </a:t>
            </a:r>
            <a:r>
              <a:rPr lang="en-US" sz="2000" dirty="0"/>
              <a:t>IEEE </a:t>
            </a:r>
            <a:r>
              <a:rPr lang="en-US" sz="2000" dirty="0" smtClean="0"/>
              <a:t>802.11-15/1306r0</a:t>
            </a:r>
            <a:r>
              <a:rPr lang="en-US" sz="2000" dirty="0"/>
              <a:t>, LRLP TIG - Use Case for LRLP and Full Function in STA </a:t>
            </a:r>
            <a:endParaRPr lang="en-US" sz="2000" dirty="0" smtClean="0"/>
          </a:p>
          <a:p>
            <a:r>
              <a:rPr lang="en-US" sz="2000" dirty="0" smtClean="0"/>
              <a:t>[4] </a:t>
            </a:r>
            <a:r>
              <a:rPr lang="en-US" sz="2000" dirty="0"/>
              <a:t>IEEE </a:t>
            </a:r>
            <a:r>
              <a:rPr lang="en-US" sz="2000" dirty="0" smtClean="0"/>
              <a:t>802.11-15/1365r0</a:t>
            </a:r>
            <a:r>
              <a:rPr lang="en-US" sz="2000" dirty="0"/>
              <a:t>, LRLP </a:t>
            </a:r>
            <a:r>
              <a:rPr lang="en-US" sz="2000" dirty="0" smtClean="0"/>
              <a:t>TIG - </a:t>
            </a:r>
            <a:r>
              <a:rPr lang="en-US" sz="2000" dirty="0"/>
              <a:t>Use Cases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</a:p>
          <a:p>
            <a:r>
              <a:rPr lang="en-US" sz="2000" dirty="0" smtClean="0"/>
              <a:t>[5] </a:t>
            </a:r>
            <a:r>
              <a:rPr lang="en-US" sz="2000" dirty="0"/>
              <a:t>IEEE </a:t>
            </a:r>
            <a:r>
              <a:rPr lang="en-US" sz="2000" dirty="0" smtClean="0"/>
              <a:t>802.11-15/1380r0</a:t>
            </a:r>
            <a:r>
              <a:rPr lang="en-US" sz="2000" dirty="0"/>
              <a:t>, </a:t>
            </a:r>
            <a:r>
              <a:rPr lang="en-US" sz="2000" dirty="0" smtClean="0"/>
              <a:t>LRLP TIG - </a:t>
            </a:r>
            <a:r>
              <a:rPr lang="en-US" sz="2000" dirty="0"/>
              <a:t>Digital Health Use Case </a:t>
            </a:r>
            <a:endParaRPr lang="en-US" sz="2000" dirty="0" smtClean="0"/>
          </a:p>
          <a:p>
            <a:r>
              <a:rPr lang="en-US" sz="2000" dirty="0" smtClean="0"/>
              <a:t>[6] IEEE 802.11-15/1383r0, LRLP TIG - </a:t>
            </a:r>
            <a:r>
              <a:rPr lang="en-US" sz="2000" dirty="0"/>
              <a:t>Use Cases for Indoor &amp; </a:t>
            </a:r>
            <a:r>
              <a:rPr lang="en-US" sz="2000" dirty="0" smtClean="0"/>
              <a:t>Outdoor</a:t>
            </a:r>
          </a:p>
          <a:p>
            <a:r>
              <a:rPr lang="en-US" sz="2000" dirty="0" smtClean="0"/>
              <a:t>[7] </a:t>
            </a:r>
            <a:r>
              <a:rPr lang="en-US" sz="2000" dirty="0"/>
              <a:t>IEEE </a:t>
            </a:r>
            <a:r>
              <a:rPr lang="en-US" sz="2000" dirty="0" smtClean="0"/>
              <a:t>802.11-15/1108r0</a:t>
            </a:r>
            <a:r>
              <a:rPr lang="en-US" sz="2000" dirty="0"/>
              <a:t>, LRLP TIG - Technical Feasibility for </a:t>
            </a:r>
            <a:r>
              <a:rPr lang="en-US" sz="2000" dirty="0" smtClean="0"/>
              <a:t>LRLP</a:t>
            </a:r>
          </a:p>
          <a:p>
            <a:r>
              <a:rPr lang="en-US" sz="2000" dirty="0" smtClean="0"/>
              <a:t>[8] </a:t>
            </a:r>
            <a:r>
              <a:rPr lang="en-US" sz="2000" dirty="0"/>
              <a:t>IEEE </a:t>
            </a:r>
            <a:r>
              <a:rPr lang="en-US" sz="2000" dirty="0" smtClean="0"/>
              <a:t>802.11-15/1308r0</a:t>
            </a:r>
            <a:r>
              <a:rPr lang="en-US" sz="2000" dirty="0"/>
              <a:t>, LRLP TIG - Link Budget Analysis</a:t>
            </a:r>
          </a:p>
          <a:p>
            <a:r>
              <a:rPr lang="en-US" sz="2000" dirty="0" smtClean="0"/>
              <a:t>[9] </a:t>
            </a:r>
            <a:r>
              <a:rPr lang="en-US" sz="2000" dirty="0"/>
              <a:t>IEEE </a:t>
            </a:r>
            <a:r>
              <a:rPr lang="en-US" sz="2000" dirty="0" smtClean="0"/>
              <a:t>802.11-16/0026</a:t>
            </a:r>
            <a:r>
              <a:rPr lang="en-US" sz="2000" dirty="0"/>
              <a:t>, </a:t>
            </a:r>
            <a:r>
              <a:rPr lang="en-US" sz="2000" dirty="0"/>
              <a:t>LRLP TIG - </a:t>
            </a:r>
            <a:r>
              <a:rPr lang="en-GB" sz="2000" dirty="0"/>
              <a:t>Coexistence Problem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 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10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This presentation analyses the use cases presented in LRLP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It observes that majority of the use cases require low power but not long range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It discusses the legacy coexistence while keeping the </a:t>
            </a:r>
            <a:r>
              <a:rPr lang="en-GB" sz="2000" dirty="0" err="1" smtClean="0"/>
              <a:t>Tx</a:t>
            </a:r>
            <a:r>
              <a:rPr lang="en-GB" sz="2000" dirty="0"/>
              <a:t>-</a:t>
            </a:r>
            <a:r>
              <a:rPr lang="en-GB" sz="2000" dirty="0" smtClean="0"/>
              <a:t>power of the LRLP devices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It observes that for LRLP devices with low transmit power, the legacy coexistence can be achieved to some level by using the legacy preamble in DL and UL trigger.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However for the direct-link extended range scenarios as well as for Peer-to-Peer (P2P) scenarios, there is no benefit in using the legacy preamble.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Eventually, this presentation calls for finding coexistence solutions beyond AP’s legacy preamble protection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It also proposes to address the long-range in LRLP as a by-product of the range optimization within the asymmetric link of the BSS stemming from the low-power nature of the typical STA side</a:t>
            </a: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2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295400" y="2720742"/>
            <a:ext cx="6317935" cy="3184366"/>
          </a:xfrm>
          <a:prstGeom prst="rect">
            <a:avLst/>
          </a:prstGeom>
          <a:gradFill flip="none" rotWithShape="1">
            <a:gsLst>
              <a:gs pos="0">
                <a:srgbClr val="7AAE88"/>
              </a:gs>
              <a:gs pos="50000">
                <a:schemeClr val="accent3">
                  <a:lumMod val="85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189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72399" y="2574020"/>
            <a:ext cx="533401" cy="32588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13335" y="5832864"/>
            <a:ext cx="921065" cy="57889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00635" y="5832864"/>
            <a:ext cx="112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Distance (meters)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3587" y="685800"/>
            <a:ext cx="7770813" cy="533400"/>
          </a:xfrm>
        </p:spPr>
        <p:txBody>
          <a:bodyPr/>
          <a:lstStyle/>
          <a:p>
            <a:r>
              <a:rPr lang="en-GB" sz="2800" dirty="0" smtClean="0"/>
              <a:t>Use Cases </a:t>
            </a:r>
            <a:r>
              <a:rPr lang="en-GB" sz="2800" dirty="0"/>
              <a:t>a</a:t>
            </a:r>
            <a:r>
              <a:rPr lang="en-GB" sz="2800" dirty="0" smtClean="0"/>
              <a:t>cross Range and Power </a:t>
            </a:r>
            <a:r>
              <a:rPr lang="en-GB" sz="2800" dirty="0"/>
              <a:t>C</a:t>
            </a:r>
            <a:r>
              <a:rPr lang="en-GB" sz="2800" dirty="0" smtClean="0"/>
              <a:t>onsumption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690" y="1066799"/>
            <a:ext cx="7770813" cy="11792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 summary from contributions [1-6] confirms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/>
              <a:t>majority of use cases require  </a:t>
            </a:r>
            <a:r>
              <a:rPr lang="en-GB" u="sng" dirty="0" smtClean="0"/>
              <a:t>Low Power</a:t>
            </a:r>
            <a:r>
              <a:rPr lang="en-GB" dirty="0" smtClean="0"/>
              <a:t>, but NOT Long Range</a:t>
            </a:r>
          </a:p>
          <a:p>
            <a:r>
              <a:rPr lang="en-GB" dirty="0" smtClean="0"/>
              <a:t>  </a:t>
            </a:r>
            <a:r>
              <a:rPr lang="zh-CN" altLang="en-US" dirty="0" smtClean="0"/>
              <a:t> </a:t>
            </a:r>
            <a:endParaRPr lang="en-GB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3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502" y="272375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091" y="5466958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Shorter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5931" y="6054592"/>
            <a:ext cx="72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Lower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6062246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Higher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733803" y="3104758"/>
            <a:ext cx="0" cy="24259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>
          <a:xfrm rot="10800000">
            <a:off x="269290" y="4012243"/>
            <a:ext cx="430887" cy="616515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362200" y="6256879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Rectangle 17"/>
          <p:cNvSpPr/>
          <p:nvPr/>
        </p:nvSpPr>
        <p:spPr>
          <a:xfrm rot="16200000">
            <a:off x="4406100" y="5221413"/>
            <a:ext cx="430887" cy="177548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Power Consumption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28800" y="4724400"/>
            <a:ext cx="1191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Smart </a:t>
            </a:r>
            <a:r>
              <a:rPr lang="en-US" sz="1200" dirty="0" smtClean="0">
                <a:solidFill>
                  <a:schemeClr val="tx1"/>
                </a:solidFill>
              </a:rPr>
              <a:t>Buildings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60815" y="5511990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Home (entertainment)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5666601"/>
            <a:ext cx="11560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Assisted Living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38437" y="4038600"/>
            <a:ext cx="16901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Industrial Automation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52800" y="50292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Building Energy </a:t>
            </a:r>
            <a:r>
              <a:rPr lang="en-US" sz="1200" dirty="0" smtClean="0">
                <a:solidFill>
                  <a:schemeClr val="tx1"/>
                </a:solidFill>
              </a:rPr>
              <a:t>Management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53347" y="2753271"/>
            <a:ext cx="1184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Agriculture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52800" y="4828401"/>
            <a:ext cx="16198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Industrial Worker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0" name="Rectangle 4099"/>
          <p:cNvSpPr/>
          <p:nvPr/>
        </p:nvSpPr>
        <p:spPr>
          <a:xfrm>
            <a:off x="3344785" y="4371201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Security/Public Safety</a:t>
            </a:r>
          </a:p>
        </p:txBody>
      </p:sp>
      <p:sp>
        <p:nvSpPr>
          <p:cNvPr id="4101" name="Rectangle 4100"/>
          <p:cNvSpPr/>
          <p:nvPr/>
        </p:nvSpPr>
        <p:spPr>
          <a:xfrm>
            <a:off x="1350920" y="4371201"/>
            <a:ext cx="10881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Transportation</a:t>
            </a:r>
          </a:p>
        </p:txBody>
      </p:sp>
      <p:sp>
        <p:nvSpPr>
          <p:cNvPr id="4103" name="Rectangle 4102"/>
          <p:cNvSpPr/>
          <p:nvPr/>
        </p:nvSpPr>
        <p:spPr>
          <a:xfrm>
            <a:off x="1828799" y="5474864"/>
            <a:ext cx="854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Healthcare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828799" y="4953366"/>
            <a:ext cx="1618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Home (control/security)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5" name="Rectangle 4104"/>
          <p:cNvSpPr/>
          <p:nvPr/>
        </p:nvSpPr>
        <p:spPr bwMode="auto">
          <a:xfrm>
            <a:off x="1253342" y="2190358"/>
            <a:ext cx="6519058" cy="383662"/>
          </a:xfrm>
          <a:prstGeom prst="rect">
            <a:avLst/>
          </a:prstGeom>
          <a:solidFill>
            <a:srgbClr val="557CA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51485" y="2246095"/>
            <a:ext cx="9393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&gt; 5 years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106" name="Rectangle 4105"/>
          <p:cNvSpPr/>
          <p:nvPr/>
        </p:nvSpPr>
        <p:spPr>
          <a:xfrm>
            <a:off x="282429" y="2074411"/>
            <a:ext cx="1131101" cy="646331"/>
          </a:xfrm>
          <a:prstGeom prst="rect">
            <a:avLst/>
          </a:prstGeom>
          <a:solidFill>
            <a:srgbClr val="557CAB"/>
          </a:solidFill>
        </p:spPr>
        <p:txBody>
          <a:bodyPr wrap="square">
            <a:spAutoFit/>
          </a:bodyPr>
          <a:lstStyle/>
          <a:p>
            <a:r>
              <a:rPr lang="en-US" sz="1800" b="1" dirty="0" smtClean="0"/>
              <a:t>Battery Life</a:t>
            </a:r>
            <a:endParaRPr lang="en-US" sz="1600" b="1" dirty="0"/>
          </a:p>
        </p:txBody>
      </p:sp>
      <p:sp>
        <p:nvSpPr>
          <p:cNvPr id="47" name="Rectangle 46"/>
          <p:cNvSpPr/>
          <p:nvPr/>
        </p:nvSpPr>
        <p:spPr>
          <a:xfrm>
            <a:off x="3154777" y="2266243"/>
            <a:ext cx="14964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&gt; 2 years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00358" y="2249206"/>
            <a:ext cx="7482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Plug in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16477" y="5525107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Home (entertainment)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27979" y="4066401"/>
            <a:ext cx="16901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Industrial Automation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96200" y="2727067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745782" y="5517912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&lt; 10</a:t>
            </a:r>
          </a:p>
        </p:txBody>
      </p:sp>
      <p:sp>
        <p:nvSpPr>
          <p:cNvPr id="51" name="Cloud Callout 50"/>
          <p:cNvSpPr/>
          <p:nvPr/>
        </p:nvSpPr>
        <p:spPr bwMode="auto">
          <a:xfrm>
            <a:off x="2683520" y="2795014"/>
            <a:ext cx="1583680" cy="619488"/>
          </a:xfrm>
          <a:prstGeom prst="cloudCallout">
            <a:avLst>
              <a:gd name="adj1" fmla="val -85132"/>
              <a:gd name="adj2" fmla="val -1052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Range Low Power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Cloud Callout 51"/>
          <p:cNvSpPr/>
          <p:nvPr/>
        </p:nvSpPr>
        <p:spPr bwMode="auto">
          <a:xfrm>
            <a:off x="1728455" y="4295167"/>
            <a:ext cx="1421295" cy="1216635"/>
          </a:xfrm>
          <a:prstGeom prst="cloudCallout">
            <a:avLst>
              <a:gd name="adj1" fmla="val -56606"/>
              <a:gd name="adj2" fmla="val 75767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Low Power</a:t>
            </a:r>
            <a:r>
              <a:rPr kumimoji="0" lang="en-US" sz="1400" b="0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Cloud Callout 39"/>
          <p:cNvSpPr/>
          <p:nvPr/>
        </p:nvSpPr>
        <p:spPr bwMode="auto">
          <a:xfrm>
            <a:off x="4724400" y="2905090"/>
            <a:ext cx="2375958" cy="2620017"/>
          </a:xfrm>
          <a:prstGeom prst="cloudCallout">
            <a:avLst>
              <a:gd name="adj1" fmla="val -81864"/>
              <a:gd name="adj2" fmla="val 35495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Regular 802.11</a:t>
            </a:r>
          </a:p>
        </p:txBody>
      </p:sp>
    </p:spTree>
    <p:extLst>
      <p:ext uri="{BB962C8B-B14F-4D97-AF65-F5344CB8AC3E}">
        <p14:creationId xmlns:p14="http://schemas.microsoft.com/office/powerpoint/2010/main" val="150060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752600" y="3439327"/>
            <a:ext cx="5553829" cy="2423627"/>
          </a:xfrm>
          <a:prstGeom prst="rect">
            <a:avLst/>
          </a:prstGeom>
          <a:gradFill flip="none" rotWithShape="1">
            <a:gsLst>
              <a:gs pos="0">
                <a:srgbClr val="7AAE88"/>
              </a:gs>
              <a:gs pos="50000">
                <a:schemeClr val="accent3">
                  <a:lumMod val="85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189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0813" cy="609600"/>
          </a:xfrm>
        </p:spPr>
        <p:txBody>
          <a:bodyPr/>
          <a:lstStyle/>
          <a:p>
            <a:r>
              <a:rPr lang="en-GB" sz="2800" dirty="0" smtClean="0"/>
              <a:t>Coexistence by Using the Legacy Preamble</a:t>
            </a:r>
            <a:endParaRPr lang="en-GB" sz="2800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4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7822" y="3562189"/>
            <a:ext cx="682709" cy="244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2195" y="5546082"/>
            <a:ext cx="693965" cy="244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Shorter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314805" y="3837730"/>
            <a:ext cx="0" cy="175448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>
          <a:xfrm rot="10800000">
            <a:off x="907070" y="4494026"/>
            <a:ext cx="378219" cy="44586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426185" y="3564582"/>
            <a:ext cx="575966" cy="22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465492" y="3439326"/>
            <a:ext cx="533401" cy="23935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306428" y="5832864"/>
            <a:ext cx="921065" cy="57889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93728" y="5832864"/>
            <a:ext cx="112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Distance (meters)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26185" y="3491749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438875" y="5517912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&lt; 10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690" y="1143000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It was proposed in [7] to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Use </a:t>
            </a:r>
            <a:r>
              <a:rPr lang="en-US" sz="2000" dirty="0"/>
              <a:t>legacy </a:t>
            </a:r>
            <a:r>
              <a:rPr lang="en-US" sz="2000" dirty="0" smtClean="0"/>
              <a:t>preambles to protect DL </a:t>
            </a:r>
            <a:r>
              <a:rPr lang="en-US" sz="2000" dirty="0"/>
              <a:t>LRLP transmissions 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Use legacy preambles and triggering UL from </a:t>
            </a:r>
            <a:r>
              <a:rPr lang="en-US" sz="2000" dirty="0"/>
              <a:t>LRLP </a:t>
            </a:r>
            <a:r>
              <a:rPr lang="en-US" sz="2000" dirty="0" smtClean="0"/>
              <a:t>STAs to protect UL </a:t>
            </a:r>
            <a:r>
              <a:rPr lang="en-US" sz="2000" dirty="0"/>
              <a:t>LRLP transmissions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However, the contribution </a:t>
            </a:r>
            <a:r>
              <a:rPr lang="en-GB" dirty="0"/>
              <a:t>11-16/0026 </a:t>
            </a:r>
            <a:r>
              <a:rPr lang="en-GB" dirty="0" smtClean="0"/>
              <a:t>[9] discusses in details that the above proposal cannot solve all the coexistence issues</a:t>
            </a:r>
          </a:p>
          <a:p>
            <a:r>
              <a:rPr lang="en-GB" dirty="0" smtClean="0"/>
              <a:t>  </a:t>
            </a:r>
            <a:r>
              <a:rPr lang="zh-CN" altLang="en-US" dirty="0" smtClean="0"/>
              <a:t>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850272" y="4800600"/>
            <a:ext cx="53887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99"/>
                </a:solidFill>
              </a:rPr>
              <a:t>The link budget analysis </a:t>
            </a:r>
            <a:r>
              <a:rPr lang="en-US" sz="1600" dirty="0" smtClean="0">
                <a:solidFill>
                  <a:srgbClr val="000099"/>
                </a:solidFill>
              </a:rPr>
              <a:t>in [8</a:t>
            </a:r>
            <a:r>
              <a:rPr lang="en-US" sz="1600" dirty="0">
                <a:solidFill>
                  <a:srgbClr val="000099"/>
                </a:solidFill>
              </a:rPr>
              <a:t>] </a:t>
            </a:r>
            <a:r>
              <a:rPr lang="en-US" sz="1600" dirty="0" smtClean="0">
                <a:solidFill>
                  <a:srgbClr val="000099"/>
                </a:solidFill>
              </a:rPr>
              <a:t>showed a </a:t>
            </a:r>
            <a:r>
              <a:rPr lang="en-US" sz="1600" dirty="0">
                <a:solidFill>
                  <a:srgbClr val="000099"/>
                </a:solidFill>
              </a:rPr>
              <a:t>100 byte </a:t>
            </a:r>
            <a:r>
              <a:rPr lang="en-US" sz="1600" dirty="0" smtClean="0">
                <a:solidFill>
                  <a:srgbClr val="000099"/>
                </a:solidFill>
              </a:rPr>
              <a:t>packet with </a:t>
            </a:r>
            <a:r>
              <a:rPr lang="en-US" sz="1600" dirty="0">
                <a:solidFill>
                  <a:srgbClr val="000099"/>
                </a:solidFill>
              </a:rPr>
              <a:t>transmit power of 20dBm has a range of 135 </a:t>
            </a:r>
            <a:r>
              <a:rPr lang="en-US" sz="1600" dirty="0" smtClean="0">
                <a:solidFill>
                  <a:srgbClr val="000099"/>
                </a:solidFill>
              </a:rPr>
              <a:t>meters assuming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99"/>
                </a:solidFill>
              </a:rPr>
              <a:t>Indoor </a:t>
            </a:r>
            <a:r>
              <a:rPr lang="en-US" sz="1400" dirty="0">
                <a:solidFill>
                  <a:srgbClr val="000099"/>
                </a:solidFill>
              </a:rPr>
              <a:t>Channel Model D 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99"/>
                </a:solidFill>
              </a:rPr>
              <a:t>NF </a:t>
            </a:r>
            <a:r>
              <a:rPr lang="en-US" sz="1400" dirty="0">
                <a:solidFill>
                  <a:srgbClr val="000099"/>
                </a:solidFill>
              </a:rPr>
              <a:t>and other losses: 7 </a:t>
            </a:r>
            <a:r>
              <a:rPr lang="en-US" sz="1400" dirty="0" smtClean="0">
                <a:solidFill>
                  <a:srgbClr val="000099"/>
                </a:solidFill>
              </a:rPr>
              <a:t>dB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88622" y="3429000"/>
            <a:ext cx="53503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 range longer than the legacy preamble coverage cannot be </a:t>
            </a:r>
            <a:r>
              <a:rPr lang="en-US" sz="2000" dirty="0">
                <a:solidFill>
                  <a:srgbClr val="FF0000"/>
                </a:solidFill>
              </a:rPr>
              <a:t>protected </a:t>
            </a:r>
            <a:r>
              <a:rPr lang="en-US" sz="2000" dirty="0" smtClean="0">
                <a:solidFill>
                  <a:srgbClr val="FF0000"/>
                </a:solidFill>
              </a:rPr>
              <a:t>(without any relay) by </a:t>
            </a:r>
            <a:r>
              <a:rPr lang="en-US" sz="2000" dirty="0">
                <a:solidFill>
                  <a:srgbClr val="FF0000"/>
                </a:solidFill>
              </a:rPr>
              <a:t>using the legacy </a:t>
            </a:r>
            <a:r>
              <a:rPr lang="en-US" sz="2000" dirty="0" smtClean="0">
                <a:solidFill>
                  <a:srgbClr val="FF0000"/>
                </a:solidFill>
              </a:rPr>
              <a:t>preamble or a trigger frame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9819" y="4571932"/>
            <a:ext cx="40895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n approximate limit for  legacy coexistence without  any relay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752600" y="4710432"/>
            <a:ext cx="76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518822" y="4716959"/>
            <a:ext cx="7749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32075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Previous slide discussed the possibility of AP’s high-power protection to STA’s low-power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But LRLP devices may be used on P2P links as well, where no such legacy preamble is available perhaps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Multi-hop networks should also be considered under this umbrella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implies that coexistence with legacy devices has to rely on other techniques besides the legacy preamble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techniques may include simple approaches (for example considering lower amount of activity or duty cycling), but most likely more sophisticated methods are required.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Coexistence </a:t>
            </a:r>
            <a:r>
              <a:rPr lang="en-GB" dirty="0" smtClean="0">
                <a:solidFill>
                  <a:schemeClr val="tx1"/>
                </a:solidFill>
              </a:rPr>
              <a:t>Problem for P2P Scenarios</a:t>
            </a:r>
            <a:r>
              <a:rPr lang="en-GB" dirty="0" smtClean="0">
                <a:solidFill>
                  <a:srgbClr val="00B050"/>
                </a:solidFill>
              </a:rPr>
              <a:t/>
            </a:r>
            <a:br>
              <a:rPr lang="en-GB" dirty="0" smtClean="0">
                <a:solidFill>
                  <a:srgbClr val="00B050"/>
                </a:solidFill>
              </a:rPr>
            </a:br>
            <a:endParaRPr lang="en-US" strike="sngStrik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46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762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Asymmetric </a:t>
            </a:r>
            <a:r>
              <a:rPr lang="en-US" dirty="0" smtClean="0"/>
              <a:t>Link: </a:t>
            </a:r>
            <a:br>
              <a:rPr lang="en-US" dirty="0" smtClean="0"/>
            </a:br>
            <a:r>
              <a:rPr lang="en-US" dirty="0" smtClean="0"/>
              <a:t>Devices with </a:t>
            </a:r>
            <a:r>
              <a:rPr lang="en-US" u="sng" dirty="0" smtClean="0"/>
              <a:t>Low </a:t>
            </a:r>
            <a:r>
              <a:rPr lang="en-US" u="sng" dirty="0" err="1" smtClean="0"/>
              <a:t>Tx</a:t>
            </a:r>
            <a:r>
              <a:rPr lang="en-US" u="sng" dirty="0"/>
              <a:t>-</a:t>
            </a:r>
            <a:r>
              <a:rPr lang="en-US" u="sng" dirty="0" smtClean="0"/>
              <a:t>Power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6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685800" y="1752600"/>
            <a:ext cx="7770813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It is envisaged that the low power narrowband LRLP devices will transmit at much lower power than AP, as small as 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AP affords to transmit at greater </a:t>
            </a:r>
            <a:r>
              <a:rPr lang="en-GB" sz="2000" kern="0" dirty="0" err="1" smtClean="0"/>
              <a:t>Tx</a:t>
            </a:r>
            <a:r>
              <a:rPr lang="en-GB" sz="2000" kern="0" dirty="0" smtClean="0"/>
              <a:t>-power than </a:t>
            </a:r>
            <a:r>
              <a:rPr lang="en-GB" sz="2000" kern="0" dirty="0" err="1" smtClean="0"/>
              <a:t>Tx</a:t>
            </a:r>
            <a:r>
              <a:rPr lang="en-GB" sz="2000" kern="0" dirty="0" smtClean="0"/>
              <a:t>-power of </a:t>
            </a:r>
            <a:r>
              <a:rPr lang="en-GB" sz="2000" kern="0" dirty="0" err="1" smtClean="0"/>
              <a:t>IoT</a:t>
            </a:r>
            <a:r>
              <a:rPr lang="en-GB" sz="2000" kern="0" dirty="0" smtClean="0"/>
              <a:t> devices. In addition, it has more number of antennas with higher gains, which in outdoor scenarios are  installed at roof tops that can provide line of sight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kern="0" dirty="0" smtClean="0"/>
              <a:t>Asymmetry in transmit power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1800" kern="0" dirty="0" smtClean="0"/>
              <a:t>DL has 10 dB or more higher transmit power than UL</a:t>
            </a:r>
            <a:endParaRPr lang="en-GB" sz="16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>
                <a:solidFill>
                  <a:schemeClr val="tx1"/>
                </a:solidFill>
              </a:rPr>
              <a:t>Inclusion of </a:t>
            </a:r>
            <a:r>
              <a:rPr lang="en-GB" sz="2000" kern="0" dirty="0">
                <a:solidFill>
                  <a:schemeClr val="tx1"/>
                </a:solidFill>
              </a:rPr>
              <a:t> </a:t>
            </a:r>
            <a:r>
              <a:rPr lang="en-GB" sz="2000" kern="0" dirty="0" smtClean="0">
                <a:solidFill>
                  <a:schemeClr val="tx1"/>
                </a:solidFill>
              </a:rPr>
              <a:t>the legacy preamble in DL and restricting UL </a:t>
            </a:r>
            <a:r>
              <a:rPr lang="en-GB" sz="2000" kern="0" dirty="0" err="1" smtClean="0">
                <a:solidFill>
                  <a:schemeClr val="tx1"/>
                </a:solidFill>
              </a:rPr>
              <a:t>Tx</a:t>
            </a:r>
            <a:r>
              <a:rPr lang="en-GB" sz="2000" kern="0" dirty="0" smtClean="0">
                <a:solidFill>
                  <a:schemeClr val="tx1"/>
                </a:solidFill>
              </a:rPr>
              <a:t> to trigger based transmissions can provide some level of coexistence/protection, but </a:t>
            </a:r>
            <a:r>
              <a:rPr lang="en-GB" sz="2000" u="sng" kern="0" dirty="0" smtClean="0">
                <a:solidFill>
                  <a:schemeClr val="tx1"/>
                </a:solidFill>
              </a:rPr>
              <a:t>only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kern="0" dirty="0" smtClean="0">
                <a:solidFill>
                  <a:schemeClr val="tx1"/>
                </a:solidFill>
              </a:rPr>
              <a:t>within the coverage of the AP legacy preamble with the assumption that  the </a:t>
            </a:r>
            <a:r>
              <a:rPr lang="en-GB" u="sng" kern="0" dirty="0" smtClean="0">
                <a:solidFill>
                  <a:schemeClr val="tx1"/>
                </a:solidFill>
              </a:rPr>
              <a:t>Low Power </a:t>
            </a:r>
            <a:r>
              <a:rPr lang="en-GB" kern="0" dirty="0" smtClean="0">
                <a:solidFill>
                  <a:schemeClr val="tx1"/>
                </a:solidFill>
              </a:rPr>
              <a:t>narrowband (e.g., 2MHz) Low Power devices can close the link</a:t>
            </a:r>
          </a:p>
          <a:p>
            <a:r>
              <a:rPr lang="en-GB" sz="2000" kern="0" dirty="0" smtClean="0"/>
              <a:t>  </a:t>
            </a:r>
            <a:r>
              <a:rPr lang="zh-CN" altLang="en-US" sz="2000" kern="0" dirty="0" smtClean="0"/>
              <a:t> 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13663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656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range is optimized for LRLP-based transmissions of low-power devices (~0dBm), it is immediately applicable to high-power devices achieving extended range with LRLP-based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extended range is a by-product of the range optimization of the low-power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If the market is there, the usage will follow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Coexistence?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Extended-range use cases are rare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The solution for P2P (when found) may be suitable here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Moreover, LRLP standard could present itself now as being capable both of low-power (battery ready) and long-range (by-product of the range </a:t>
            </a:r>
            <a:r>
              <a:rPr lang="en-US" sz="2000" dirty="0" smtClean="0">
                <a:solidFill>
                  <a:schemeClr val="tx1"/>
                </a:solidFill>
              </a:rPr>
              <a:t>optimization of the low-power devices</a:t>
            </a:r>
            <a:r>
              <a:rPr lang="en-US" sz="20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LRLP-based </a:t>
            </a:r>
            <a:r>
              <a:rPr lang="en-US" dirty="0"/>
              <a:t>Extended </a:t>
            </a:r>
            <a:r>
              <a:rPr lang="en-US" dirty="0" smtClean="0"/>
              <a:t>Range 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2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533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8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86369" y="1548493"/>
            <a:ext cx="8313455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Observed that majority of LRLP use cases are </a:t>
            </a:r>
            <a:r>
              <a:rPr lang="en-GB" sz="2000" u="sng" kern="0" dirty="0" smtClean="0"/>
              <a:t>Low Power</a:t>
            </a:r>
            <a:r>
              <a:rPr lang="en-GB" sz="2000" kern="0" dirty="0" smtClean="0"/>
              <a:t> and not </a:t>
            </a:r>
            <a:r>
              <a:rPr lang="en-GB" sz="2000" u="sng" kern="0" dirty="0" smtClean="0"/>
              <a:t>Long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>
                <a:solidFill>
                  <a:schemeClr val="tx1"/>
                </a:solidFill>
              </a:rPr>
              <a:t>The first priority of the technical development of LRLP should be on low-power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Coexistence problems exist for P2P communications as well as Long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New techniques should be sought in addition to usage of legacy preamble protection from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The extended range </a:t>
            </a:r>
            <a:r>
              <a:rPr lang="en-US" sz="2000" kern="0" dirty="0" smtClean="0">
                <a:solidFill>
                  <a:schemeClr val="tx1"/>
                </a:solidFill>
              </a:rPr>
              <a:t>may be supported by a by-product </a:t>
            </a:r>
            <a:r>
              <a:rPr lang="en-US" sz="2000" kern="0" dirty="0">
                <a:solidFill>
                  <a:schemeClr val="tx1"/>
                </a:solidFill>
              </a:rPr>
              <a:t>of the range optimization of </a:t>
            </a:r>
            <a:r>
              <a:rPr lang="en-US" sz="2000" kern="0" dirty="0" smtClean="0">
                <a:solidFill>
                  <a:schemeClr val="tx1"/>
                </a:solidFill>
              </a:rPr>
              <a:t>low-power </a:t>
            </a:r>
            <a:r>
              <a:rPr lang="en-US" sz="2000" kern="0" dirty="0">
                <a:solidFill>
                  <a:schemeClr val="tx1"/>
                </a:solidFill>
              </a:rPr>
              <a:t>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Long Range devices are inevitable, but LRLP development does not have to put its resources into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They would become available as </a:t>
            </a:r>
            <a:r>
              <a:rPr lang="en-GB" sz="1800" kern="0" dirty="0"/>
              <a:t>a </a:t>
            </a:r>
            <a:r>
              <a:rPr lang="en-GB" sz="1800" kern="0" dirty="0" smtClean="0">
                <a:solidFill>
                  <a:schemeClr val="tx1"/>
                </a:solidFill>
              </a:rPr>
              <a:t>by-product </a:t>
            </a:r>
            <a:r>
              <a:rPr lang="en-GB" sz="1800" kern="0" dirty="0" smtClean="0"/>
              <a:t>of the range optimization of the asymmetric link (AP-STA)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P2P coexistence solutions may suit Long-Range coexistence problems as well</a:t>
            </a:r>
          </a:p>
        </p:txBody>
      </p:sp>
    </p:spTree>
    <p:extLst>
      <p:ext uri="{BB962C8B-B14F-4D97-AF65-F5344CB8AC3E}">
        <p14:creationId xmlns:p14="http://schemas.microsoft.com/office/powerpoint/2010/main" val="374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support that the first priority of the technical development of LRLP should be on enabling a low-power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#1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403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 bwMode="auto">
        <a:noFill/>
        <a:ln w="9525">
          <a:noFill/>
          <a:round/>
          <a:headEnd/>
          <a:tailEnd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>
            <a:tab pos="0" algn="l"/>
            <a:tab pos="914400" algn="l"/>
            <a:tab pos="1828800" algn="l"/>
            <a:tab pos="2743200" algn="l"/>
            <a:tab pos="3657600" algn="l"/>
            <a:tab pos="4572000" algn="l"/>
            <a:tab pos="5486400" algn="l"/>
            <a:tab pos="6400800" algn="l"/>
            <a:tab pos="7315200" algn="l"/>
            <a:tab pos="8229600" algn="l"/>
            <a:tab pos="9144000" algn="l"/>
            <a:tab pos="10058400" algn="l"/>
          </a:tabLst>
          <a:defRPr kumimoji="0" sz="1800" b="1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Times New Roman" pitchFamily="16" charset="0"/>
            <a:ea typeface="MS Gothic" charset="-128"/>
            <a:cs typeface="Arial Unicode MS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4228</TotalTime>
  <Words>1080</Words>
  <Application>Microsoft Office PowerPoint</Application>
  <PresentationFormat>On-screen Show (4:3)</PresentationFormat>
  <Paragraphs>138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Long Range versus Low Power  and Coexistence</vt:lpstr>
      <vt:lpstr>Abstract</vt:lpstr>
      <vt:lpstr>Use Cases across Range and Power Consumption </vt:lpstr>
      <vt:lpstr>Coexistence by Using the Legacy Preamble</vt:lpstr>
      <vt:lpstr>Coexistence Problem for P2P Scenarios </vt:lpstr>
      <vt:lpstr> Asymmetric Link:  Devices with Low Tx-Power </vt:lpstr>
      <vt:lpstr>LRLP-based Extended Range WiFi</vt:lpstr>
      <vt:lpstr>Conclusion</vt:lpstr>
      <vt:lpstr>Straw Poll #1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Shahrnaz Azizi</dc:creator>
  <cp:lastModifiedBy>Azizi, Shahrnaz</cp:lastModifiedBy>
  <cp:revision>198</cp:revision>
  <cp:lastPrinted>1601-01-01T00:00:00Z</cp:lastPrinted>
  <dcterms:created xsi:type="dcterms:W3CDTF">2015-10-29T03:22:31Z</dcterms:created>
  <dcterms:modified xsi:type="dcterms:W3CDTF">2016-01-18T17:21:59Z</dcterms:modified>
</cp:coreProperties>
</file>