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21" r:id="rId3"/>
    <p:sldId id="322" r:id="rId4"/>
    <p:sldId id="325" r:id="rId5"/>
    <p:sldId id="327" r:id="rId6"/>
    <p:sldId id="324" r:id="rId7"/>
    <p:sldId id="329" r:id="rId8"/>
    <p:sldId id="328" r:id="rId9"/>
    <p:sldId id="326" r:id="rId10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  <p:cmAuthor id="1" name="Segev, Jonathan" initials="SJ" lastIdx="3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84983" autoAdjust="0"/>
  </p:normalViewPr>
  <p:slideViewPr>
    <p:cSldViewPr>
      <p:cViewPr varScale="1">
        <p:scale>
          <a:sx n="81" d="100"/>
          <a:sy n="81" d="100"/>
        </p:scale>
        <p:origin x="108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442" y="-90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2859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65453" y="6475413"/>
            <a:ext cx="116698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Qualcomm &amp; Intel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139781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 2016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802.11-16/0019r0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6938" y="6475413"/>
            <a:ext cx="1166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Qualcomm &amp; Intel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 smtClean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901344" y="600076"/>
            <a:ext cx="7772400" cy="1066800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NGP Use Cases For High Resolution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2016-01-12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365453" y="6475413"/>
            <a:ext cx="1166987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Qualcomm &amp; Intel</a:t>
            </a:r>
            <a:endParaRPr lang="en-GB" dirty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smtClean="0"/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8980793"/>
              </p:ext>
            </p:extLst>
          </p:nvPr>
        </p:nvGraphicFramePr>
        <p:xfrm>
          <a:off x="430213" y="2804344"/>
          <a:ext cx="8247062" cy="2404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79" name="Document" r:id="rId4" imgW="8290118" imgH="2536296" progId="Word.Document.8">
                  <p:embed/>
                </p:oleObj>
              </mc:Choice>
              <mc:Fallback>
                <p:oleObj name="Document" r:id="rId4" imgW="8290118" imgH="253629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213" y="2804344"/>
                        <a:ext cx="8247062" cy="24042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document contains several use cases for high resolution location estimation</a:t>
            </a:r>
          </a:p>
          <a:p>
            <a:endParaRPr lang="en-US" dirty="0"/>
          </a:p>
          <a:p>
            <a:r>
              <a:rPr lang="en-US" dirty="0" smtClean="0"/>
              <a:t>Location requirements are included with each use case to drive focus for the SIG</a:t>
            </a:r>
            <a:endParaRPr lang="en-US" strike="sngStrike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dirty="0" smtClean="0">
                <a:solidFill>
                  <a:schemeClr val="tx1"/>
                </a:solidFill>
              </a:rPr>
              <a:t>. Nano </a:t>
            </a:r>
            <a:r>
              <a:rPr lang="en-US" dirty="0" smtClean="0"/>
              <a:t>Location in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Person with a smartphone which has the store app installed 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A store has APs for 802.11ad/ay coverage. The store has an AP on every isle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is going around in the store with their phone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Phone location indicates whether the user is moving, or whether he stopped in front of some product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AP determines that the user is facing a specific product, and can offer promotional ad for competition (e.g. Pepsi instead of Coca-Cola machine)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Locate specific item (e.g. specific size/model in clothes department)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Power consumption profile: foreground for positioning determination, background for positioning services discovery.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Operating mode: AP2STA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Usage duration: 1 hour (10 minutes of foreground  activity).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 smtClean="0"/>
              <a:t>Pointing angles (AZ, EL &amp; Roll) accuracy: &lt;10deg</a:t>
            </a:r>
          </a:p>
          <a:p>
            <a:pPr lvl="1"/>
            <a:r>
              <a:rPr lang="en-US" dirty="0" smtClean="0"/>
              <a:t>Latency: &lt;10ms, for motion estimation, &lt;100ms for static estimation </a:t>
            </a:r>
          </a:p>
          <a:p>
            <a:pPr lvl="1"/>
            <a:r>
              <a:rPr lang="en-US" dirty="0" smtClean="0"/>
              <a:t>Refresh Rate: 10-100Hz (same as GPS)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Augmented reality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High-end wearable devices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User wearing glasses with augmented reality features 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The user is wandering around, wearing glass with augmented reality features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Exact location of the glasses is used for exact augmentation at each eye, per location</a:t>
            </a:r>
            <a:r>
              <a:rPr lang="en-US" dirty="0"/>
              <a:t>.</a:t>
            </a:r>
            <a:r>
              <a:rPr lang="en-US" dirty="0" smtClean="0"/>
              <a:t> </a:t>
            </a:r>
            <a:r>
              <a:rPr lang="en-US" dirty="0"/>
              <a:t>E</a:t>
            </a:r>
            <a:r>
              <a:rPr lang="en-US" dirty="0" smtClean="0"/>
              <a:t>ach door which is looked at, is supplemented with an image showing behind the door scene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Power consumption profile: foreground for positioning determination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Operating mode: AP2STA</a:t>
            </a:r>
            <a:r>
              <a:rPr lang="en-US" dirty="0" smtClean="0">
                <a:solidFill>
                  <a:srgbClr val="0000FF"/>
                </a:solidFill>
              </a:rPr>
              <a:t>	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/>
              <a:t>Pointing angles (AZ, EL &amp; Roll) accuracy: &lt;2deg</a:t>
            </a:r>
          </a:p>
          <a:p>
            <a:pPr lvl="1"/>
            <a:r>
              <a:rPr lang="en-US" dirty="0" smtClean="0"/>
              <a:t>Latency: &lt;10ms: augmentation data is required to be tagged with the exact location</a:t>
            </a:r>
          </a:p>
          <a:p>
            <a:pPr lvl="1"/>
            <a:r>
              <a:rPr lang="en-US" dirty="0" smtClean="0"/>
              <a:t>Refresh Rate: 0.5Hz-100Hz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8524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92696"/>
            <a:ext cx="8854752" cy="1066800"/>
          </a:xfrm>
        </p:spPr>
        <p:txBody>
          <a:bodyPr/>
          <a:lstStyle/>
          <a:p>
            <a:r>
              <a:rPr lang="en-US" dirty="0" smtClean="0"/>
              <a:t>3</a:t>
            </a:r>
            <a:r>
              <a:rPr lang="en-US" dirty="0"/>
              <a:t>. Determine dynamic (conference) room setup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sz="2000" dirty="0"/>
              <a:t>User: </a:t>
            </a:r>
            <a:r>
              <a:rPr lang="en-US" sz="2000" b="0" dirty="0"/>
              <a:t>Presenters in a conference room</a:t>
            </a:r>
          </a:p>
          <a:p>
            <a:r>
              <a:rPr lang="en-US" sz="2000" dirty="0"/>
              <a:t>Environment: </a:t>
            </a:r>
            <a:r>
              <a:rPr lang="en-US" sz="2000" b="0" dirty="0"/>
              <a:t>Conference room</a:t>
            </a:r>
          </a:p>
          <a:p>
            <a:r>
              <a:rPr lang="en-US" sz="2000" dirty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Determine and track the physical setup of the Laptops  and Displays in the room, and make it available to the users in the room.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Use the setup to move windows or other display elements between different laptops display and the room displays</a:t>
            </a:r>
          </a:p>
          <a:p>
            <a:r>
              <a:rPr lang="en-US" sz="2000" dirty="0"/>
              <a:t>Expected:</a:t>
            </a:r>
          </a:p>
          <a:p>
            <a:pPr lvl="1"/>
            <a:r>
              <a:rPr lang="en-US" sz="1800" dirty="0"/>
              <a:t>Horizontal + vertical accuracy: &lt;20 cm@90%</a:t>
            </a:r>
          </a:p>
          <a:p>
            <a:pPr lvl="1"/>
            <a:r>
              <a:rPr lang="en-US" sz="1800" dirty="0"/>
              <a:t>Pointing angles (AZ, EL &amp; Roll) accuracy: &lt; 20deg</a:t>
            </a:r>
          </a:p>
          <a:p>
            <a:pPr lvl="1"/>
            <a:r>
              <a:rPr lang="en-US" sz="1800" dirty="0"/>
              <a:t>Latency: &lt;0.5s: </a:t>
            </a:r>
            <a:endParaRPr lang="he-IL" sz="1800" dirty="0"/>
          </a:p>
          <a:p>
            <a:pPr lvl="1"/>
            <a:r>
              <a:rPr lang="en-US" sz="1800" dirty="0"/>
              <a:t>Refresh Rate: &lt;2Hz </a:t>
            </a:r>
          </a:p>
          <a:p>
            <a:pPr lvl="1"/>
            <a:r>
              <a:rPr lang="en-US" sz="1800" dirty="0"/>
              <a:t>Number of users – up to 30 users, ≥3 APs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874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/>
              <a:t>Proximity Detection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sz="2000" dirty="0"/>
              <a:t>User: </a:t>
            </a:r>
            <a:r>
              <a:rPr lang="en-US" sz="2000" b="0" dirty="0"/>
              <a:t>Any 60GHz device</a:t>
            </a:r>
          </a:p>
          <a:p>
            <a:r>
              <a:rPr lang="en-US" sz="2000" dirty="0"/>
              <a:t>Environment: </a:t>
            </a:r>
            <a:r>
              <a:rPr lang="en-US" sz="2000" b="0" dirty="0"/>
              <a:t>Any environment</a:t>
            </a:r>
          </a:p>
          <a:p>
            <a:r>
              <a:rPr lang="en-US" sz="2000" dirty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The user connects the device to the other device.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Distance between devices is measured.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If the distance is less than a predefined distance (10cm -100cm) special medium access rules may be applied</a:t>
            </a:r>
          </a:p>
          <a:p>
            <a:pPr marL="1257300" lvl="2" indent="-457200"/>
            <a:r>
              <a:rPr lang="en-US" sz="1600" dirty="0"/>
              <a:t>For example – relaxed CCA requirements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dirty="0"/>
              <a:t>Operating mode: STA2STA or AP2STA</a:t>
            </a:r>
            <a:endParaRPr lang="en-US" sz="1800" dirty="0">
              <a:solidFill>
                <a:srgbClr val="0000FF"/>
              </a:solidFill>
            </a:endParaRPr>
          </a:p>
          <a:p>
            <a:r>
              <a:rPr lang="en-US" sz="2000" dirty="0"/>
              <a:t>Expected:</a:t>
            </a:r>
          </a:p>
          <a:p>
            <a:pPr lvl="1"/>
            <a:r>
              <a:rPr lang="en-US" sz="1800" dirty="0"/>
              <a:t>Ranging accuracy: &lt;5 cm@90%</a:t>
            </a:r>
          </a:p>
          <a:p>
            <a:pPr lvl="1"/>
            <a:r>
              <a:rPr lang="en-US" sz="1800" dirty="0"/>
              <a:t>Pointing angles (AZ, EL &amp; Roll) accuracy: &lt;</a:t>
            </a:r>
            <a:r>
              <a:rPr lang="en-US" sz="1800" dirty="0" smtClean="0"/>
              <a:t>15deg (optional)</a:t>
            </a:r>
            <a:endParaRPr lang="en-US" sz="1800" dirty="0"/>
          </a:p>
          <a:p>
            <a:pPr lvl="1"/>
            <a:r>
              <a:rPr lang="en-US" sz="1800" dirty="0"/>
              <a:t>Latency: &lt;200ms: </a:t>
            </a:r>
          </a:p>
          <a:p>
            <a:pPr lvl="1"/>
            <a:r>
              <a:rPr lang="en-US" sz="1800" dirty="0"/>
              <a:t>Refresh Rate: &lt;2Hz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9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1500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5. </a:t>
            </a:r>
            <a:r>
              <a:rPr lang="en-US" dirty="0">
                <a:solidFill>
                  <a:schemeClr val="tx1"/>
                </a:solidFill>
              </a:rPr>
              <a:t>Determining Relative Location to Dock(s)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00808"/>
            <a:ext cx="7860357" cy="475252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000" dirty="0"/>
              <a:t>User: </a:t>
            </a:r>
            <a:r>
              <a:rPr lang="en-US" sz="2000" b="0" dirty="0"/>
              <a:t>Person with a Laptop/Tablet looking for docking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Environment: </a:t>
            </a:r>
            <a:r>
              <a:rPr lang="en-US" sz="2000" b="0" dirty="0"/>
              <a:t>Enterprise cubicle environment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Use case: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The user is walking in an enterprise environment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User is presented with a list of docks, with the direction to each dock, and </a:t>
            </a:r>
            <a:r>
              <a:rPr lang="en-US" sz="1800" dirty="0" smtClean="0"/>
              <a:t>the distance</a:t>
            </a:r>
            <a:r>
              <a:rPr lang="en-US" sz="1800" dirty="0"/>
              <a:t>.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Only docks within effective docking range are presented</a:t>
            </a:r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r>
              <a:rPr lang="en-US" sz="1800" dirty="0"/>
              <a:t>If the user takes the laptop and walks away, the docking disconnects</a:t>
            </a:r>
          </a:p>
          <a:p>
            <a:pPr>
              <a:spcBef>
                <a:spcPts val="0"/>
              </a:spcBef>
            </a:pPr>
            <a:r>
              <a:rPr lang="en-US" sz="2000" dirty="0"/>
              <a:t>Expected: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Horizontal + vertical accuracy: &lt;30 cm@90%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Pointing angles (AZ, EL &amp; Roll) accuracy: &lt;20deg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Latency: &lt;100ms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Refresh Rate: 1-10Hz 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Mobility – up to 1meter/sec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Number of simultaneous users – up to 12 users to 7 docking stations.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631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dirty="0" smtClean="0"/>
              <a:t>. Wearable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User: </a:t>
            </a:r>
            <a:r>
              <a:rPr lang="en-US" b="0" dirty="0"/>
              <a:t>User </a:t>
            </a:r>
            <a:r>
              <a:rPr lang="en-US" b="0" dirty="0" smtClean="0"/>
              <a:t>during sport activity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Wearable sensors on the person, connected to the mobile phone 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Monitor movement-trajectory with location-tagging to avoid injury  and improve performance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Monitor additional physical data such as heart-rate and electrical activity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Power </a:t>
            </a:r>
            <a:r>
              <a:rPr lang="en-US" sz="2100" dirty="0"/>
              <a:t>consumption profile: foreground for positioning determination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Operating mode: </a:t>
            </a:r>
            <a:r>
              <a:rPr lang="en-US" sz="2100" dirty="0" smtClean="0"/>
              <a:t>AP2STA</a:t>
            </a:r>
            <a:r>
              <a:rPr lang="en-US" sz="2100" dirty="0"/>
              <a:t>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Usage duration: 1-24 hour, low duty cycle </a:t>
            </a:r>
            <a:r>
              <a:rPr lang="en-US" sz="2100" dirty="0" smtClean="0"/>
              <a:t>activity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 smtClean="0"/>
              <a:t>Up to 8 attached devices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/>
              <a:t>Pointing angles (AZ, EL &amp; Roll) accuracy: </a:t>
            </a:r>
            <a:r>
              <a:rPr lang="en-US" dirty="0" smtClean="0"/>
              <a:t>&lt;</a:t>
            </a:r>
            <a:r>
              <a:rPr lang="en-US" dirty="0"/>
              <a:t>5</a:t>
            </a:r>
            <a:r>
              <a:rPr lang="en-US" dirty="0" smtClean="0"/>
              <a:t>deg</a:t>
            </a:r>
            <a:endParaRPr lang="en-US" dirty="0"/>
          </a:p>
          <a:p>
            <a:pPr lvl="1"/>
            <a:r>
              <a:rPr lang="en-US" dirty="0" smtClean="0"/>
              <a:t>Latency: &lt;10ms: sensory data is required to be tagged with the exact location</a:t>
            </a:r>
          </a:p>
          <a:p>
            <a:pPr lvl="1"/>
            <a:r>
              <a:rPr lang="en-US" dirty="0" smtClean="0"/>
              <a:t>Refresh Rate: </a:t>
            </a:r>
            <a:r>
              <a:rPr lang="en-US" dirty="0" smtClean="0"/>
              <a:t>0.5Hz-100Hz</a:t>
            </a:r>
          </a:p>
          <a:p>
            <a:r>
              <a:rPr lang="en-US" dirty="0" smtClean="0"/>
              <a:t>Note:</a:t>
            </a:r>
          </a:p>
          <a:p>
            <a:pPr lvl="1"/>
            <a:r>
              <a:rPr lang="en-US"/>
              <a:t>Configuration of usage duration, refresh rate and battery are application specific and linked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7385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Control consoles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User: </a:t>
            </a:r>
            <a:r>
              <a:rPr lang="en-US" b="0" dirty="0" smtClean="0"/>
              <a:t>User controls TV, or a gaming console by using his phone, using location instead of gestures</a:t>
            </a:r>
          </a:p>
          <a:p>
            <a:r>
              <a:rPr lang="en-US" dirty="0" smtClean="0"/>
              <a:t>Environment: </a:t>
            </a:r>
            <a:r>
              <a:rPr lang="en-US" b="0" dirty="0" smtClean="0"/>
              <a:t>Living room   </a:t>
            </a:r>
          </a:p>
          <a:p>
            <a:r>
              <a:rPr lang="en-US" dirty="0" smtClean="0"/>
              <a:t>Use case: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Using the mobile phone to control the TV menus, w/o using its screen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Using the mobile phone as control for gaming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Exact location of the phone is used for game control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100" dirty="0"/>
              <a:t>Operating mode: </a:t>
            </a:r>
            <a:r>
              <a:rPr lang="en-US" sz="2100" dirty="0" smtClean="0"/>
              <a:t>AP2STA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US" dirty="0" smtClean="0"/>
              <a:t>Optional operating mode: STA2STA	</a:t>
            </a:r>
          </a:p>
          <a:p>
            <a:r>
              <a:rPr lang="en-US" dirty="0" smtClean="0"/>
              <a:t>Expected:</a:t>
            </a:r>
          </a:p>
          <a:p>
            <a:pPr lvl="1"/>
            <a:r>
              <a:rPr lang="en-US" dirty="0" smtClean="0"/>
              <a:t>Horizontal + vertical accuracy: &lt;1 cm@90%</a:t>
            </a:r>
          </a:p>
          <a:p>
            <a:pPr lvl="1"/>
            <a:r>
              <a:rPr lang="en-US" dirty="0"/>
              <a:t>Pointing angles (AZ, EL &amp; Roll) accuracy: </a:t>
            </a:r>
            <a:r>
              <a:rPr lang="en-US" dirty="0" smtClean="0"/>
              <a:t>&lt;2deg</a:t>
            </a:r>
            <a:endParaRPr lang="en-US" dirty="0"/>
          </a:p>
          <a:p>
            <a:pPr lvl="1"/>
            <a:r>
              <a:rPr lang="en-US" dirty="0" smtClean="0"/>
              <a:t>Latency: &lt;100ms: </a:t>
            </a:r>
          </a:p>
          <a:p>
            <a:pPr lvl="1"/>
            <a:r>
              <a:rPr lang="en-US" dirty="0" smtClean="0"/>
              <a:t>Refresh Rate: 10Hz-100Hz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376939" y="6475413"/>
            <a:ext cx="1166986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Qualcomm &amp; </a:t>
            </a:r>
            <a:r>
              <a:rPr lang="en-GB" dirty="0" smtClean="0"/>
              <a:t>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22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45402</TotalTime>
  <Words>780</Words>
  <Application>Microsoft Office PowerPoint</Application>
  <PresentationFormat>On-screen Show (4:3)</PresentationFormat>
  <Paragraphs>134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ACcord-Submission</vt:lpstr>
      <vt:lpstr>Document</vt:lpstr>
      <vt:lpstr>NGP Use Cases For High Resolution</vt:lpstr>
      <vt:lpstr>Abstract</vt:lpstr>
      <vt:lpstr>1. Nano Location in store</vt:lpstr>
      <vt:lpstr>2. Augmented reality</vt:lpstr>
      <vt:lpstr>3. Determine dynamic (conference) room setup</vt:lpstr>
      <vt:lpstr>4. Proximity Detection</vt:lpstr>
      <vt:lpstr>5. Determining Relative Location to Dock(s)</vt:lpstr>
      <vt:lpstr>6. Wearable devices</vt:lpstr>
      <vt:lpstr>7. Control consoles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Use Case Template</dc:title>
  <dc:creator>caldana@qca.qualcomm.com</dc:creator>
  <cp:lastModifiedBy>Kasher, Assaf</cp:lastModifiedBy>
  <cp:revision>18</cp:revision>
  <cp:lastPrinted>2013-07-10T22:27:23Z</cp:lastPrinted>
  <dcterms:created xsi:type="dcterms:W3CDTF">2009-11-13T19:11:16Z</dcterms:created>
  <dcterms:modified xsi:type="dcterms:W3CDTF">2016-01-18T19:18:11Z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-1982752886</vt:i4>
  </property>
  <property fmtid="{D5CDD505-2E9C-101B-9397-08002B2CF9AE}" pid="3" name="_NewReviewCycle">
    <vt:lpwstr/>
  </property>
  <property fmtid="{D5CDD505-2E9C-101B-9397-08002B2CF9AE}" pid="4" name="_EmailSubject">
    <vt:lpwstr>60GHz-Use-cases for NGP</vt:lpwstr>
  </property>
  <property fmtid="{D5CDD505-2E9C-101B-9397-08002B2CF9AE}" pid="5" name="_AuthorEmail">
    <vt:lpwstr>eitana@qti.qualcomm.com</vt:lpwstr>
  </property>
  <property fmtid="{D5CDD505-2E9C-101B-9397-08002B2CF9AE}" pid="6" name="_AuthorEmailDisplayName">
    <vt:lpwstr>Eitan, Alecsander</vt:lpwstr>
  </property>
  <property fmtid="{D5CDD505-2E9C-101B-9397-08002B2CF9AE}" pid="7" name="_PreviousAdHocReviewCycleID">
    <vt:i4>-4869985</vt:i4>
  </property>
</Properties>
</file>