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9"/>
  </p:notesMasterIdLst>
  <p:handoutMasterIdLst>
    <p:handoutMasterId r:id="rId20"/>
  </p:handoutMasterIdLst>
  <p:sldIdLst>
    <p:sldId id="500" r:id="rId2"/>
    <p:sldId id="501" r:id="rId3"/>
    <p:sldId id="511" r:id="rId4"/>
    <p:sldId id="509" r:id="rId5"/>
    <p:sldId id="510" r:id="rId6"/>
    <p:sldId id="526" r:id="rId7"/>
    <p:sldId id="524" r:id="rId8"/>
    <p:sldId id="522" r:id="rId9"/>
    <p:sldId id="519" r:id="rId10"/>
    <p:sldId id="525" r:id="rId11"/>
    <p:sldId id="523" r:id="rId12"/>
    <p:sldId id="521" r:id="rId13"/>
    <p:sldId id="514" r:id="rId14"/>
    <p:sldId id="512" r:id="rId15"/>
    <p:sldId id="516" r:id="rId16"/>
    <p:sldId id="515" r:id="rId17"/>
    <p:sldId id="513" r:id="rId1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ney, Thomas J" initials="T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CCFF"/>
    <a:srgbClr val="FF99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1" autoAdjust="0"/>
    <p:restoredTop sz="90216" autoAdjust="0"/>
  </p:normalViewPr>
  <p:slideViewPr>
    <p:cSldViewPr>
      <p:cViewPr varScale="1">
        <p:scale>
          <a:sx n="88" d="100"/>
          <a:sy n="88" d="100"/>
        </p:scale>
        <p:origin x="9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2"/>
    </p:cViewPr>
  </p:sorterViewPr>
  <p:notesViewPr>
    <p:cSldViewPr>
      <p:cViewPr varScale="1">
        <p:scale>
          <a:sx n="56" d="100"/>
          <a:sy n="56" d="100"/>
        </p:scale>
        <p:origin x="-2772" y="-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doc.: </a:t>
            </a:r>
            <a:r>
              <a:rPr lang="en-US" altLang="ko-KR" dirty="0"/>
              <a:t>IEEE </a:t>
            </a:r>
            <a:r>
              <a:rPr lang="en-US" altLang="ko-KR" dirty="0" smtClean="0"/>
              <a:t>802.11-13/xxxxr0</a:t>
            </a: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33639" y="8982075"/>
            <a:ext cx="6846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D78EA437-FC61-47EA-BA49-9762C85F74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4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doc.: IEEE 802.11-13/0787r0</a:t>
            </a: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90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1143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2286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3429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4572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135462" y="8985250"/>
            <a:ext cx="1146276" cy="184666"/>
          </a:xfrm>
          <a:prstGeom prst="rect">
            <a:avLst/>
          </a:prstGeom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CBA724C8-E5A7-4639-BAE9-F1E5F0880C97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6107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Submission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January,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8279243" y="64770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굴림" pitchFamily="34" charset="-127"/>
              </a:defRPr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0050092-9108-44CD-920C-9A015721E6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952732" y="424934"/>
            <a:ext cx="44927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200" b="0" dirty="0" smtClean="0">
                <a:latin typeface="Times New Roman" pitchFamily="18" charset="0"/>
                <a:ea typeface="굴림" pitchFamily="34" charset="-127"/>
              </a:rPr>
              <a:t>doc.: IEEE 802.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11-16-0016-</a:t>
            </a:r>
            <a:r>
              <a:rPr lang="en-US" sz="1200" dirty="0" smtClean="0"/>
              <a:t>At home, </a:t>
            </a:r>
            <a:r>
              <a:rPr lang="en-US" sz="1200" dirty="0" err="1" smtClean="0"/>
              <a:t>IoT</a:t>
            </a:r>
            <a:r>
              <a:rPr lang="en-US" sz="1200" dirty="0" smtClean="0"/>
              <a:t> Use Case(s) for LRLP</a:t>
            </a:r>
            <a:endParaRPr lang="en-US" altLang="ko-KR" sz="1200" b="0" dirty="0">
              <a:ea typeface="굴림" pitchFamily="34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6096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304800" y="39415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457200" lvl="4" algn="l"/>
            <a:r>
              <a:rPr lang="en-US" altLang="ko-KR" sz="1400" dirty="0" smtClean="0">
                <a:latin typeface="Times New Roman" pitchFamily="18" charset="0"/>
                <a:ea typeface="굴림" pitchFamily="34" charset="-127"/>
              </a:rPr>
              <a:t>January 2016</a:t>
            </a:r>
            <a:endParaRPr lang="en-US" altLang="ko-KR" sz="1400" b="1" dirty="0">
              <a:ea typeface="굴림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Slide </a:t>
            </a:r>
            <a:fld id="{4883C6A0-A99F-4D4B-BED4-FEEACDB547CE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dirty="0" smtClean="0">
              <a:ea typeface="굴림" pitchFamily="34" charset="-127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534400" cy="1066800"/>
          </a:xfrm>
          <a:noFill/>
        </p:spPr>
        <p:txBody>
          <a:bodyPr/>
          <a:lstStyle/>
          <a:p>
            <a:r>
              <a:rPr lang="en-US" sz="2400" dirty="0" smtClean="0"/>
              <a:t>At home, </a:t>
            </a:r>
            <a:r>
              <a:rPr lang="en-US" sz="2400" dirty="0"/>
              <a:t>IoT Use </a:t>
            </a:r>
            <a:r>
              <a:rPr lang="en-US" sz="2400" dirty="0" smtClean="0"/>
              <a:t>Case(s) </a:t>
            </a:r>
            <a:r>
              <a:rPr lang="en-US" sz="2400" dirty="0"/>
              <a:t>for LRLP</a:t>
            </a:r>
            <a:endParaRPr lang="en-US" altLang="ko-KR" sz="2400" dirty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1752600"/>
            <a:ext cx="396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Date:</a:t>
            </a:r>
            <a:r>
              <a:rPr lang="en-US" altLang="ko-KR" sz="1800" b="0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1800" b="0" dirty="0" smtClean="0">
                <a:latin typeface="Times New Roman" pitchFamily="18" charset="0"/>
                <a:ea typeface="굴림" pitchFamily="34" charset="-127"/>
              </a:rPr>
              <a:t>2016-01-18</a:t>
            </a:r>
            <a:endParaRPr lang="en-US" altLang="ko-KR" sz="1800" b="0" dirty="0" smtClean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533400" y="2514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altLang="ko-KR" sz="2000" b="1" dirty="0" smtClean="0">
              <a:ea typeface="굴림" pitchFamily="34" charset="-127"/>
            </a:endParaRPr>
          </a:p>
          <a:p>
            <a:pPr marL="342900" indent="-342900">
              <a:spcBef>
                <a:spcPct val="20000"/>
              </a:spcBef>
            </a:pPr>
            <a:endParaRPr lang="en-US" altLang="ko-KR" sz="2000" b="1" dirty="0">
              <a:ea typeface="굴림" pitchFamily="34" charset="-127"/>
            </a:endParaRPr>
          </a:p>
          <a:p>
            <a:pPr marL="342900" indent="-342900">
              <a:spcBef>
                <a:spcPct val="20000"/>
              </a:spcBef>
            </a:pPr>
            <a:endParaRPr lang="en-US" altLang="ko-KR" sz="2000" dirty="0">
              <a:ea typeface="굴림" pitchFamily="34" charset="-127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87734" y="6553200"/>
            <a:ext cx="283732" cy="184666"/>
          </a:xfrm>
        </p:spPr>
        <p:txBody>
          <a:bodyPr/>
          <a:lstStyle/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1283"/>
              </p:ext>
            </p:extLst>
          </p:nvPr>
        </p:nvGraphicFramePr>
        <p:xfrm>
          <a:off x="617538" y="2970213"/>
          <a:ext cx="7305675" cy="330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Document" r:id="rId4" imgW="9167599" imgH="4152541" progId="Word.Document.8">
                  <p:embed/>
                </p:oleObj>
              </mc:Choice>
              <mc:Fallback>
                <p:oleObj name="Document" r:id="rId4" imgW="9167599" imgH="4152541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2970213"/>
                        <a:ext cx="7305675" cy="330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7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312738"/>
            <a:ext cx="7772400" cy="1066800"/>
          </a:xfrm>
        </p:spPr>
        <p:txBody>
          <a:bodyPr/>
          <a:lstStyle/>
          <a:p>
            <a:r>
              <a:rPr lang="en-US" dirty="0" smtClean="0"/>
              <a:t>LRLP only At home, </a:t>
            </a:r>
            <a:r>
              <a:rPr lang="en-US" dirty="0"/>
              <a:t>IoT use case(s)</a:t>
            </a:r>
          </a:p>
        </p:txBody>
      </p:sp>
      <p:sp>
        <p:nvSpPr>
          <p:cNvPr id="75" name="AutoShape 8" descr="תוצאת תמונה עבור תרי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12" descr="תוצאת תמונה עבור תרי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54113"/>
            <a:ext cx="8858250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312738"/>
            <a:ext cx="7772400" cy="1066800"/>
          </a:xfrm>
        </p:spPr>
        <p:txBody>
          <a:bodyPr/>
          <a:lstStyle/>
          <a:p>
            <a:r>
              <a:rPr lang="en-US" dirty="0" smtClean="0"/>
              <a:t>LRLP only At home, </a:t>
            </a:r>
            <a:r>
              <a:rPr lang="en-US" dirty="0"/>
              <a:t>IoT use case(s)</a:t>
            </a:r>
          </a:p>
        </p:txBody>
      </p:sp>
      <p:sp>
        <p:nvSpPr>
          <p:cNvPr id="75" name="AutoShape 8" descr="תוצאת תמונה עבור תרי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12" descr="תוצאת תמונה עבור תרי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30313"/>
            <a:ext cx="8858250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312738"/>
            <a:ext cx="7772400" cy="1066800"/>
          </a:xfrm>
        </p:spPr>
        <p:txBody>
          <a:bodyPr/>
          <a:lstStyle/>
          <a:p>
            <a:r>
              <a:rPr lang="en-US" dirty="0"/>
              <a:t>Full 802.11 At home, IoT use case(s)</a:t>
            </a:r>
          </a:p>
        </p:txBody>
      </p:sp>
      <p:sp>
        <p:nvSpPr>
          <p:cNvPr id="75" name="AutoShape 8" descr="תוצאת תמונה עבור תרי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12" descr="תוצאת תמונה עבור תרי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88582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home, IoT use case(s) </a:t>
            </a:r>
            <a:br>
              <a:rPr lang="en-US" dirty="0" smtClean="0"/>
            </a:br>
            <a:r>
              <a:rPr lang="en-US" dirty="0" smtClean="0"/>
              <a:t>Traffic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interference from overlapping LRLP, 802.11 and other networks (e.g. neighbors, other WLANs , other un- certified IoT). </a:t>
            </a:r>
          </a:p>
          <a:p>
            <a:r>
              <a:rPr lang="en-US" dirty="0" smtClean="0"/>
              <a:t>IOT, WLAN networking and video steaming should be operational simultaneously in unlicensed bands </a:t>
            </a:r>
          </a:p>
          <a:p>
            <a:r>
              <a:rPr lang="en-US" dirty="0" smtClean="0"/>
              <a:t>Similar coverage (reach) to legacy indoor 802.11 device (in particular same </a:t>
            </a:r>
            <a:r>
              <a:rPr lang="en-US" dirty="0"/>
              <a:t>11b low-power </a:t>
            </a:r>
            <a:r>
              <a:rPr lang="en-US" dirty="0" smtClean="0"/>
              <a:t>reach).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865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05800" cy="1066800"/>
          </a:xfrm>
        </p:spPr>
        <p:txBody>
          <a:bodyPr/>
          <a:lstStyle/>
          <a:p>
            <a:r>
              <a:rPr lang="en-US" dirty="0" smtClean="0"/>
              <a:t>At home, IoT use case(s)- Environment</a:t>
            </a:r>
            <a:r>
              <a:rPr lang="en-US" dirty="0"/>
              <a:t>*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9066" y="1447800"/>
            <a:ext cx="8163934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ko-KR" dirty="0" smtClean="0"/>
              <a:t>Operating in multi-room indoor</a:t>
            </a:r>
            <a:r>
              <a:rPr lang="en-US" dirty="0" smtClean="0"/>
              <a:t> environment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Typical distances between STAs and AP in the multi-room are &lt; 50m. </a:t>
            </a:r>
          </a:p>
          <a:p>
            <a:pPr lvl="2"/>
            <a:r>
              <a:rPr lang="en-US" dirty="0" smtClean="0"/>
              <a:t>i.e. support of a “indoor long range” indoor </a:t>
            </a:r>
            <a:r>
              <a:rPr lang="en-US" dirty="0" err="1" smtClean="0"/>
              <a:t>IoT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LRLP metrics </a:t>
            </a:r>
          </a:p>
          <a:p>
            <a:pPr lvl="1"/>
            <a:r>
              <a:rPr lang="en-US" dirty="0" smtClean="0"/>
              <a:t>MCS 0 -3 </a:t>
            </a:r>
          </a:p>
          <a:p>
            <a:pPr lvl="1"/>
            <a:r>
              <a:rPr lang="en-US" dirty="0" smtClean="0"/>
              <a:t>&gt;= 2MHz up to 10MHz</a:t>
            </a:r>
          </a:p>
          <a:p>
            <a:pPr lvl="1"/>
            <a:r>
              <a:rPr lang="en-US" dirty="0" smtClean="0"/>
              <a:t>-10dBm up to 23dBm TX power EIRP (low cost and quality LNAs and PAs), single antenna up to several antenna </a:t>
            </a:r>
          </a:p>
          <a:p>
            <a:pPr lvl="1"/>
            <a:r>
              <a:rPr lang="en-US" dirty="0" smtClean="0"/>
              <a:t>Up to 50m(**) ~ 2-5 concrete walls penetration (with range reduction)</a:t>
            </a:r>
          </a:p>
          <a:p>
            <a:pPr lvl="1"/>
            <a:r>
              <a:rPr lang="en-US" dirty="0" smtClean="0"/>
              <a:t>“non-battery-operated” / “Battery-operated” (device)</a:t>
            </a:r>
          </a:p>
          <a:p>
            <a:r>
              <a:rPr lang="en-US" dirty="0" smtClean="0"/>
              <a:t>LRLP AP / P2P operation scenarios </a:t>
            </a:r>
          </a:p>
          <a:p>
            <a:pPr lvl="1"/>
            <a:r>
              <a:rPr lang="en-US" dirty="0" smtClean="0"/>
              <a:t>Scenario I : Regular AP/ asymmetric power balance (UL/ DL)</a:t>
            </a:r>
          </a:p>
          <a:p>
            <a:pPr lvl="2"/>
            <a:r>
              <a:rPr lang="en-US" dirty="0" smtClean="0"/>
              <a:t> i.e. UL range limits </a:t>
            </a:r>
          </a:p>
          <a:p>
            <a:pPr lvl="1"/>
            <a:r>
              <a:rPr lang="en-US" dirty="0" smtClean="0"/>
              <a:t>Scenario II : </a:t>
            </a:r>
            <a:r>
              <a:rPr lang="en-US" dirty="0" err="1" smtClean="0"/>
              <a:t>PtP</a:t>
            </a:r>
            <a:r>
              <a:rPr lang="en-US" dirty="0" smtClean="0"/>
              <a:t>/ low cost AP /symmetric power balance (UL/ DL)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>
          <a:xfrm>
            <a:off x="762000" y="6137701"/>
            <a:ext cx="410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(*) Initial figures-for discussion</a:t>
            </a:r>
          </a:p>
          <a:p>
            <a:r>
              <a:rPr lang="en-US" b="1" i="1" dirty="0"/>
              <a:t>(**) For : Building Energy Management Systems (BEMS</a:t>
            </a:r>
            <a:r>
              <a:rPr lang="en-US" b="1" i="1" dirty="0" smtClean="0"/>
              <a:t>) [4]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86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presented At home, IoT use case(s) for LRLP operation with IoT devices </a:t>
            </a:r>
          </a:p>
          <a:p>
            <a:r>
              <a:rPr lang="en-US" dirty="0" smtClean="0"/>
              <a:t>We have also proposed the metrics for At home use case(s)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356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770813" cy="533400"/>
          </a:xfrm>
        </p:spPr>
        <p:txBody>
          <a:bodyPr/>
          <a:lstStyle/>
          <a:p>
            <a:r>
              <a:rPr lang="en-US" dirty="0" smtClean="0"/>
              <a:t>Straw Poll # 1</a:t>
            </a:r>
            <a:endParaRPr lang="en-US" dirty="0"/>
          </a:p>
        </p:txBody>
      </p:sp>
      <p:sp>
        <p:nvSpPr>
          <p:cNvPr id="25" name="Date Placeholder 3"/>
          <p:cNvSpPr txBox="1">
            <a:spLocks/>
          </p:cNvSpPr>
          <p:nvPr/>
        </p:nvSpPr>
        <p:spPr bwMode="auto">
          <a:xfrm>
            <a:off x="4354967" y="6525987"/>
            <a:ext cx="576261" cy="179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Slide</a:t>
            </a:r>
            <a:r>
              <a:rPr lang="zh-CN" altLang="en-US" sz="1200" dirty="0" smtClean="0">
                <a:solidFill>
                  <a:schemeClr val="tx1"/>
                </a:solidFill>
              </a:rPr>
              <a:t> </a:t>
            </a:r>
            <a:fld id="{73F80007-5F72-478B-A2B5-B2B90ED2BC24}" type="slidenum">
              <a:rPr lang="en-US" altLang="zh-CN" sz="1200" smtClean="0">
                <a:solidFill>
                  <a:schemeClr val="tx1"/>
                </a:solidFill>
              </a:rPr>
              <a:t>16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757688" y="1295400"/>
            <a:ext cx="7770813" cy="43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Do you use the “At </a:t>
            </a:r>
            <a:r>
              <a:rPr lang="en-US" dirty="0" smtClean="0"/>
              <a:t>home</a:t>
            </a:r>
            <a:r>
              <a:rPr lang="en-US" dirty="0"/>
              <a:t>, </a:t>
            </a:r>
            <a:r>
              <a:rPr lang="en-US" dirty="0" smtClean="0"/>
              <a:t>IoT” </a:t>
            </a:r>
            <a:r>
              <a:rPr lang="en-US" dirty="0"/>
              <a:t>use case(s</a:t>
            </a:r>
            <a:r>
              <a:rPr lang="en-US" dirty="0" smtClean="0"/>
              <a:t>) as part of the </a:t>
            </a:r>
            <a:r>
              <a:rPr lang="en-US" dirty="0"/>
              <a:t>reference use </a:t>
            </a:r>
            <a:r>
              <a:rPr lang="en-US" dirty="0" smtClean="0"/>
              <a:t>cases for LRLP </a:t>
            </a:r>
            <a:r>
              <a:rPr lang="en-US" kern="0" dirty="0" smtClean="0"/>
              <a:t>?</a:t>
            </a:r>
          </a:p>
          <a:p>
            <a:pPr marL="914400" lvl="1" indent="-457200">
              <a:buFont typeface="+mj-lt"/>
              <a:buAutoNum type="arabicParenR"/>
            </a:pPr>
            <a:endParaRPr lang="en-US" sz="2000" kern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Abstain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867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19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90" y="1219200"/>
            <a:ext cx="7770813" cy="5257800"/>
          </a:xfrm>
        </p:spPr>
        <p:txBody>
          <a:bodyPr/>
          <a:lstStyle/>
          <a:p>
            <a:r>
              <a:rPr lang="en-US" sz="2000" dirty="0" smtClean="0"/>
              <a:t>[</a:t>
            </a:r>
            <a:r>
              <a:rPr lang="en-US" sz="2000" dirty="0"/>
              <a:t>1] IEEE </a:t>
            </a:r>
            <a:r>
              <a:rPr lang="en-US" sz="2000" dirty="0" smtClean="0"/>
              <a:t>802.11-15/1140r1, </a:t>
            </a:r>
            <a:r>
              <a:rPr lang="en-GB" sz="2000" dirty="0"/>
              <a:t>Long range low power Use Cases for Indoor </a:t>
            </a:r>
            <a:endParaRPr lang="en-US" sz="2000" dirty="0" smtClean="0"/>
          </a:p>
          <a:p>
            <a:r>
              <a:rPr lang="en-US" sz="2000" dirty="0" smtClean="0"/>
              <a:t>[2] </a:t>
            </a:r>
            <a:r>
              <a:rPr lang="en-US" sz="2000" dirty="0"/>
              <a:t>IEEE </a:t>
            </a:r>
            <a:r>
              <a:rPr lang="en-US" sz="2000" dirty="0" smtClean="0"/>
              <a:t>802.11-15/1383r0, </a:t>
            </a:r>
            <a:r>
              <a:rPr lang="en-US" sz="2000" dirty="0"/>
              <a:t>LRLP TIG - Use Cases for Indoor &amp; Outdoor</a:t>
            </a:r>
            <a:r>
              <a:rPr lang="en-GB" sz="2000" dirty="0" smtClean="0"/>
              <a:t> </a:t>
            </a:r>
          </a:p>
          <a:p>
            <a:r>
              <a:rPr lang="en-US" sz="2000" dirty="0" smtClean="0"/>
              <a:t>[3] </a:t>
            </a:r>
            <a:r>
              <a:rPr lang="en-US" sz="2000" dirty="0"/>
              <a:t>IEEE </a:t>
            </a:r>
            <a:r>
              <a:rPr lang="en-US" sz="2000" dirty="0" smtClean="0"/>
              <a:t>802.11-15/1365r0, </a:t>
            </a:r>
            <a:r>
              <a:rPr lang="en-US" sz="2000" dirty="0"/>
              <a:t>LRLP TIG - Use Cases of LRLP Operation for IoT </a:t>
            </a:r>
          </a:p>
          <a:p>
            <a:r>
              <a:rPr lang="en-US" sz="2000" dirty="0" smtClean="0"/>
              <a:t>[4</a:t>
            </a:r>
            <a:r>
              <a:rPr lang="en-US" sz="2000" dirty="0"/>
              <a:t>] IEEE </a:t>
            </a:r>
            <a:r>
              <a:rPr lang="en-US" sz="2000" dirty="0" smtClean="0"/>
              <a:t>802.11-15/1112r1 Use </a:t>
            </a:r>
            <a:r>
              <a:rPr lang="en-US" sz="2000" dirty="0"/>
              <a:t>Case of LRLP Operation for IoT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4354967" y="6525987"/>
            <a:ext cx="576261" cy="179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Slide</a:t>
            </a:r>
            <a:r>
              <a:rPr lang="zh-CN" altLang="en-US" sz="1200" dirty="0" smtClean="0">
                <a:solidFill>
                  <a:schemeClr val="tx1"/>
                </a:solidFill>
              </a:rPr>
              <a:t> </a:t>
            </a:r>
            <a:fld id="{73F80007-5F72-478B-A2B5-B2B90ED2BC24}" type="slidenum">
              <a:rPr lang="en-US" altLang="zh-CN" sz="1200" smtClean="0">
                <a:solidFill>
                  <a:schemeClr val="tx1"/>
                </a:solidFill>
              </a:rPr>
              <a:t>17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62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 of this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LRLP use cases for an Indoor environment was address in [1,2,3,4] </a:t>
            </a:r>
          </a:p>
          <a:p>
            <a:endParaRPr lang="en-US" dirty="0" smtClean="0"/>
          </a:p>
          <a:p>
            <a:r>
              <a:rPr lang="en-US" dirty="0" smtClean="0"/>
              <a:t>In this presentation we going to present the “At-home, IoT” use case(s) including:</a:t>
            </a:r>
          </a:p>
          <a:p>
            <a:pPr lvl="1"/>
            <a:r>
              <a:rPr lang="en-US" dirty="0" smtClean="0"/>
              <a:t>Accumulated/ additional to pervious Indoor LRLP use case(s)</a:t>
            </a:r>
          </a:p>
          <a:p>
            <a:pPr lvl="1"/>
            <a:r>
              <a:rPr lang="en-US" dirty="0" smtClean="0"/>
              <a:t>Full 802.11 (coexistence with legacy)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1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home, IoT use case(s) </a:t>
            </a:r>
            <a:br>
              <a:rPr lang="en-US" dirty="0" smtClean="0"/>
            </a:br>
            <a:r>
              <a:rPr lang="en-US" dirty="0" smtClean="0"/>
              <a:t>Pre-Conditions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pPr lvl="0"/>
            <a:r>
              <a:rPr lang="en-US" altLang="ko-KR" sz="2000" dirty="0" smtClean="0"/>
              <a:t>Low cost </a:t>
            </a:r>
          </a:p>
          <a:p>
            <a:pPr lvl="1"/>
            <a:r>
              <a:rPr lang="en-US" altLang="ko-KR" sz="1800" dirty="0" smtClean="0"/>
              <a:t>IoT endpoint </a:t>
            </a:r>
            <a:r>
              <a:rPr lang="en-US" altLang="ko-KR" sz="1800" dirty="0"/>
              <a:t>device</a:t>
            </a:r>
            <a:r>
              <a:rPr lang="en-US" altLang="ko-KR" sz="1800" dirty="0" smtClean="0"/>
              <a:t> costs (</a:t>
            </a:r>
            <a:r>
              <a:rPr lang="en-US" altLang="ko-KR" sz="1800" dirty="0"/>
              <a:t>similar to ZigBee, BT, etc.)</a:t>
            </a:r>
          </a:p>
          <a:p>
            <a:pPr lvl="1"/>
            <a:r>
              <a:rPr lang="en-US" altLang="ko-KR" sz="1800" dirty="0"/>
              <a:t>System costs </a:t>
            </a:r>
            <a:r>
              <a:rPr lang="en-US" altLang="ko-KR" sz="1800" dirty="0" smtClean="0"/>
              <a:t>(</a:t>
            </a:r>
            <a:r>
              <a:rPr lang="en-US" sz="1800" dirty="0" smtClean="0"/>
              <a:t>infrastructure, installation, maintenance, etc.)</a:t>
            </a:r>
          </a:p>
          <a:p>
            <a:pPr lvl="1"/>
            <a:r>
              <a:rPr lang="en-US" sz="1800" dirty="0" smtClean="0"/>
              <a:t>May connect </a:t>
            </a:r>
            <a:r>
              <a:rPr lang="en-US" sz="1800" dirty="0"/>
              <a:t>all IoT to minimal (possibly single) aggregation point (AP/IOT-Hub)</a:t>
            </a:r>
          </a:p>
          <a:p>
            <a:pPr lvl="0"/>
            <a:r>
              <a:rPr lang="en-US" altLang="ko-KR" sz="2000" dirty="0" smtClean="0"/>
              <a:t>Support various IoT </a:t>
            </a:r>
            <a:r>
              <a:rPr lang="en-US" altLang="ko-KR" sz="2000" dirty="0"/>
              <a:t>device </a:t>
            </a:r>
            <a:r>
              <a:rPr lang="en-US" altLang="ko-KR" sz="2000" dirty="0" smtClean="0"/>
              <a:t>types device </a:t>
            </a:r>
          </a:p>
          <a:p>
            <a:pPr lvl="1"/>
            <a:r>
              <a:rPr lang="en-US" altLang="ko-KR" sz="1800" dirty="0" smtClean="0"/>
              <a:t>Powered, chargeable, long battery life</a:t>
            </a:r>
          </a:p>
          <a:p>
            <a:pPr lvl="1"/>
            <a:r>
              <a:rPr lang="en-US" altLang="ko-KR" sz="1800" dirty="0" smtClean="0"/>
              <a:t>Common protocol for all </a:t>
            </a:r>
            <a:r>
              <a:rPr lang="en-US" altLang="ko-KR" sz="1800" dirty="0"/>
              <a:t>IoT device 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Always available, scheduled, triggered   </a:t>
            </a:r>
          </a:p>
          <a:p>
            <a:pPr lvl="0"/>
            <a:r>
              <a:rPr lang="en-US" altLang="ko-KR" sz="2000" dirty="0" smtClean="0"/>
              <a:t>Coexistence/ Cooperation </a:t>
            </a:r>
          </a:p>
          <a:p>
            <a:pPr lvl="1"/>
            <a:r>
              <a:rPr lang="en-US" altLang="ko-KR" sz="1800" dirty="0"/>
              <a:t>May </a:t>
            </a:r>
            <a:r>
              <a:rPr lang="en-US" altLang="ko-KR" sz="1800" dirty="0" smtClean="0"/>
              <a:t>Cooperate with Legacy WLAN networks </a:t>
            </a:r>
          </a:p>
          <a:p>
            <a:pPr lvl="1"/>
            <a:r>
              <a:rPr lang="en-US" altLang="ko-KR" sz="1800" dirty="0" smtClean="0"/>
              <a:t>Other </a:t>
            </a:r>
            <a:r>
              <a:rPr lang="en-US" altLang="ko-KR" sz="1800" dirty="0"/>
              <a:t>IoT </a:t>
            </a:r>
            <a:r>
              <a:rPr lang="en-US" altLang="ko-KR" sz="1800" dirty="0" smtClean="0"/>
              <a:t>technologies </a:t>
            </a:r>
            <a:endParaRPr lang="en-US" altLang="ko-KR" sz="1800" dirty="0"/>
          </a:p>
          <a:p>
            <a:r>
              <a:rPr lang="en-US" sz="2000" dirty="0" smtClean="0"/>
              <a:t>Reliable/ trusted </a:t>
            </a:r>
            <a:endParaRPr lang="en-US" sz="2000" dirty="0"/>
          </a:p>
          <a:p>
            <a:r>
              <a:rPr lang="en-US" sz="2000" dirty="0"/>
              <a:t>Low mobility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35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lang="en-US" dirty="0" smtClean="0"/>
              <a:t>At home, IoT use case(s)-Description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1466"/>
            <a:ext cx="8763000" cy="5486400"/>
          </a:xfrm>
        </p:spPr>
        <p:txBody>
          <a:bodyPr/>
          <a:lstStyle/>
          <a:p>
            <a:r>
              <a:rPr lang="en-US" dirty="0" smtClean="0"/>
              <a:t>Combination of the following use case(s)/ functionalities</a:t>
            </a:r>
          </a:p>
          <a:p>
            <a:pPr lvl="1"/>
            <a:r>
              <a:rPr lang="en-US" dirty="0" err="1" smtClean="0"/>
              <a:t>IoT</a:t>
            </a:r>
            <a:r>
              <a:rPr lang="en-US" dirty="0" smtClean="0"/>
              <a:t> Smart </a:t>
            </a:r>
            <a:r>
              <a:rPr lang="en-US" dirty="0"/>
              <a:t>lighting and HVAC/climate control:</a:t>
            </a:r>
          </a:p>
          <a:p>
            <a:pPr lvl="2"/>
            <a:r>
              <a:rPr lang="en-US" dirty="0" smtClean="0"/>
              <a:t>Remotely control the temperature and lighting of rooms in apartment</a:t>
            </a:r>
          </a:p>
          <a:p>
            <a:pPr lvl="1"/>
            <a:r>
              <a:rPr lang="en-US" dirty="0" err="1" smtClean="0"/>
              <a:t>IoT</a:t>
            </a:r>
            <a:r>
              <a:rPr lang="en-US" dirty="0" smtClean="0"/>
              <a:t> Smart-Access and Security:</a:t>
            </a:r>
          </a:p>
          <a:p>
            <a:pPr lvl="2"/>
            <a:r>
              <a:rPr lang="en-US" dirty="0" smtClean="0"/>
              <a:t>Controlling the access (doors, locks) as well as monitoring any type of security sensor</a:t>
            </a:r>
          </a:p>
          <a:p>
            <a:pPr lvl="1"/>
            <a:r>
              <a:rPr lang="en-US" altLang="ko-KR" dirty="0"/>
              <a:t>S</a:t>
            </a:r>
            <a:r>
              <a:rPr lang="en-US" dirty="0"/>
              <a:t>mart </a:t>
            </a:r>
            <a:r>
              <a:rPr lang="en-US" altLang="ko-KR" dirty="0" smtClean="0"/>
              <a:t>Home </a:t>
            </a:r>
            <a:r>
              <a:rPr lang="en-US" dirty="0" smtClean="0"/>
              <a:t>appliances </a:t>
            </a:r>
            <a:r>
              <a:rPr lang="en-US" altLang="ko-KR" dirty="0" smtClean="0"/>
              <a:t>connectivity: </a:t>
            </a:r>
          </a:p>
          <a:p>
            <a:pPr lvl="2"/>
            <a:r>
              <a:rPr lang="en-US" altLang="ko-KR" dirty="0" smtClean="0"/>
              <a:t>User controls home appliances through </a:t>
            </a:r>
            <a:r>
              <a:rPr lang="en-US" altLang="ko-KR" dirty="0"/>
              <a:t>the IoT-Hub</a:t>
            </a:r>
            <a:endParaRPr lang="en-US" dirty="0"/>
          </a:p>
          <a:p>
            <a:pPr lvl="1"/>
            <a:r>
              <a:rPr lang="en-US" dirty="0"/>
              <a:t>Activity detection:</a:t>
            </a:r>
          </a:p>
          <a:p>
            <a:pPr lvl="2"/>
            <a:r>
              <a:rPr lang="en-US" dirty="0"/>
              <a:t>Using the Smart Sensors to detect people/devices activity </a:t>
            </a:r>
          </a:p>
          <a:p>
            <a:pPr lvl="1"/>
            <a:r>
              <a:rPr lang="en-US" dirty="0" smtClean="0"/>
              <a:t>Smart display and control: </a:t>
            </a:r>
          </a:p>
          <a:p>
            <a:pPr lvl="2"/>
            <a:r>
              <a:rPr lang="en-US" dirty="0" smtClean="0"/>
              <a:t>User can control the system (locally and remotely) using mobile phone, IoT control panel, computer, etc.</a:t>
            </a:r>
          </a:p>
          <a:p>
            <a:pPr lvl="2"/>
            <a:r>
              <a:rPr lang="en-US" altLang="ko-KR" dirty="0" smtClean="0"/>
              <a:t>Display </a:t>
            </a:r>
            <a:r>
              <a:rPr lang="en-US" altLang="ko-KR" dirty="0"/>
              <a:t>to smart </a:t>
            </a:r>
            <a:r>
              <a:rPr lang="en-US" altLang="ko-KR" dirty="0" smtClean="0"/>
              <a:t>device while </a:t>
            </a:r>
            <a:r>
              <a:rPr lang="en-US" altLang="ko-KR" dirty="0"/>
              <a:t>doing real-time streaming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2499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home, IoT use case(s)</a:t>
            </a:r>
            <a:br>
              <a:rPr lang="en-US" dirty="0" smtClean="0"/>
            </a:br>
            <a:r>
              <a:rPr lang="en-US" dirty="0" smtClean="0"/>
              <a:t>Use Case Details-</a:t>
            </a:r>
            <a:r>
              <a:rPr lang="en-US" dirty="0"/>
              <a:t>How it can be done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572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100" dirty="0" smtClean="0"/>
              <a:t>Using IoT </a:t>
            </a:r>
            <a:r>
              <a:rPr lang="en-US" sz="2100" dirty="0"/>
              <a:t>motion sensors and smart device (phone/wearable</a:t>
            </a:r>
            <a:r>
              <a:rPr lang="en-US" sz="2100" dirty="0" smtClean="0"/>
              <a:t>)</a:t>
            </a:r>
          </a:p>
          <a:p>
            <a:pPr lvl="2"/>
            <a:r>
              <a:rPr lang="en-US" sz="1900" dirty="0" smtClean="0"/>
              <a:t>Detect </a:t>
            </a:r>
            <a:r>
              <a:rPr lang="en-US" sz="1900" dirty="0"/>
              <a:t>movement (people </a:t>
            </a:r>
            <a:r>
              <a:rPr lang="en-US" sz="1900" dirty="0" smtClean="0"/>
              <a:t>enter, </a:t>
            </a:r>
            <a:r>
              <a:rPr lang="en-US" sz="1900" dirty="0"/>
              <a:t>stay or leave a room) </a:t>
            </a:r>
          </a:p>
          <a:p>
            <a:pPr lvl="2"/>
            <a:r>
              <a:rPr lang="en-US" sz="1900" dirty="0" smtClean="0"/>
              <a:t>Detect </a:t>
            </a:r>
            <a:r>
              <a:rPr lang="en-US" sz="1900" dirty="0"/>
              <a:t>the temperature and lights intensity </a:t>
            </a:r>
          </a:p>
          <a:p>
            <a:pPr lvl="2"/>
            <a:r>
              <a:rPr lang="en-US" sz="1900" dirty="0" smtClean="0"/>
              <a:t>Activity sensing </a:t>
            </a:r>
            <a:endParaRPr lang="en-US" sz="1900" dirty="0"/>
          </a:p>
          <a:p>
            <a:pPr lvl="1"/>
            <a:r>
              <a:rPr lang="en-US" sz="2100" dirty="0"/>
              <a:t>Using </a:t>
            </a:r>
            <a:r>
              <a:rPr lang="en-US" sz="2100" dirty="0" smtClean="0"/>
              <a:t>IoT </a:t>
            </a:r>
            <a:r>
              <a:rPr lang="en-US" sz="2100" dirty="0"/>
              <a:t>controllers </a:t>
            </a:r>
            <a:r>
              <a:rPr lang="en-US" sz="2100" dirty="0" smtClean="0"/>
              <a:t>to:</a:t>
            </a:r>
            <a:endParaRPr lang="en-US" sz="2100" dirty="0"/>
          </a:p>
          <a:p>
            <a:pPr lvl="2"/>
            <a:r>
              <a:rPr lang="en-US" sz="1900" dirty="0" smtClean="0"/>
              <a:t>Operation control </a:t>
            </a:r>
          </a:p>
          <a:p>
            <a:pPr lvl="3"/>
            <a:r>
              <a:rPr lang="en-US" dirty="0" smtClean="0"/>
              <a:t>Turn </a:t>
            </a:r>
            <a:r>
              <a:rPr lang="en-US" dirty="0"/>
              <a:t>on and </a:t>
            </a:r>
            <a:r>
              <a:rPr lang="en-US" dirty="0" smtClean="0"/>
              <a:t>off lights</a:t>
            </a:r>
          </a:p>
          <a:p>
            <a:pPr lvl="3"/>
            <a:r>
              <a:rPr lang="en-US" dirty="0"/>
              <a:t>Open and </a:t>
            </a:r>
            <a:r>
              <a:rPr lang="en-US" dirty="0" smtClean="0"/>
              <a:t>close windows </a:t>
            </a:r>
            <a:r>
              <a:rPr lang="en-US" dirty="0"/>
              <a:t>and </a:t>
            </a:r>
            <a:r>
              <a:rPr lang="en-US" dirty="0" smtClean="0"/>
              <a:t>shutters</a:t>
            </a:r>
          </a:p>
          <a:p>
            <a:pPr lvl="3"/>
            <a:r>
              <a:rPr lang="en-US" dirty="0" smtClean="0"/>
              <a:t>etc.</a:t>
            </a:r>
            <a:endParaRPr lang="en-US" dirty="0"/>
          </a:p>
          <a:p>
            <a:pPr lvl="2"/>
            <a:r>
              <a:rPr lang="en-US" sz="1900" dirty="0" smtClean="0"/>
              <a:t>Smart </a:t>
            </a:r>
            <a:r>
              <a:rPr lang="en-US" sz="1900" dirty="0"/>
              <a:t>appliances </a:t>
            </a:r>
            <a:r>
              <a:rPr lang="en-US" sz="1900" dirty="0" smtClean="0"/>
              <a:t>Control</a:t>
            </a:r>
          </a:p>
          <a:p>
            <a:pPr lvl="3"/>
            <a:r>
              <a:rPr lang="en-US" dirty="0" smtClean="0"/>
              <a:t>Collect stored information and status </a:t>
            </a:r>
          </a:p>
          <a:p>
            <a:pPr lvl="3"/>
            <a:r>
              <a:rPr lang="en-US" dirty="0" smtClean="0"/>
              <a:t>Control air </a:t>
            </a:r>
            <a:r>
              <a:rPr lang="en-US" dirty="0"/>
              <a:t>condition </a:t>
            </a:r>
            <a:r>
              <a:rPr lang="en-US" dirty="0" smtClean="0"/>
              <a:t>output </a:t>
            </a:r>
            <a:r>
              <a:rPr lang="en-US" dirty="0"/>
              <a:t>temperature and operation </a:t>
            </a:r>
            <a:endParaRPr lang="en-US" dirty="0" smtClean="0"/>
          </a:p>
          <a:p>
            <a:pPr lvl="3"/>
            <a:r>
              <a:rPr lang="en-US" dirty="0" smtClean="0"/>
              <a:t>etc.</a:t>
            </a:r>
          </a:p>
          <a:p>
            <a:pPr lvl="2"/>
            <a:r>
              <a:rPr lang="en-US" sz="1900" dirty="0"/>
              <a:t>Alert user of smart device status change</a:t>
            </a:r>
          </a:p>
          <a:p>
            <a:pPr lvl="3"/>
            <a:r>
              <a:rPr lang="en-US" dirty="0"/>
              <a:t>Smart device “health” status</a:t>
            </a:r>
          </a:p>
          <a:p>
            <a:pPr lvl="3"/>
            <a:r>
              <a:rPr lang="en-US" dirty="0"/>
              <a:t>Smart appliance operational status (laundry machine, dish washer, …)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087734" y="65532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99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914400"/>
            <a:ext cx="6931025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Full 802.11 At home, IoT use case(s)</a:t>
            </a:r>
          </a:p>
        </p:txBody>
      </p:sp>
    </p:spTree>
    <p:extLst>
      <p:ext uri="{BB962C8B-B14F-4D97-AF65-F5344CB8AC3E}">
        <p14:creationId xmlns:p14="http://schemas.microsoft.com/office/powerpoint/2010/main" val="299603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312738"/>
            <a:ext cx="7772400" cy="1066800"/>
          </a:xfrm>
        </p:spPr>
        <p:txBody>
          <a:bodyPr/>
          <a:lstStyle/>
          <a:p>
            <a:r>
              <a:rPr lang="en-US" dirty="0" smtClean="0"/>
              <a:t>LRLP only At home, </a:t>
            </a:r>
            <a:r>
              <a:rPr lang="en-US" dirty="0"/>
              <a:t>IoT use case(s)</a:t>
            </a:r>
          </a:p>
        </p:txBody>
      </p:sp>
      <p:sp>
        <p:nvSpPr>
          <p:cNvPr id="75" name="AutoShape 8" descr="תוצאת תמונה עבור תרי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12" descr="תוצאת תמונה עבור תרי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77913"/>
            <a:ext cx="874236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312738"/>
            <a:ext cx="7772400" cy="1066800"/>
          </a:xfrm>
        </p:spPr>
        <p:txBody>
          <a:bodyPr/>
          <a:lstStyle/>
          <a:p>
            <a:r>
              <a:rPr lang="en-US" dirty="0" smtClean="0"/>
              <a:t>LRLP only At home, </a:t>
            </a:r>
            <a:r>
              <a:rPr lang="en-US" dirty="0"/>
              <a:t>IoT use case(s)</a:t>
            </a:r>
          </a:p>
        </p:txBody>
      </p:sp>
      <p:sp>
        <p:nvSpPr>
          <p:cNvPr id="75" name="AutoShape 8" descr="תוצאת תמונה עבור תרי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12" descr="תוצאת תמונה עבור תרי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30313"/>
            <a:ext cx="874236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312738"/>
            <a:ext cx="7772400" cy="1066800"/>
          </a:xfrm>
        </p:spPr>
        <p:txBody>
          <a:bodyPr/>
          <a:lstStyle/>
          <a:p>
            <a:r>
              <a:rPr lang="en-US" dirty="0" smtClean="0"/>
              <a:t>LRLP only At home, </a:t>
            </a:r>
            <a:r>
              <a:rPr lang="en-US" dirty="0"/>
              <a:t>IoT use case(s)</a:t>
            </a:r>
          </a:p>
        </p:txBody>
      </p:sp>
      <p:sp>
        <p:nvSpPr>
          <p:cNvPr id="75" name="AutoShape 8" descr="תוצאת תמונה עבור תרי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12" descr="תוצאת תמונה עבור תרי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54113"/>
            <a:ext cx="874236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9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802.11-09/0091r0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1_802.11-09/0091r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92298</TotalTime>
  <Words>810</Words>
  <Application>Microsoft Office PowerPoint</Application>
  <PresentationFormat>On-screen Show (4:3)</PresentationFormat>
  <Paragraphs>119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굴림</vt:lpstr>
      <vt:lpstr>맑은 고딕</vt:lpstr>
      <vt:lpstr>Arial</vt:lpstr>
      <vt:lpstr>Times New Roman</vt:lpstr>
      <vt:lpstr>1_802.11-09/0091r0</vt:lpstr>
      <vt:lpstr>Document</vt:lpstr>
      <vt:lpstr>At home, IoT Use Case(s) for LRLP</vt:lpstr>
      <vt:lpstr>Contents of this Contribution</vt:lpstr>
      <vt:lpstr>At home, IoT use case(s)  Pre-Conditions</vt:lpstr>
      <vt:lpstr>At home, IoT use case(s)-Description </vt:lpstr>
      <vt:lpstr>At home, IoT use case(s) Use Case Details-How it can be done?</vt:lpstr>
      <vt:lpstr>Full 802.11 At home, IoT use case(s)</vt:lpstr>
      <vt:lpstr>LRLP only At home, IoT use case(s)</vt:lpstr>
      <vt:lpstr>LRLP only At home, IoT use case(s)</vt:lpstr>
      <vt:lpstr>LRLP only At home, IoT use case(s)</vt:lpstr>
      <vt:lpstr>LRLP only At home, IoT use case(s)</vt:lpstr>
      <vt:lpstr>LRLP only At home, IoT use case(s)</vt:lpstr>
      <vt:lpstr>Full 802.11 At home, IoT use case(s)</vt:lpstr>
      <vt:lpstr>At home, IoT use case(s)  Traffic Conditions</vt:lpstr>
      <vt:lpstr>At home, IoT use case(s)- Environment*</vt:lpstr>
      <vt:lpstr>Summary</vt:lpstr>
      <vt:lpstr>Straw Poll # 1</vt:lpstr>
      <vt:lpstr>References</vt:lpstr>
    </vt:vector>
  </TitlesOfParts>
  <Company>Ralink Technology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TGac Functional Requirements</dc:title>
  <dc:creator>Peter Loc</dc:creator>
  <cp:lastModifiedBy>Alpert, Yaron</cp:lastModifiedBy>
  <cp:revision>1912</cp:revision>
  <cp:lastPrinted>1998-02-10T13:28:06Z</cp:lastPrinted>
  <dcterms:created xsi:type="dcterms:W3CDTF">2008-03-19T13:28:15Z</dcterms:created>
  <dcterms:modified xsi:type="dcterms:W3CDTF">2016-01-18T02:32:44Z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(2)ndN2+f5+H6Oa5Ar6D/fsOfPwynaVO7upP6OyTHHzJNNJ6YE2CI08GRTvxADfg3gt9clyY7QWBNGbcPtbIW/Trq/DozI3VVpEtZc96UFleYLRn2MmKawXIEWzEndtJa+EpVDyytG95bl8a5hTd8CwwoNR9UQ02xfE78py3qFcwykDEG6koFCxfghDuWfrLgpV147Wb92kMu6P33SZzddT2u5lHz2uwBiv1xqYHuSRbizqUUtT</vt:lpwstr>
  </property>
  <property fmtid="{D5CDD505-2E9C-101B-9397-08002B2CF9AE}" pid="3" name="_ms_pID_725343_00">
    <vt:lpwstr>_</vt:lpwstr>
  </property>
  <property fmtid="{D5CDD505-2E9C-101B-9397-08002B2CF9AE}" pid="4" name="_ms_pID_7253431">
    <vt:lpwstr>SVOhp3CcbsvUPftqRfyd9hf1MX8ttnii9h4oUA3y+YsBEiqebmBsp+QHmGWYbHNQCwkcYzo0ZzwwD18U3jHtGKQaCzzy1EeUZzBV3hkYPqQtFUuW402uNFa8Hay1DLMwnkCZWQ6RddTeuPYijTrh911Cu6rs/DIj1/AZeg==</vt:lpwstr>
  </property>
  <property fmtid="{D5CDD505-2E9C-101B-9397-08002B2CF9AE}" pid="5" name="_ms_pID_7253431_00">
    <vt:lpwstr>_</vt:lpwstr>
  </property>
  <property fmtid="{D5CDD505-2E9C-101B-9397-08002B2CF9AE}" pid="6" name="sflag">
    <vt:lpwstr>1373896797</vt:lpwstr>
  </property>
</Properties>
</file>