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74"/>
  </p:notesMasterIdLst>
  <p:handoutMasterIdLst>
    <p:handoutMasterId r:id="rId75"/>
  </p:handoutMasterIdLst>
  <p:sldIdLst>
    <p:sldId id="269" r:id="rId2"/>
    <p:sldId id="278" r:id="rId3"/>
    <p:sldId id="1454" r:id="rId4"/>
    <p:sldId id="1455" r:id="rId5"/>
    <p:sldId id="358" r:id="rId6"/>
    <p:sldId id="359" r:id="rId7"/>
    <p:sldId id="287" r:id="rId8"/>
    <p:sldId id="1620" r:id="rId9"/>
    <p:sldId id="344" r:id="rId10"/>
    <p:sldId id="345" r:id="rId11"/>
    <p:sldId id="1378" r:id="rId12"/>
    <p:sldId id="1423" r:id="rId13"/>
    <p:sldId id="1411" r:id="rId14"/>
    <p:sldId id="1486" r:id="rId15"/>
    <p:sldId id="1420" r:id="rId16"/>
    <p:sldId id="1412" r:id="rId17"/>
    <p:sldId id="1487" r:id="rId18"/>
    <p:sldId id="1518" r:id="rId19"/>
    <p:sldId id="1469" r:id="rId20"/>
    <p:sldId id="1606" r:id="rId21"/>
    <p:sldId id="1627" r:id="rId22"/>
    <p:sldId id="1538" r:id="rId23"/>
    <p:sldId id="1285" r:id="rId24"/>
    <p:sldId id="1619" r:id="rId25"/>
    <p:sldId id="1468" r:id="rId26"/>
    <p:sldId id="1164" r:id="rId27"/>
    <p:sldId id="1562" r:id="rId28"/>
    <p:sldId id="1101" r:id="rId29"/>
    <p:sldId id="1581" r:id="rId30"/>
    <p:sldId id="1381" r:id="rId31"/>
    <p:sldId id="1528" r:id="rId32"/>
    <p:sldId id="1404" r:id="rId33"/>
    <p:sldId id="1631" r:id="rId34"/>
    <p:sldId id="1632" r:id="rId35"/>
    <p:sldId id="1405" r:id="rId36"/>
    <p:sldId id="1526" r:id="rId37"/>
    <p:sldId id="1527" r:id="rId38"/>
    <p:sldId id="1618" r:id="rId39"/>
    <p:sldId id="1583" r:id="rId40"/>
    <p:sldId id="1629" r:id="rId41"/>
    <p:sldId id="1584" r:id="rId42"/>
    <p:sldId id="1626" r:id="rId43"/>
    <p:sldId id="1572" r:id="rId44"/>
    <p:sldId id="1500" r:id="rId45"/>
    <p:sldId id="1630" r:id="rId46"/>
    <p:sldId id="1605" r:id="rId47"/>
    <p:sldId id="1633" r:id="rId48"/>
    <p:sldId id="1375" r:id="rId49"/>
    <p:sldId id="1376" r:id="rId50"/>
    <p:sldId id="1400" r:id="rId51"/>
    <p:sldId id="619" r:id="rId52"/>
    <p:sldId id="621" r:id="rId53"/>
    <p:sldId id="1561" r:id="rId54"/>
    <p:sldId id="1555" r:id="rId55"/>
    <p:sldId id="1601" r:id="rId56"/>
    <p:sldId id="1585" r:id="rId57"/>
    <p:sldId id="1586" r:id="rId58"/>
    <p:sldId id="1587" r:id="rId59"/>
    <p:sldId id="1588" r:id="rId60"/>
    <p:sldId id="1589" r:id="rId61"/>
    <p:sldId id="1590" r:id="rId62"/>
    <p:sldId id="1591" r:id="rId63"/>
    <p:sldId id="1592" r:id="rId64"/>
    <p:sldId id="1593" r:id="rId65"/>
    <p:sldId id="1594" r:id="rId66"/>
    <p:sldId id="1595" r:id="rId67"/>
    <p:sldId id="1596" r:id="rId68"/>
    <p:sldId id="1597" r:id="rId69"/>
    <p:sldId id="1598" r:id="rId70"/>
    <p:sldId id="1599" r:id="rId71"/>
    <p:sldId id="1600" r:id="rId72"/>
    <p:sldId id="1628" r:id="rId7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11" autoAdjust="0"/>
    <p:restoredTop sz="94660" autoAdjust="0"/>
  </p:normalViewPr>
  <p:slideViewPr>
    <p:cSldViewPr>
      <p:cViewPr varScale="1">
        <p:scale>
          <a:sx n="88" d="100"/>
          <a:sy n="88" d="100"/>
        </p:scale>
        <p:origin x="-133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802.11-16/0001r0</a:t>
            </a:r>
            <a:endParaRPr lang="en-US" dirty="0"/>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802.11-16/0001r0</a:t>
            </a:r>
            <a:endParaRPr lang="en-US" dirty="0"/>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51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52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802.11-16/0001r1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Jan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5/11-15-1484-00-0jtc-minutes-of-ieee-802-jtc1-sc-in-nov-2015.doc"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9.wmf"/></Relationships>
</file>

<file path=ppt/slides/_rels/slide67.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68.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Jan 2016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18 January 2016</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57657168"/>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j-lt"/>
                          <a:ea typeface="Times New Roman"/>
                        </a:rPr>
                        <a:t>Peter Yee (Vice</a:t>
                      </a:r>
                      <a:r>
                        <a:rPr lang="en-AU" sz="1200" baseline="0" dirty="0" smtClean="0">
                          <a:effectLst/>
                          <a:latin typeface="+mj-lt"/>
                          <a:ea typeface="Times New Roman"/>
                        </a:rPr>
                        <a:t> Chair)</a:t>
                      </a:r>
                      <a:endParaRPr lang="en-AU" sz="1200" dirty="0">
                        <a:effectLst/>
                        <a:latin typeface="+mj-lt"/>
                        <a:ea typeface="Times New Roman"/>
                      </a:endParaRPr>
                    </a:p>
                  </a:txBody>
                  <a:tcPr marL="68580" marR="68580" marT="0" marB="0" anchor="ctr"/>
                </a:tc>
                <a:tc>
                  <a:txBody>
                    <a:bodyPr/>
                    <a:lstStyle/>
                    <a:p>
                      <a:pPr>
                        <a:spcAft>
                          <a:spcPts val="0"/>
                        </a:spcAft>
                      </a:pPr>
                      <a:endParaRPr lang="en-AU" sz="1200" dirty="0">
                        <a:effectLst/>
                        <a:latin typeface="+mj-lt"/>
                        <a:ea typeface="Times New Roman"/>
                      </a:endParaRPr>
                    </a:p>
                  </a:txBody>
                  <a:tcPr marL="68580" marR="68580" marT="0" marB="0" anchor="ctr"/>
                </a:tc>
                <a:tc>
                  <a:txBody>
                    <a:bodyPr/>
                    <a:lstStyle/>
                    <a:p>
                      <a:pPr marL="21590" indent="-21590">
                        <a:spcAft>
                          <a:spcPts val="0"/>
                        </a:spcAft>
                      </a:pPr>
                      <a:endParaRPr lang="en-AU" sz="1200" dirty="0">
                        <a:effectLst/>
                        <a:latin typeface="Times New Roman"/>
                        <a:ea typeface="Times New Roman"/>
                      </a:endParaRPr>
                    </a:p>
                  </a:txBody>
                  <a:tcPr marL="68580" marR="68580" marT="0" marB="0" anchor="ctr"/>
                </a:tc>
                <a:tc>
                  <a:txBody>
                    <a:bodyPr/>
                    <a:lstStyle/>
                    <a:p>
                      <a:pPr>
                        <a:spcAft>
                          <a:spcPts val="0"/>
                        </a:spcAft>
                      </a:pPr>
                      <a:r>
                        <a:rPr lang="en-AU" sz="1200" dirty="0" smtClean="0">
                          <a:effectLst/>
                          <a:latin typeface="+mj-lt"/>
                          <a:ea typeface="Times New Roman"/>
                        </a:rPr>
                        <a:t>peter@akayla.com</a:t>
                      </a:r>
                      <a:endParaRPr lang="en-AU" sz="1200" dirty="0">
                        <a:effectLst/>
                        <a:latin typeface="+mj-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Dallas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Dallas, US in Nov 2015, as documented in </a:t>
            </a:r>
            <a:r>
              <a:rPr lang="en-AU" i="1" dirty="0" smtClean="0">
                <a:hlinkClick r:id="rId3"/>
              </a:rPr>
              <a:t>11-15-1484r0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 WG</a:t>
            </a:r>
          </a:p>
          <a:p>
            <a:pPr lvl="2"/>
            <a:r>
              <a:rPr lang="en-AU" dirty="0" smtClean="0"/>
              <a:t>802.3 WG</a:t>
            </a:r>
          </a:p>
          <a:p>
            <a:pPr lvl="2"/>
            <a:r>
              <a:rPr lang="en-AU" dirty="0"/>
              <a:t>802.11 </a:t>
            </a:r>
            <a:r>
              <a:rPr lang="en-AU" dirty="0" smtClean="0"/>
              <a:t>WG</a:t>
            </a:r>
          </a:p>
          <a:p>
            <a:pPr lvl="2"/>
            <a:r>
              <a:rPr lang="en-AU" dirty="0" smtClean="0"/>
              <a:t>802.15 WG</a:t>
            </a:r>
          </a:p>
          <a:p>
            <a:pPr lvl="2"/>
            <a:r>
              <a:rPr lang="en-AU" dirty="0" smtClean="0"/>
              <a:t>802.22 WG</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the </a:t>
            </a:r>
            <a:r>
              <a:rPr lang="en-AU" dirty="0" smtClean="0"/>
              <a:t>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747"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liaised a variety of drafts from completed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61427839"/>
              </p:ext>
            </p:extLst>
          </p:nvPr>
        </p:nvGraphicFramePr>
        <p:xfrm>
          <a:off x="152400" y="1762760"/>
          <a:ext cx="8841721" cy="37236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Part of 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Part of 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Part of 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Part of 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Part of 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802.11mb</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r>
                        <a:rPr lang="en-GB" sz="1400" dirty="0" smtClean="0"/>
                        <a:t>12.0</a:t>
                      </a:r>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lnB w="12700" cmpd="sng">
                      <a:noFill/>
                    </a:lnB>
                  </a:tcPr>
                </a:tc>
                <a:tc>
                  <a:txBody>
                    <a:bodyPr/>
                    <a:lstStyle/>
                    <a:p>
                      <a:r>
                        <a:rPr lang="en-GB" sz="1400" dirty="0" smtClean="0"/>
                        <a:t>8802-11:2012/</a:t>
                      </a:r>
                      <a:r>
                        <a:rPr lang="en-GB" sz="1400" dirty="0" err="1" smtClean="0"/>
                        <a:t>Amd</a:t>
                      </a:r>
                      <a:r>
                        <a:rPr lang="en-GB" sz="1400" dirty="0" smtClean="0"/>
                        <a:t> 1:2014</a:t>
                      </a:r>
                    </a:p>
                  </a:txBody>
                  <a:tcPr>
                    <a:lnB w="12700" cmpd="sng">
                      <a:noFill/>
                    </a:lnB>
                  </a:tcPr>
                </a:tc>
                <a:tc>
                  <a:txBody>
                    <a:bodyPr/>
                    <a:lstStyle/>
                    <a:p>
                      <a:pPr algn="ctr"/>
                      <a:r>
                        <a:rPr lang="en-GB" sz="1400" dirty="0" smtClean="0"/>
                        <a:t>Nov 11</a:t>
                      </a:r>
                      <a:endParaRPr lang="en-GB" sz="1400" dirty="0"/>
                    </a:p>
                  </a:txBody>
                  <a:tcPr>
                    <a:lnB w="12700" cmpd="sng">
                      <a:noFill/>
                    </a:lnB>
                  </a:tcPr>
                </a:tc>
                <a:tc>
                  <a:txBody>
                    <a:bodyPr/>
                    <a:lstStyle/>
                    <a:p>
                      <a:r>
                        <a:rPr lang="en-GB" sz="1400" dirty="0" smtClean="0"/>
                        <a:t>5.0</a:t>
                      </a:r>
                      <a:endParaRPr lang="en-GB" sz="1400" dirty="0"/>
                    </a:p>
                  </a:txBody>
                  <a:tcPr>
                    <a:lnB w="12700" cmpd="sng">
                      <a:noFill/>
                    </a:lnB>
                  </a:tcPr>
                </a:tc>
                <a:tc>
                  <a:txBody>
                    <a:bodyPr/>
                    <a:lstStyle/>
                    <a:p>
                      <a:r>
                        <a:rPr lang="en-GB" sz="1400" dirty="0" smtClean="0"/>
                        <a:t>7.0</a:t>
                      </a:r>
                      <a:endParaRPr lang="en-GB" sz="1400" dirty="0"/>
                    </a:p>
                  </a:txBody>
                  <a:tcPr>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r>
              <a:tr h="0">
                <a:tc>
                  <a:txBody>
                    <a:bodyPr/>
                    <a:lstStyle/>
                    <a:p>
                      <a:r>
                        <a:rPr lang="en-GB" sz="1400" dirty="0" smtClean="0"/>
                        <a:t>802.11ac</a:t>
                      </a:r>
                      <a:endParaRPr lang="en-GB" sz="1400" b="0" dirty="0"/>
                    </a:p>
                  </a:txBody>
                  <a:tcPr>
                    <a:lnT w="12700" cmpd="sng">
                      <a:noFill/>
                    </a:lnT>
                    <a:lnB w="12700" cmpd="sng">
                      <a:noFill/>
                    </a:lnB>
                  </a:tcPr>
                </a:tc>
                <a:tc>
                  <a:txBody>
                    <a:bodyPr/>
                    <a:lstStyle/>
                    <a:p>
                      <a:r>
                        <a:rPr lang="en-AU" sz="1400" dirty="0" smtClean="0"/>
                        <a:t>8802-11:2012/</a:t>
                      </a:r>
                      <a:r>
                        <a:rPr lang="en-AU" sz="1400" dirty="0" err="1" smtClean="0"/>
                        <a:t>Amd</a:t>
                      </a:r>
                      <a:r>
                        <a:rPr lang="en-AU" sz="1400" dirty="0" smtClean="0"/>
                        <a:t> 4:2015</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2.0</a:t>
                      </a:r>
                      <a:endParaRPr lang="en-GB" sz="1400" dirty="0"/>
                    </a:p>
                  </a:txBody>
                  <a:tcPr>
                    <a:lnT w="12700" cmpd="sng">
                      <a:noFill/>
                    </a:lnT>
                    <a:lnB w="12700" cmpd="sng">
                      <a:noFill/>
                    </a:lnB>
                  </a:tcPr>
                </a:tc>
                <a:tc>
                  <a:txBody>
                    <a:bodyPr/>
                    <a:lstStyle/>
                    <a:p>
                      <a:r>
                        <a:rPr lang="en-GB" sz="1400" dirty="0" smtClean="0"/>
                        <a:t>3.0</a:t>
                      </a:r>
                      <a:endParaRPr lang="en-GB" sz="1400" dirty="0"/>
                    </a:p>
                  </a:txBody>
                  <a:tcPr>
                    <a:lnT w="12700" cmpd="sng">
                      <a:noFill/>
                    </a:lnT>
                    <a:lnB w="12700" cmpd="sng">
                      <a:noFill/>
                    </a:lnB>
                  </a:tcPr>
                </a:tc>
                <a:tc>
                  <a:txBody>
                    <a:bodyPr/>
                    <a:lstStyle/>
                    <a:p>
                      <a:r>
                        <a:rPr lang="en-GB" sz="1400" dirty="0" smtClean="0"/>
                        <a:t>4.0</a:t>
                      </a:r>
                      <a:endParaRPr lang="en-GB" sz="1400" dirty="0"/>
                    </a:p>
                  </a:txBody>
                  <a:tcPr>
                    <a:lnT w="12700" cmpd="sng">
                      <a:noFill/>
                    </a:lnT>
                    <a:lnB w="12700" cmpd="sng">
                      <a:noFill/>
                    </a:lnB>
                  </a:tcPr>
                </a:tc>
                <a:tc>
                  <a:txBody>
                    <a:bodyPr/>
                    <a:lstStyle/>
                    <a:p>
                      <a:r>
                        <a:rPr lang="en-GB" sz="1400" dirty="0" smtClean="0"/>
                        <a:t>5.0</a:t>
                      </a:r>
                    </a:p>
                  </a:txBody>
                  <a:tcPr>
                    <a:lnT w="12700" cmpd="sng">
                      <a:noFill/>
                    </a:lnT>
                    <a:lnB w="12700" cmpd="sng">
                      <a:noFill/>
                    </a:lnB>
                  </a:tcPr>
                </a:tc>
                <a:tc>
                  <a:txBody>
                    <a:bodyPr/>
                    <a:lstStyle/>
                    <a:p>
                      <a:r>
                        <a:rPr lang="en-GB" sz="1400" dirty="0" smtClean="0"/>
                        <a:t>6.0</a:t>
                      </a:r>
                    </a:p>
                  </a:txBody>
                  <a:tcPr>
                    <a:lnT w="12700" cmpd="sng">
                      <a:noFill/>
                    </a:lnT>
                    <a:lnB w="12700" cmpd="sng">
                      <a:noFill/>
                    </a:lnB>
                  </a:tcPr>
                </a:tc>
                <a:tc>
                  <a:txBody>
                    <a:bodyPr/>
                    <a:lstStyle/>
                    <a:p>
                      <a:r>
                        <a:rPr lang="en-GB" sz="1400" dirty="0" smtClean="0"/>
                        <a:t>7.0</a:t>
                      </a:r>
                    </a:p>
                  </a:txBody>
                  <a:tcPr>
                    <a:lnT w="12700" cmpd="sng">
                      <a:noFill/>
                    </a:lnT>
                    <a:lnB w="12700" cmpd="sng">
                      <a:noFill/>
                    </a:lnB>
                  </a:tcPr>
                </a:tc>
              </a:tr>
              <a:tr h="0">
                <a:tc>
                  <a:txBody>
                    <a:bodyPr/>
                    <a:lstStyle/>
                    <a:p>
                      <a:r>
                        <a:rPr lang="en-GB" sz="1400" dirty="0" smtClean="0"/>
                        <a:t>802.11af</a:t>
                      </a:r>
                      <a:endParaRPr lang="en-GB" sz="1400" b="0" dirty="0"/>
                    </a:p>
                  </a:txBody>
                  <a:tcPr>
                    <a:lnT w="12700" cmpd="sng">
                      <a:noFill/>
                    </a:lnT>
                    <a:lnB w="12700" cmpd="sng">
                      <a:noFill/>
                    </a:lnB>
                  </a:tcPr>
                </a:tc>
                <a:tc>
                  <a:txBody>
                    <a:bodyPr/>
                    <a:lstStyle/>
                    <a:p>
                      <a:r>
                        <a:rPr lang="en-AU" sz="1400" dirty="0" smtClean="0"/>
                        <a:t>8802-11:2012/</a:t>
                      </a:r>
                      <a:r>
                        <a:rPr lang="en-AU" sz="1400" dirty="0" err="1" smtClean="0"/>
                        <a:t>Amd</a:t>
                      </a:r>
                      <a:r>
                        <a:rPr lang="en-AU" sz="1400" dirty="0" smtClean="0"/>
                        <a:t> 5:2015</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5.0</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r>
            </a:tbl>
          </a:graphicData>
        </a:graphic>
      </p:graphicFrame>
    </p:spTree>
    <p:extLst>
      <p:ext uri="{BB962C8B-B14F-4D97-AF65-F5344CB8AC3E}">
        <p14:creationId xmlns:p14="http://schemas.microsoft.com/office/powerpoint/2010/main" val="1803274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liaised a variety of drafts from active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1766520"/>
              </p:ext>
            </p:extLst>
          </p:nvPr>
        </p:nvGraphicFramePr>
        <p:xfrm>
          <a:off x="152400" y="1762760"/>
          <a:ext cx="8841721" cy="31140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solidFill>
                            <a:schemeClr val="tx1"/>
                          </a:solidFill>
                        </a:rPr>
                        <a:t>802.11</a:t>
                      </a:r>
                      <a:r>
                        <a:rPr lang="en-GB" sz="1400" baseline="0" dirty="0" smtClean="0">
                          <a:solidFill>
                            <a:schemeClr val="tx1"/>
                          </a:solidFill>
                        </a:rPr>
                        <a:t>mc</a:t>
                      </a:r>
                      <a:endParaRPr lang="en-GB" sz="1400" b="0" dirty="0">
                        <a:solidFill>
                          <a:schemeClr val="tx1"/>
                        </a:solidFill>
                      </a:endParaRPr>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3.0</a:t>
                      </a:r>
                      <a:endParaRPr lang="en-GB" sz="1400" dirty="0"/>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802.11ah</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Oct 15</a:t>
                      </a:r>
                    </a:p>
                  </a:txBody>
                  <a:tcPr/>
                </a:tc>
                <a:tc>
                  <a:txBody>
                    <a:bodyPr/>
                    <a:lstStyle/>
                    <a:p>
                      <a:r>
                        <a:rPr lang="en-GB" sz="1400" dirty="0" smtClean="0"/>
                        <a:t>4.0</a:t>
                      </a:r>
                      <a:endParaRPr lang="en-GB" sz="1400" dirty="0"/>
                    </a:p>
                  </a:txBody>
                  <a:tcPr/>
                </a:tc>
                <a:tc>
                  <a:txBody>
                    <a:bodyPr/>
                    <a:lstStyle/>
                    <a:p>
                      <a:r>
                        <a:rPr lang="en-GB" sz="1400" dirty="0" smtClean="0"/>
                        <a:t>5.0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802.11ai</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Oct 15</a:t>
                      </a:r>
                    </a:p>
                  </a:txBody>
                  <a:tcPr/>
                </a:tc>
                <a:tc>
                  <a:txBody>
                    <a:bodyPr/>
                    <a:lstStyle/>
                    <a:p>
                      <a:r>
                        <a:rPr lang="en-GB" sz="1400" dirty="0" smtClean="0"/>
                        <a:t>4.0</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802.11aj</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802.11ak</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802.11aq</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802.11ax</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802.11ay</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802.11az</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3222821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drafts that should be liaised from the IEEE 802.11 WG</a:t>
            </a:r>
            <a:endParaRPr lang="en-AU" dirty="0"/>
          </a:p>
        </p:txBody>
      </p:sp>
      <p:sp>
        <p:nvSpPr>
          <p:cNvPr id="3" name="Content Placeholder 2"/>
          <p:cNvSpPr>
            <a:spLocks noGrp="1"/>
          </p:cNvSpPr>
          <p:nvPr>
            <p:ph idx="1"/>
          </p:nvPr>
        </p:nvSpPr>
        <p:spPr/>
        <p:txBody>
          <a:bodyPr/>
          <a:lstStyle/>
          <a:p>
            <a:r>
              <a:rPr lang="en-AU" dirty="0" smtClean="0"/>
              <a:t>In Dallas (Nov 2015)</a:t>
            </a:r>
          </a:p>
          <a:p>
            <a:pPr lvl="1"/>
            <a:r>
              <a:rPr lang="en-AU" dirty="0" smtClean="0"/>
              <a:t>Agreed 802.11aq close to being ready for liaison</a:t>
            </a:r>
          </a:p>
          <a:p>
            <a:r>
              <a:rPr lang="en-AU" dirty="0" smtClean="0"/>
              <a:t>In Atlanta (Jan 2016)</a:t>
            </a:r>
            <a:endParaRPr lang="en-AU" dirty="0"/>
          </a:p>
          <a:p>
            <a:pPr lvl="1"/>
            <a:r>
              <a:rPr lang="en-AU" dirty="0" smtClean="0"/>
              <a:t>Chair has asked TG Chairs whether new drafts ready for liaising</a:t>
            </a:r>
          </a:p>
          <a:p>
            <a:pPr lvl="2"/>
            <a:r>
              <a:rPr lang="en-AU" dirty="0" smtClean="0"/>
              <a:t>802.11mc: D4.0 passed SB, current version is D4.3</a:t>
            </a:r>
          </a:p>
          <a:p>
            <a:pPr lvl="2"/>
            <a:r>
              <a:rPr lang="en-AU" dirty="0" smtClean="0"/>
              <a:t>802.11ah: D5.0 passed SB, current version is D5.1</a:t>
            </a:r>
          </a:p>
          <a:p>
            <a:pPr lvl="2"/>
            <a:r>
              <a:rPr lang="en-AU" dirty="0" smtClean="0"/>
              <a:t>802.11ai: D6.0 passed SV, current version in D6.2</a:t>
            </a:r>
          </a:p>
          <a:p>
            <a:pPr lvl="2"/>
            <a:r>
              <a:rPr lang="en-AU" dirty="0" smtClean="0"/>
              <a:t>802.11aj: D1.0 in LB</a:t>
            </a:r>
          </a:p>
          <a:p>
            <a:pPr lvl="2"/>
            <a:r>
              <a:rPr lang="en-AU" dirty="0" smtClean="0"/>
              <a:t>802.11ak: D1.0 passed LB, current version in D1.3</a:t>
            </a:r>
          </a:p>
          <a:p>
            <a:pPr lvl="2"/>
            <a:r>
              <a:rPr lang="en-AU" dirty="0" smtClean="0"/>
              <a:t>802.11aq: D3.0 passed LB, current version is D3.1</a:t>
            </a:r>
          </a:p>
          <a:p>
            <a:pPr lvl="2"/>
            <a:r>
              <a:rPr lang="en-AU" dirty="0" smtClean="0"/>
              <a:t>802.11ax:</a:t>
            </a:r>
            <a:endParaRPr lang="en-AU" dirty="0" smtClean="0"/>
          </a:p>
          <a:p>
            <a:pPr lvl="2"/>
            <a:r>
              <a:rPr lang="en-AU" dirty="0" smtClean="0"/>
              <a:t>802.11ay: TG Chair reports no plans to liaise draft yet</a:t>
            </a:r>
          </a:p>
          <a:p>
            <a:pPr lvl="2"/>
            <a:r>
              <a:rPr lang="en-AU" dirty="0" smtClean="0"/>
              <a:t>802.11az:</a:t>
            </a:r>
            <a:endParaRPr lang="en-AU" dirty="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2377626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107715408"/>
              </p:ext>
            </p:extLst>
          </p:nvPr>
        </p:nvGraphicFramePr>
        <p:xfrm>
          <a:off x="31376" y="1793240"/>
          <a:ext cx="8962744" cy="40284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Passed FDIS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AU" sz="1400" dirty="0" smtClean="0"/>
                        <a:t>FDIS closes</a:t>
                      </a:r>
                      <a:r>
                        <a:rPr lang="en-AU" sz="1400" baseline="0" dirty="0" smtClean="0"/>
                        <a:t> in Jan 2016</a:t>
                      </a:r>
                      <a:endParaRPr lang="en-AU"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r>
                        <a:rPr lang="en-AU" sz="1400" dirty="0" smtClean="0"/>
                        <a:t>FDIS closes</a:t>
                      </a:r>
                      <a:r>
                        <a:rPr lang="en-AU" sz="1400" baseline="0" dirty="0" smtClean="0"/>
                        <a:t> in Jan 2016</a:t>
                      </a:r>
                      <a:endParaRPr lang="en-AU" sz="1400" dirty="0"/>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r>
                        <a:rPr lang="en-AU" sz="1400" dirty="0" smtClean="0"/>
                        <a:t>ISO/IEC/IEEE</a:t>
                      </a:r>
                      <a:r>
                        <a:rPr lang="en-AU" sz="1400" baseline="0" dirty="0" smtClean="0"/>
                        <a:t> </a:t>
                      </a:r>
                      <a:r>
                        <a:rPr lang="en-AU" sz="1400" dirty="0" smtClean="0"/>
                        <a:t>8802-1AX:201</a:t>
                      </a:r>
                      <a:endParaRPr lang="en-AU" sz="1400" dirty="0"/>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802.1BR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Passed 60 day ballot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Apr 15</a:t>
                      </a:r>
                    </a:p>
                  </a:txBody>
                  <a:tcPr/>
                </a:tc>
                <a:tc>
                  <a:txBody>
                    <a:bodyPr/>
                    <a:lstStyle/>
                    <a:p>
                      <a:r>
                        <a:rPr lang="en-GB" sz="1400" dirty="0" err="1" smtClean="0">
                          <a:solidFill>
                            <a:schemeClr val="tx1"/>
                          </a:solidFill>
                        </a:rPr>
                        <a:t>Std</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802.1BA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Passed 60 day ballot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Apr 15</a:t>
                      </a:r>
                    </a:p>
                  </a:txBody>
                  <a:tcPr/>
                </a:tc>
                <a:tc>
                  <a:txBody>
                    <a:bodyPr/>
                    <a:lstStyle/>
                    <a:p>
                      <a:r>
                        <a:rPr lang="en-GB" sz="1400" dirty="0" err="1" smtClean="0">
                          <a:solidFill>
                            <a:schemeClr val="tx1"/>
                          </a:solidFill>
                        </a:rPr>
                        <a:t>Std</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802.1Qca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Not yet in PSDO process</a:t>
                      </a:r>
                    </a:p>
                  </a:txBody>
                  <a:tcPr/>
                </a:tc>
                <a:tc>
                  <a:txBody>
                    <a:bodyPr/>
                    <a:lstStyle/>
                    <a:p>
                      <a:r>
                        <a:rPr lang="en-GB" sz="1400" dirty="0" smtClean="0">
                          <a:solidFill>
                            <a:schemeClr val="tx1"/>
                          </a:solidFill>
                        </a:rPr>
                        <a:t>Nov 15</a:t>
                      </a:r>
                      <a:endParaRPr lang="en-GB" sz="1400" dirty="0">
                        <a:solidFill>
                          <a:schemeClr val="tx1"/>
                        </a:solidFill>
                      </a:endParaRPr>
                    </a:p>
                  </a:txBody>
                  <a:tcPr/>
                </a:tc>
                <a:tc>
                  <a:txBody>
                    <a:bodyPr/>
                    <a:lstStyle/>
                    <a:p>
                      <a:r>
                        <a:rPr lang="en-GB" sz="1400" dirty="0" smtClean="0">
                          <a:solidFill>
                            <a:schemeClr val="tx1"/>
                          </a:solidFill>
                        </a:rPr>
                        <a:t>D2.1</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Not yet in PSDO process</a:t>
                      </a:r>
                    </a:p>
                  </a:txBody>
                  <a:tcPr/>
                </a:tc>
                <a:tc>
                  <a:txBody>
                    <a:bodyPr/>
                    <a:lstStyle/>
                    <a:p>
                      <a:r>
                        <a:rPr lang="en-GB" sz="1400" dirty="0" smtClean="0">
                          <a:solidFill>
                            <a:schemeClr val="tx1"/>
                          </a:solidFill>
                        </a:rPr>
                        <a:t>Nov 15</a:t>
                      </a:r>
                      <a:endParaRPr lang="en-GB" sz="1400" dirty="0">
                        <a:solidFill>
                          <a:schemeClr val="tx1"/>
                        </a:solidFill>
                      </a:endParaRPr>
                    </a:p>
                  </a:txBody>
                  <a:tcPr/>
                </a:tc>
                <a:tc>
                  <a:txBody>
                    <a:bodyPr/>
                    <a:lstStyle/>
                    <a:p>
                      <a:r>
                        <a:rPr lang="en-GB" sz="1400" dirty="0" smtClean="0">
                          <a:solidFill>
                            <a:schemeClr val="tx1"/>
                          </a:solidFill>
                        </a:rPr>
                        <a:t>D3.0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802.1Qbu</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Not yet in PSDO process</a:t>
                      </a:r>
                    </a:p>
                  </a:txBody>
                  <a:tcPr/>
                </a:tc>
                <a:tc>
                  <a:txBody>
                    <a:bodyPr/>
                    <a:lstStyle/>
                    <a:p>
                      <a:r>
                        <a:rPr lang="en-GB" sz="1400" dirty="0" smtClean="0">
                          <a:solidFill>
                            <a:schemeClr val="tx1"/>
                          </a:solidFill>
                        </a:rPr>
                        <a:t>Nov 15</a:t>
                      </a:r>
                      <a:endParaRPr lang="en-GB" sz="1400" dirty="0">
                        <a:solidFill>
                          <a:schemeClr val="tx1"/>
                        </a:solidFill>
                      </a:endParaRPr>
                    </a:p>
                  </a:txBody>
                  <a:tcPr/>
                </a:tc>
                <a:tc>
                  <a:txBody>
                    <a:bodyPr/>
                    <a:lstStyle/>
                    <a:p>
                      <a:r>
                        <a:rPr lang="en-GB" sz="1400" dirty="0" smtClean="0">
                          <a:solidFill>
                            <a:schemeClr val="tx1"/>
                          </a:solidFill>
                        </a:rPr>
                        <a:t>D3.0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Not yet in PSDO process</a:t>
                      </a:r>
                    </a:p>
                  </a:txBody>
                  <a:tcPr/>
                </a:tc>
                <a:tc>
                  <a:txBody>
                    <a:bodyPr/>
                    <a:lstStyle/>
                    <a:p>
                      <a:r>
                        <a:rPr lang="en-GB" sz="1400" dirty="0" smtClean="0">
                          <a:solidFill>
                            <a:schemeClr val="tx1"/>
                          </a:solidFill>
                        </a:rPr>
                        <a:t>Dec 15</a:t>
                      </a:r>
                      <a:endParaRPr lang="en-GB" sz="1400" dirty="0">
                        <a:solidFill>
                          <a:schemeClr val="tx1"/>
                        </a:solidFill>
                      </a:endParaRPr>
                    </a:p>
                  </a:txBody>
                  <a:tcPr/>
                </a:tc>
                <a:tc>
                  <a:txBody>
                    <a:bodyPr/>
                    <a:lstStyle/>
                    <a:p>
                      <a:r>
                        <a:rPr lang="en-GB" sz="1400" dirty="0" smtClean="0">
                          <a:solidFill>
                            <a:schemeClr val="tx1"/>
                          </a:solidFill>
                        </a:rPr>
                        <a:t>D2.3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802.1AC-Rev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Not yet in PSDO process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Dec 15</a:t>
                      </a:r>
                    </a:p>
                  </a:txBody>
                  <a:tcPr/>
                </a:tc>
                <a:tc>
                  <a:txBody>
                    <a:bodyPr/>
                    <a:lstStyle/>
                    <a:p>
                      <a:r>
                        <a:rPr lang="en-GB" sz="1400" dirty="0" smtClean="0">
                          <a:solidFill>
                            <a:schemeClr val="tx1"/>
                          </a:solidFill>
                        </a:rPr>
                        <a:t>D3.0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802.1AB-Rev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Not yet in PSDO process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Dec 15</a:t>
                      </a:r>
                    </a:p>
                  </a:txBody>
                  <a:tcPr/>
                </a:tc>
                <a:tc>
                  <a:txBody>
                    <a:bodyPr/>
                    <a:lstStyle/>
                    <a:p>
                      <a:r>
                        <a:rPr lang="en-GB" sz="1400" dirty="0" smtClean="0">
                          <a:solidFill>
                            <a:schemeClr val="tx1"/>
                          </a:solidFill>
                        </a:rPr>
                        <a:t>D1.2</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802.1 </a:t>
            </a:r>
            <a:r>
              <a:rPr lang="en-AU" dirty="0"/>
              <a:t>WG</a:t>
            </a:r>
          </a:p>
        </p:txBody>
      </p:sp>
      <p:sp>
        <p:nvSpPr>
          <p:cNvPr id="3" name="Content Placeholder 2"/>
          <p:cNvSpPr>
            <a:spLocks noGrp="1"/>
          </p:cNvSpPr>
          <p:nvPr>
            <p:ph idx="1"/>
          </p:nvPr>
        </p:nvSpPr>
        <p:spPr/>
        <p:txBody>
          <a:bodyPr/>
          <a:lstStyle/>
          <a:p>
            <a:r>
              <a:rPr lang="en-AU" dirty="0" smtClean="0"/>
              <a:t>In Dallas (Nov 2015)</a:t>
            </a:r>
          </a:p>
          <a:p>
            <a:pPr lvl="1"/>
            <a:r>
              <a:rPr lang="en-GB" dirty="0" smtClean="0"/>
              <a:t>Agreed 802.1Qbz</a:t>
            </a:r>
            <a:r>
              <a:rPr lang="en-GB" dirty="0"/>
              <a:t>, </a:t>
            </a:r>
            <a:r>
              <a:rPr lang="en-GB" dirty="0" smtClean="0"/>
              <a:t>802.1AC-rev, 802.1AB-Rev will be sent</a:t>
            </a:r>
          </a:p>
          <a:p>
            <a:pPr lvl="1"/>
            <a:r>
              <a:rPr lang="en-GB" dirty="0" smtClean="0"/>
              <a:t>802.11Qca </a:t>
            </a:r>
            <a:r>
              <a:rPr lang="en-GB" dirty="0"/>
              <a:t>needs one editorial change before it can be sent for its 60-day </a:t>
            </a:r>
            <a:r>
              <a:rPr lang="en-GB" dirty="0" smtClean="0"/>
              <a:t>pre-ballot</a:t>
            </a:r>
          </a:p>
          <a:p>
            <a:r>
              <a:rPr lang="en-GB" dirty="0" smtClean="0"/>
              <a:t>In Atlanta (Jan 2016)</a:t>
            </a:r>
          </a:p>
          <a:p>
            <a:pPr lvl="1"/>
            <a:r>
              <a:rPr lang="en-GB" dirty="0"/>
              <a:t>802.1Qbz, 802.1AC-rev, 802.1AB-Rev </a:t>
            </a:r>
            <a:r>
              <a:rPr lang="en-GB" dirty="0" smtClean="0"/>
              <a:t>were liaised in Dec 2015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852647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50477683"/>
              </p:ext>
            </p:extLst>
          </p:nvPr>
        </p:nvGraphicFramePr>
        <p:xfrm>
          <a:off x="31376" y="1793240"/>
          <a:ext cx="8962744" cy="180340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802.3bx</a:t>
                      </a:r>
                    </a:p>
                  </a:txBody>
                  <a:tcPr/>
                </a:tc>
                <a:tc>
                  <a:txBody>
                    <a:bodyPr/>
                    <a:lstStyle/>
                    <a:p>
                      <a:r>
                        <a:rPr lang="en-GB" sz="1400" dirty="0" smtClean="0"/>
                        <a:t>Will be submitted to PSDO process</a:t>
                      </a:r>
                      <a:endParaRPr lang="en-AU" sz="1400" dirty="0"/>
                    </a:p>
                  </a:txBody>
                  <a:tcPr/>
                </a:tc>
                <a:tc>
                  <a:txBody>
                    <a:bodyPr/>
                    <a:lstStyle/>
                    <a:p>
                      <a:pPr algn="ctr"/>
                      <a:r>
                        <a:rPr lang="en-GB" sz="1400" dirty="0" smtClean="0">
                          <a:solidFill>
                            <a:schemeClr val="tx1"/>
                          </a:solidFill>
                        </a:rPr>
                        <a:t>Apr 15</a:t>
                      </a:r>
                      <a:endParaRPr lang="en-GB" sz="1400" dirty="0">
                        <a:solidFill>
                          <a:schemeClr val="tx1"/>
                        </a:solidFill>
                      </a:endParaRPr>
                    </a:p>
                  </a:txBody>
                  <a:tcPr/>
                </a:tc>
                <a:tc>
                  <a:txBody>
                    <a:bodyPr/>
                    <a:lstStyle/>
                    <a:p>
                      <a:r>
                        <a:rPr lang="en-GB" sz="1400" dirty="0" smtClean="0"/>
                        <a:t>D3.0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802.3bw</a:t>
                      </a:r>
                    </a:p>
                  </a:txBody>
                  <a:tcPr/>
                </a:tc>
                <a:tc>
                  <a:txBody>
                    <a:bodyPr/>
                    <a:lstStyle/>
                    <a:p>
                      <a:r>
                        <a:rPr lang="en-GB" sz="1400" dirty="0" smtClean="0"/>
                        <a:t>Will be submitted to PSDO process in about March 2015</a:t>
                      </a:r>
                      <a:endParaRPr lang="en-AU" sz="1400" dirty="0"/>
                    </a:p>
                  </a:txBody>
                  <a:tcPr/>
                </a:tc>
                <a:tc>
                  <a:txBody>
                    <a:bodyPr/>
                    <a:lstStyle/>
                    <a:p>
                      <a:pPr algn="ctr"/>
                      <a:r>
                        <a:rPr lang="en-GB" sz="1400" dirty="0" smtClean="0">
                          <a:solidFill>
                            <a:schemeClr val="tx1"/>
                          </a:solidFill>
                        </a:rPr>
                        <a:t>Nov</a:t>
                      </a:r>
                      <a:r>
                        <a:rPr lang="en-GB" sz="1400" baseline="0" dirty="0" smtClean="0">
                          <a:solidFill>
                            <a:schemeClr val="tx1"/>
                          </a:solidFill>
                        </a:rPr>
                        <a:t> 15</a:t>
                      </a:r>
                      <a:endParaRPr lang="en-GB" sz="1400" dirty="0">
                        <a:solidFill>
                          <a:schemeClr val="tx1"/>
                        </a:solidFill>
                      </a:endParaRPr>
                    </a:p>
                  </a:txBody>
                  <a:tcPr/>
                </a:tc>
                <a:tc>
                  <a:txBody>
                    <a:bodyPr/>
                    <a:lstStyle/>
                    <a:p>
                      <a:r>
                        <a:rPr lang="en-GB" sz="1400" dirty="0" smtClean="0"/>
                        <a:t>D3.3</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802.3bp</a:t>
                      </a:r>
                    </a:p>
                  </a:txBody>
                  <a:tcPr/>
                </a:tc>
                <a:tc>
                  <a:txBody>
                    <a:bodyPr/>
                    <a:lstStyle/>
                    <a:p>
                      <a:r>
                        <a:rPr lang="en-AU" sz="1400" dirty="0" smtClean="0"/>
                        <a:t>Will</a:t>
                      </a:r>
                      <a:r>
                        <a:rPr lang="en-AU" sz="1400" baseline="0" dirty="0" smtClean="0"/>
                        <a:t> be liaised when  </a:t>
                      </a:r>
                      <a:r>
                        <a:rPr lang="en-AU" sz="1400" dirty="0" smtClean="0"/>
                        <a:t>in SB</a:t>
                      </a:r>
                      <a:endParaRPr lang="en-AU" sz="1400" dirty="0"/>
                    </a:p>
                  </a:txBody>
                  <a:tcPr/>
                </a:tc>
                <a:tc>
                  <a:txBody>
                    <a:bodyPr/>
                    <a:lstStyle/>
                    <a:p>
                      <a:pPr algn="ctr"/>
                      <a:endParaRPr lang="en-GB" sz="1400" dirty="0">
                        <a:solidFill>
                          <a:srgbClr val="FF0000"/>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802.3bv</a:t>
                      </a:r>
                    </a:p>
                  </a:txBody>
                  <a:tcPr/>
                </a:tc>
                <a:tc>
                  <a:txBody>
                    <a:bodyPr/>
                    <a:lstStyle/>
                    <a:p>
                      <a:r>
                        <a:rPr lang="en-AU" sz="1400" dirty="0" smtClean="0"/>
                        <a:t>Will</a:t>
                      </a:r>
                      <a:r>
                        <a:rPr lang="en-AU" sz="1400" baseline="0" dirty="0" smtClean="0"/>
                        <a:t> be liaised when  </a:t>
                      </a:r>
                      <a:r>
                        <a:rPr lang="en-AU" sz="1400" dirty="0" smtClean="0"/>
                        <a:t>in SB</a:t>
                      </a:r>
                      <a:endParaRPr lang="en-AU" sz="1400" dirty="0"/>
                    </a:p>
                  </a:txBody>
                  <a:tcPr/>
                </a:tc>
                <a:tc>
                  <a:txBody>
                    <a:bodyPr/>
                    <a:lstStyle/>
                    <a:p>
                      <a:pPr algn="ctr"/>
                      <a:endParaRPr lang="en-GB" sz="1400" dirty="0">
                        <a:solidFill>
                          <a:srgbClr val="FF0000"/>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859749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AU" dirty="0" smtClean="0"/>
              <a:t>In Dallas (Nov 2015</a:t>
            </a:r>
            <a:r>
              <a:rPr lang="en-AU" dirty="0"/>
              <a:t>)</a:t>
            </a:r>
          </a:p>
          <a:p>
            <a:pPr lvl="1"/>
            <a:r>
              <a:rPr lang="en-AU" dirty="0" smtClean="0"/>
              <a:t>The 802.3 WG had previously decided to only submit revisions to the PSDO process</a:t>
            </a:r>
          </a:p>
          <a:p>
            <a:pPr lvl="1"/>
            <a:r>
              <a:rPr lang="en-AU" dirty="0" smtClean="0"/>
              <a:t>However, IEC TC22 is now proposing a project to define “In-vehicle Gigabit Ethernet” </a:t>
            </a:r>
          </a:p>
          <a:p>
            <a:pPr lvl="1"/>
            <a:r>
              <a:rPr lang="en-AU" dirty="0" smtClean="0"/>
              <a:t>The proposal of this project highlights the benefit of getting an “international” stamp from JTC1 – the existence of such a stamp may stop/change projects like this before they start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1629658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Atlanta in January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AU" dirty="0" smtClean="0"/>
              <a:t>In Dallas (Nov 2015</a:t>
            </a:r>
            <a:r>
              <a:rPr lang="en-AU" dirty="0"/>
              <a:t>)</a:t>
            </a:r>
          </a:p>
          <a:p>
            <a:pPr lvl="1"/>
            <a:r>
              <a:rPr lang="en-AU" dirty="0" smtClean="0"/>
              <a:t>802.3 WG are now proposing to submit amendments to SC6, starting with: </a:t>
            </a:r>
          </a:p>
          <a:p>
            <a:pPr lvl="2"/>
            <a:r>
              <a:rPr lang="en-AU" dirty="0"/>
              <a:t>802.3bw 100 Mb/s Operation over Single Twisted Pair Copper Cable (</a:t>
            </a:r>
            <a:r>
              <a:rPr lang="en-AU" dirty="0" smtClean="0"/>
              <a:t>100BASE-T1) – almost ratified by IEEE-SA SB</a:t>
            </a:r>
          </a:p>
          <a:p>
            <a:pPr lvl="2"/>
            <a:r>
              <a:rPr lang="en-AU" dirty="0" smtClean="0"/>
              <a:t>802.3bp </a:t>
            </a:r>
            <a:r>
              <a:rPr lang="en-AU" dirty="0"/>
              <a:t>1 Gb/s Operation over Single Twisted Pair Copper Cable (</a:t>
            </a:r>
            <a:r>
              <a:rPr lang="en-AU" dirty="0" smtClean="0"/>
              <a:t>1000BASE-T1) – pre Sponsor Ballot</a:t>
            </a:r>
          </a:p>
          <a:p>
            <a:pPr lvl="2"/>
            <a:r>
              <a:rPr lang="en-AU" dirty="0" smtClean="0"/>
              <a:t>802.3bv </a:t>
            </a:r>
            <a:r>
              <a:rPr lang="en-AU" dirty="0"/>
              <a:t>1000 Mb/s Operation Over Plastic Optical </a:t>
            </a:r>
            <a:r>
              <a:rPr lang="en-AU" dirty="0" err="1" smtClean="0"/>
              <a:t>Fiber</a:t>
            </a:r>
            <a:r>
              <a:rPr lang="en-AU" dirty="0"/>
              <a:t> </a:t>
            </a:r>
            <a:r>
              <a:rPr lang="en-AU" dirty="0" smtClean="0"/>
              <a:t>– </a:t>
            </a:r>
            <a:r>
              <a:rPr lang="en-AU" dirty="0"/>
              <a:t>pre Sponsor </a:t>
            </a:r>
            <a:r>
              <a:rPr lang="en-AU" dirty="0" smtClean="0"/>
              <a:t>Ballot</a:t>
            </a:r>
          </a:p>
          <a:p>
            <a:pPr lvl="1"/>
            <a:r>
              <a:rPr lang="en-AU" dirty="0" smtClean="0"/>
              <a:t>These drafts need to shared with SC6 at the appropriate time</a:t>
            </a:r>
          </a:p>
          <a:p>
            <a:pPr lvl="2"/>
            <a:r>
              <a:rPr lang="en-AU" dirty="0" smtClean="0"/>
              <a:t>802.3bw – immediately</a:t>
            </a:r>
          </a:p>
          <a:p>
            <a:pPr lvl="2"/>
            <a:r>
              <a:rPr lang="en-AU" dirty="0" smtClean="0"/>
              <a:t>802.3bp and 802.3bv – once reach SB</a:t>
            </a:r>
            <a:endParaRPr lang="en-AU" dirty="0"/>
          </a:p>
          <a:p>
            <a:pPr lvl="1"/>
            <a:endParaRPr lang="en-AU" dirty="0"/>
          </a:p>
          <a:p>
            <a:pPr lvl="1"/>
            <a:endParaRPr lang="en-GB" dirty="0"/>
          </a:p>
          <a:p>
            <a:pPr lvl="1"/>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2234338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AU" dirty="0" smtClean="0"/>
              <a:t>In Atlanta (Jan 2016)</a:t>
            </a:r>
          </a:p>
          <a:p>
            <a:pPr lvl="1"/>
            <a:r>
              <a:rPr lang="en-AU" dirty="0" smtClean="0"/>
              <a:t>802.3bw was liaised in Nov 2015</a:t>
            </a:r>
          </a:p>
          <a:p>
            <a:pPr lvl="1"/>
            <a:r>
              <a:rPr lang="en-AU" dirty="0" smtClean="0"/>
              <a:t>Still </a:t>
            </a:r>
            <a:r>
              <a:rPr lang="en-AU" dirty="0"/>
              <a:t>waiting for 802.3bp and </a:t>
            </a:r>
            <a:r>
              <a:rPr lang="en-AU" dirty="0" smtClean="0"/>
              <a:t>802.3bv </a:t>
            </a:r>
            <a:r>
              <a:rPr lang="en-AU" dirty="0"/>
              <a:t>t</a:t>
            </a:r>
            <a:r>
              <a:rPr lang="en-AU" dirty="0" smtClean="0"/>
              <a:t>o reach SB</a:t>
            </a:r>
          </a:p>
          <a:p>
            <a:pPr lvl="2"/>
            <a:r>
              <a:rPr lang="en-AU" dirty="0" smtClean="0"/>
              <a:t>When is that expected?</a:t>
            </a:r>
            <a:endParaRPr lang="en-AU" dirty="0"/>
          </a:p>
          <a:p>
            <a:pPr lvl="1"/>
            <a:r>
              <a:rPr lang="en-AU" dirty="0" smtClean="0"/>
              <a:t>What is the status of 802.3bx (</a:t>
            </a:r>
            <a:r>
              <a:rPr lang="en-AU" dirty="0"/>
              <a:t>Revision to IEEE </a:t>
            </a:r>
            <a:r>
              <a:rPr lang="en-AU" dirty="0" err="1"/>
              <a:t>Std</a:t>
            </a:r>
            <a:r>
              <a:rPr lang="en-AU" dirty="0"/>
              <a:t> </a:t>
            </a:r>
            <a:r>
              <a:rPr lang="en-AU" dirty="0" smtClean="0"/>
              <a:t>802.3-2012)?</a:t>
            </a:r>
          </a:p>
          <a:p>
            <a:pPr lvl="2"/>
            <a:r>
              <a:rPr lang="en-AU" dirty="0" smtClean="0"/>
              <a:t>D3.0 was liaised in Apr 2015</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831408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a:t>
            </a:r>
            <a:r>
              <a:rPr lang="en-AU" dirty="0"/>
              <a:t>has liaised </a:t>
            </a:r>
            <a:r>
              <a:rPr lang="en-AU" dirty="0" smtClean="0"/>
              <a:t>one draft </a:t>
            </a:r>
            <a:r>
              <a:rPr lang="en-AU" dirty="0"/>
              <a:t>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343319250"/>
              </p:ext>
            </p:extLst>
          </p:nvPr>
        </p:nvGraphicFramePr>
        <p:xfrm>
          <a:off x="31376" y="1793240"/>
          <a:ext cx="8962744" cy="6756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AU" sz="1400" dirty="0" smtClean="0"/>
                        <a:t>802.15.3RevA </a:t>
                      </a:r>
                      <a:endParaRPr lang="en-GB" sz="1400" b="0" dirty="0" smtClean="0">
                        <a:solidFill>
                          <a:schemeClr val="tx1"/>
                        </a:solidFill>
                      </a:endParaRPr>
                    </a:p>
                  </a:txBody>
                  <a:tcPr/>
                </a:tc>
                <a:tc>
                  <a:txBody>
                    <a:bodyPr/>
                    <a:lstStyle/>
                    <a:p>
                      <a:r>
                        <a:rPr lang="en-GB" sz="1400" dirty="0" smtClean="0"/>
                        <a:t>-</a:t>
                      </a:r>
                      <a:endParaRPr lang="en-AU" sz="1400" dirty="0"/>
                    </a:p>
                  </a:txBody>
                  <a:tcPr/>
                </a:tc>
                <a:tc>
                  <a:txBody>
                    <a:bodyPr/>
                    <a:lstStyle/>
                    <a:p>
                      <a:pPr algn="ctr"/>
                      <a:r>
                        <a:rPr lang="en-GB" sz="1400" dirty="0" smtClean="0">
                          <a:solidFill>
                            <a:schemeClr val="tx1"/>
                          </a:solidFill>
                        </a:rPr>
                        <a:t>Dec 15</a:t>
                      </a:r>
                      <a:endParaRPr lang="en-GB" sz="1400" dirty="0">
                        <a:solidFill>
                          <a:schemeClr val="tx1"/>
                        </a:solidFill>
                      </a:endParaRPr>
                    </a:p>
                  </a:txBody>
                  <a:tcPr/>
                </a:tc>
                <a:tc>
                  <a:txBody>
                    <a:bodyPr/>
                    <a:lstStyle/>
                    <a:p>
                      <a:pPr algn="ctr"/>
                      <a:r>
                        <a:rPr lang="en-GB" sz="1400" dirty="0" smtClean="0">
                          <a:solidFill>
                            <a:schemeClr val="tx1"/>
                          </a:solidFill>
                        </a:rPr>
                        <a:t>2.0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1090241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 but JTC1/SC6 has responsibility as </a:t>
            </a:r>
            <a:r>
              <a:rPr lang="en-GB" dirty="0"/>
              <a:t>of June 2015 </a:t>
            </a:r>
            <a:r>
              <a:rPr lang="en-GB" dirty="0" smtClean="0"/>
              <a:t>for IEEE 802.15 standards</a:t>
            </a:r>
            <a:endParaRPr lang="en-AU" dirty="0" smtClean="0"/>
          </a:p>
          <a:p>
            <a:pPr lvl="1"/>
            <a:r>
              <a:rPr lang="en-AU" dirty="0" smtClean="0"/>
              <a:t>It appears that 802.15 WG is going to start using the PSD process. Peter Yee (</a:t>
            </a:r>
            <a:r>
              <a:rPr lang="en-US" dirty="0"/>
              <a:t>802.15 rep to IEEE 802 JTC1 SC as of Sept 2015 </a:t>
            </a:r>
            <a:r>
              <a:rPr lang="en-US" dirty="0" smtClean="0"/>
              <a:t>) </a:t>
            </a:r>
            <a:r>
              <a:rPr lang="en-AU" dirty="0" smtClean="0"/>
              <a:t>reports”</a:t>
            </a:r>
          </a:p>
          <a:p>
            <a:pPr lvl="2"/>
            <a:r>
              <a:rPr lang="en-AU" i="1" dirty="0"/>
              <a:t>Bob </a:t>
            </a:r>
            <a:r>
              <a:rPr lang="en-AU" i="1" dirty="0" err="1"/>
              <a:t>Heile</a:t>
            </a:r>
            <a:r>
              <a:rPr lang="en-AU" i="1" dirty="0"/>
              <a:t> has indicated that IEEE 802.15.3 and IEEE 802.15.4-2015 would be candidates to be sent to </a:t>
            </a:r>
            <a:r>
              <a:rPr lang="en-AU" i="1" dirty="0" smtClean="0"/>
              <a:t>JTC1/SC6</a:t>
            </a:r>
          </a:p>
          <a:p>
            <a:pPr lvl="2"/>
            <a:r>
              <a:rPr lang="en-AU" i="1" dirty="0" smtClean="0"/>
              <a:t>It </a:t>
            </a:r>
            <a:r>
              <a:rPr lang="en-AU" i="1" dirty="0"/>
              <a:t>looks like IEEE 802.15.4-2015 was approved following the November meeting and is just being finalized by </a:t>
            </a:r>
            <a:r>
              <a:rPr lang="en-AU" i="1" dirty="0" err="1" smtClean="0"/>
              <a:t>RevCom</a:t>
            </a:r>
            <a:endParaRPr lang="en-AU" i="1" dirty="0" smtClean="0"/>
          </a:p>
          <a:p>
            <a:pPr lvl="2"/>
            <a:r>
              <a:rPr lang="en-AU" i="1" dirty="0" smtClean="0"/>
              <a:t>Publication </a:t>
            </a:r>
            <a:r>
              <a:rPr lang="en-AU" i="1" dirty="0"/>
              <a:t>is expected in early </a:t>
            </a:r>
            <a:r>
              <a:rPr lang="en-AU" i="1" dirty="0" smtClean="0"/>
              <a:t>2016</a:t>
            </a:r>
          </a:p>
          <a:p>
            <a:pPr lvl="2"/>
            <a:r>
              <a:rPr lang="en-AU" i="1" dirty="0" smtClean="0"/>
              <a:t>A </a:t>
            </a:r>
            <a:r>
              <a:rPr lang="en-AU" i="1" dirty="0"/>
              <a:t>WG motion was approved to forward P802.15.3RevA once its Sponsor Ballot begins.</a:t>
            </a:r>
          </a:p>
          <a:p>
            <a:pPr lvl="1"/>
            <a:r>
              <a:rPr lang="en-US" dirty="0" smtClean="0"/>
              <a:t>Will 802.15 WG now approve the liaising of </a:t>
            </a:r>
            <a:r>
              <a:rPr lang="en-AU" dirty="0"/>
              <a:t>IEEE 802.15.4-2015 </a:t>
            </a:r>
            <a:r>
              <a:rPr lang="en-AU" dirty="0" smtClean="0"/>
              <a:t>before starting the PSDO process?</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a:t>
            </a:r>
            <a:r>
              <a:rPr lang="en-AU" dirty="0"/>
              <a:t>has liaised </a:t>
            </a:r>
            <a:r>
              <a:rPr lang="en-AU" dirty="0" smtClean="0"/>
              <a:t>two drafts </a:t>
            </a:r>
            <a:r>
              <a:rPr lang="en-AU" dirty="0"/>
              <a:t>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351338386"/>
              </p:ext>
            </p:extLst>
          </p:nvPr>
        </p:nvGraphicFramePr>
        <p:xfrm>
          <a:off x="31376" y="1793240"/>
          <a:ext cx="8962744" cy="9804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802.22a</a:t>
                      </a:r>
                    </a:p>
                  </a:txBody>
                  <a:tcPr/>
                </a:tc>
                <a:tc>
                  <a:txBody>
                    <a:bodyPr/>
                    <a:lstStyle/>
                    <a:p>
                      <a:r>
                        <a:rPr lang="en-GB" sz="1400" dirty="0" smtClean="0"/>
                        <a:t>Approved for PSDO process</a:t>
                      </a:r>
                      <a:endParaRPr lang="en-AU" sz="1400" dirty="0"/>
                    </a:p>
                  </a:txBody>
                  <a:tcPr/>
                </a:tc>
                <a:tc>
                  <a:txBody>
                    <a:bodyPr/>
                    <a:lstStyle/>
                    <a:p>
                      <a:pPr algn="ctr"/>
                      <a:r>
                        <a:rPr lang="en-GB" sz="1400" dirty="0" smtClean="0">
                          <a:solidFill>
                            <a:schemeClr val="tx1"/>
                          </a:solidFill>
                        </a:rPr>
                        <a:t>Jul 15</a:t>
                      </a:r>
                      <a:endParaRPr lang="en-GB" sz="1400" dirty="0">
                        <a:solidFill>
                          <a:schemeClr val="tx1"/>
                        </a:solidFill>
                      </a:endParaRPr>
                    </a:p>
                  </a:txBody>
                  <a:tcPr/>
                </a:tc>
                <a:tc>
                  <a:txBody>
                    <a:bodyPr/>
                    <a:lstStyle/>
                    <a:p>
                      <a:pPr algn="ctr"/>
                      <a:r>
                        <a:rPr lang="en-GB" sz="1400" dirty="0" err="1" smtClean="0">
                          <a:solidFill>
                            <a:schemeClr val="tx1"/>
                          </a:solidFill>
                        </a:rPr>
                        <a:t>Std</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802.22b</a:t>
                      </a:r>
                    </a:p>
                  </a:txBody>
                  <a:tcPr/>
                </a:tc>
                <a:tc>
                  <a:txBody>
                    <a:bodyPr/>
                    <a:lstStyle/>
                    <a:p>
                      <a:r>
                        <a:rPr lang="en-AU" sz="1400" dirty="0" smtClean="0"/>
                        <a:t>Likely</a:t>
                      </a:r>
                      <a:r>
                        <a:rPr lang="en-AU" sz="1400" baseline="0" dirty="0" smtClean="0"/>
                        <a:t> to be approved for PSDO</a:t>
                      </a:r>
                      <a:endParaRPr lang="en-AU" sz="1400" dirty="0"/>
                    </a:p>
                  </a:txBody>
                  <a:tcPr/>
                </a:tc>
                <a:tc>
                  <a:txBody>
                    <a:bodyPr/>
                    <a:lstStyle/>
                    <a:p>
                      <a:pPr algn="ctr"/>
                      <a:r>
                        <a:rPr lang="en-GB" sz="1400" dirty="0" smtClean="0">
                          <a:solidFill>
                            <a:schemeClr val="tx1"/>
                          </a:solidFill>
                        </a:rPr>
                        <a:t>Jul</a:t>
                      </a:r>
                      <a:r>
                        <a:rPr lang="en-GB" sz="1400" baseline="0" dirty="0" smtClean="0">
                          <a:solidFill>
                            <a:schemeClr val="tx1"/>
                          </a:solidFill>
                        </a:rPr>
                        <a:t> 15</a:t>
                      </a:r>
                      <a:endParaRPr lang="en-GB" sz="1400" dirty="0">
                        <a:solidFill>
                          <a:schemeClr val="tx1"/>
                        </a:solidFill>
                      </a:endParaRPr>
                    </a:p>
                  </a:txBody>
                  <a:tcPr/>
                </a:tc>
                <a:tc>
                  <a:txBody>
                    <a:bodyPr/>
                    <a:lstStyle/>
                    <a:p>
                      <a:pPr algn="ctr"/>
                      <a:r>
                        <a:rPr lang="en-GB" sz="1400" dirty="0" smtClean="0">
                          <a:solidFill>
                            <a:schemeClr val="tx1"/>
                          </a:solidFill>
                        </a:rPr>
                        <a:t>5.0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4183739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802.22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a:t>
            </a:r>
            <a:r>
              <a:rPr lang="en-GB" dirty="0"/>
              <a:t>Hawaii (July 2015)</a:t>
            </a:r>
          </a:p>
          <a:p>
            <a:pPr lvl="1"/>
            <a:r>
              <a:rPr lang="en-AU" dirty="0"/>
              <a:t>Just before Hawaii IEEE 802.22a-2014 and IEEE P802.22b Draft 5.0 were submitted to ISO JTC1 SC6 for information </a:t>
            </a:r>
            <a:r>
              <a:rPr lang="en-AU" dirty="0" smtClean="0"/>
              <a:t>only</a:t>
            </a:r>
            <a:endParaRPr lang="en-AU" dirty="0">
              <a:solidFill>
                <a:srgbClr val="FF0000"/>
              </a:solidFill>
            </a:endParaRPr>
          </a:p>
          <a:p>
            <a:pPr lvl="2"/>
            <a:r>
              <a:rPr lang="en-AU" dirty="0"/>
              <a:t>The IEEE 802.22a-2014 is an amendment specifying MIBs and Management Plane Procedures to the IEEE 802.22-2011</a:t>
            </a:r>
          </a:p>
          <a:p>
            <a:pPr lvl="2"/>
            <a:r>
              <a:rPr lang="en-AU" dirty="0"/>
              <a:t>The IEEE P802.22b Draft 5 is also an amendment specifying Broadband Services and Monitoring Applications to the IEEE 802.22-2011 Standard. This is in the final stages of approval within the IEEE Standards </a:t>
            </a:r>
            <a:r>
              <a:rPr lang="en-AU" dirty="0" smtClean="0"/>
              <a:t>process</a:t>
            </a:r>
          </a:p>
          <a:p>
            <a:r>
              <a:rPr lang="en-AU" dirty="0" smtClean="0"/>
              <a:t>In Atlanta (Jan 2016)</a:t>
            </a:r>
            <a:endParaRPr lang="en-AU" dirty="0"/>
          </a:p>
          <a:p>
            <a:pPr lvl="1"/>
            <a:r>
              <a:rPr lang="en-AU" dirty="0"/>
              <a:t>Both IEEE 802.22a-2014 and IEEE P802.22b </a:t>
            </a:r>
            <a:r>
              <a:rPr lang="en-AU" dirty="0" smtClean="0"/>
              <a:t> have now been submitted to PSDO</a:t>
            </a:r>
            <a:endParaRPr lang="en-AU" dirty="0"/>
          </a:p>
          <a:p>
            <a:pPr lvl="1"/>
            <a:endParaRPr lang="en-AU" dirty="0" smtClean="0"/>
          </a:p>
          <a:p>
            <a:pPr lvl="1"/>
            <a:endParaRPr lang="en-AU" dirty="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spTree>
    <p:extLst>
      <p:ext uri="{BB962C8B-B14F-4D97-AF65-F5344CB8AC3E}">
        <p14:creationId xmlns:p14="http://schemas.microsoft.com/office/powerpoint/2010/main" val="792619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Nov 2015 plenary, the IEEE 802 notified SC6 (N16361) of the approval of: </a:t>
            </a:r>
          </a:p>
          <a:p>
            <a:pPr lvl="2"/>
            <a:r>
              <a:rPr lang="en-AU" dirty="0" smtClean="0"/>
              <a:t>IEEE 802.3 Single Lane 50 Gb/s Ethernet Study Group </a:t>
            </a:r>
          </a:p>
          <a:p>
            <a:pPr lvl="2"/>
            <a:r>
              <a:rPr lang="en-AU" dirty="0" smtClean="0"/>
              <a:t>IEEE 802.3 Next Generation 100 Gb/s and 200 Gb/s Ethernet Study Group </a:t>
            </a:r>
          </a:p>
          <a:p>
            <a:pPr lvl="2"/>
            <a:r>
              <a:rPr lang="en-AU" dirty="0" smtClean="0"/>
              <a:t>IEEE 802.3 25Gb/s Single Mode </a:t>
            </a:r>
            <a:r>
              <a:rPr lang="en-AU" dirty="0" err="1" smtClean="0"/>
              <a:t>Fiber</a:t>
            </a:r>
            <a:r>
              <a:rPr lang="en-AU" dirty="0" smtClean="0"/>
              <a:t> Study Group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96495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91705015"/>
              </p:ext>
            </p:extLst>
          </p:nvPr>
        </p:nvGraphicFramePr>
        <p:xfrm>
          <a:off x="762000" y="1600200"/>
          <a:ext cx="7620000" cy="4477926"/>
        </p:xfrm>
        <a:graphic>
          <a:graphicData uri="http://schemas.openxmlformats.org/drawingml/2006/table">
            <a:tbl>
              <a:tblPr firstRow="1" bandRow="1">
                <a:tableStyleId>{21E4AEA4-8DFA-4A89-87EB-49C32662AFE0}</a:tableStyleId>
              </a:tblPr>
              <a:tblGrid>
                <a:gridCol w="1292679"/>
                <a:gridCol w="2109107"/>
                <a:gridCol w="2109107"/>
                <a:gridCol w="2109107"/>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Nov 2013</a:t>
                      </a:r>
                      <a:endParaRPr lang="en-AU" sz="1600" b="1" dirty="0">
                        <a:solidFill>
                          <a:srgbClr val="00B050"/>
                        </a:solidFill>
                      </a:endParaRPr>
                    </a:p>
                  </a:txBody>
                  <a:tcPr marL="115147" marR="115147"/>
                </a:tc>
              </a:tr>
              <a:tr h="351837">
                <a:tc>
                  <a:txBody>
                    <a:bodyPr/>
                    <a:lstStyle/>
                    <a:p>
                      <a:r>
                        <a:rPr lang="en-AU" sz="1600" dirty="0" smtClean="0"/>
                        <a:t>802.1X</a:t>
                      </a:r>
                    </a:p>
                  </a:txBody>
                  <a:tcPr marL="115147" marR="115147"/>
                </a:tc>
                <a:tc>
                  <a:txBody>
                    <a:bodyPr/>
                    <a:lstStyle/>
                    <a:p>
                      <a:pPr algn="ctr"/>
                      <a:r>
                        <a:rPr lang="en-AU" sz="1600" b="1"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Jan 2014</a:t>
                      </a:r>
                    </a:p>
                  </a:txBody>
                  <a:tcPr marL="115147" marR="115147"/>
                </a:tc>
              </a:tr>
              <a:tr h="351837">
                <a:tc>
                  <a:txBody>
                    <a:bodyPr/>
                    <a:lstStyle/>
                    <a:p>
                      <a:r>
                        <a:rPr lang="en-AU" sz="1600" dirty="0" smtClean="0"/>
                        <a:t>802.1AE</a:t>
                      </a:r>
                      <a:endParaRPr lang="en-AU" sz="1600" dirty="0"/>
                    </a:p>
                  </a:txBody>
                  <a:tcPr marL="115147" marR="115147"/>
                </a:tc>
                <a:tc>
                  <a:txBody>
                    <a:bodyPr/>
                    <a:lstStyle/>
                    <a:p>
                      <a:pPr algn="ct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Jan 2014</a:t>
                      </a:r>
                    </a:p>
                  </a:txBody>
                  <a:tcPr marL="115147" marR="115147"/>
                </a:tc>
              </a:tr>
              <a:tr h="351837">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May 2014</a:t>
                      </a:r>
                    </a:p>
                  </a:txBody>
                  <a:tcPr marL="115147" marR="115147"/>
                </a:tc>
              </a:tr>
              <a:tr h="351837">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May 2014</a:t>
                      </a:r>
                    </a:p>
                  </a:txBody>
                  <a:tcPr marL="115147" marR="115147"/>
                </a:tc>
              </a:tr>
              <a:tr h="351837">
                <a:tc>
                  <a:txBody>
                    <a:bodyPr/>
                    <a:lstStyle/>
                    <a:p>
                      <a:r>
                        <a:rPr lang="en-AU" sz="1600" dirty="0" smtClean="0"/>
                        <a:t>802.1AS</a:t>
                      </a:r>
                    </a:p>
                  </a:txBody>
                  <a:tcPr marL="115147" marR="115147"/>
                </a:tc>
                <a:tc>
                  <a:txBody>
                    <a:bodyPr/>
                    <a:lstStyle/>
                    <a:p>
                      <a:pPr algn="ctr"/>
                      <a:r>
                        <a:rPr lang="en-AU" sz="1600" b="1" dirty="0" smtClean="0">
                          <a:solidFill>
                            <a:srgbClr val="00B050"/>
                          </a:solidFill>
                        </a:rPr>
                        <a:t>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May 2014</a:t>
                      </a:r>
                    </a:p>
                  </a:txBody>
                  <a:tcPr marL="115147" marR="115147"/>
                </a:tc>
              </a:tr>
              <a:tr h="351837">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1837">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July 2014</a:t>
                      </a:r>
                    </a:p>
                  </a:txBody>
                  <a:tcPr marL="115147" marR="115147"/>
                </a:tc>
              </a:tr>
              <a:tr h="351837">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July 2014</a:t>
                      </a:r>
                    </a:p>
                  </a:txBody>
                  <a:tcPr marL="115147" marR="115147"/>
                </a:tc>
              </a:tr>
              <a:tr h="351837">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July 2014</a:t>
                      </a:r>
                    </a:p>
                  </a:txBody>
                  <a:tcPr marL="115147" marR="115147"/>
                </a:tc>
              </a:tr>
              <a:tr h="351837">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4028049"/>
              </p:ext>
            </p:extLst>
          </p:nvPr>
        </p:nvGraphicFramePr>
        <p:xfrm>
          <a:off x="761999" y="1600200"/>
          <a:ext cx="7620000" cy="2718741"/>
        </p:xfrm>
        <a:graphic>
          <a:graphicData uri="http://schemas.openxmlformats.org/drawingml/2006/table">
            <a:tbl>
              <a:tblPr firstRow="1" bandRow="1">
                <a:tableStyleId>{21E4AEA4-8DFA-4A89-87EB-49C32662AFE0}</a:tableStyleId>
              </a:tblPr>
              <a:tblGrid>
                <a:gridCol w="1292679"/>
                <a:gridCol w="2109107"/>
                <a:gridCol w="2109107"/>
                <a:gridCol w="2109107"/>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Oct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Jun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Sep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Jul </a:t>
                      </a:r>
                      <a:r>
                        <a:rPr lang="en-AU" sz="1600" b="1" baseline="0" dirty="0" smtClean="0">
                          <a:solidFill>
                            <a:srgbClr val="00B050"/>
                          </a:solidFill>
                        </a:rPr>
                        <a:t>2015</a:t>
                      </a:r>
                    </a:p>
                  </a:txBody>
                  <a:tcPr marL="115147" marR="115147"/>
                </a:tc>
              </a:tr>
              <a:tr h="351837">
                <a:tc>
                  <a:txBody>
                    <a:bodyPr/>
                    <a:lstStyle/>
                    <a:p>
                      <a:r>
                        <a:rPr lang="en-AU" sz="1600" dirty="0" smtClean="0">
                          <a:latin typeface="+mj-lt"/>
                          <a:cs typeface="Arial" panose="020B0604020202020204" pitchFamily="34" charset="0"/>
                        </a:rPr>
                        <a:t>802.11af</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Sep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Jul </a:t>
                      </a:r>
                      <a:r>
                        <a:rPr lang="en-AU" sz="1600" b="1" baseline="0" dirty="0" smtClean="0">
                          <a:solidFill>
                            <a:srgbClr val="00B050"/>
                          </a:solidFill>
                        </a:rPr>
                        <a:t>2015</a:t>
                      </a:r>
                    </a:p>
                  </a:txBody>
                  <a:tcPr marL="115147" marR="115147"/>
                </a:tc>
              </a:tr>
              <a:tr h="351837">
                <a:tc>
                  <a:txBody>
                    <a:bodyPr/>
                    <a:lstStyle/>
                    <a:p>
                      <a:r>
                        <a:rPr lang="en-AU" sz="1600" dirty="0" smtClean="0">
                          <a:latin typeface="+mj-lt"/>
                          <a:cs typeface="Arial" panose="020B0604020202020204" pitchFamily="34" charset="0"/>
                        </a:rPr>
                        <a:t>802.1AX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4849602"/>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1223282"/>
                <a:gridCol w="1223282"/>
                <a:gridCol w="1223282"/>
                <a:gridCol w="1223282"/>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gridSpan="2">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hMerge="1">
                  <a:txBody>
                    <a:bodyPr/>
                    <a:lstStyle/>
                    <a:p>
                      <a:endParaRPr lang="en-AU"/>
                    </a:p>
                  </a:txBody>
                  <a:tcPr/>
                </a:tc>
                <a:tc gridSpan="2">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hMerge="1">
                  <a:txBody>
                    <a:bodyPr/>
                    <a:lstStyle/>
                    <a:p>
                      <a:endParaRPr lang="en-AU"/>
                    </a:p>
                  </a:txBody>
                  <a:tcPr/>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dirty="0" smtClean="0">
                          <a:solidFill>
                            <a:srgbClr val="00B050"/>
                          </a:solidFill>
                        </a:rPr>
                        <a:t>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mj-lt"/>
                        </a:rPr>
                        <a:t>2</a:t>
                      </a:r>
                      <a:r>
                        <a:rPr lang="en-AU" sz="1600" b="1" baseline="0" dirty="0" smtClean="0">
                          <a:solidFill>
                            <a:srgbClr val="00B050"/>
                          </a:solidFill>
                          <a:latin typeface="+mj-lt"/>
                        </a:rPr>
                        <a:t> Nov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Sent in Jan 16</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Passed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19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mn-lt"/>
                        </a:rPr>
                        <a:t>Passed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mj-lt"/>
                        </a:rPr>
                        <a:t>24</a:t>
                      </a:r>
                      <a:r>
                        <a:rPr lang="en-AU" sz="1600" b="1" baseline="0" dirty="0" smtClean="0">
                          <a:solidFill>
                            <a:srgbClr val="00B050"/>
                          </a:solidFill>
                          <a:latin typeface="+mj-lt"/>
                        </a:rPr>
                        <a:t> Dec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Discuss</a:t>
                      </a:r>
                      <a:r>
                        <a:rPr lang="en-AU" sz="1600" b="1" baseline="0" dirty="0" smtClean="0">
                          <a:solidFill>
                            <a:schemeClr val="accent6"/>
                          </a:solidFill>
                        </a:rPr>
                        <a:t> in Jan 16</a:t>
                      </a:r>
                      <a:endParaRPr lang="en-AU" sz="1600" b="1" dirty="0" smtClean="0">
                        <a:solidFill>
                          <a:schemeClr val="accent6"/>
                        </a:solidFill>
                        <a:latin typeface="+mj-lt"/>
                      </a:endParaRPr>
                    </a:p>
                  </a:txBody>
                  <a:tcPr marL="115147" marR="115147"/>
                </a:tc>
              </a:tr>
              <a:tr h="359602">
                <a:tc>
                  <a:txBody>
                    <a:bodyPr/>
                    <a:lstStyle/>
                    <a:p>
                      <a:r>
                        <a:rPr lang="en-AU" sz="1600" dirty="0" smtClean="0"/>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Passed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13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Closes</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28 Jan</a:t>
                      </a:r>
                      <a:r>
                        <a:rPr lang="en-AU" sz="1600" b="1" kern="1200" baseline="0" dirty="0" smtClean="0">
                          <a:solidFill>
                            <a:schemeClr val="accent6"/>
                          </a:solidFill>
                          <a:latin typeface="+mn-lt"/>
                          <a:ea typeface="+mn-ea"/>
                          <a:cs typeface="+mn-cs"/>
                        </a:rPr>
                        <a:t> 16</a:t>
                      </a:r>
                      <a:endParaRPr lang="en-AU" sz="1600" b="1" kern="1200" dirty="0" smtClean="0">
                        <a:solidFill>
                          <a:schemeClr val="accent6"/>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802.1BA</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23 Sep 15</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Sent in Jan 16</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802.1BR</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23 </a:t>
                      </a:r>
                      <a:r>
                        <a:rPr lang="en-AU" sz="1600" b="1" baseline="0" dirty="0" smtClean="0">
                          <a:solidFill>
                            <a:srgbClr val="00B050"/>
                          </a:solidFill>
                          <a:latin typeface="+mj-lt"/>
                          <a:cs typeface="Arial" panose="020B0604020202020204" pitchFamily="34" charset="0"/>
                        </a:rPr>
                        <a:t>Sep 15</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Sent in Jan 16</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802.1Qca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Soon</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r>
              <a:tr h="359602">
                <a:tc>
                  <a:txBody>
                    <a:bodyPr/>
                    <a:lstStyle/>
                    <a:p>
                      <a:r>
                        <a:rPr lang="en-AU" sz="1600" dirty="0" smtClean="0"/>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Submitted</a:t>
                      </a:r>
                      <a:endParaRPr lang="en-AU" sz="1600" b="1" dirty="0">
                        <a:solidFill>
                          <a:schemeClr val="accent2"/>
                        </a:solidFill>
                        <a:latin typeface="+mj-lt"/>
                        <a:cs typeface="Arial" panose="020B0604020202020204" pitchFamily="34" charset="0"/>
                      </a:endParaRPr>
                    </a:p>
                  </a:txBody>
                  <a:tcPr marL="0" marR="0"/>
                </a:tc>
                <a:tc>
                  <a:txBody>
                    <a:bodyPr/>
                    <a:lstStyle/>
                    <a:p>
                      <a:pPr algn="ctr"/>
                      <a:r>
                        <a:rPr lang="en-AU" sz="1600" b="1" dirty="0" smtClean="0">
                          <a:solidFill>
                            <a:schemeClr val="accent2"/>
                          </a:solidFill>
                          <a:latin typeface="+mj-lt"/>
                          <a:cs typeface="Arial" panose="020B0604020202020204" pitchFamily="34" charset="0"/>
                        </a:rPr>
                        <a:t>15 Dec 15</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a:t>
                      </a:r>
                      <a:endParaRPr lang="en-AU" sz="1600" b="1" dirty="0" smtClean="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802.22b</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Submitted</a:t>
                      </a:r>
                      <a:endParaRPr lang="en-AU" sz="1600" b="1" kern="1200" dirty="0">
                        <a:solidFill>
                          <a:schemeClr val="accent2"/>
                        </a:solidFill>
                        <a:latin typeface="+mn-lt"/>
                        <a:ea typeface="+mn-ea"/>
                        <a:cs typeface="Arial" panose="020B0604020202020204" pitchFamily="34" charset="0"/>
                      </a:endParaRPr>
                    </a:p>
                  </a:txBody>
                  <a:tcPr marL="0" marR="0"/>
                </a:tc>
                <a:tc>
                  <a:txBody>
                    <a:bodyPr/>
                    <a:lstStyle/>
                    <a:p>
                      <a:pPr algn="ctr"/>
                      <a:r>
                        <a:rPr lang="en-AU" sz="1600" b="1" dirty="0" smtClean="0">
                          <a:solidFill>
                            <a:schemeClr val="accent2"/>
                          </a:solidFill>
                          <a:latin typeface="+mj-lt"/>
                          <a:cs typeface="Arial" panose="020B0604020202020204" pitchFamily="34" charset="0"/>
                        </a:rPr>
                        <a:t>15</a:t>
                      </a:r>
                      <a:r>
                        <a:rPr lang="en-AU" sz="1600" b="1" baseline="0" dirty="0" smtClean="0">
                          <a:solidFill>
                            <a:schemeClr val="accent2"/>
                          </a:solidFill>
                          <a:latin typeface="+mj-lt"/>
                          <a:cs typeface="Arial" panose="020B0604020202020204" pitchFamily="34" charset="0"/>
                        </a:rPr>
                        <a:t> Dec 15</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802.3bx</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Soon</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r>
              <a:tr h="359602">
                <a:tc>
                  <a:txBody>
                    <a:bodyPr/>
                    <a:lstStyle/>
                    <a:p>
                      <a:r>
                        <a:rPr lang="en-AU" sz="1600" dirty="0" smtClean="0">
                          <a:latin typeface="+mj-lt"/>
                          <a:cs typeface="Arial" panose="020B0604020202020204" pitchFamily="34" charset="0"/>
                        </a:rPr>
                        <a:t>802.3bw</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Soon</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Mar 2016</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2"/>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t>
            </a:r>
            <a:r>
              <a:rPr lang="en-GB" dirty="0" smtClean="0"/>
              <a:t>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a:xfrm>
            <a:off x="685800" y="1905000"/>
            <a:ext cx="7772400" cy="4114800"/>
          </a:xfrm>
        </p:spPr>
        <p:txBody>
          <a:bodyPr/>
          <a:lstStyle/>
          <a:p>
            <a:r>
              <a:rPr lang="en-AU" dirty="0"/>
              <a:t>60 day 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60 </a:t>
            </a:r>
            <a:r>
              <a:rPr lang="en-AU" dirty="0"/>
              <a:t>day </a:t>
            </a:r>
            <a:r>
              <a:rPr lang="en-AU" dirty="0" smtClean="0"/>
              <a:t>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endParaRPr lang="en-AU" dirty="0" smtClean="0">
              <a:solidFill>
                <a:schemeClr val="accent2"/>
              </a:solidFill>
            </a:endParaRP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a:t>
            </a:r>
            <a:r>
              <a:rPr lang="en-AU" dirty="0" smtClean="0"/>
              <a:t>it </a:t>
            </a:r>
            <a:r>
              <a:rPr lang="en-AU" dirty="0" smtClean="0"/>
              <a:t>was decided that the 802.1 WG would take responsibility for </a:t>
            </a:r>
            <a:r>
              <a:rPr lang="en-AU" dirty="0" smtClean="0"/>
              <a:t>sending</a:t>
            </a:r>
          </a:p>
          <a:p>
            <a:pPr lvl="2"/>
            <a:r>
              <a:rPr lang="en-AU" dirty="0" smtClean="0"/>
              <a:t>Sent in Jan 16</a:t>
            </a:r>
            <a:fld id="{6840C84E-14C7-48AC-90D9-054B6866C0EE}" type="slidenum">
              <a:rPr lang="en-AU" smtClean="0"/>
              <a:t>31</a:t>
            </a:fld>
            <a:endParaRPr lang="en-AU" dirty="0" smtClean="0"/>
          </a:p>
          <a:p>
            <a:pPr lvl="1"/>
            <a:r>
              <a:rPr lang="en-AU" dirty="0" smtClean="0"/>
              <a:t>It </a:t>
            </a:r>
            <a:r>
              <a:rPr lang="en-AU" dirty="0" smtClean="0"/>
              <a:t>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5015357"/>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1418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15053118"/>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14187"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60932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a:t>
            </a:r>
            <a:r>
              <a:rPr lang="en-GB" dirty="0" smtClean="0"/>
              <a:t>FDIS ballot closed on 24 December and passed with one comment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comment responses liaised</a:t>
            </a:r>
          </a:p>
          <a:p>
            <a:pPr lvl="1"/>
            <a:r>
              <a:rPr lang="en-AU" dirty="0" smtClean="0"/>
              <a:t>The </a:t>
            </a:r>
            <a:r>
              <a:rPr lang="en-AU" dirty="0"/>
              <a:t>submission of IEEE 802.1Xbx-2014 </a:t>
            </a:r>
            <a:r>
              <a:rPr lang="en-AU" dirty="0" smtClean="0"/>
              <a:t>after publication under the PSDO was approved by 802 EC in July 2014</a:t>
            </a:r>
          </a:p>
          <a:p>
            <a:pPr lvl="1"/>
            <a:r>
              <a:rPr lang="en-AU" dirty="0" smtClean="0"/>
              <a:t>The </a:t>
            </a:r>
            <a:r>
              <a:rPr lang="en-AU" dirty="0"/>
              <a:t>pre-ballot closed on </a:t>
            </a:r>
            <a:r>
              <a:rPr lang="en-AU" dirty="0" smtClean="0"/>
              <a:t>19 Mar 2015 &amp; passed with a China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2"/>
            <a:r>
              <a:rPr lang="en-AU" dirty="0" smtClean="0"/>
              <a:t>802.1 WG responded to the comment in June 2015 (see N16255)</a:t>
            </a:r>
            <a:endParaRPr lang="en-AU" dirty="0"/>
          </a:p>
          <a:p>
            <a:r>
              <a:rPr lang="en-AU" dirty="0" smtClean="0"/>
              <a:t>FDIS </a:t>
            </a:r>
            <a:r>
              <a:rPr lang="en-AU" dirty="0"/>
              <a:t>ballot</a:t>
            </a:r>
            <a:r>
              <a:rPr lang="en-AU" dirty="0" smtClean="0"/>
              <a:t>: </a:t>
            </a:r>
            <a:r>
              <a:rPr lang="en-AU" dirty="0" smtClean="0">
                <a:solidFill>
                  <a:schemeClr val="accent6"/>
                </a:solidFill>
              </a:rPr>
              <a:t>closed 28 January 2016</a:t>
            </a:r>
          </a:p>
          <a:p>
            <a:pPr lvl="1"/>
            <a:r>
              <a:rPr lang="en-AU" dirty="0" smtClean="0"/>
              <a:t>FDIS ballot closed 24 Dec 2015 </a:t>
            </a:r>
            <a:r>
              <a:rPr lang="en-AU" dirty="0"/>
              <a:t>&amp; passed with a China </a:t>
            </a:r>
            <a:r>
              <a:rPr lang="en-AU" dirty="0" smtClean="0"/>
              <a:t>comment</a:t>
            </a:r>
          </a:p>
          <a:p>
            <a:pPr lvl="2"/>
            <a:r>
              <a:rPr lang="en-AU" dirty="0" smtClean="0"/>
              <a:t>Passed 15/1/18</a:t>
            </a:r>
          </a:p>
          <a:p>
            <a:pPr lvl="2"/>
            <a:r>
              <a:rPr lang="en-AU" dirty="0" smtClean="0"/>
              <a:t>The comment needs a response</a:t>
            </a:r>
          </a:p>
          <a:p>
            <a:pPr lvl="1"/>
            <a:r>
              <a:rPr lang="en-AU" dirty="0" smtClean="0"/>
              <a:t>It </a:t>
            </a:r>
            <a:r>
              <a:rPr lang="en-AU" dirty="0"/>
              <a:t>is likely the </a:t>
            </a:r>
            <a:r>
              <a:rPr lang="en-AU" dirty="0" smtClean="0"/>
              <a:t>standard </a:t>
            </a:r>
            <a:r>
              <a:rPr lang="en-AU" dirty="0"/>
              <a:t>will be known </a:t>
            </a:r>
            <a:r>
              <a:rPr lang="en-AU" dirty="0" smtClean="0"/>
              <a:t>as ISO/IEC/IEEE 8802-1X:2014/Amd1</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1183730131"/>
              </p:ext>
            </p:extLst>
          </p:nvPr>
        </p:nvGraphicFramePr>
        <p:xfrm>
          <a:off x="7239000" y="3657600"/>
          <a:ext cx="914400" cy="771525"/>
        </p:xfrm>
        <a:graphic>
          <a:graphicData uri="http://schemas.openxmlformats.org/presentationml/2006/ole">
            <mc:AlternateContent xmlns:mc="http://schemas.openxmlformats.org/markup-compatibility/2006">
              <mc:Choice xmlns:v="urn:schemas-microsoft-com:vml" Requires="v">
                <p:oleObj spid="_x0000_s22027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239000" y="3657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has provided a comment during the FDIS on </a:t>
            </a:r>
            <a:r>
              <a:rPr lang="en-AU" dirty="0"/>
              <a:t>IEEE 802.</a:t>
            </a:r>
            <a:r>
              <a:rPr lang="en-GB" dirty="0"/>
              <a:t>1Xbx-2014 </a:t>
            </a:r>
            <a:endParaRPr lang="en-AU" dirty="0"/>
          </a:p>
        </p:txBody>
      </p:sp>
      <p:sp>
        <p:nvSpPr>
          <p:cNvPr id="3" name="Content Placeholder 2"/>
          <p:cNvSpPr>
            <a:spLocks noGrp="1"/>
          </p:cNvSpPr>
          <p:nvPr>
            <p:ph idx="1"/>
          </p:nvPr>
        </p:nvSpPr>
        <p:spPr>
          <a:xfrm>
            <a:off x="685800" y="1752600"/>
            <a:ext cx="7772400" cy="4114800"/>
          </a:xfrm>
        </p:spPr>
        <p:txBody>
          <a:bodyPr/>
          <a:lstStyle/>
          <a:p>
            <a:r>
              <a:rPr lang="en-AU" dirty="0" smtClean="0"/>
              <a:t>China NB comment </a:t>
            </a:r>
          </a:p>
          <a:p>
            <a:pPr lvl="1"/>
            <a:r>
              <a:rPr lang="en-AU" i="1" dirty="0" smtClean="0"/>
              <a:t>ISO/IEC/IEEE 8802-1X: 2013 FDAmd1 is the same as IEEE 802.1XbxTM-2014, it is based on IEEE 802.1X</a:t>
            </a:r>
          </a:p>
          <a:p>
            <a:pPr lvl="1"/>
            <a:r>
              <a:rPr lang="en-AU" i="1" dirty="0" smtClean="0"/>
              <a:t>China has already submitted the comments on IEEE 802.1XbxTM-2014 during its pre-FDIS ballot. Although IEEE 802 provided the response in 6N16255, it still hasn’t resolved Chinese comments</a:t>
            </a:r>
          </a:p>
          <a:p>
            <a:pPr lvl="1"/>
            <a:r>
              <a:rPr lang="en-AU" i="1" dirty="0" smtClean="0"/>
              <a:t>Moreover, many documents distributed in SC6 have already pointed out the existing problems in IEEE 802.1X, such as 6N15613, 6N15662, 6N15523</a:t>
            </a:r>
          </a:p>
          <a:p>
            <a:pPr lvl="1"/>
            <a:r>
              <a:rPr lang="en-AU" i="1" dirty="0" smtClean="0"/>
              <a:t>It is regretful that all these documents didn’t get IEEE’s much attention and reasonable solution. China NB cannot support a standard that hasn’t reasonably solved the above Chinese comments</a:t>
            </a:r>
          </a:p>
          <a:p>
            <a:r>
              <a:rPr lang="en-AU" dirty="0"/>
              <a:t>China NB </a:t>
            </a:r>
            <a:r>
              <a:rPr lang="en-AU" dirty="0" smtClean="0"/>
              <a:t>proposed change</a:t>
            </a:r>
          </a:p>
          <a:p>
            <a:pPr lvl="1"/>
            <a:r>
              <a:rPr lang="en-AU" i="1" dirty="0" smtClean="0"/>
              <a:t>Reasonably </a:t>
            </a:r>
            <a:r>
              <a:rPr lang="en-AU" i="1" dirty="0"/>
              <a:t>resolve Chinese </a:t>
            </a:r>
            <a:r>
              <a:rPr lang="en-AU" i="1" dirty="0" smtClean="0"/>
              <a:t>comments</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spTree>
    <p:extLst>
      <p:ext uri="{BB962C8B-B14F-4D97-AF65-F5344CB8AC3E}">
        <p14:creationId xmlns:p14="http://schemas.microsoft.com/office/powerpoint/2010/main" val="1647229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will discus a response to the </a:t>
            </a:r>
            <a:r>
              <a:rPr lang="en-AU" dirty="0"/>
              <a:t>China NB </a:t>
            </a:r>
            <a:r>
              <a:rPr lang="en-AU" dirty="0" smtClean="0"/>
              <a:t>comment on </a:t>
            </a:r>
            <a:r>
              <a:rPr lang="en-AU" dirty="0"/>
              <a:t>IEEE 802.</a:t>
            </a:r>
            <a:r>
              <a:rPr lang="en-GB" dirty="0"/>
              <a:t>1Xbx-2014 </a:t>
            </a:r>
            <a:endParaRPr lang="en-AU" dirty="0"/>
          </a:p>
        </p:txBody>
      </p:sp>
      <p:sp>
        <p:nvSpPr>
          <p:cNvPr id="8" name="Content Placeholder 7"/>
          <p:cNvSpPr>
            <a:spLocks noGrp="1"/>
          </p:cNvSpPr>
          <p:nvPr>
            <p:ph idx="1"/>
          </p:nvPr>
        </p:nvSpPr>
        <p:spPr/>
        <p:txBody>
          <a:bodyPr/>
          <a:lstStyle/>
          <a:p>
            <a:pPr lvl="1"/>
            <a:r>
              <a:rPr lang="en-AU" dirty="0" smtClean="0">
                <a:solidFill>
                  <a:srgbClr val="FF0000"/>
                </a:solidFill>
              </a:rPr>
              <a:t>Karen Randall is working on text</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Tree>
    <p:extLst>
      <p:ext uri="{BB962C8B-B14F-4D97-AF65-F5344CB8AC3E}">
        <p14:creationId xmlns:p14="http://schemas.microsoft.com/office/powerpoint/2010/main" val="4088180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FDIS ballot closes </a:t>
            </a:r>
            <a:r>
              <a:rPr lang="en-AU" dirty="0">
                <a:solidFill>
                  <a:schemeClr val="accent6"/>
                </a:solidFill>
              </a:rPr>
              <a:t>28 </a:t>
            </a:r>
            <a:r>
              <a:rPr lang="en-AU" dirty="0" smtClean="0">
                <a:solidFill>
                  <a:schemeClr val="accent6"/>
                </a:solidFill>
              </a:rPr>
              <a:t>January 2016</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responses liaised</a:t>
            </a:r>
            <a:endParaRPr lang="en-AU" dirty="0">
              <a:solidFill>
                <a:schemeClr val="accent2"/>
              </a:solidFill>
            </a:endParaRPr>
          </a:p>
          <a:p>
            <a:pPr lvl="1"/>
            <a:r>
              <a:rPr lang="en-AU" dirty="0" smtClean="0"/>
              <a:t>IEEE </a:t>
            </a:r>
            <a:r>
              <a:rPr lang="en-AU" dirty="0"/>
              <a:t>802.1Q-Rev-2014 has been published and </a:t>
            </a:r>
            <a:r>
              <a:rPr lang="en-AU" dirty="0" smtClean="0"/>
              <a:t>was submitted </a:t>
            </a:r>
            <a:r>
              <a:rPr lang="en-AU" dirty="0"/>
              <a:t>to SC 6 </a:t>
            </a:r>
            <a:r>
              <a:rPr lang="en-AU" dirty="0" smtClean="0"/>
              <a:t>for </a:t>
            </a:r>
            <a:r>
              <a:rPr lang="en-AU" dirty="0"/>
              <a:t>the 60 day </a:t>
            </a:r>
            <a:r>
              <a:rPr lang="en-AU" dirty="0" smtClean="0"/>
              <a:t>ballot</a:t>
            </a:r>
          </a:p>
          <a:p>
            <a:pPr lvl="1"/>
            <a:r>
              <a:rPr lang="en-AU" dirty="0"/>
              <a:t>The pre-ballot closed on 2</a:t>
            </a:r>
            <a:r>
              <a:rPr lang="en-AU" dirty="0" smtClean="0"/>
              <a:t>3 Mar </a:t>
            </a:r>
            <a:r>
              <a:rPr lang="en-AU" dirty="0"/>
              <a:t>2015, and passed</a:t>
            </a:r>
          </a:p>
          <a:p>
            <a:pPr lvl="2"/>
            <a:r>
              <a:rPr lang="en-AU" dirty="0"/>
              <a:t>Passed </a:t>
            </a:r>
            <a:r>
              <a:rPr lang="en-AU" dirty="0" smtClean="0"/>
              <a:t>11/1/6 </a:t>
            </a:r>
            <a:r>
              <a:rPr lang="en-AU" dirty="0"/>
              <a:t>on need for an ISO standard – China NB voted no</a:t>
            </a:r>
          </a:p>
          <a:p>
            <a:pPr lvl="2"/>
            <a:r>
              <a:rPr lang="en-AU" dirty="0"/>
              <a:t>Passed </a:t>
            </a:r>
            <a:r>
              <a:rPr lang="en-AU" dirty="0" smtClean="0"/>
              <a:t>11/1/6 </a:t>
            </a:r>
            <a:r>
              <a:rPr lang="en-AU" dirty="0"/>
              <a:t>on submission to FDIS – China NB voted no</a:t>
            </a:r>
          </a:p>
          <a:p>
            <a:pPr lvl="2"/>
            <a:r>
              <a:rPr lang="en-AU" dirty="0"/>
              <a:t>A comment was received from China NB (see </a:t>
            </a:r>
            <a:r>
              <a:rPr lang="en-AU" dirty="0" smtClean="0"/>
              <a:t>N16135)</a:t>
            </a:r>
          </a:p>
          <a:p>
            <a:pPr lvl="1"/>
            <a:r>
              <a:rPr lang="en-AU" dirty="0"/>
              <a:t>802.1 WG responded to the comment in June </a:t>
            </a:r>
            <a:r>
              <a:rPr lang="en-AU" dirty="0" smtClean="0"/>
              <a:t>2015</a:t>
            </a:r>
          </a:p>
          <a:p>
            <a:pPr lvl="2"/>
            <a:r>
              <a:rPr lang="en-AU" dirty="0"/>
              <a:t>See </a:t>
            </a:r>
            <a:r>
              <a:rPr lang="en-AU" dirty="0" smtClean="0"/>
              <a:t>N16255 (embedded on slide for </a:t>
            </a:r>
            <a:r>
              <a:rPr lang="en-AU" dirty="0"/>
              <a:t>IEEE 802.</a:t>
            </a:r>
            <a:r>
              <a:rPr lang="en-GB" dirty="0" smtClean="0"/>
              <a:t>1Xbx-2014)</a:t>
            </a:r>
            <a:endParaRPr lang="en-AU" dirty="0"/>
          </a:p>
          <a:p>
            <a:r>
              <a:rPr lang="en-AU" dirty="0" smtClean="0"/>
              <a:t>FDIS </a:t>
            </a:r>
            <a:r>
              <a:rPr lang="en-AU" dirty="0"/>
              <a:t>ballot</a:t>
            </a:r>
            <a:r>
              <a:rPr lang="en-AU" dirty="0" smtClean="0"/>
              <a:t>: </a:t>
            </a:r>
            <a:r>
              <a:rPr lang="en-AU" dirty="0" smtClean="0">
                <a:solidFill>
                  <a:schemeClr val="accent6"/>
                </a:solidFill>
              </a:rPr>
              <a:t>closes </a:t>
            </a:r>
            <a:r>
              <a:rPr lang="en-AU" dirty="0">
                <a:solidFill>
                  <a:schemeClr val="accent6"/>
                </a:solidFill>
              </a:rPr>
              <a:t>28 Jan </a:t>
            </a:r>
            <a:r>
              <a:rPr lang="en-AU" dirty="0" smtClean="0">
                <a:solidFill>
                  <a:schemeClr val="accent6"/>
                </a:solidFill>
              </a:rPr>
              <a:t>2016</a:t>
            </a:r>
            <a:endParaRPr lang="en-AU" dirty="0">
              <a:solidFill>
                <a:schemeClr val="accent6"/>
              </a:solidFill>
            </a:endParaRPr>
          </a:p>
          <a:p>
            <a:pPr lvl="1"/>
            <a:r>
              <a:rPr lang="en-AU" dirty="0" smtClean="0"/>
              <a:t>FDIS </a:t>
            </a:r>
            <a:r>
              <a:rPr lang="en-AU" dirty="0"/>
              <a:t>ballot closes 28 Jan </a:t>
            </a:r>
            <a:r>
              <a:rPr lang="en-AU" dirty="0" smtClean="0"/>
              <a:t>2016</a:t>
            </a:r>
            <a:endParaRPr lang="en-AU" dirty="0" smtClean="0">
              <a:solidFill>
                <a:srgbClr val="FF0000"/>
              </a:solidFill>
            </a:endParaRPr>
          </a:p>
          <a:p>
            <a:pPr lvl="1"/>
            <a:r>
              <a:rPr lang="en-AU" dirty="0" smtClean="0"/>
              <a:t>It will probably be called ISO/IEC/IEEE 8802-1Q:2015</a:t>
            </a:r>
          </a:p>
          <a:p>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passed </a:t>
            </a:r>
            <a:r>
              <a:rPr lang="en-GB" dirty="0"/>
              <a:t>60 day pre-ballot </a:t>
            </a:r>
            <a:r>
              <a:rPr lang="en-AU" dirty="0"/>
              <a:t>on 23 Sept </a:t>
            </a:r>
            <a:r>
              <a:rPr lang="en-AU" dirty="0" smtClean="0"/>
              <a:t>2015 </a:t>
            </a:r>
            <a:r>
              <a:rPr lang="en-AU" dirty="0"/>
              <a:t> </a:t>
            </a:r>
            <a:r>
              <a:rPr lang="en-GB" dirty="0"/>
              <a:t>&amp; a response liaised in Jan 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liaised in Jan 16</a:t>
            </a:r>
            <a:endParaRPr lang="en-AU" dirty="0" smtClean="0">
              <a:solidFill>
                <a:schemeClr val="accent6"/>
              </a:solidFill>
            </a:endParaRPr>
          </a:p>
          <a:p>
            <a:pPr lvl="1"/>
            <a:r>
              <a:rPr lang="en-AU" dirty="0" smtClean="0"/>
              <a:t>IEEE 802.1BR-2012 was liaised (N16151) to SC6 on 7 April 2015 and formal submission occurred in July 2015</a:t>
            </a: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needs a response</a:t>
            </a:r>
          </a:p>
          <a:p>
            <a:pPr lvl="1"/>
            <a:r>
              <a:rPr lang="en-AU" dirty="0"/>
              <a:t>A response was discussed in Nov 2015 but </a:t>
            </a:r>
            <a:r>
              <a:rPr lang="en-AU" dirty="0" smtClean="0"/>
              <a:t>it </a:t>
            </a:r>
            <a:r>
              <a:rPr lang="en-AU" dirty="0"/>
              <a:t>was decided that the 802.1 WG would take responsibility for </a:t>
            </a:r>
            <a:r>
              <a:rPr lang="en-AU" dirty="0" smtClean="0"/>
              <a:t>sending</a:t>
            </a:r>
            <a:endParaRPr lang="en-AU" dirty="0"/>
          </a:p>
          <a:p>
            <a:pPr lvl="2"/>
            <a:r>
              <a:rPr lang="en-AU" dirty="0" smtClean="0"/>
              <a:t>Sent in Jan 16</a:t>
            </a:r>
          </a:p>
          <a:p>
            <a:r>
              <a:rPr lang="en-AU" dirty="0" smtClean="0"/>
              <a:t>FDIS </a:t>
            </a:r>
            <a:r>
              <a:rPr lang="en-AU" dirty="0" smtClean="0"/>
              <a:t>ballot: </a:t>
            </a:r>
            <a:r>
              <a:rPr lang="en-AU" dirty="0" smtClean="0">
                <a:solidFill>
                  <a:schemeClr val="accent6"/>
                </a:solidFill>
              </a:rPr>
              <a:t>waiting for start</a:t>
            </a:r>
            <a:endParaRPr lang="en-AU" dirty="0">
              <a:solidFill>
                <a:schemeClr val="accent6"/>
              </a:solidFill>
            </a:endParaRPr>
          </a:p>
          <a:p>
            <a:pPr lvl="1"/>
            <a:r>
              <a:rPr lang="en-AU" dirty="0" smtClean="0"/>
              <a:t>Start date not known</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53737324"/>
              </p:ext>
            </p:extLst>
          </p:nvPr>
        </p:nvGraphicFramePr>
        <p:xfrm>
          <a:off x="76200" y="4572000"/>
          <a:ext cx="914400" cy="771525"/>
        </p:xfrm>
        <a:graphic>
          <a:graphicData uri="http://schemas.openxmlformats.org/presentationml/2006/ole">
            <mc:AlternateContent xmlns:mc="http://schemas.openxmlformats.org/markup-compatibility/2006">
              <mc:Choice xmlns:v="urn:schemas-microsoft-com:vml" Requires="v">
                <p:oleObj spid="_x0000_s22938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62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passed 60 </a:t>
            </a:r>
            <a:r>
              <a:rPr lang="en-GB" dirty="0"/>
              <a:t>day pre-ballot </a:t>
            </a:r>
            <a:r>
              <a:rPr lang="en-AU" dirty="0" smtClean="0"/>
              <a:t>on 23 Sept 2015 </a:t>
            </a:r>
            <a:r>
              <a:rPr lang="en-GB" dirty="0" smtClean="0"/>
              <a:t>&amp; a </a:t>
            </a:r>
            <a:r>
              <a:rPr lang="en-GB" dirty="0"/>
              <a:t>response </a:t>
            </a:r>
            <a:r>
              <a:rPr lang="en-GB" dirty="0" smtClean="0"/>
              <a:t>liaised in Jan 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t>
            </a:r>
            <a:r>
              <a:rPr lang="en-AU" dirty="0" smtClean="0">
                <a:solidFill>
                  <a:srgbClr val="00B050"/>
                </a:solidFill>
              </a:rPr>
              <a:t>&amp; liaised in Jan 16</a:t>
            </a:r>
            <a:endParaRPr lang="en-AU" dirty="0">
              <a:solidFill>
                <a:srgbClr val="00B050"/>
              </a:solidFill>
            </a:endParaRPr>
          </a:p>
          <a:p>
            <a:pPr lvl="1"/>
            <a:r>
              <a:rPr lang="en-AU" dirty="0" smtClean="0"/>
              <a:t>IEEE 802.1BA-2011 was liaised (N16149) to SC6 on 7 April 2015 and formal submission occurred in July 2015</a:t>
            </a: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8/0/11 </a:t>
            </a:r>
            <a:endParaRPr lang="en-AU" dirty="0"/>
          </a:p>
          <a:p>
            <a:pPr lvl="2"/>
            <a:r>
              <a:rPr lang="en-AU" dirty="0"/>
              <a:t>Only </a:t>
            </a:r>
            <a:r>
              <a:rPr lang="en-AU" dirty="0" smtClean="0"/>
              <a:t>two substantive comments </a:t>
            </a:r>
            <a:r>
              <a:rPr lang="en-AU" dirty="0"/>
              <a:t>that </a:t>
            </a:r>
            <a:r>
              <a:rPr lang="en-AU" dirty="0" smtClean="0"/>
              <a:t>need </a:t>
            </a:r>
            <a:r>
              <a:rPr lang="en-AU" dirty="0"/>
              <a:t>a </a:t>
            </a:r>
            <a:r>
              <a:rPr lang="en-AU" dirty="0" smtClean="0"/>
              <a:t>response</a:t>
            </a:r>
          </a:p>
          <a:p>
            <a:pPr lvl="1"/>
            <a:r>
              <a:rPr lang="en-AU" dirty="0"/>
              <a:t>A response was discussed in Nov 2015 but I was decided that the 802.1 WG would take responsibility for sending it</a:t>
            </a:r>
          </a:p>
          <a:p>
            <a:pPr lvl="2"/>
            <a:r>
              <a:rPr lang="en-AU" dirty="0"/>
              <a:t>Sent in Jan 16</a:t>
            </a:r>
          </a:p>
          <a:p>
            <a:r>
              <a:rPr lang="en-AU" dirty="0"/>
              <a:t>FDIS ballot: </a:t>
            </a:r>
            <a:r>
              <a:rPr lang="en-AU" dirty="0">
                <a:solidFill>
                  <a:schemeClr val="accent6"/>
                </a:solidFill>
              </a:rPr>
              <a:t>waiting for start</a:t>
            </a:r>
            <a:endParaRPr lang="en-AU" dirty="0"/>
          </a:p>
          <a:p>
            <a:pPr lvl="1"/>
            <a:r>
              <a:rPr lang="en-AU" dirty="0"/>
              <a:t>Start date not known</a:t>
            </a:r>
          </a:p>
          <a:p>
            <a:endParaRPr lang="en-AU" dirty="0" smtClean="0">
              <a:solidFill>
                <a:schemeClr val="accent2"/>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50765646"/>
              </p:ext>
            </p:extLst>
          </p:nvPr>
        </p:nvGraphicFramePr>
        <p:xfrm>
          <a:off x="76200" y="4572000"/>
          <a:ext cx="914400" cy="771525"/>
        </p:xfrm>
        <a:graphic>
          <a:graphicData uri="http://schemas.openxmlformats.org/presentationml/2006/ole">
            <mc:AlternateContent xmlns:mc="http://schemas.openxmlformats.org/markup-compatibility/2006">
              <mc:Choice xmlns:v="urn:schemas-microsoft-com:vml" Requires="v">
                <p:oleObj spid="_x0000_s230406"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a:t>
            </a:r>
            <a:r>
              <a:rPr lang="en-GB" dirty="0" smtClean="0"/>
              <a:t> </a:t>
            </a:r>
            <a:r>
              <a:rPr lang="en-AU" dirty="0" smtClean="0"/>
              <a:t>is almost ready to enter the PSDO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60 day pre-ballot</a:t>
            </a:r>
            <a:r>
              <a:rPr lang="en-AU" dirty="0" smtClean="0"/>
              <a:t>:</a:t>
            </a:r>
            <a:endParaRPr lang="en-AU" dirty="0">
              <a:solidFill>
                <a:srgbClr val="00B050"/>
              </a:solidFill>
            </a:endParaRPr>
          </a:p>
          <a:p>
            <a:pPr lvl="1"/>
            <a:r>
              <a:rPr lang="en-AU" dirty="0" smtClean="0"/>
              <a:t>IEEE 802.1Qca has been liaised for information</a:t>
            </a:r>
          </a:p>
          <a:p>
            <a:pPr lvl="1"/>
            <a:r>
              <a:rPr lang="en-AU" dirty="0" smtClean="0"/>
              <a:t>One minor editorial change is required to enter 60 day pre-ballot</a:t>
            </a:r>
          </a:p>
          <a:p>
            <a:pPr lvl="2"/>
            <a:r>
              <a:rPr lang="en-AU" dirty="0"/>
              <a:t>IEEE 802.1Qca is still awaiting the "editorial" change of an updated RFC </a:t>
            </a:r>
            <a:r>
              <a:rPr lang="en-AU" dirty="0" smtClean="0"/>
              <a:t>number</a:t>
            </a:r>
          </a:p>
          <a:p>
            <a:r>
              <a:rPr lang="en-AU" dirty="0" smtClean="0"/>
              <a:t>FDIS </a:t>
            </a:r>
            <a:r>
              <a:rPr lang="en-AU" dirty="0" smtClean="0"/>
              <a:t>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3950806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GB" dirty="0" smtClean="0"/>
              <a:t>submitted for 60 </a:t>
            </a:r>
            <a:r>
              <a:rPr lang="en-GB" dirty="0"/>
              <a:t>day </a:t>
            </a:r>
            <a:r>
              <a:rPr lang="en-GB" dirty="0" smtClean="0"/>
              <a:t>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soon</a:t>
            </a:r>
            <a:endParaRPr lang="en-AU" dirty="0">
              <a:solidFill>
                <a:schemeClr val="accent2"/>
              </a:solidFill>
            </a:endParaRPr>
          </a:p>
          <a:p>
            <a:pPr lvl="1"/>
            <a:r>
              <a:rPr lang="en-AU" dirty="0" smtClean="0"/>
              <a:t>IEEE 802.22a was liaised in July 2015 to SC6  to allow them to become familiar with it before submission for approval under the PSDO process</a:t>
            </a:r>
          </a:p>
          <a:p>
            <a:pPr lvl="1"/>
            <a:r>
              <a:rPr lang="en-AU" dirty="0" smtClean="0"/>
              <a:t>It was submitted for 60 day ballot in December 2015, but the ballot has not yet started</a:t>
            </a:r>
            <a:endParaRPr lang="en-AU" dirty="0" smtClean="0">
              <a:solidFill>
                <a:srgbClr val="FF0000"/>
              </a:solidFill>
            </a:endParaRP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a:t>
            </a:r>
            <a:r>
              <a:rPr lang="en-GB" dirty="0" smtClean="0"/>
              <a:t>submitted for 60 </a:t>
            </a:r>
            <a:r>
              <a:rPr lang="en-GB" dirty="0"/>
              <a:t>day </a:t>
            </a:r>
            <a:r>
              <a:rPr lang="en-GB" dirty="0" smtClean="0"/>
              <a:t>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soon</a:t>
            </a:r>
            <a:endParaRPr lang="en-AU" dirty="0">
              <a:solidFill>
                <a:schemeClr val="accent2"/>
              </a:solidFill>
            </a:endParaRPr>
          </a:p>
          <a:p>
            <a:pPr lvl="1"/>
            <a:r>
              <a:rPr lang="en-AU" dirty="0" smtClean="0"/>
              <a:t>IEEE 802.22b D5.0 was liaised in July 2015 to SC6  to allow them to become familiar with it before submission for approval under the PSDO process</a:t>
            </a:r>
          </a:p>
          <a:p>
            <a:pPr lvl="1"/>
            <a:r>
              <a:rPr lang="en-AU" dirty="0" smtClean="0"/>
              <a:t>The 802.22b standard was submitted for 60 day ballot in December 2015, but the ballot has not yet started</a:t>
            </a:r>
            <a:endParaRPr lang="en-AU" dirty="0" smtClean="0">
              <a:solidFill>
                <a:srgbClr val="FF0000"/>
              </a:solidFill>
            </a:endParaRP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802.3bx will be</a:t>
            </a:r>
            <a:r>
              <a:rPr lang="en-GB" dirty="0" smtClean="0"/>
              <a:t> </a:t>
            </a:r>
            <a:r>
              <a:rPr lang="en-GB" dirty="0"/>
              <a:t>submitted to 60 day </a:t>
            </a:r>
            <a:r>
              <a:rPr lang="en-GB" dirty="0" smtClean="0"/>
              <a:t>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after publication</a:t>
            </a:r>
            <a:endParaRPr lang="en-AU" dirty="0">
              <a:solidFill>
                <a:schemeClr val="accent2"/>
              </a:solidFill>
            </a:endParaRPr>
          </a:p>
          <a:p>
            <a:pPr lvl="1"/>
            <a:r>
              <a:rPr lang="en-AU" dirty="0" smtClean="0"/>
              <a:t>IEEE 802.3bx was approved by </a:t>
            </a:r>
            <a:r>
              <a:rPr lang="en-AU" dirty="0" err="1" smtClean="0"/>
              <a:t>RevCom</a:t>
            </a:r>
            <a:r>
              <a:rPr lang="en-AU" dirty="0" smtClean="0"/>
              <a:t> in Sept 2015</a:t>
            </a:r>
          </a:p>
          <a:p>
            <a:pPr lvl="1"/>
            <a:r>
              <a:rPr lang="en-AU" dirty="0" smtClean="0"/>
              <a:t>It has previously been liaised (Apr 2015)  to SC6  to allow them to become familiar with it before submission for approval under the PSDO process</a:t>
            </a:r>
          </a:p>
          <a:p>
            <a:pPr lvl="1"/>
            <a:r>
              <a:rPr lang="en-AU" dirty="0" smtClean="0"/>
              <a:t>It will be submitted to 60 day pre-ballot after publication</a:t>
            </a:r>
          </a:p>
          <a:p>
            <a:pPr lvl="2"/>
            <a:r>
              <a:rPr lang="en-AU" dirty="0" smtClean="0">
                <a:solidFill>
                  <a:srgbClr val="FF0000"/>
                </a:solidFill>
              </a:rPr>
              <a:t>When is that?</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5118838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will be</a:t>
            </a:r>
            <a:r>
              <a:rPr lang="en-GB" dirty="0" smtClean="0"/>
              <a:t> </a:t>
            </a:r>
            <a:r>
              <a:rPr lang="en-GB" dirty="0"/>
              <a:t>submitted to 60 day </a:t>
            </a:r>
            <a:r>
              <a:rPr lang="en-GB" dirty="0" smtClean="0"/>
              <a:t>pre-ballot in about March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in about March 2015</a:t>
            </a:r>
            <a:endParaRPr lang="en-AU" dirty="0">
              <a:solidFill>
                <a:schemeClr val="accent2"/>
              </a:solidFill>
            </a:endParaRPr>
          </a:p>
          <a:p>
            <a:pPr lvl="1"/>
            <a:r>
              <a:rPr lang="en-AU" dirty="0" smtClean="0"/>
              <a:t>IEEE 802.3bw was approved by </a:t>
            </a:r>
            <a:r>
              <a:rPr lang="en-AU" dirty="0" err="1" smtClean="0"/>
              <a:t>RevCom</a:t>
            </a:r>
            <a:r>
              <a:rPr lang="en-AU" dirty="0" smtClean="0"/>
              <a:t> in </a:t>
            </a:r>
            <a:r>
              <a:rPr lang="en-AU" dirty="0" smtClean="0">
                <a:solidFill>
                  <a:srgbClr val="FF0000"/>
                </a:solidFill>
              </a:rPr>
              <a:t>when</a:t>
            </a:r>
          </a:p>
          <a:p>
            <a:pPr lvl="1"/>
            <a:r>
              <a:rPr lang="en-AU" dirty="0" smtClean="0"/>
              <a:t>It was liaised to SC6  in March 2015 to allow them to become familiar with it before submission for approval under the PSDO process</a:t>
            </a:r>
          </a:p>
          <a:p>
            <a:pPr lvl="1"/>
            <a:r>
              <a:rPr lang="en-AU" dirty="0" smtClean="0"/>
              <a:t>It will be submitted to 60 day pre-ballot in about March 2015 according to a note from David Law</a:t>
            </a:r>
            <a:endParaRPr lang="en-AU" dirty="0" smtClean="0">
              <a:solidFill>
                <a:srgbClr val="FF0000"/>
              </a:solidFill>
            </a:endParaRP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1236580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next SC6 meeting will be in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6" name="Content Placeholder 5"/>
          <p:cNvSpPr>
            <a:spLocks noGrp="1"/>
          </p:cNvSpPr>
          <p:nvPr>
            <p:ph sz="half" idx="2"/>
          </p:nvPr>
        </p:nvSpPr>
        <p:spPr/>
        <p:txBody>
          <a:bodyPr/>
          <a:lstStyle/>
          <a:p>
            <a:r>
              <a:rPr lang="en-AU" dirty="0" smtClean="0"/>
              <a:t>Deadlines</a:t>
            </a:r>
          </a:p>
          <a:p>
            <a:pPr lvl="1"/>
            <a:r>
              <a:rPr lang="en-GB" altLang="en-US" dirty="0" smtClean="0"/>
              <a:t>Documents for decision:</a:t>
            </a:r>
          </a:p>
          <a:p>
            <a:pPr lvl="2"/>
            <a:r>
              <a:rPr lang="en-GB" altLang="en-US" dirty="0" smtClean="0"/>
              <a:t>15 Jan 2016</a:t>
            </a:r>
          </a:p>
          <a:p>
            <a:pPr lvl="1"/>
            <a:r>
              <a:rPr lang="en-GB" altLang="en-US" dirty="0"/>
              <a:t>Documents for </a:t>
            </a:r>
            <a:r>
              <a:rPr lang="en-GB" altLang="en-US" dirty="0" smtClean="0"/>
              <a:t>information:</a:t>
            </a:r>
          </a:p>
          <a:p>
            <a:pPr lvl="2"/>
            <a:r>
              <a:rPr lang="en-GB" altLang="en-US" dirty="0" smtClean="0"/>
              <a:t>5 Feb 2016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are sought for the IEEE 802 delegation to SC6 in February 2016 but none are likely</a:t>
            </a:r>
            <a:endParaRPr lang="en-AU" dirty="0"/>
          </a:p>
        </p:txBody>
      </p:sp>
      <p:sp>
        <p:nvSpPr>
          <p:cNvPr id="3" name="Content Placeholder 2"/>
          <p:cNvSpPr>
            <a:spLocks noGrp="1"/>
          </p:cNvSpPr>
          <p:nvPr>
            <p:ph idx="1"/>
          </p:nvPr>
        </p:nvSpPr>
        <p:spPr/>
        <p:txBody>
          <a:bodyPr/>
          <a:lstStyle/>
          <a:p>
            <a:pPr lvl="1"/>
            <a:r>
              <a:rPr lang="en-AU" dirty="0" smtClean="0"/>
              <a:t>It is likely that Adrian Stephens will not be available to represent IEEE 802 in February 2016 …</a:t>
            </a:r>
          </a:p>
          <a:p>
            <a:pPr lvl="1"/>
            <a:r>
              <a:rPr lang="en-AU" dirty="0" smtClean="0"/>
              <a:t>… but he believes that IEEE 802 will need a delegate to attend,</a:t>
            </a:r>
            <a:r>
              <a:rPr lang="en-GB" dirty="0"/>
              <a:t> </a:t>
            </a:r>
            <a:r>
              <a:rPr lang="en-GB" dirty="0" smtClean="0"/>
              <a:t>ideally an </a:t>
            </a:r>
            <a:r>
              <a:rPr lang="en-GB" dirty="0" err="1"/>
              <a:t>HoD</a:t>
            </a:r>
            <a:r>
              <a:rPr lang="en-GB" dirty="0"/>
              <a:t> who speaks </a:t>
            </a:r>
            <a:r>
              <a:rPr lang="en-GB" dirty="0" smtClean="0"/>
              <a:t>Chinese</a:t>
            </a:r>
          </a:p>
          <a:p>
            <a:pPr lvl="1"/>
            <a:r>
              <a:rPr lang="en-GB" dirty="0" smtClean="0"/>
              <a:t>As of January 2016 it seems unlikely that IEEE 802 will have any representation at the SC6 meeting …</a:t>
            </a:r>
          </a:p>
          <a:p>
            <a:pPr lvl="1"/>
            <a:r>
              <a:rPr lang="en-GB" dirty="0" smtClean="0"/>
              <a:t>… and the IEEE 802 SC6 Chair suggests that the IEEE 802 Chair notes this </a:t>
            </a:r>
            <a:r>
              <a:rPr lang="en-GB" smtClean="0"/>
              <a:t>in </a:t>
            </a:r>
            <a:r>
              <a:rPr lang="en-GB" smtClean="0"/>
              <a:t>the liaison </a:t>
            </a:r>
            <a:r>
              <a:rPr lang="en-GB" dirty="0" smtClean="0"/>
              <a:t>containing the status reports from the IEEE 802 WGs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8716688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review the WG status reports to the Xian meeting of SC6</a:t>
            </a:r>
            <a:endParaRPr lang="en-AU" dirty="0"/>
          </a:p>
        </p:txBody>
      </p:sp>
      <p:sp>
        <p:nvSpPr>
          <p:cNvPr id="3" name="Content Placeholder 2"/>
          <p:cNvSpPr>
            <a:spLocks noGrp="1"/>
          </p:cNvSpPr>
          <p:nvPr>
            <p:ph idx="1"/>
          </p:nvPr>
        </p:nvSpPr>
        <p:spPr/>
        <p:txBody>
          <a:bodyPr/>
          <a:lstStyle/>
          <a:p>
            <a:pPr lvl="1"/>
            <a:r>
              <a:rPr lang="en-GB" dirty="0"/>
              <a:t>IEEE 802 has agreed to keep ISO/IEC JTC1/SC6 up to date on our activities as part of the implementation of the PSDO agreement between SC6 and IEEE 802. </a:t>
            </a:r>
            <a:endParaRPr lang="en-AU" dirty="0"/>
          </a:p>
          <a:p>
            <a:pPr lvl="1"/>
            <a:r>
              <a:rPr lang="en-GB" dirty="0" smtClean="0"/>
              <a:t>We </a:t>
            </a:r>
            <a:r>
              <a:rPr lang="en-GB" dirty="0"/>
              <a:t>have partially satisfied this agreement by providing a status presentation for each relevant IEEE 802 WG  at each SC6 </a:t>
            </a:r>
            <a:r>
              <a:rPr lang="en-GB" dirty="0" smtClean="0"/>
              <a:t>meeting</a:t>
            </a:r>
          </a:p>
          <a:p>
            <a:pPr lvl="1"/>
            <a:r>
              <a:rPr lang="en-GB" dirty="0" smtClean="0"/>
              <a:t>In </a:t>
            </a:r>
            <a:r>
              <a:rPr lang="en-GB" dirty="0"/>
              <a:t>recent times, the presentations have included </a:t>
            </a:r>
            <a:r>
              <a:rPr lang="en-GB" dirty="0" smtClean="0"/>
              <a:t>updates from the WG Chairs </a:t>
            </a:r>
            <a:r>
              <a:rPr lang="en-GB" dirty="0"/>
              <a:t>for:</a:t>
            </a:r>
            <a:endParaRPr lang="en-AU" dirty="0"/>
          </a:p>
          <a:p>
            <a:pPr lvl="2"/>
            <a:r>
              <a:rPr lang="en-GB" dirty="0"/>
              <a:t>IEEE 802.1 (</a:t>
            </a:r>
            <a:r>
              <a:rPr lang="en-GB" dirty="0" smtClean="0"/>
              <a:t>Glen Parsons) – </a:t>
            </a:r>
            <a:r>
              <a:rPr lang="en-AU" dirty="0" smtClean="0">
                <a:solidFill>
                  <a:srgbClr val="FF0000"/>
                </a:solidFill>
              </a:rPr>
              <a:t>In progress</a:t>
            </a:r>
            <a:endParaRPr lang="en-AU" dirty="0">
              <a:solidFill>
                <a:srgbClr val="FF0000"/>
              </a:solidFill>
            </a:endParaRPr>
          </a:p>
          <a:p>
            <a:pPr lvl="2"/>
            <a:r>
              <a:rPr lang="en-GB" dirty="0"/>
              <a:t>IEEE 802.3 (</a:t>
            </a:r>
            <a:r>
              <a:rPr lang="en-GB" dirty="0" smtClean="0"/>
              <a:t>David Law</a:t>
            </a:r>
            <a:r>
              <a:rPr lang="en-GB" dirty="0" smtClean="0"/>
              <a:t>) - </a:t>
            </a:r>
            <a:r>
              <a:rPr lang="en-GB" dirty="0" smtClean="0">
                <a:solidFill>
                  <a:srgbClr val="FF0000"/>
                </a:solidFill>
              </a:rPr>
              <a:t>???</a:t>
            </a:r>
            <a:endParaRPr lang="en-AU" dirty="0">
              <a:solidFill>
                <a:srgbClr val="FF0000"/>
              </a:solidFill>
            </a:endParaRPr>
          </a:p>
          <a:p>
            <a:pPr lvl="2"/>
            <a:r>
              <a:rPr lang="en-GB" dirty="0"/>
              <a:t>IEEE 802.11 (</a:t>
            </a:r>
            <a:r>
              <a:rPr lang="en-GB" dirty="0" smtClean="0"/>
              <a:t>Adrian Stephens) - </a:t>
            </a:r>
            <a:r>
              <a:rPr lang="en-GB" dirty="0" smtClean="0">
                <a:solidFill>
                  <a:srgbClr val="FF0000"/>
                </a:solidFill>
              </a:rPr>
              <a:t>Done</a:t>
            </a:r>
            <a:endParaRPr lang="en-AU" dirty="0">
              <a:solidFill>
                <a:srgbClr val="FF0000"/>
              </a:solidFill>
            </a:endParaRPr>
          </a:p>
          <a:p>
            <a:pPr lvl="2"/>
            <a:r>
              <a:rPr lang="en-GB" dirty="0"/>
              <a:t>IEEE 802.15 (</a:t>
            </a:r>
            <a:r>
              <a:rPr lang="en-GB" dirty="0" smtClean="0"/>
              <a:t>Bob </a:t>
            </a:r>
            <a:r>
              <a:rPr lang="en-GB" dirty="0" err="1" smtClean="0"/>
              <a:t>Heile</a:t>
            </a:r>
            <a:r>
              <a:rPr lang="en-GB" dirty="0"/>
              <a:t>) - </a:t>
            </a:r>
            <a:r>
              <a:rPr lang="en-GB" dirty="0">
                <a:solidFill>
                  <a:srgbClr val="FF0000"/>
                </a:solidFill>
              </a:rPr>
              <a:t>???</a:t>
            </a:r>
            <a:endParaRPr lang="en-AU" dirty="0"/>
          </a:p>
          <a:p>
            <a:pPr lvl="2"/>
            <a:r>
              <a:rPr lang="en-GB" dirty="0"/>
              <a:t>IEEE 802.22 (</a:t>
            </a:r>
            <a:r>
              <a:rPr lang="en-GB" dirty="0" smtClean="0"/>
              <a:t>Apurva Mody</a:t>
            </a:r>
            <a:r>
              <a:rPr lang="en-GB" dirty="0" smtClean="0"/>
              <a:t>) – </a:t>
            </a:r>
            <a:r>
              <a:rPr lang="en-GB" dirty="0" smtClean="0">
                <a:solidFill>
                  <a:srgbClr val="FF0000"/>
                </a:solidFill>
              </a:rPr>
              <a:t>In progress (ready by Tuesday, 19 Jan)</a:t>
            </a:r>
            <a:endParaRPr lang="en-AU" dirty="0">
              <a:solidFill>
                <a:srgbClr val="FF0000"/>
              </a:solidFill>
            </a:endParaRPr>
          </a:p>
          <a:p>
            <a:pPr lvl="1"/>
            <a:r>
              <a:rPr lang="en-GB" dirty="0"/>
              <a:t> </a:t>
            </a:r>
            <a:r>
              <a:rPr lang="en-GB" dirty="0" smtClean="0"/>
              <a:t>The WG Chairs have been asked to update their reports, and they may be reviewed by the SC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1044185135"/>
              </p:ext>
            </p:extLst>
          </p:nvPr>
        </p:nvGraphicFramePr>
        <p:xfrm>
          <a:off x="4648200" y="4876800"/>
          <a:ext cx="914400" cy="771525"/>
        </p:xfrm>
        <a:graphic>
          <a:graphicData uri="http://schemas.openxmlformats.org/presentationml/2006/ole">
            <mc:AlternateContent xmlns:mc="http://schemas.openxmlformats.org/markup-compatibility/2006">
              <mc:Choice xmlns:v="urn:schemas-microsoft-com:vml" Requires="v">
                <p:oleObj spid="_x0000_s228362" name="Presentation" showAsIcon="1" r:id="rId3" imgW="914400" imgH="771480" progId="PowerPoint.Show.12">
                  <p:embed/>
                </p:oleObj>
              </mc:Choice>
              <mc:Fallback>
                <p:oleObj name="Presentation" showAsIcon="1" r:id="rId3" imgW="914400" imgH="771480" progId="PowerPoint.Show.12">
                  <p:embed/>
                  <p:pic>
                    <p:nvPicPr>
                      <p:cNvPr id="0" name=""/>
                      <p:cNvPicPr/>
                      <p:nvPr/>
                    </p:nvPicPr>
                    <p:blipFill>
                      <a:blip r:embed="rId4"/>
                      <a:stretch>
                        <a:fillRect/>
                      </a:stretch>
                    </p:blipFill>
                    <p:spPr>
                      <a:xfrm>
                        <a:off x="4648200" y="4876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57728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the draft agendas for the SC6 meeting in February 2016</a:t>
            </a:r>
            <a:endParaRPr lang="en-AU" dirty="0"/>
          </a:p>
        </p:txBody>
      </p:sp>
      <p:sp>
        <p:nvSpPr>
          <p:cNvPr id="3" name="Content Placeholder 2"/>
          <p:cNvSpPr>
            <a:spLocks noGrp="1"/>
          </p:cNvSpPr>
          <p:nvPr>
            <p:ph idx="1"/>
          </p:nvPr>
        </p:nvSpPr>
        <p:spPr/>
        <p:txBody>
          <a:bodyPr/>
          <a:lstStyle/>
          <a:p>
            <a:pPr lvl="1"/>
            <a:r>
              <a:rPr lang="en-AU" dirty="0" smtClean="0"/>
              <a:t>A draft agenda for the plenary is available but it is content free</a:t>
            </a:r>
          </a:p>
          <a:p>
            <a:pPr lvl="1"/>
            <a:r>
              <a:rPr lang="en-AU" dirty="0"/>
              <a:t>A draft agenda for </a:t>
            </a:r>
            <a:r>
              <a:rPr lang="en-AU" dirty="0" smtClean="0"/>
              <a:t>WG1 is </a:t>
            </a:r>
            <a:r>
              <a:rPr lang="en-AU" dirty="0"/>
              <a:t>available but it is content free</a:t>
            </a:r>
          </a:p>
          <a:p>
            <a:pPr lvl="1"/>
            <a:r>
              <a:rPr lang="en-AU" dirty="0" smtClean="0"/>
              <a:t>No agenda is yet available for WG7</a:t>
            </a:r>
          </a:p>
          <a:p>
            <a:pPr lvl="1"/>
            <a:r>
              <a:rPr lang="en-AU" dirty="0"/>
              <a:t>As of 4 January 2016, no documents of potential interest have been submitted to </a:t>
            </a:r>
            <a:r>
              <a:rPr lang="en-AU" dirty="0" smtClean="0"/>
              <a:t>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2204039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will be discussion of human body communication but no documents so far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pic>
        <p:nvPicPr>
          <p:cNvPr id="232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2286000"/>
            <a:ext cx="664845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707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Belgium meeting but no one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48</a:t>
            </a:fld>
            <a:endParaRPr lang="en-US"/>
          </a:p>
        </p:txBody>
      </p:sp>
    </p:spTree>
    <p:extLst>
      <p:ext uri="{BB962C8B-B14F-4D97-AF65-F5344CB8AC3E}">
        <p14:creationId xmlns:p14="http://schemas.microsoft.com/office/powerpoint/2010/main" val="2285021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93124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were added in Sept 2014:</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hlinkClick r:id="rId2"/>
              </a:rPr>
              <a:t>jmessenger@advaoptical.com</a:t>
            </a:r>
            <a:endParaRPr lang="en-AU" dirty="0" smtClean="0"/>
          </a:p>
          <a:p>
            <a:pPr lvl="2"/>
            <a:r>
              <a:rPr lang="en-AU" dirty="0"/>
              <a:t>Karen Randall </a:t>
            </a:r>
            <a:r>
              <a:rPr lang="en-AU" dirty="0" smtClean="0"/>
              <a:t>- </a:t>
            </a:r>
            <a:r>
              <a:rPr lang="en-AU" u="sng" dirty="0" smtClean="0">
                <a:hlinkClick r:id="rId3"/>
              </a:rPr>
              <a:t>karen@randall-consulting.com</a:t>
            </a:r>
            <a:r>
              <a:rPr lang="en-AU" dirty="0" smtClean="0"/>
              <a:t> - added Sept 2015</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1594141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Atlanta in Jan 2015,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323317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3285234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59</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60</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61</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37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375"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67</a:t>
            </a:fld>
            <a:endParaRPr lang="en-US">
              <a:solidFill>
                <a:srgbClr val="000000"/>
              </a:solidFill>
            </a:endParaRPr>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328"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68</a:t>
            </a:fld>
            <a:endParaRPr lang="en-US">
              <a:solidFill>
                <a:srgbClr val="000000"/>
              </a:solidFill>
            </a:endParaRPr>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352"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37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AU"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two slots at the Atlanta </a:t>
            </a:r>
            <a:r>
              <a:rPr lang="en-US" dirty="0" smtClean="0"/>
              <a:t>interim meeting </a:t>
            </a:r>
            <a:r>
              <a:rPr lang="en-US" dirty="0" smtClean="0"/>
              <a:t>but </a:t>
            </a:r>
            <a:r>
              <a:rPr lang="en-US" dirty="0" smtClean="0"/>
              <a:t>will probably not </a:t>
            </a:r>
            <a:r>
              <a:rPr lang="en-US" dirty="0" smtClean="0"/>
              <a:t>need them</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19 Jan 2016, PM1</a:t>
            </a:r>
          </a:p>
        </p:txBody>
      </p:sp>
      <p:sp>
        <p:nvSpPr>
          <p:cNvPr id="8" name="Rectangle 7"/>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9" name="Rectangle 8"/>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Thursday </a:t>
            </a:r>
            <a:endParaRPr lang="en-US" sz="1600" b="1" dirty="0">
              <a:latin typeface="+mj-lt"/>
            </a:endParaRPr>
          </a:p>
          <a:p>
            <a:pPr algn="ctr">
              <a:defRPr/>
            </a:pPr>
            <a:r>
              <a:rPr lang="en-US" sz="1600" b="1" dirty="0" smtClean="0">
                <a:latin typeface="+mj-lt"/>
              </a:rPr>
              <a:t>21 Jan 2016, PM1</a:t>
            </a:r>
            <a:endParaRPr lang="en-US" sz="1600" b="1" dirty="0">
              <a:latin typeface="+mj-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70</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60 day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40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71</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72</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Nov 2015 in Dallas</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Prepare for SC6 meeting in February 2016</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Atlanta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Atlanta, US in Jan 2016,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6552</Words>
  <Application>Microsoft Office PowerPoint</Application>
  <PresentationFormat>On-screen Show (4:3)</PresentationFormat>
  <Paragraphs>1079</Paragraphs>
  <Slides>72</Slides>
  <Notes>11</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72</vt:i4>
      </vt:variant>
    </vt:vector>
  </HeadingPairs>
  <TitlesOfParts>
    <vt:vector size="77" baseType="lpstr">
      <vt:lpstr>802-11-Submission</vt:lpstr>
      <vt:lpstr>Acrobat Document</vt:lpstr>
      <vt:lpstr>Presentation</vt:lpstr>
      <vt:lpstr>Packager Shell Object</vt:lpstr>
      <vt:lpstr>Adobe Acrobat Document</vt:lpstr>
      <vt:lpstr>IEEE 802 JTC1 Standing Committee Jan 2016 agenda</vt:lpstr>
      <vt:lpstr>This document will be used to run the IEEE 802 JTC1 SC meetings in Atlanta in January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two slots at the Atlanta interim meeting but will probably not need them</vt:lpstr>
      <vt:lpstr>The IEEE 802 JTC1 SC regular meeting has a high level list of agenda items to be considered</vt:lpstr>
      <vt:lpstr>The IEEE 802 JTC1 SC will consider approving its agenda for the Atlanta meeting</vt:lpstr>
      <vt:lpstr>The IEEE 802 JTC1 SC will consider approval of the minutes of its Dallas meeting</vt:lpstr>
      <vt:lpstr>The goals of the IEEE 802 JTC1 SC were reaffirmed by the IEEE 802 EC in March 2014</vt:lpstr>
      <vt:lpstr>The IEEE 802 WGs continue to liaise drafts to SC6 for their information</vt:lpstr>
      <vt:lpstr>IEEE 802.11 WG has liaised a variety of drafts from completed TGs  to SC6</vt:lpstr>
      <vt:lpstr>IEEE 802.11 WG has liaised a variety of drafts from active TGs  to SC6</vt:lpstr>
      <vt:lpstr>The SC will discuss drafts that should be liaised from the IEEE 802.11 WG</vt:lpstr>
      <vt:lpstr>IEEE 802.1 WG has liaised a variety of drafts to SC6</vt:lpstr>
      <vt:lpstr>The SC will discuss drafts that should be liaised from the IEEE 802.1 WG</vt:lpstr>
      <vt:lpstr>IEEE 802.3 WG has liaised a variety of drafts to SC6</vt:lpstr>
      <vt:lpstr>The SC will discuss drafts that should be liaised from the IEEE 802.3 WG</vt:lpstr>
      <vt:lpstr>The SC will discuss drafts that should be liaised from the IEEE 802.3 WG</vt:lpstr>
      <vt:lpstr>The SC will discuss drafts that should be liaised from the IEEE 802.3 WG</vt:lpstr>
      <vt:lpstr>IEEE 802.15 WG has liaised one draft to SC6</vt:lpstr>
      <vt:lpstr>The SC may discuss the possibility of liaising IEEE 802.15 drafts to SC6</vt:lpstr>
      <vt:lpstr>IEEE 802.22 WG has liaised two drafts to SC6</vt:lpstr>
      <vt:lpstr>IEEE 802.22 WG will continue to consider drafts for liaison</vt:lpstr>
      <vt:lpstr>IEEE 802 continues to notify SC6 of various new projects</vt:lpstr>
      <vt:lpstr>The new Central Desktop area for the “Adoption of IEEE 802 standards by ISO/IEC JTC1” is operational</vt:lpstr>
      <vt:lpstr>IEEE 802 has pushed 17 standards completely through the PSDO ratification process</vt:lpstr>
      <vt:lpstr>IEEE 802 has pushed 17 standards completely through the PSDO ratification process</vt:lpstr>
      <vt:lpstr>IEEE 802 has ten standards in the pipeline for ratification under the PSDO</vt:lpstr>
      <vt:lpstr>IEEE 802-2014 FDIS ballot passed on 2 Nov 2015 and comment response liaised in Jan 16 </vt:lpstr>
      <vt:lpstr>IEEE 802.1Xbx-2014 FDIS ballot closed on 24 December and passed with one comment</vt:lpstr>
      <vt:lpstr>The China NB has provided a comment during the FDIS on IEEE 802.1Xbx-2014 </vt:lpstr>
      <vt:lpstr>The SC will discus a response to the China NB comment on IEEE 802.1Xbx-2014 </vt:lpstr>
      <vt:lpstr>IEEE 802.1Q-Rev-2014 FDIS ballot closes 28 January 2016</vt:lpstr>
      <vt:lpstr>IEEE 802.1BR-2012 passed 60 day pre-ballot on 23 Sept 2015  &amp; a response liaised in Jan 16</vt:lpstr>
      <vt:lpstr>IEEE 802.1BA-2011 passed 60 day pre-ballot on 23 Sept 2015 &amp; a response liaised in Jan 16</vt:lpstr>
      <vt:lpstr>IEEE 802.1Qca is almost ready to enter the PSDO process</vt:lpstr>
      <vt:lpstr>IEEE 802.22a has been submitted for 60 day pre-ballot</vt:lpstr>
      <vt:lpstr>IEEE 802.22b has been submitted for 60 day pre-ballot</vt:lpstr>
      <vt:lpstr>IEEE 802.3bx will be submitted to 60 day pre-ballot soon</vt:lpstr>
      <vt:lpstr>IEEE 802.3bw will be submitted to 60 day pre-ballot in about March 2015</vt:lpstr>
      <vt:lpstr>The next SC6 meeting will be in February 2016  in Xi'an, China </vt:lpstr>
      <vt:lpstr>Volunteers are sought for the IEEE 802 delegation to SC6 in February 2016 but none are likely</vt:lpstr>
      <vt:lpstr>The SC may review the WG status reports to the Xian meeting of SC6</vt:lpstr>
      <vt:lpstr>The SC will consider the draft agendas for the SC6 meeting in February 2016</vt:lpstr>
      <vt:lpstr>There will be discussion of human body communication but no documents so far</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2016-01-18T17:18:40Z</dcterms:modified>
</cp:coreProperties>
</file>