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24"/>
  </p:notesMasterIdLst>
  <p:handoutMasterIdLst>
    <p:handoutMasterId r:id="rId125"/>
  </p:handoutMasterIdLst>
  <p:sldIdLst>
    <p:sldId id="269" r:id="rId2"/>
    <p:sldId id="270" r:id="rId3"/>
    <p:sldId id="271" r:id="rId4"/>
    <p:sldId id="272" r:id="rId5"/>
    <p:sldId id="273" r:id="rId6"/>
    <p:sldId id="274" r:id="rId7"/>
    <p:sldId id="275" r:id="rId8"/>
    <p:sldId id="276" r:id="rId9"/>
    <p:sldId id="277" r:id="rId10"/>
    <p:sldId id="278" r:id="rId11"/>
    <p:sldId id="279" r:id="rId12"/>
    <p:sldId id="280" r:id="rId13"/>
    <p:sldId id="281" r:id="rId14"/>
    <p:sldId id="282" r:id="rId15"/>
    <p:sldId id="283" r:id="rId16"/>
    <p:sldId id="284" r:id="rId17"/>
    <p:sldId id="285" r:id="rId18"/>
    <p:sldId id="286" r:id="rId19"/>
    <p:sldId id="287" r:id="rId20"/>
    <p:sldId id="288" r:id="rId21"/>
    <p:sldId id="289" r:id="rId22"/>
    <p:sldId id="290" r:id="rId23"/>
    <p:sldId id="291" r:id="rId24"/>
    <p:sldId id="292" r:id="rId25"/>
    <p:sldId id="293" r:id="rId26"/>
    <p:sldId id="294" r:id="rId27"/>
    <p:sldId id="295" r:id="rId28"/>
    <p:sldId id="296" r:id="rId29"/>
    <p:sldId id="297" r:id="rId30"/>
    <p:sldId id="298" r:id="rId31"/>
    <p:sldId id="299" r:id="rId32"/>
    <p:sldId id="300" r:id="rId33"/>
    <p:sldId id="301" r:id="rId34"/>
    <p:sldId id="302" r:id="rId35"/>
    <p:sldId id="303" r:id="rId36"/>
    <p:sldId id="304" r:id="rId37"/>
    <p:sldId id="305" r:id="rId38"/>
    <p:sldId id="306" r:id="rId39"/>
    <p:sldId id="307" r:id="rId40"/>
    <p:sldId id="308" r:id="rId41"/>
    <p:sldId id="309" r:id="rId42"/>
    <p:sldId id="310" r:id="rId43"/>
    <p:sldId id="311" r:id="rId44"/>
    <p:sldId id="312" r:id="rId45"/>
    <p:sldId id="313" r:id="rId46"/>
    <p:sldId id="314" r:id="rId47"/>
    <p:sldId id="315" r:id="rId48"/>
    <p:sldId id="316" r:id="rId49"/>
    <p:sldId id="317" r:id="rId50"/>
    <p:sldId id="318" r:id="rId51"/>
    <p:sldId id="319" r:id="rId52"/>
    <p:sldId id="320" r:id="rId53"/>
    <p:sldId id="321" r:id="rId54"/>
    <p:sldId id="322" r:id="rId55"/>
    <p:sldId id="323" r:id="rId56"/>
    <p:sldId id="324" r:id="rId57"/>
    <p:sldId id="325" r:id="rId58"/>
    <p:sldId id="326" r:id="rId59"/>
    <p:sldId id="327" r:id="rId60"/>
    <p:sldId id="328" r:id="rId61"/>
    <p:sldId id="329" r:id="rId62"/>
    <p:sldId id="330" r:id="rId63"/>
    <p:sldId id="331" r:id="rId64"/>
    <p:sldId id="332" r:id="rId65"/>
    <p:sldId id="333" r:id="rId66"/>
    <p:sldId id="334" r:id="rId67"/>
    <p:sldId id="335" r:id="rId68"/>
    <p:sldId id="336" r:id="rId69"/>
    <p:sldId id="337" r:id="rId70"/>
    <p:sldId id="338" r:id="rId71"/>
    <p:sldId id="339" r:id="rId72"/>
    <p:sldId id="340" r:id="rId73"/>
    <p:sldId id="341" r:id="rId74"/>
    <p:sldId id="342" r:id="rId75"/>
    <p:sldId id="343" r:id="rId76"/>
    <p:sldId id="344" r:id="rId77"/>
    <p:sldId id="345" r:id="rId78"/>
    <p:sldId id="346" r:id="rId79"/>
    <p:sldId id="347" r:id="rId80"/>
    <p:sldId id="348" r:id="rId81"/>
    <p:sldId id="349" r:id="rId82"/>
    <p:sldId id="350" r:id="rId83"/>
    <p:sldId id="351" r:id="rId84"/>
    <p:sldId id="352" r:id="rId85"/>
    <p:sldId id="353" r:id="rId86"/>
    <p:sldId id="354" r:id="rId87"/>
    <p:sldId id="355" r:id="rId88"/>
    <p:sldId id="356" r:id="rId89"/>
    <p:sldId id="357" r:id="rId90"/>
    <p:sldId id="358" r:id="rId91"/>
    <p:sldId id="359" r:id="rId92"/>
    <p:sldId id="360" r:id="rId93"/>
    <p:sldId id="361" r:id="rId94"/>
    <p:sldId id="362" r:id="rId95"/>
    <p:sldId id="363" r:id="rId96"/>
    <p:sldId id="364" r:id="rId97"/>
    <p:sldId id="365" r:id="rId98"/>
    <p:sldId id="366" r:id="rId99"/>
    <p:sldId id="367" r:id="rId100"/>
    <p:sldId id="368" r:id="rId101"/>
    <p:sldId id="369" r:id="rId102"/>
    <p:sldId id="370" r:id="rId103"/>
    <p:sldId id="371" r:id="rId104"/>
    <p:sldId id="372" r:id="rId105"/>
    <p:sldId id="373" r:id="rId106"/>
    <p:sldId id="374" r:id="rId107"/>
    <p:sldId id="375" r:id="rId108"/>
    <p:sldId id="376" r:id="rId109"/>
    <p:sldId id="377" r:id="rId110"/>
    <p:sldId id="378" r:id="rId111"/>
    <p:sldId id="379" r:id="rId112"/>
    <p:sldId id="380" r:id="rId113"/>
    <p:sldId id="381" r:id="rId114"/>
    <p:sldId id="382" r:id="rId115"/>
    <p:sldId id="383" r:id="rId116"/>
    <p:sldId id="384" r:id="rId117"/>
    <p:sldId id="385" r:id="rId118"/>
    <p:sldId id="386" r:id="rId119"/>
    <p:sldId id="387" r:id="rId120"/>
    <p:sldId id="388" r:id="rId121"/>
    <p:sldId id="389" r:id="rId122"/>
    <p:sldId id="390" r:id="rId123"/>
  </p:sldIdLst>
  <p:sldSz cx="9144000" cy="6858000" type="screen4x3"/>
  <p:notesSz cx="6858000" cy="9296400"/>
  <p:defaultTextStyle>
    <a:defPPr>
      <a:defRPr lang="en-US"/>
    </a:defPPr>
    <a:lvl1pPr algn="l" rtl="0" eaLnBrk="0" fontAlgn="base" hangingPunct="0">
      <a:spcBef>
        <a:spcPct val="0"/>
      </a:spcBef>
      <a:spcAft>
        <a:spcPct val="0"/>
      </a:spcAft>
      <a:defRPr sz="24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163">
          <p15:clr>
            <a:srgbClr val="A4A3A4"/>
          </p15:clr>
        </p15:guide>
        <p15:guide id="2" pos="284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99"/>
    <a:srgbClr val="FF9966"/>
    <a:srgbClr val="FF9933"/>
    <a:srgbClr val="FFFF00"/>
    <a:srgbClr val="66FFFF"/>
    <a:srgbClr val="FF33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0" autoAdjust="0"/>
    <p:restoredTop sz="98849" autoAdjust="0"/>
  </p:normalViewPr>
  <p:slideViewPr>
    <p:cSldViewPr>
      <p:cViewPr>
        <p:scale>
          <a:sx n="85" d="100"/>
          <a:sy n="85" d="100"/>
        </p:scale>
        <p:origin x="-888" y="-21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notesViewPr>
    <p:cSldViewPr>
      <p:cViewPr>
        <p:scale>
          <a:sx n="100" d="100"/>
          <a:sy n="100" d="100"/>
        </p:scale>
        <p:origin x="-2100" y="150"/>
      </p:cViewPr>
      <p:guideLst>
        <p:guide orient="horz" pos="2163"/>
        <p:guide pos="284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theme" Target="theme/theme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notesMaster" Target="notesMasters/notesMaster1.xml"/><Relationship Id="rId12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5529263" y="177800"/>
            <a:ext cx="641350"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8213">
              <a:defRPr sz="1400"/>
            </a:lvl1pPr>
          </a:lstStyle>
          <a:p>
            <a:pPr>
              <a:defRPr/>
            </a:pPr>
            <a:r>
              <a:rPr lang="en-US" smtClean="0"/>
              <a:t>doc.: IEEE 802.11-15/1529r0</a:t>
            </a:r>
            <a:endParaRPr lang="en-US"/>
          </a:p>
        </p:txBody>
      </p:sp>
      <p:sp>
        <p:nvSpPr>
          <p:cNvPr id="3075" name="Rectangle 3"/>
          <p:cNvSpPr>
            <a:spLocks noGrp="1" noChangeArrowheads="1"/>
          </p:cNvSpPr>
          <p:nvPr>
            <p:ph type="dt" sz="quarter" idx="1"/>
          </p:nvPr>
        </p:nvSpPr>
        <p:spPr bwMode="auto">
          <a:xfrm>
            <a:off x="687388" y="177800"/>
            <a:ext cx="827087"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8213">
              <a:defRPr sz="1400"/>
            </a:lvl1pPr>
          </a:lstStyle>
          <a:p>
            <a:pPr>
              <a:defRPr/>
            </a:pPr>
            <a:r>
              <a:rPr lang="en-US" smtClean="0"/>
              <a:t>January 2016</a:t>
            </a:r>
            <a:endParaRPr lang="en-US"/>
          </a:p>
        </p:txBody>
      </p:sp>
      <p:sp>
        <p:nvSpPr>
          <p:cNvPr id="3076" name="Rectangle 4"/>
          <p:cNvSpPr>
            <a:spLocks noGrp="1" noChangeArrowheads="1"/>
          </p:cNvSpPr>
          <p:nvPr>
            <p:ph type="ftr" sz="quarter" idx="2"/>
          </p:nvPr>
        </p:nvSpPr>
        <p:spPr bwMode="auto">
          <a:xfrm>
            <a:off x="5781675" y="8997950"/>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8213">
              <a:defRPr sz="1200" b="0"/>
            </a:lvl1pPr>
          </a:lstStyle>
          <a:p>
            <a:pPr>
              <a:defRPr/>
            </a:pPr>
            <a:r>
              <a:rPr lang="en-US" smtClean="0"/>
              <a:t>Adrian Stephens, Intel Corporation</a:t>
            </a:r>
            <a:endParaRPr lang="en-US"/>
          </a:p>
        </p:txBody>
      </p:sp>
      <p:sp>
        <p:nvSpPr>
          <p:cNvPr id="3077" name="Rectangle 5"/>
          <p:cNvSpPr>
            <a:spLocks noGrp="1" noChangeArrowheads="1"/>
          </p:cNvSpPr>
          <p:nvPr>
            <p:ph type="sldNum" sz="quarter" idx="3"/>
          </p:nvPr>
        </p:nvSpPr>
        <p:spPr bwMode="auto">
          <a:xfrm>
            <a:off x="3095625" y="89979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8213">
              <a:defRPr sz="1200" b="0"/>
            </a:lvl1pPr>
          </a:lstStyle>
          <a:p>
            <a:pPr>
              <a:defRPr/>
            </a:pPr>
            <a:r>
              <a:rPr lang="en-US"/>
              <a:t>Page </a:t>
            </a:r>
            <a:fld id="{38CC2637-1985-412C-994C-3901D4FC1647}" type="slidenum">
              <a:rPr lang="en-US"/>
              <a:pPr>
                <a:defRPr/>
              </a:pPr>
              <a:t>‹#›</a:t>
            </a:fld>
            <a:endParaRPr lang="en-US"/>
          </a:p>
        </p:txBody>
      </p:sp>
      <p:sp>
        <p:nvSpPr>
          <p:cNvPr id="151558" name="Line 6"/>
          <p:cNvSpPr>
            <a:spLocks noChangeShapeType="1"/>
          </p:cNvSpPr>
          <p:nvPr/>
        </p:nvSpPr>
        <p:spPr bwMode="auto">
          <a:xfrm>
            <a:off x="685800" y="387350"/>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151559" name="Rectangle 7"/>
          <p:cNvSpPr>
            <a:spLocks noChangeArrowheads="1"/>
          </p:cNvSpPr>
          <p:nvPr/>
        </p:nvSpPr>
        <p:spPr bwMode="auto">
          <a:xfrm>
            <a:off x="685800" y="8997950"/>
            <a:ext cx="7032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8213"/>
            <a:r>
              <a:rPr lang="en-US" sz="1200" b="0"/>
              <a:t>Submission</a:t>
            </a:r>
          </a:p>
        </p:txBody>
      </p:sp>
      <p:sp>
        <p:nvSpPr>
          <p:cNvPr id="151560" name="Line 8"/>
          <p:cNvSpPr>
            <a:spLocks noChangeShapeType="1"/>
          </p:cNvSpPr>
          <p:nvPr/>
        </p:nvSpPr>
        <p:spPr bwMode="auto">
          <a:xfrm>
            <a:off x="685800" y="8986838"/>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Tree>
    <p:extLst>
      <p:ext uri="{BB962C8B-B14F-4D97-AF65-F5344CB8AC3E}">
        <p14:creationId xmlns:p14="http://schemas.microsoft.com/office/powerpoint/2010/main" val="218822482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5572125" y="98425"/>
            <a:ext cx="641350"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8213">
              <a:defRPr sz="1400"/>
            </a:lvl1pPr>
          </a:lstStyle>
          <a:p>
            <a:pPr>
              <a:defRPr/>
            </a:pPr>
            <a:r>
              <a:rPr lang="en-US" smtClean="0"/>
              <a:t>doc.: IEEE 802.11-15/1529r0</a:t>
            </a:r>
            <a:endParaRPr lang="en-US"/>
          </a:p>
        </p:txBody>
      </p:sp>
      <p:sp>
        <p:nvSpPr>
          <p:cNvPr id="2051" name="Rectangle 3"/>
          <p:cNvSpPr>
            <a:spLocks noGrp="1" noChangeArrowheads="1"/>
          </p:cNvSpPr>
          <p:nvPr>
            <p:ph type="dt" idx="1"/>
          </p:nvPr>
        </p:nvSpPr>
        <p:spPr bwMode="auto">
          <a:xfrm>
            <a:off x="646113" y="98425"/>
            <a:ext cx="827087"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8213">
              <a:defRPr sz="1400"/>
            </a:lvl1pPr>
          </a:lstStyle>
          <a:p>
            <a:pPr>
              <a:defRPr/>
            </a:pPr>
            <a:r>
              <a:rPr lang="en-US" smtClean="0"/>
              <a:t>January 2016</a:t>
            </a:r>
            <a:endParaRPr lang="en-US"/>
          </a:p>
        </p:txBody>
      </p:sp>
      <p:sp>
        <p:nvSpPr>
          <p:cNvPr id="97284" name="Rectangle 4"/>
          <p:cNvSpPr>
            <a:spLocks noGrp="1" noRot="1" noChangeAspect="1" noChangeArrowheads="1" noTextEdit="1"/>
          </p:cNvSpPr>
          <p:nvPr>
            <p:ph type="sldImg" idx="2"/>
          </p:nvPr>
        </p:nvSpPr>
        <p:spPr bwMode="auto">
          <a:xfrm>
            <a:off x="1112838" y="701675"/>
            <a:ext cx="4635500" cy="347662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14400" y="4416425"/>
            <a:ext cx="5029200" cy="4184650"/>
          </a:xfrm>
          <a:prstGeom prst="rect">
            <a:avLst/>
          </a:prstGeom>
          <a:noFill/>
          <a:ln w="9525">
            <a:noFill/>
            <a:miter lim="800000"/>
            <a:headEnd/>
            <a:tailEnd/>
          </a:ln>
          <a:effectLst/>
        </p:spPr>
        <p:txBody>
          <a:bodyPr vert="horz" wrap="square" lIns="94112" tIns="46259" rIns="94112" bIns="4625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5287963" y="9001125"/>
            <a:ext cx="925512"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8788" lvl="4" algn="r" defTabSz="938213">
              <a:defRPr sz="1200" b="0"/>
            </a:lvl5pPr>
          </a:lstStyle>
          <a:p>
            <a:pPr lvl="4">
              <a:defRPr/>
            </a:pPr>
            <a:r>
              <a:rPr lang="en-US" smtClean="0"/>
              <a:t>Adrian Stephens, Intel Corporation</a:t>
            </a:r>
            <a:endParaRPr lang="en-US"/>
          </a:p>
        </p:txBody>
      </p:sp>
      <p:sp>
        <p:nvSpPr>
          <p:cNvPr id="2055" name="Rectangle 7"/>
          <p:cNvSpPr>
            <a:spLocks noGrp="1" noChangeArrowheads="1"/>
          </p:cNvSpPr>
          <p:nvPr>
            <p:ph type="sldNum" sz="quarter" idx="5"/>
          </p:nvPr>
        </p:nvSpPr>
        <p:spPr bwMode="auto">
          <a:xfrm>
            <a:off x="3181350" y="900112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8213">
              <a:defRPr sz="1200" b="0"/>
            </a:lvl1pPr>
          </a:lstStyle>
          <a:p>
            <a:pPr>
              <a:defRPr/>
            </a:pPr>
            <a:r>
              <a:rPr lang="en-US"/>
              <a:t>Page </a:t>
            </a:r>
            <a:fld id="{0C4CDFAE-F895-48F6-BF6B-C54B41AC9E6C}" type="slidenum">
              <a:rPr lang="en-US"/>
              <a:pPr>
                <a:defRPr/>
              </a:pPr>
              <a:t>‹#›</a:t>
            </a:fld>
            <a:endParaRPr lang="en-US"/>
          </a:p>
        </p:txBody>
      </p:sp>
      <p:sp>
        <p:nvSpPr>
          <p:cNvPr id="97288" name="Rectangle 8"/>
          <p:cNvSpPr>
            <a:spLocks noChangeArrowheads="1"/>
          </p:cNvSpPr>
          <p:nvPr/>
        </p:nvSpPr>
        <p:spPr bwMode="auto">
          <a:xfrm>
            <a:off x="715963" y="9001125"/>
            <a:ext cx="70326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9163"/>
            <a:r>
              <a:rPr lang="en-US" sz="1200" b="0"/>
              <a:t>Submission</a:t>
            </a:r>
          </a:p>
        </p:txBody>
      </p:sp>
      <p:sp>
        <p:nvSpPr>
          <p:cNvPr id="97289" name="Line 9"/>
          <p:cNvSpPr>
            <a:spLocks noChangeShapeType="1"/>
          </p:cNvSpPr>
          <p:nvPr/>
        </p:nvSpPr>
        <p:spPr bwMode="auto">
          <a:xfrm>
            <a:off x="715963" y="8999538"/>
            <a:ext cx="542607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97290" name="Line 10"/>
          <p:cNvSpPr>
            <a:spLocks noChangeShapeType="1"/>
          </p:cNvSpPr>
          <p:nvPr/>
        </p:nvSpPr>
        <p:spPr bwMode="auto">
          <a:xfrm>
            <a:off x="639763" y="296863"/>
            <a:ext cx="557847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Tree>
    <p:extLst>
      <p:ext uri="{BB962C8B-B14F-4D97-AF65-F5344CB8AC3E}">
        <p14:creationId xmlns:p14="http://schemas.microsoft.com/office/powerpoint/2010/main" val="2933068165"/>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itchFamily="18" charset="0"/>
              </a:defRPr>
            </a:lvl1pPr>
            <a:lvl2pPr marL="742950" indent="-285750" defTabSz="938213">
              <a:defRPr sz="2400" b="1">
                <a:solidFill>
                  <a:schemeClr val="tx1"/>
                </a:solidFill>
                <a:latin typeface="Times New Roman" pitchFamily="18" charset="0"/>
              </a:defRPr>
            </a:lvl2pPr>
            <a:lvl3pPr marL="1143000" indent="-228600" defTabSz="938213">
              <a:defRPr sz="2400" b="1">
                <a:solidFill>
                  <a:schemeClr val="tx1"/>
                </a:solidFill>
                <a:latin typeface="Times New Roman" pitchFamily="18" charset="0"/>
              </a:defRPr>
            </a:lvl3pPr>
            <a:lvl4pPr marL="1600200" indent="-228600" defTabSz="938213">
              <a:defRPr sz="2400" b="1">
                <a:solidFill>
                  <a:schemeClr val="tx1"/>
                </a:solidFill>
                <a:latin typeface="Times New Roman" pitchFamily="18" charset="0"/>
              </a:defRPr>
            </a:lvl4pPr>
            <a:lvl5pPr marL="2057400" indent="-228600" defTabSz="938213">
              <a:defRPr sz="2400" b="1">
                <a:solidFill>
                  <a:schemeClr val="tx1"/>
                </a:solidFill>
                <a:latin typeface="Times New Roman" pitchFamily="18" charset="0"/>
              </a:defRPr>
            </a:lvl5pPr>
            <a:lvl6pPr marL="2514600" indent="-228600" defTabSz="938213" eaLnBrk="0" fontAlgn="base" hangingPunct="0">
              <a:spcBef>
                <a:spcPct val="0"/>
              </a:spcBef>
              <a:spcAft>
                <a:spcPct val="0"/>
              </a:spcAft>
              <a:defRPr sz="2400" b="1">
                <a:solidFill>
                  <a:schemeClr val="tx1"/>
                </a:solidFill>
                <a:latin typeface="Times New Roman" pitchFamily="18" charset="0"/>
              </a:defRPr>
            </a:lvl6pPr>
            <a:lvl7pPr marL="2971800" indent="-228600" defTabSz="938213" eaLnBrk="0" fontAlgn="base" hangingPunct="0">
              <a:spcBef>
                <a:spcPct val="0"/>
              </a:spcBef>
              <a:spcAft>
                <a:spcPct val="0"/>
              </a:spcAft>
              <a:defRPr sz="2400" b="1">
                <a:solidFill>
                  <a:schemeClr val="tx1"/>
                </a:solidFill>
                <a:latin typeface="Times New Roman" pitchFamily="18" charset="0"/>
              </a:defRPr>
            </a:lvl7pPr>
            <a:lvl8pPr marL="3429000" indent="-228600" defTabSz="938213" eaLnBrk="0" fontAlgn="base" hangingPunct="0">
              <a:spcBef>
                <a:spcPct val="0"/>
              </a:spcBef>
              <a:spcAft>
                <a:spcPct val="0"/>
              </a:spcAft>
              <a:defRPr sz="2400" b="1">
                <a:solidFill>
                  <a:schemeClr val="tx1"/>
                </a:solidFill>
                <a:latin typeface="Times New Roman" pitchFamily="18" charset="0"/>
              </a:defRPr>
            </a:lvl8pPr>
            <a:lvl9pPr marL="3886200" indent="-228600" defTabSz="938213" eaLnBrk="0" fontAlgn="base" hangingPunct="0">
              <a:spcBef>
                <a:spcPct val="0"/>
              </a:spcBef>
              <a:spcAft>
                <a:spcPct val="0"/>
              </a:spcAft>
              <a:defRPr sz="2400" b="1">
                <a:solidFill>
                  <a:schemeClr val="tx1"/>
                </a:solidFill>
                <a:latin typeface="Times New Roman" pitchFamily="18" charset="0"/>
              </a:defRPr>
            </a:lvl9pPr>
          </a:lstStyle>
          <a:p>
            <a:r>
              <a:rPr lang="en-US" sz="1400" smtClean="0"/>
              <a:t>doc.: IEEE 802.11-15/1529r0</a:t>
            </a:r>
          </a:p>
        </p:txBody>
      </p:sp>
      <p:sp>
        <p:nvSpPr>
          <p:cNvPr id="98307"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itchFamily="18" charset="0"/>
              </a:defRPr>
            </a:lvl1pPr>
            <a:lvl2pPr marL="742950" indent="-285750" defTabSz="938213">
              <a:defRPr sz="2400" b="1">
                <a:solidFill>
                  <a:schemeClr val="tx1"/>
                </a:solidFill>
                <a:latin typeface="Times New Roman" pitchFamily="18" charset="0"/>
              </a:defRPr>
            </a:lvl2pPr>
            <a:lvl3pPr marL="1143000" indent="-228600" defTabSz="938213">
              <a:defRPr sz="2400" b="1">
                <a:solidFill>
                  <a:schemeClr val="tx1"/>
                </a:solidFill>
                <a:latin typeface="Times New Roman" pitchFamily="18" charset="0"/>
              </a:defRPr>
            </a:lvl3pPr>
            <a:lvl4pPr marL="1600200" indent="-228600" defTabSz="938213">
              <a:defRPr sz="2400" b="1">
                <a:solidFill>
                  <a:schemeClr val="tx1"/>
                </a:solidFill>
                <a:latin typeface="Times New Roman" pitchFamily="18" charset="0"/>
              </a:defRPr>
            </a:lvl4pPr>
            <a:lvl5pPr marL="2057400" indent="-228600" defTabSz="938213">
              <a:defRPr sz="2400" b="1">
                <a:solidFill>
                  <a:schemeClr val="tx1"/>
                </a:solidFill>
                <a:latin typeface="Times New Roman" pitchFamily="18" charset="0"/>
              </a:defRPr>
            </a:lvl5pPr>
            <a:lvl6pPr marL="2514600" indent="-228600" defTabSz="938213" eaLnBrk="0" fontAlgn="base" hangingPunct="0">
              <a:spcBef>
                <a:spcPct val="0"/>
              </a:spcBef>
              <a:spcAft>
                <a:spcPct val="0"/>
              </a:spcAft>
              <a:defRPr sz="2400" b="1">
                <a:solidFill>
                  <a:schemeClr val="tx1"/>
                </a:solidFill>
                <a:latin typeface="Times New Roman" pitchFamily="18" charset="0"/>
              </a:defRPr>
            </a:lvl6pPr>
            <a:lvl7pPr marL="2971800" indent="-228600" defTabSz="938213" eaLnBrk="0" fontAlgn="base" hangingPunct="0">
              <a:spcBef>
                <a:spcPct val="0"/>
              </a:spcBef>
              <a:spcAft>
                <a:spcPct val="0"/>
              </a:spcAft>
              <a:defRPr sz="2400" b="1">
                <a:solidFill>
                  <a:schemeClr val="tx1"/>
                </a:solidFill>
                <a:latin typeface="Times New Roman" pitchFamily="18" charset="0"/>
              </a:defRPr>
            </a:lvl7pPr>
            <a:lvl8pPr marL="3429000" indent="-228600" defTabSz="938213" eaLnBrk="0" fontAlgn="base" hangingPunct="0">
              <a:spcBef>
                <a:spcPct val="0"/>
              </a:spcBef>
              <a:spcAft>
                <a:spcPct val="0"/>
              </a:spcAft>
              <a:defRPr sz="2400" b="1">
                <a:solidFill>
                  <a:schemeClr val="tx1"/>
                </a:solidFill>
                <a:latin typeface="Times New Roman" pitchFamily="18" charset="0"/>
              </a:defRPr>
            </a:lvl8pPr>
            <a:lvl9pPr marL="3886200" indent="-228600" defTabSz="938213" eaLnBrk="0" fontAlgn="base" hangingPunct="0">
              <a:spcBef>
                <a:spcPct val="0"/>
              </a:spcBef>
              <a:spcAft>
                <a:spcPct val="0"/>
              </a:spcAft>
              <a:defRPr sz="2400" b="1">
                <a:solidFill>
                  <a:schemeClr val="tx1"/>
                </a:solidFill>
                <a:latin typeface="Times New Roman" pitchFamily="18" charset="0"/>
              </a:defRPr>
            </a:lvl9pPr>
          </a:lstStyle>
          <a:p>
            <a:r>
              <a:rPr lang="en-US" sz="1400" smtClean="0"/>
              <a:t>January 2016</a:t>
            </a:r>
          </a:p>
        </p:txBody>
      </p:sp>
      <p:sp>
        <p:nvSpPr>
          <p:cNvPr id="98308"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itchFamily="18" charset="0"/>
              </a:defRPr>
            </a:lvl1pPr>
            <a:lvl2pPr marL="742950" indent="-285750" defTabSz="938213">
              <a:defRPr sz="2400" b="1">
                <a:solidFill>
                  <a:schemeClr val="tx1"/>
                </a:solidFill>
                <a:latin typeface="Times New Roman" pitchFamily="18" charset="0"/>
              </a:defRPr>
            </a:lvl2pPr>
            <a:lvl3pPr marL="1143000" indent="-228600" defTabSz="938213">
              <a:defRPr sz="2400" b="1">
                <a:solidFill>
                  <a:schemeClr val="tx1"/>
                </a:solidFill>
                <a:latin typeface="Times New Roman" pitchFamily="18" charset="0"/>
              </a:defRPr>
            </a:lvl3pPr>
            <a:lvl4pPr marL="1600200" indent="-228600" defTabSz="938213">
              <a:defRPr sz="2400" b="1">
                <a:solidFill>
                  <a:schemeClr val="tx1"/>
                </a:solidFill>
                <a:latin typeface="Times New Roman" pitchFamily="18" charset="0"/>
              </a:defRPr>
            </a:lvl4pPr>
            <a:lvl5pPr marL="458788" defTabSz="938213">
              <a:defRPr sz="2400" b="1">
                <a:solidFill>
                  <a:schemeClr val="tx1"/>
                </a:solidFill>
                <a:latin typeface="Times New Roman" pitchFamily="18" charset="0"/>
              </a:defRPr>
            </a:lvl5pPr>
            <a:lvl6pPr marL="915988" defTabSz="938213" eaLnBrk="0" fontAlgn="base" hangingPunct="0">
              <a:spcBef>
                <a:spcPct val="0"/>
              </a:spcBef>
              <a:spcAft>
                <a:spcPct val="0"/>
              </a:spcAft>
              <a:defRPr sz="2400" b="1">
                <a:solidFill>
                  <a:schemeClr val="tx1"/>
                </a:solidFill>
                <a:latin typeface="Times New Roman" pitchFamily="18" charset="0"/>
              </a:defRPr>
            </a:lvl6pPr>
            <a:lvl7pPr marL="1373188" defTabSz="938213" eaLnBrk="0" fontAlgn="base" hangingPunct="0">
              <a:spcBef>
                <a:spcPct val="0"/>
              </a:spcBef>
              <a:spcAft>
                <a:spcPct val="0"/>
              </a:spcAft>
              <a:defRPr sz="2400" b="1">
                <a:solidFill>
                  <a:schemeClr val="tx1"/>
                </a:solidFill>
                <a:latin typeface="Times New Roman" pitchFamily="18" charset="0"/>
              </a:defRPr>
            </a:lvl7pPr>
            <a:lvl8pPr marL="1830388" defTabSz="938213" eaLnBrk="0" fontAlgn="base" hangingPunct="0">
              <a:spcBef>
                <a:spcPct val="0"/>
              </a:spcBef>
              <a:spcAft>
                <a:spcPct val="0"/>
              </a:spcAft>
              <a:defRPr sz="2400" b="1">
                <a:solidFill>
                  <a:schemeClr val="tx1"/>
                </a:solidFill>
                <a:latin typeface="Times New Roman" pitchFamily="18" charset="0"/>
              </a:defRPr>
            </a:lvl8pPr>
            <a:lvl9pPr marL="2287588" defTabSz="938213" eaLnBrk="0" fontAlgn="base" hangingPunct="0">
              <a:spcBef>
                <a:spcPct val="0"/>
              </a:spcBef>
              <a:spcAft>
                <a:spcPct val="0"/>
              </a:spcAft>
              <a:defRPr sz="2400" b="1">
                <a:solidFill>
                  <a:schemeClr val="tx1"/>
                </a:solidFill>
                <a:latin typeface="Times New Roman" pitchFamily="18" charset="0"/>
              </a:defRPr>
            </a:lvl9pPr>
          </a:lstStyle>
          <a:p>
            <a:pPr lvl="4"/>
            <a:r>
              <a:rPr lang="en-US" sz="1200" b="0" smtClean="0"/>
              <a:t>Adrian Stephens, Intel Corporation</a:t>
            </a:r>
          </a:p>
        </p:txBody>
      </p:sp>
      <p:sp>
        <p:nvSpPr>
          <p:cNvPr id="983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itchFamily="18" charset="0"/>
              </a:defRPr>
            </a:lvl1pPr>
            <a:lvl2pPr marL="742950" indent="-285750" defTabSz="938213">
              <a:defRPr sz="2400" b="1">
                <a:solidFill>
                  <a:schemeClr val="tx1"/>
                </a:solidFill>
                <a:latin typeface="Times New Roman" pitchFamily="18" charset="0"/>
              </a:defRPr>
            </a:lvl2pPr>
            <a:lvl3pPr marL="1143000" indent="-228600" defTabSz="938213">
              <a:defRPr sz="2400" b="1">
                <a:solidFill>
                  <a:schemeClr val="tx1"/>
                </a:solidFill>
                <a:latin typeface="Times New Roman" pitchFamily="18" charset="0"/>
              </a:defRPr>
            </a:lvl3pPr>
            <a:lvl4pPr marL="1600200" indent="-228600" defTabSz="938213">
              <a:defRPr sz="2400" b="1">
                <a:solidFill>
                  <a:schemeClr val="tx1"/>
                </a:solidFill>
                <a:latin typeface="Times New Roman" pitchFamily="18" charset="0"/>
              </a:defRPr>
            </a:lvl4pPr>
            <a:lvl5pPr marL="2057400" indent="-228600" defTabSz="938213">
              <a:defRPr sz="2400" b="1">
                <a:solidFill>
                  <a:schemeClr val="tx1"/>
                </a:solidFill>
                <a:latin typeface="Times New Roman" pitchFamily="18" charset="0"/>
              </a:defRPr>
            </a:lvl5pPr>
            <a:lvl6pPr marL="2514600" indent="-228600" defTabSz="938213" eaLnBrk="0" fontAlgn="base" hangingPunct="0">
              <a:spcBef>
                <a:spcPct val="0"/>
              </a:spcBef>
              <a:spcAft>
                <a:spcPct val="0"/>
              </a:spcAft>
              <a:defRPr sz="2400" b="1">
                <a:solidFill>
                  <a:schemeClr val="tx1"/>
                </a:solidFill>
                <a:latin typeface="Times New Roman" pitchFamily="18" charset="0"/>
              </a:defRPr>
            </a:lvl6pPr>
            <a:lvl7pPr marL="2971800" indent="-228600" defTabSz="938213" eaLnBrk="0" fontAlgn="base" hangingPunct="0">
              <a:spcBef>
                <a:spcPct val="0"/>
              </a:spcBef>
              <a:spcAft>
                <a:spcPct val="0"/>
              </a:spcAft>
              <a:defRPr sz="2400" b="1">
                <a:solidFill>
                  <a:schemeClr val="tx1"/>
                </a:solidFill>
                <a:latin typeface="Times New Roman" pitchFamily="18" charset="0"/>
              </a:defRPr>
            </a:lvl7pPr>
            <a:lvl8pPr marL="3429000" indent="-228600" defTabSz="938213" eaLnBrk="0" fontAlgn="base" hangingPunct="0">
              <a:spcBef>
                <a:spcPct val="0"/>
              </a:spcBef>
              <a:spcAft>
                <a:spcPct val="0"/>
              </a:spcAft>
              <a:defRPr sz="2400" b="1">
                <a:solidFill>
                  <a:schemeClr val="tx1"/>
                </a:solidFill>
                <a:latin typeface="Times New Roman" pitchFamily="18" charset="0"/>
              </a:defRPr>
            </a:lvl8pPr>
            <a:lvl9pPr marL="3886200" indent="-228600" defTabSz="938213" eaLnBrk="0" fontAlgn="base" hangingPunct="0">
              <a:spcBef>
                <a:spcPct val="0"/>
              </a:spcBef>
              <a:spcAft>
                <a:spcPct val="0"/>
              </a:spcAft>
              <a:defRPr sz="2400" b="1">
                <a:solidFill>
                  <a:schemeClr val="tx1"/>
                </a:solidFill>
                <a:latin typeface="Times New Roman" pitchFamily="18" charset="0"/>
              </a:defRPr>
            </a:lvl9pPr>
          </a:lstStyle>
          <a:p>
            <a:r>
              <a:rPr lang="en-US" sz="1200" b="0" smtClean="0"/>
              <a:t>Page </a:t>
            </a:r>
            <a:fld id="{193729FD-A0E3-43F9-BAB1-A5241DF7C04C}" type="slidenum">
              <a:rPr lang="en-US" sz="1200" b="0" smtClean="0"/>
              <a:pPr/>
              <a:t>1</a:t>
            </a:fld>
            <a:endParaRPr lang="en-US" sz="1200" b="0" smtClean="0"/>
          </a:p>
        </p:txBody>
      </p:sp>
      <p:sp>
        <p:nvSpPr>
          <p:cNvPr id="98310" name="Rectangle 2"/>
          <p:cNvSpPr>
            <a:spLocks noGrp="1" noRot="1" noChangeAspect="1" noChangeArrowheads="1" noTextEdit="1"/>
          </p:cNvSpPr>
          <p:nvPr>
            <p:ph type="sldImg"/>
          </p:nvPr>
        </p:nvSpPr>
        <p:spPr>
          <a:ln/>
        </p:spPr>
      </p:sp>
      <p:sp>
        <p:nvSpPr>
          <p:cNvPr id="983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Tree>
    <p:extLst>
      <p:ext uri="{BB962C8B-B14F-4D97-AF65-F5344CB8AC3E}">
        <p14:creationId xmlns:p14="http://schemas.microsoft.com/office/powerpoint/2010/main" val="28607560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3"/>
          <p:cNvSpPr>
            <a:spLocks noGrp="1" noChangeArrowheads="1"/>
          </p:cNvSpPr>
          <p:nvPr>
            <p:ph type="dt" sz="quarter" idx="1"/>
          </p:nvPr>
        </p:nvSpPr>
        <p:spPr>
          <a:xfrm>
            <a:off x="646113" y="95706"/>
            <a:ext cx="713337" cy="215444"/>
          </a:xfrm>
          <a:noFill/>
        </p:spPr>
        <p:txBody>
          <a:bodyPr/>
          <a:lstStyle/>
          <a:p>
            <a:r>
              <a:rPr lang="en-US" smtClean="0"/>
              <a:t>Nov 2015</a:t>
            </a:r>
          </a:p>
        </p:txBody>
      </p:sp>
      <p:sp>
        <p:nvSpPr>
          <p:cNvPr id="59395" name="Slide Image Placeholder 1"/>
          <p:cNvSpPr>
            <a:spLocks noGrp="1" noRot="1" noChangeAspect="1" noTextEdit="1"/>
          </p:cNvSpPr>
          <p:nvPr>
            <p:ph type="sldImg"/>
          </p:nvPr>
        </p:nvSpPr>
        <p:spPr>
          <a:xfrm>
            <a:off x="1114425" y="703263"/>
            <a:ext cx="4629150" cy="3473450"/>
          </a:xfrm>
          <a:ln/>
        </p:spPr>
      </p:sp>
      <p:sp>
        <p:nvSpPr>
          <p:cNvPr id="59396" name="Notes Placeholder 2"/>
          <p:cNvSpPr>
            <a:spLocks noGrp="1"/>
          </p:cNvSpPr>
          <p:nvPr>
            <p:ph type="body" idx="1"/>
          </p:nvPr>
        </p:nvSpPr>
        <p:spPr>
          <a:noFill/>
          <a:ln/>
        </p:spPr>
        <p:txBody>
          <a:bodyPr/>
          <a:lstStyle/>
          <a:p>
            <a:endParaRPr lang="en-GB" smtClean="0"/>
          </a:p>
        </p:txBody>
      </p:sp>
      <p:sp>
        <p:nvSpPr>
          <p:cNvPr id="59397" name="Date Placeholder 3"/>
          <p:cNvSpPr txBox="1">
            <a:spLocks noGrp="1"/>
          </p:cNvSpPr>
          <p:nvPr/>
        </p:nvSpPr>
        <p:spPr bwMode="auto">
          <a:xfrm>
            <a:off x="646863" y="96239"/>
            <a:ext cx="732573" cy="215444"/>
          </a:xfrm>
          <a:prstGeom prst="rect">
            <a:avLst/>
          </a:prstGeom>
          <a:noFill/>
          <a:ln w="9525">
            <a:noFill/>
            <a:miter lim="800000"/>
            <a:headEnd/>
            <a:tailEnd/>
          </a:ln>
        </p:spPr>
        <p:txBody>
          <a:bodyPr wrap="none" lIns="0" tIns="0" rIns="0" bIns="0" anchor="b">
            <a:spAutoFit/>
          </a:bodyPr>
          <a:lstStyle/>
          <a:p>
            <a:pPr defTabSz="933450"/>
            <a:r>
              <a:rPr lang="en-US" sz="1400" b="1"/>
              <a:t>July 2007</a:t>
            </a:r>
          </a:p>
        </p:txBody>
      </p:sp>
      <p:sp>
        <p:nvSpPr>
          <p:cNvPr id="59398" name="Footer Placeholder 4"/>
          <p:cNvSpPr>
            <a:spLocks noGrp="1"/>
          </p:cNvSpPr>
          <p:nvPr>
            <p:ph type="ftr" sz="quarter" idx="4"/>
          </p:nvPr>
        </p:nvSpPr>
        <p:spPr>
          <a:xfrm>
            <a:off x="3756586" y="9000621"/>
            <a:ext cx="2456122" cy="184666"/>
          </a:xfrm>
          <a:noFill/>
        </p:spPr>
        <p:txBody>
          <a:bodyPr/>
          <a:lstStyle/>
          <a:p>
            <a:pPr lvl="4"/>
            <a:r>
              <a:rPr lang="en-US" smtClean="0"/>
              <a:t>Peter Ecclesine (Cisco Systems)</a:t>
            </a:r>
          </a:p>
        </p:txBody>
      </p:sp>
      <p:sp>
        <p:nvSpPr>
          <p:cNvPr id="59399" name="Slide Number Placeholder 5"/>
          <p:cNvSpPr>
            <a:spLocks noGrp="1"/>
          </p:cNvSpPr>
          <p:nvPr>
            <p:ph type="sldNum" sz="quarter" idx="5"/>
          </p:nvPr>
        </p:nvSpPr>
        <p:spPr>
          <a:xfrm>
            <a:off x="3278936" y="9001125"/>
            <a:ext cx="415177" cy="184666"/>
          </a:xfrm>
          <a:noFill/>
        </p:spPr>
        <p:txBody>
          <a:bodyPr/>
          <a:lstStyle/>
          <a:p>
            <a:r>
              <a:rPr lang="en-US" smtClean="0"/>
              <a:t>Page </a:t>
            </a:r>
            <a:fld id="{617E4734-E93D-4119-AD53-64F2B1E3BFF1}" type="slidenum">
              <a:rPr lang="en-US" smtClean="0"/>
              <a:pPr/>
              <a:t>10</a:t>
            </a:fld>
            <a:endParaRPr lang="en-US" smtClean="0"/>
          </a:p>
        </p:txBody>
      </p:sp>
    </p:spTree>
    <p:extLst>
      <p:ext uri="{BB962C8B-B14F-4D97-AF65-F5344CB8AC3E}">
        <p14:creationId xmlns:p14="http://schemas.microsoft.com/office/powerpoint/2010/main" val="2834288088"/>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a:xfrm>
            <a:off x="4017617"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doc.: IEEE 802.11-16/0049r1</a:t>
            </a:r>
          </a:p>
        </p:txBody>
      </p:sp>
      <p:sp>
        <p:nvSpPr>
          <p:cNvPr id="23555" name="Rectangle 3"/>
          <p:cNvSpPr>
            <a:spLocks noGrp="1" noChangeArrowheads="1"/>
          </p:cNvSpPr>
          <p:nvPr>
            <p:ph type="dt" sz="quarter" idx="1"/>
          </p:nvPr>
        </p:nvSpPr>
        <p:spPr>
          <a:xfrm>
            <a:off x="646113" y="95706"/>
            <a:ext cx="1041952"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January 2016</a:t>
            </a:r>
          </a:p>
        </p:txBody>
      </p:sp>
      <p:sp>
        <p:nvSpPr>
          <p:cNvPr id="23556" name="Rectangle 6"/>
          <p:cNvSpPr>
            <a:spLocks noGrp="1" noChangeArrowheads="1"/>
          </p:cNvSpPr>
          <p:nvPr>
            <p:ph type="ftr" sz="quarter" idx="4"/>
          </p:nvPr>
        </p:nvSpPr>
        <p:spPr>
          <a:xfrm>
            <a:off x="4380024" y="9001125"/>
            <a:ext cx="1833451"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smtClean="0"/>
              <a:t>Dorothy Stanley, HPE</a:t>
            </a:r>
          </a:p>
        </p:txBody>
      </p:sp>
      <p:sp>
        <p:nvSpPr>
          <p:cNvPr id="23557" name="Rectangle 7"/>
          <p:cNvSpPr>
            <a:spLocks noGrp="1" noChangeArrowheads="1"/>
          </p:cNvSpPr>
          <p:nvPr>
            <p:ph type="sldNum" sz="quarter" idx="5"/>
          </p:nvPr>
        </p:nvSpPr>
        <p:spPr>
          <a:xfrm>
            <a:off x="3278936" y="9001125"/>
            <a:ext cx="415177" cy="184666"/>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mtClean="0"/>
              <a:t>Page </a:t>
            </a:r>
            <a:fld id="{59DFE69E-7B67-423D-89E4-C946A1808069}" type="slidenum">
              <a:rPr lang="en-US" smtClean="0"/>
              <a:pPr/>
              <a:t>100</a:t>
            </a:fld>
            <a:endParaRPr lang="en-US" smtClean="0"/>
          </a:p>
        </p:txBody>
      </p:sp>
      <p:sp>
        <p:nvSpPr>
          <p:cNvPr id="23558" name="Rectangle 2"/>
          <p:cNvSpPr>
            <a:spLocks noGrp="1" noRot="1" noChangeAspect="1" noChangeArrowheads="1" noTextEdit="1"/>
          </p:cNvSpPr>
          <p:nvPr>
            <p:ph type="sldImg"/>
          </p:nvPr>
        </p:nvSpPr>
        <p:spPr>
          <a:xfrm>
            <a:off x="1114425" y="703263"/>
            <a:ext cx="4629150" cy="3473450"/>
          </a:xfrm>
          <a:ln/>
        </p:spPr>
      </p:sp>
      <p:sp>
        <p:nvSpPr>
          <p:cNvPr id="23559"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a:xfrm>
            <a:off x="4017617"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doc.: IEEE 802.11-16/0049r1</a:t>
            </a:r>
          </a:p>
        </p:txBody>
      </p:sp>
      <p:sp>
        <p:nvSpPr>
          <p:cNvPr id="24579" name="Rectangle 3"/>
          <p:cNvSpPr>
            <a:spLocks noGrp="1" noChangeArrowheads="1"/>
          </p:cNvSpPr>
          <p:nvPr>
            <p:ph type="dt" sz="quarter" idx="1"/>
          </p:nvPr>
        </p:nvSpPr>
        <p:spPr>
          <a:xfrm>
            <a:off x="646113" y="95706"/>
            <a:ext cx="1041952"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January 2016</a:t>
            </a:r>
          </a:p>
        </p:txBody>
      </p:sp>
      <p:sp>
        <p:nvSpPr>
          <p:cNvPr id="24580" name="Rectangle 6"/>
          <p:cNvSpPr>
            <a:spLocks noGrp="1" noChangeArrowheads="1"/>
          </p:cNvSpPr>
          <p:nvPr>
            <p:ph type="ftr" sz="quarter" idx="4"/>
          </p:nvPr>
        </p:nvSpPr>
        <p:spPr>
          <a:xfrm>
            <a:off x="4380024" y="9001125"/>
            <a:ext cx="1833451"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smtClean="0"/>
              <a:t>Dorothy Stanley, HPE</a:t>
            </a:r>
          </a:p>
        </p:txBody>
      </p:sp>
      <p:sp>
        <p:nvSpPr>
          <p:cNvPr id="24581" name="Rectangle 7"/>
          <p:cNvSpPr>
            <a:spLocks noGrp="1" noChangeArrowheads="1"/>
          </p:cNvSpPr>
          <p:nvPr>
            <p:ph type="sldNum" sz="quarter" idx="5"/>
          </p:nvPr>
        </p:nvSpPr>
        <p:spPr>
          <a:xfrm>
            <a:off x="3278936" y="9001125"/>
            <a:ext cx="415177" cy="184666"/>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mtClean="0"/>
              <a:t>Page </a:t>
            </a:r>
            <a:fld id="{C2B2D208-67FA-4E74-9755-1AF3509BEB51}" type="slidenum">
              <a:rPr lang="en-US" smtClean="0"/>
              <a:pPr/>
              <a:t>101</a:t>
            </a:fld>
            <a:endParaRPr lang="en-US" smtClean="0"/>
          </a:p>
        </p:txBody>
      </p:sp>
      <p:sp>
        <p:nvSpPr>
          <p:cNvPr id="24582" name="Rectangle 2"/>
          <p:cNvSpPr>
            <a:spLocks noGrp="1" noRot="1" noChangeAspect="1" noChangeArrowheads="1" noTextEdit="1"/>
          </p:cNvSpPr>
          <p:nvPr>
            <p:ph type="sldImg"/>
          </p:nvPr>
        </p:nvSpPr>
        <p:spPr>
          <a:xfrm>
            <a:off x="1114425" y="703263"/>
            <a:ext cx="4629150" cy="3473450"/>
          </a:xfrm>
          <a:noFill/>
          <a:ln cap="flat"/>
        </p:spPr>
      </p:sp>
      <p:sp>
        <p:nvSpPr>
          <p:cNvPr id="2458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250" rIns="95250"/>
          <a:lstStyle/>
          <a:p>
            <a:endParaRPr lang="en-US" smtClean="0"/>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a:xfrm>
            <a:off x="4017617"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doc.: IEEE 802.11-16/0049r1</a:t>
            </a:r>
          </a:p>
        </p:txBody>
      </p:sp>
      <p:sp>
        <p:nvSpPr>
          <p:cNvPr id="41987" name="Rectangle 3"/>
          <p:cNvSpPr>
            <a:spLocks noGrp="1" noChangeArrowheads="1"/>
          </p:cNvSpPr>
          <p:nvPr>
            <p:ph type="dt" sz="quarter" idx="1"/>
          </p:nvPr>
        </p:nvSpPr>
        <p:spPr>
          <a:xfrm>
            <a:off x="646113" y="95706"/>
            <a:ext cx="1041952"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January 2016</a:t>
            </a:r>
          </a:p>
        </p:txBody>
      </p:sp>
      <p:sp>
        <p:nvSpPr>
          <p:cNvPr id="41988" name="Rectangle 6"/>
          <p:cNvSpPr>
            <a:spLocks noGrp="1" noChangeArrowheads="1"/>
          </p:cNvSpPr>
          <p:nvPr>
            <p:ph type="ftr" sz="quarter" idx="4"/>
          </p:nvPr>
        </p:nvSpPr>
        <p:spPr>
          <a:xfrm>
            <a:off x="4380024" y="9001125"/>
            <a:ext cx="1833451"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smtClean="0"/>
              <a:t>Dorothy Stanley, HPE</a:t>
            </a:r>
          </a:p>
        </p:txBody>
      </p:sp>
      <p:sp>
        <p:nvSpPr>
          <p:cNvPr id="41989" name="Rectangle 7"/>
          <p:cNvSpPr>
            <a:spLocks noGrp="1" noChangeArrowheads="1"/>
          </p:cNvSpPr>
          <p:nvPr>
            <p:ph type="sldNum" sz="quarter" idx="5"/>
          </p:nvPr>
        </p:nvSpPr>
        <p:spPr>
          <a:xfrm>
            <a:off x="3278936" y="9001125"/>
            <a:ext cx="415177" cy="184666"/>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mtClean="0"/>
              <a:t>Page </a:t>
            </a:r>
            <a:fld id="{B0A0A058-61AE-463F-87ED-EACDF2E98EFB}" type="slidenum">
              <a:rPr lang="en-US" smtClean="0"/>
              <a:pPr/>
              <a:t>102</a:t>
            </a:fld>
            <a:endParaRPr lang="en-US" smtClean="0"/>
          </a:p>
        </p:txBody>
      </p:sp>
      <p:sp>
        <p:nvSpPr>
          <p:cNvPr id="41990" name="Rectangle 2"/>
          <p:cNvSpPr>
            <a:spLocks noGrp="1" noRot="1" noChangeAspect="1" noChangeArrowheads="1" noTextEdit="1"/>
          </p:cNvSpPr>
          <p:nvPr>
            <p:ph type="sldImg"/>
          </p:nvPr>
        </p:nvSpPr>
        <p:spPr>
          <a:xfrm>
            <a:off x="1114425" y="703263"/>
            <a:ext cx="4629150" cy="3473450"/>
          </a:xfrm>
          <a:ln/>
        </p:spPr>
      </p:sp>
      <p:sp>
        <p:nvSpPr>
          <p:cNvPr id="41991"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17617"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doc.: IEEE 802.11-16/0049r1</a:t>
            </a:r>
          </a:p>
        </p:txBody>
      </p:sp>
      <p:sp>
        <p:nvSpPr>
          <p:cNvPr id="26627" name="Rectangle 3"/>
          <p:cNvSpPr>
            <a:spLocks noGrp="1" noChangeArrowheads="1"/>
          </p:cNvSpPr>
          <p:nvPr>
            <p:ph type="dt" sz="quarter" idx="1"/>
          </p:nvPr>
        </p:nvSpPr>
        <p:spPr>
          <a:xfrm>
            <a:off x="646113" y="95706"/>
            <a:ext cx="1041952"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January 2016</a:t>
            </a:r>
          </a:p>
        </p:txBody>
      </p:sp>
      <p:sp>
        <p:nvSpPr>
          <p:cNvPr id="26628" name="Rectangle 6"/>
          <p:cNvSpPr>
            <a:spLocks noGrp="1" noChangeArrowheads="1"/>
          </p:cNvSpPr>
          <p:nvPr>
            <p:ph type="ftr" sz="quarter" idx="4"/>
          </p:nvPr>
        </p:nvSpPr>
        <p:spPr>
          <a:xfrm>
            <a:off x="4380024" y="9001125"/>
            <a:ext cx="1833451"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smtClean="0"/>
              <a:t>Dorothy Stanley, HPE</a:t>
            </a:r>
          </a:p>
        </p:txBody>
      </p:sp>
      <p:sp>
        <p:nvSpPr>
          <p:cNvPr id="26629" name="Rectangle 7"/>
          <p:cNvSpPr>
            <a:spLocks noGrp="1" noChangeArrowheads="1"/>
          </p:cNvSpPr>
          <p:nvPr>
            <p:ph type="sldNum" sz="quarter" idx="5"/>
          </p:nvPr>
        </p:nvSpPr>
        <p:spPr>
          <a:xfrm>
            <a:off x="3278936" y="9001125"/>
            <a:ext cx="415177" cy="184666"/>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mtClean="0"/>
              <a:t>Page </a:t>
            </a:r>
            <a:fld id="{E783FD9D-D6EB-47B8-935B-6BFFBD965035}" type="slidenum">
              <a:rPr lang="en-US" smtClean="0"/>
              <a:pPr/>
              <a:t>103</a:t>
            </a:fld>
            <a:endParaRPr lang="en-US" smtClean="0"/>
          </a:p>
        </p:txBody>
      </p:sp>
      <p:sp>
        <p:nvSpPr>
          <p:cNvPr id="26630" name="Rectangle 2"/>
          <p:cNvSpPr>
            <a:spLocks noGrp="1" noRot="1" noChangeAspect="1" noChangeArrowheads="1" noTextEdit="1"/>
          </p:cNvSpPr>
          <p:nvPr>
            <p:ph type="sldImg"/>
          </p:nvPr>
        </p:nvSpPr>
        <p:spPr>
          <a:xfrm>
            <a:off x="1114425" y="703263"/>
            <a:ext cx="4629150" cy="3473450"/>
          </a:xfrm>
          <a:ln/>
        </p:spPr>
      </p:sp>
      <p:sp>
        <p:nvSpPr>
          <p:cNvPr id="26631"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17617"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doc.: IEEE 802.11-16/0049r1</a:t>
            </a:r>
          </a:p>
        </p:txBody>
      </p:sp>
      <p:sp>
        <p:nvSpPr>
          <p:cNvPr id="26627" name="Rectangle 3"/>
          <p:cNvSpPr>
            <a:spLocks noGrp="1" noChangeArrowheads="1"/>
          </p:cNvSpPr>
          <p:nvPr>
            <p:ph type="dt" sz="quarter" idx="1"/>
          </p:nvPr>
        </p:nvSpPr>
        <p:spPr>
          <a:xfrm>
            <a:off x="646113" y="95706"/>
            <a:ext cx="1041952"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January 2016</a:t>
            </a:r>
          </a:p>
        </p:txBody>
      </p:sp>
      <p:sp>
        <p:nvSpPr>
          <p:cNvPr id="26628" name="Rectangle 6"/>
          <p:cNvSpPr>
            <a:spLocks noGrp="1" noChangeArrowheads="1"/>
          </p:cNvSpPr>
          <p:nvPr>
            <p:ph type="ftr" sz="quarter" idx="4"/>
          </p:nvPr>
        </p:nvSpPr>
        <p:spPr>
          <a:xfrm>
            <a:off x="4380024" y="9001125"/>
            <a:ext cx="1833451"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smtClean="0"/>
              <a:t>Dorothy Stanley, HPE</a:t>
            </a:r>
          </a:p>
        </p:txBody>
      </p:sp>
      <p:sp>
        <p:nvSpPr>
          <p:cNvPr id="26629" name="Rectangle 7"/>
          <p:cNvSpPr>
            <a:spLocks noGrp="1" noChangeArrowheads="1"/>
          </p:cNvSpPr>
          <p:nvPr>
            <p:ph type="sldNum" sz="quarter" idx="5"/>
          </p:nvPr>
        </p:nvSpPr>
        <p:spPr>
          <a:xfrm>
            <a:off x="3278936" y="9001125"/>
            <a:ext cx="415177" cy="184666"/>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mtClean="0"/>
              <a:t>Page </a:t>
            </a:r>
            <a:fld id="{E783FD9D-D6EB-47B8-935B-6BFFBD965035}" type="slidenum">
              <a:rPr lang="en-US" smtClean="0"/>
              <a:pPr/>
              <a:t>104</a:t>
            </a:fld>
            <a:endParaRPr lang="en-US" smtClean="0"/>
          </a:p>
        </p:txBody>
      </p:sp>
      <p:sp>
        <p:nvSpPr>
          <p:cNvPr id="26630" name="Rectangle 2"/>
          <p:cNvSpPr>
            <a:spLocks noGrp="1" noRot="1" noChangeAspect="1" noChangeArrowheads="1" noTextEdit="1"/>
          </p:cNvSpPr>
          <p:nvPr>
            <p:ph type="sldImg"/>
          </p:nvPr>
        </p:nvSpPr>
        <p:spPr>
          <a:xfrm>
            <a:off x="1114425" y="703263"/>
            <a:ext cx="4629150" cy="3473450"/>
          </a:xfrm>
          <a:ln/>
        </p:spPr>
      </p:sp>
      <p:sp>
        <p:nvSpPr>
          <p:cNvPr id="26631"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a:xfrm>
            <a:off x="4017617"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doc.: IEEE 802.11-16/0049r1</a:t>
            </a:r>
          </a:p>
        </p:txBody>
      </p:sp>
      <p:sp>
        <p:nvSpPr>
          <p:cNvPr id="41987" name="Rectangle 3"/>
          <p:cNvSpPr>
            <a:spLocks noGrp="1" noChangeArrowheads="1"/>
          </p:cNvSpPr>
          <p:nvPr>
            <p:ph type="dt" sz="quarter" idx="1"/>
          </p:nvPr>
        </p:nvSpPr>
        <p:spPr>
          <a:xfrm>
            <a:off x="646113" y="95706"/>
            <a:ext cx="1041952"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January 2016</a:t>
            </a:r>
          </a:p>
        </p:txBody>
      </p:sp>
      <p:sp>
        <p:nvSpPr>
          <p:cNvPr id="41988" name="Rectangle 6"/>
          <p:cNvSpPr>
            <a:spLocks noGrp="1" noChangeArrowheads="1"/>
          </p:cNvSpPr>
          <p:nvPr>
            <p:ph type="ftr" sz="quarter" idx="4"/>
          </p:nvPr>
        </p:nvSpPr>
        <p:spPr>
          <a:xfrm>
            <a:off x="4380024" y="9001125"/>
            <a:ext cx="1833451"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smtClean="0"/>
              <a:t>Dorothy Stanley, HPE</a:t>
            </a:r>
          </a:p>
        </p:txBody>
      </p:sp>
      <p:sp>
        <p:nvSpPr>
          <p:cNvPr id="41989" name="Rectangle 7"/>
          <p:cNvSpPr>
            <a:spLocks noGrp="1" noChangeArrowheads="1"/>
          </p:cNvSpPr>
          <p:nvPr>
            <p:ph type="sldNum" sz="quarter" idx="5"/>
          </p:nvPr>
        </p:nvSpPr>
        <p:spPr>
          <a:xfrm>
            <a:off x="3278936" y="9001125"/>
            <a:ext cx="415177" cy="184666"/>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mtClean="0"/>
              <a:t>Page </a:t>
            </a:r>
            <a:fld id="{B0A0A058-61AE-463F-87ED-EACDF2E98EFB}" type="slidenum">
              <a:rPr lang="en-US" smtClean="0"/>
              <a:pPr/>
              <a:t>105</a:t>
            </a:fld>
            <a:endParaRPr lang="en-US" smtClean="0"/>
          </a:p>
        </p:txBody>
      </p:sp>
      <p:sp>
        <p:nvSpPr>
          <p:cNvPr id="41990" name="Rectangle 2"/>
          <p:cNvSpPr>
            <a:spLocks noGrp="1" noRot="1" noChangeAspect="1" noChangeArrowheads="1" noTextEdit="1"/>
          </p:cNvSpPr>
          <p:nvPr>
            <p:ph type="sldImg"/>
          </p:nvPr>
        </p:nvSpPr>
        <p:spPr>
          <a:xfrm>
            <a:off x="1114425" y="703263"/>
            <a:ext cx="4629150" cy="3473450"/>
          </a:xfrm>
          <a:ln/>
        </p:spPr>
      </p:sp>
      <p:sp>
        <p:nvSpPr>
          <p:cNvPr id="41991"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a:xfrm>
            <a:off x="4017617"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doc.: IEEE 802.11-16/0049r1</a:t>
            </a:r>
          </a:p>
        </p:txBody>
      </p:sp>
      <p:sp>
        <p:nvSpPr>
          <p:cNvPr id="41987" name="Rectangle 3"/>
          <p:cNvSpPr>
            <a:spLocks noGrp="1" noChangeArrowheads="1"/>
          </p:cNvSpPr>
          <p:nvPr>
            <p:ph type="dt" sz="quarter" idx="1"/>
          </p:nvPr>
        </p:nvSpPr>
        <p:spPr>
          <a:xfrm>
            <a:off x="646113" y="95706"/>
            <a:ext cx="1041952"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January 2016</a:t>
            </a:r>
          </a:p>
        </p:txBody>
      </p:sp>
      <p:sp>
        <p:nvSpPr>
          <p:cNvPr id="41988" name="Rectangle 6"/>
          <p:cNvSpPr>
            <a:spLocks noGrp="1" noChangeArrowheads="1"/>
          </p:cNvSpPr>
          <p:nvPr>
            <p:ph type="ftr" sz="quarter" idx="4"/>
          </p:nvPr>
        </p:nvSpPr>
        <p:spPr>
          <a:xfrm>
            <a:off x="4380024" y="9001125"/>
            <a:ext cx="1833451"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smtClean="0"/>
              <a:t>Dorothy Stanley, HPE</a:t>
            </a:r>
          </a:p>
        </p:txBody>
      </p:sp>
      <p:sp>
        <p:nvSpPr>
          <p:cNvPr id="41989" name="Rectangle 7"/>
          <p:cNvSpPr>
            <a:spLocks noGrp="1" noChangeArrowheads="1"/>
          </p:cNvSpPr>
          <p:nvPr>
            <p:ph type="sldNum" sz="quarter" idx="5"/>
          </p:nvPr>
        </p:nvSpPr>
        <p:spPr>
          <a:xfrm>
            <a:off x="3278936" y="9001125"/>
            <a:ext cx="415177" cy="184666"/>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mtClean="0"/>
              <a:t>Page </a:t>
            </a:r>
            <a:fld id="{B0A0A058-61AE-463F-87ED-EACDF2E98EFB}" type="slidenum">
              <a:rPr lang="en-US" smtClean="0"/>
              <a:pPr/>
              <a:t>106</a:t>
            </a:fld>
            <a:endParaRPr lang="en-US" smtClean="0"/>
          </a:p>
        </p:txBody>
      </p:sp>
      <p:sp>
        <p:nvSpPr>
          <p:cNvPr id="41990" name="Rectangle 2"/>
          <p:cNvSpPr>
            <a:spLocks noGrp="1" noRot="1" noChangeAspect="1" noChangeArrowheads="1" noTextEdit="1"/>
          </p:cNvSpPr>
          <p:nvPr>
            <p:ph type="sldImg"/>
          </p:nvPr>
        </p:nvSpPr>
        <p:spPr>
          <a:xfrm>
            <a:off x="1114425" y="703263"/>
            <a:ext cx="4629150" cy="3473450"/>
          </a:xfrm>
          <a:ln/>
        </p:spPr>
      </p:sp>
      <p:sp>
        <p:nvSpPr>
          <p:cNvPr id="41991"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a:xfrm>
            <a:off x="4017617"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doc.: IEEE 802.11-16/0049r1</a:t>
            </a:r>
          </a:p>
        </p:txBody>
      </p:sp>
      <p:sp>
        <p:nvSpPr>
          <p:cNvPr id="41987" name="Rectangle 3"/>
          <p:cNvSpPr>
            <a:spLocks noGrp="1" noChangeArrowheads="1"/>
          </p:cNvSpPr>
          <p:nvPr>
            <p:ph type="dt" sz="quarter" idx="1"/>
          </p:nvPr>
        </p:nvSpPr>
        <p:spPr>
          <a:xfrm>
            <a:off x="646113" y="95706"/>
            <a:ext cx="1041952"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January 2016</a:t>
            </a:r>
          </a:p>
        </p:txBody>
      </p:sp>
      <p:sp>
        <p:nvSpPr>
          <p:cNvPr id="41988" name="Rectangle 6"/>
          <p:cNvSpPr>
            <a:spLocks noGrp="1" noChangeArrowheads="1"/>
          </p:cNvSpPr>
          <p:nvPr>
            <p:ph type="ftr" sz="quarter" idx="4"/>
          </p:nvPr>
        </p:nvSpPr>
        <p:spPr>
          <a:xfrm>
            <a:off x="4380024" y="9001125"/>
            <a:ext cx="1833451"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smtClean="0"/>
              <a:t>Dorothy Stanley, HPE</a:t>
            </a:r>
          </a:p>
        </p:txBody>
      </p:sp>
      <p:sp>
        <p:nvSpPr>
          <p:cNvPr id="41989" name="Rectangle 7"/>
          <p:cNvSpPr>
            <a:spLocks noGrp="1" noChangeArrowheads="1"/>
          </p:cNvSpPr>
          <p:nvPr>
            <p:ph type="sldNum" sz="quarter" idx="5"/>
          </p:nvPr>
        </p:nvSpPr>
        <p:spPr>
          <a:xfrm>
            <a:off x="3278936" y="9001125"/>
            <a:ext cx="415177" cy="184666"/>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mtClean="0"/>
              <a:t>Page </a:t>
            </a:r>
            <a:fld id="{B0A0A058-61AE-463F-87ED-EACDF2E98EFB}" type="slidenum">
              <a:rPr lang="en-US" smtClean="0"/>
              <a:pPr/>
              <a:t>107</a:t>
            </a:fld>
            <a:endParaRPr lang="en-US" smtClean="0"/>
          </a:p>
        </p:txBody>
      </p:sp>
      <p:sp>
        <p:nvSpPr>
          <p:cNvPr id="41990" name="Rectangle 2"/>
          <p:cNvSpPr>
            <a:spLocks noGrp="1" noRot="1" noChangeAspect="1" noChangeArrowheads="1" noTextEdit="1"/>
          </p:cNvSpPr>
          <p:nvPr>
            <p:ph type="sldImg"/>
          </p:nvPr>
        </p:nvSpPr>
        <p:spPr>
          <a:xfrm>
            <a:off x="1114425" y="703263"/>
            <a:ext cx="4629150" cy="3473450"/>
          </a:xfrm>
          <a:ln/>
        </p:spPr>
      </p:sp>
      <p:sp>
        <p:nvSpPr>
          <p:cNvPr id="41991"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17617"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doc.: IEEE 802.11-16/0049r1</a:t>
            </a:r>
          </a:p>
        </p:txBody>
      </p:sp>
      <p:sp>
        <p:nvSpPr>
          <p:cNvPr id="26627" name="Rectangle 3"/>
          <p:cNvSpPr>
            <a:spLocks noGrp="1" noChangeArrowheads="1"/>
          </p:cNvSpPr>
          <p:nvPr>
            <p:ph type="dt" sz="quarter" idx="1"/>
          </p:nvPr>
        </p:nvSpPr>
        <p:spPr>
          <a:xfrm>
            <a:off x="646113" y="95706"/>
            <a:ext cx="1041952"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January 2016</a:t>
            </a:r>
          </a:p>
        </p:txBody>
      </p:sp>
      <p:sp>
        <p:nvSpPr>
          <p:cNvPr id="26628" name="Rectangle 6"/>
          <p:cNvSpPr>
            <a:spLocks noGrp="1" noChangeArrowheads="1"/>
          </p:cNvSpPr>
          <p:nvPr>
            <p:ph type="ftr" sz="quarter" idx="4"/>
          </p:nvPr>
        </p:nvSpPr>
        <p:spPr>
          <a:xfrm>
            <a:off x="4380024" y="9001125"/>
            <a:ext cx="1833451"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smtClean="0"/>
              <a:t>Dorothy Stanley, HPE</a:t>
            </a:r>
          </a:p>
        </p:txBody>
      </p:sp>
      <p:sp>
        <p:nvSpPr>
          <p:cNvPr id="26629" name="Rectangle 7"/>
          <p:cNvSpPr>
            <a:spLocks noGrp="1" noChangeArrowheads="1"/>
          </p:cNvSpPr>
          <p:nvPr>
            <p:ph type="sldNum" sz="quarter" idx="5"/>
          </p:nvPr>
        </p:nvSpPr>
        <p:spPr>
          <a:xfrm>
            <a:off x="3278936" y="9001125"/>
            <a:ext cx="415177" cy="184666"/>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mtClean="0"/>
              <a:t>Page </a:t>
            </a:r>
            <a:fld id="{E783FD9D-D6EB-47B8-935B-6BFFBD965035}" type="slidenum">
              <a:rPr lang="en-US" smtClean="0"/>
              <a:pPr/>
              <a:t>108</a:t>
            </a:fld>
            <a:endParaRPr lang="en-US" smtClean="0"/>
          </a:p>
        </p:txBody>
      </p:sp>
      <p:sp>
        <p:nvSpPr>
          <p:cNvPr id="26630" name="Rectangle 2"/>
          <p:cNvSpPr>
            <a:spLocks noGrp="1" noRot="1" noChangeAspect="1" noChangeArrowheads="1" noTextEdit="1"/>
          </p:cNvSpPr>
          <p:nvPr>
            <p:ph type="sldImg"/>
          </p:nvPr>
        </p:nvSpPr>
        <p:spPr>
          <a:xfrm>
            <a:off x="1114425" y="703263"/>
            <a:ext cx="4629150" cy="3473450"/>
          </a:xfrm>
          <a:ln/>
        </p:spPr>
      </p:sp>
      <p:sp>
        <p:nvSpPr>
          <p:cNvPr id="26631"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a:xfrm>
            <a:off x="4017617"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doc.: IEEE 802.11-16/0049r1</a:t>
            </a:r>
          </a:p>
        </p:txBody>
      </p:sp>
      <p:sp>
        <p:nvSpPr>
          <p:cNvPr id="40963" name="Rectangle 3"/>
          <p:cNvSpPr>
            <a:spLocks noGrp="1" noChangeArrowheads="1"/>
          </p:cNvSpPr>
          <p:nvPr>
            <p:ph type="dt" sz="quarter" idx="1"/>
          </p:nvPr>
        </p:nvSpPr>
        <p:spPr>
          <a:xfrm>
            <a:off x="646113" y="95706"/>
            <a:ext cx="1041952"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January 2016</a:t>
            </a:r>
          </a:p>
        </p:txBody>
      </p:sp>
      <p:sp>
        <p:nvSpPr>
          <p:cNvPr id="40964" name="Rectangle 6"/>
          <p:cNvSpPr>
            <a:spLocks noGrp="1" noChangeArrowheads="1"/>
          </p:cNvSpPr>
          <p:nvPr>
            <p:ph type="ftr" sz="quarter" idx="4"/>
          </p:nvPr>
        </p:nvSpPr>
        <p:spPr>
          <a:xfrm>
            <a:off x="4380024" y="9001125"/>
            <a:ext cx="1833451"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smtClean="0"/>
              <a:t>Dorothy Stanley, HPE</a:t>
            </a:r>
          </a:p>
        </p:txBody>
      </p:sp>
      <p:sp>
        <p:nvSpPr>
          <p:cNvPr id="40965" name="Rectangle 7"/>
          <p:cNvSpPr>
            <a:spLocks noGrp="1" noChangeArrowheads="1"/>
          </p:cNvSpPr>
          <p:nvPr>
            <p:ph type="sldNum" sz="quarter" idx="5"/>
          </p:nvPr>
        </p:nvSpPr>
        <p:spPr>
          <a:xfrm>
            <a:off x="3201992" y="9001125"/>
            <a:ext cx="492121" cy="184666"/>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mtClean="0"/>
              <a:t>Page </a:t>
            </a:r>
            <a:fld id="{93E5D11F-20FA-4889-9D94-08C3D54988E1}" type="slidenum">
              <a:rPr lang="en-US" smtClean="0"/>
              <a:pPr/>
              <a:t>109</a:t>
            </a:fld>
            <a:endParaRPr lang="en-US" smtClean="0"/>
          </a:p>
        </p:txBody>
      </p:sp>
      <p:sp>
        <p:nvSpPr>
          <p:cNvPr id="40966" name="Rectangle 2"/>
          <p:cNvSpPr>
            <a:spLocks noGrp="1" noRot="1" noChangeAspect="1" noChangeArrowheads="1" noTextEdit="1"/>
          </p:cNvSpPr>
          <p:nvPr>
            <p:ph type="sldImg"/>
          </p:nvPr>
        </p:nvSpPr>
        <p:spPr>
          <a:xfrm>
            <a:off x="1114425" y="703263"/>
            <a:ext cx="4629150" cy="3473450"/>
          </a:xfrm>
          <a:ln/>
        </p:spPr>
      </p:sp>
      <p:sp>
        <p:nvSpPr>
          <p:cNvPr id="40967"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3"/>
          <p:cNvSpPr txBox="1">
            <a:spLocks noGrp="1" noChangeArrowheads="1"/>
          </p:cNvSpPr>
          <p:nvPr/>
        </p:nvSpPr>
        <p:spPr bwMode="auto">
          <a:xfrm>
            <a:off x="646863" y="96239"/>
            <a:ext cx="732573" cy="215444"/>
          </a:xfrm>
          <a:prstGeom prst="rect">
            <a:avLst/>
          </a:prstGeom>
          <a:noFill/>
          <a:ln w="9525">
            <a:noFill/>
            <a:miter lim="800000"/>
            <a:headEnd/>
            <a:tailEnd/>
          </a:ln>
        </p:spPr>
        <p:txBody>
          <a:bodyPr wrap="none" lIns="0" tIns="0" rIns="0" bIns="0" anchor="b">
            <a:spAutoFit/>
          </a:bodyPr>
          <a:lstStyle/>
          <a:p>
            <a:pPr defTabSz="933450"/>
            <a:r>
              <a:rPr lang="en-US" sz="1400" b="1"/>
              <a:t>July 2009</a:t>
            </a:r>
          </a:p>
        </p:txBody>
      </p:sp>
      <p:sp>
        <p:nvSpPr>
          <p:cNvPr id="61443" name="Slide Image Placeholder 1"/>
          <p:cNvSpPr>
            <a:spLocks noGrp="1" noRot="1" noChangeAspect="1" noTextEdit="1"/>
          </p:cNvSpPr>
          <p:nvPr>
            <p:ph type="sldImg"/>
          </p:nvPr>
        </p:nvSpPr>
        <p:spPr>
          <a:xfrm>
            <a:off x="1114425" y="701675"/>
            <a:ext cx="4630738" cy="3475038"/>
          </a:xfrm>
          <a:ln/>
        </p:spPr>
      </p:sp>
      <p:sp>
        <p:nvSpPr>
          <p:cNvPr id="61444" name="Notes Placeholder 2"/>
          <p:cNvSpPr>
            <a:spLocks noGrp="1"/>
          </p:cNvSpPr>
          <p:nvPr>
            <p:ph type="body" idx="1"/>
          </p:nvPr>
        </p:nvSpPr>
        <p:spPr>
          <a:noFill/>
          <a:ln/>
        </p:spPr>
        <p:txBody>
          <a:bodyPr lIns="93646" tIns="46030" rIns="93646" bIns="46030"/>
          <a:lstStyle/>
          <a:p>
            <a:endParaRPr lang="en-GB" smtClean="0"/>
          </a:p>
        </p:txBody>
      </p:sp>
      <p:sp>
        <p:nvSpPr>
          <p:cNvPr id="61445" name="Date Placeholder 3"/>
          <p:cNvSpPr txBox="1">
            <a:spLocks noGrp="1"/>
          </p:cNvSpPr>
          <p:nvPr/>
        </p:nvSpPr>
        <p:spPr bwMode="auto">
          <a:xfrm>
            <a:off x="646863" y="96239"/>
            <a:ext cx="732573" cy="215444"/>
          </a:xfrm>
          <a:prstGeom prst="rect">
            <a:avLst/>
          </a:prstGeom>
          <a:noFill/>
          <a:ln w="9525">
            <a:noFill/>
            <a:miter lim="800000"/>
            <a:headEnd/>
            <a:tailEnd/>
          </a:ln>
        </p:spPr>
        <p:txBody>
          <a:bodyPr wrap="none" lIns="0" tIns="0" rIns="0" bIns="0" anchor="b">
            <a:spAutoFit/>
          </a:bodyPr>
          <a:lstStyle/>
          <a:p>
            <a:pPr defTabSz="933450"/>
            <a:r>
              <a:rPr lang="en-US" sz="1400" b="1"/>
              <a:t>July 2007</a:t>
            </a:r>
          </a:p>
        </p:txBody>
      </p:sp>
      <p:sp>
        <p:nvSpPr>
          <p:cNvPr id="61446" name="Footer Placeholder 4"/>
          <p:cNvSpPr txBox="1">
            <a:spLocks noGrp="1"/>
          </p:cNvSpPr>
          <p:nvPr/>
        </p:nvSpPr>
        <p:spPr bwMode="auto">
          <a:xfrm>
            <a:off x="1630492" y="9000621"/>
            <a:ext cx="4582216" cy="369332"/>
          </a:xfrm>
          <a:prstGeom prst="rect">
            <a:avLst/>
          </a:prstGeom>
          <a:noFill/>
          <a:ln w="9525">
            <a:noFill/>
            <a:miter lim="800000"/>
            <a:headEnd/>
            <a:tailEnd/>
          </a:ln>
        </p:spPr>
        <p:txBody>
          <a:bodyPr wrap="none" lIns="0" tIns="0" rIns="0" bIns="0">
            <a:spAutoFit/>
          </a:bodyPr>
          <a:lstStyle/>
          <a:p>
            <a:pPr marL="457200" lvl="4" algn="r" defTabSz="933450"/>
            <a:r>
              <a:rPr lang="en-US"/>
              <a:t>Peter Ecclesine (Cisco Systems)</a:t>
            </a:r>
          </a:p>
        </p:txBody>
      </p:sp>
      <p:sp>
        <p:nvSpPr>
          <p:cNvPr id="61447" name="Slide Number Placeholder 5"/>
          <p:cNvSpPr txBox="1">
            <a:spLocks noGrp="1"/>
          </p:cNvSpPr>
          <p:nvPr/>
        </p:nvSpPr>
        <p:spPr bwMode="auto">
          <a:xfrm>
            <a:off x="2831924" y="9000621"/>
            <a:ext cx="862416" cy="369332"/>
          </a:xfrm>
          <a:prstGeom prst="rect">
            <a:avLst/>
          </a:prstGeom>
          <a:noFill/>
          <a:ln w="9525">
            <a:noFill/>
            <a:miter lim="800000"/>
            <a:headEnd/>
            <a:tailEnd/>
          </a:ln>
        </p:spPr>
        <p:txBody>
          <a:bodyPr wrap="none" lIns="0" tIns="0" rIns="0" bIns="0">
            <a:spAutoFit/>
          </a:bodyPr>
          <a:lstStyle/>
          <a:p>
            <a:pPr algn="r" defTabSz="933450"/>
            <a:r>
              <a:rPr lang="en-US"/>
              <a:t>Page </a:t>
            </a:r>
            <a:fld id="{21B25F91-49BD-4174-ABE5-DAB1B1B7A3E6}" type="slidenum">
              <a:rPr lang="en-US"/>
              <a:pPr algn="r" defTabSz="933450"/>
              <a:t>11</a:t>
            </a:fld>
            <a:endParaRPr lang="en-US"/>
          </a:p>
        </p:txBody>
      </p:sp>
    </p:spTree>
    <p:extLst>
      <p:ext uri="{BB962C8B-B14F-4D97-AF65-F5344CB8AC3E}">
        <p14:creationId xmlns:p14="http://schemas.microsoft.com/office/powerpoint/2010/main" val="2169128330"/>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a:xfrm>
            <a:off x="4017617"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doc.: IEEE 802.11-16/0049r1</a:t>
            </a:r>
          </a:p>
        </p:txBody>
      </p:sp>
      <p:sp>
        <p:nvSpPr>
          <p:cNvPr id="36867" name="Rectangle 3"/>
          <p:cNvSpPr>
            <a:spLocks noGrp="1" noChangeArrowheads="1"/>
          </p:cNvSpPr>
          <p:nvPr>
            <p:ph type="dt" sz="quarter" idx="1"/>
          </p:nvPr>
        </p:nvSpPr>
        <p:spPr>
          <a:xfrm>
            <a:off x="646113" y="95706"/>
            <a:ext cx="1041952"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January 2016</a:t>
            </a:r>
          </a:p>
        </p:txBody>
      </p:sp>
      <p:sp>
        <p:nvSpPr>
          <p:cNvPr id="36868" name="Rectangle 6"/>
          <p:cNvSpPr>
            <a:spLocks noGrp="1" noChangeArrowheads="1"/>
          </p:cNvSpPr>
          <p:nvPr>
            <p:ph type="ftr" sz="quarter" idx="4"/>
          </p:nvPr>
        </p:nvSpPr>
        <p:spPr>
          <a:xfrm>
            <a:off x="4380024" y="9001125"/>
            <a:ext cx="1833451"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smtClean="0"/>
              <a:t>Dorothy Stanley, HPE</a:t>
            </a:r>
          </a:p>
        </p:txBody>
      </p:sp>
      <p:sp>
        <p:nvSpPr>
          <p:cNvPr id="36869" name="Rectangle 7"/>
          <p:cNvSpPr>
            <a:spLocks noGrp="1" noChangeArrowheads="1"/>
          </p:cNvSpPr>
          <p:nvPr>
            <p:ph type="sldNum" sz="quarter" idx="5"/>
          </p:nvPr>
        </p:nvSpPr>
        <p:spPr>
          <a:xfrm>
            <a:off x="3207698" y="9001125"/>
            <a:ext cx="486415" cy="184666"/>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mtClean="0"/>
              <a:t>Page </a:t>
            </a:r>
            <a:fld id="{7DFC70CD-AA27-4F17-8E96-92B2EA82AF38}" type="slidenum">
              <a:rPr lang="en-US" smtClean="0"/>
              <a:pPr/>
              <a:t>110</a:t>
            </a:fld>
            <a:endParaRPr lang="en-US" smtClean="0"/>
          </a:p>
        </p:txBody>
      </p:sp>
      <p:sp>
        <p:nvSpPr>
          <p:cNvPr id="36870" name="Rectangle 2"/>
          <p:cNvSpPr>
            <a:spLocks noGrp="1" noRot="1" noChangeAspect="1" noChangeArrowheads="1" noTextEdit="1"/>
          </p:cNvSpPr>
          <p:nvPr>
            <p:ph type="sldImg"/>
          </p:nvPr>
        </p:nvSpPr>
        <p:spPr>
          <a:xfrm>
            <a:off x="1114425" y="703263"/>
            <a:ext cx="4629150" cy="3473450"/>
          </a:xfrm>
          <a:ln/>
        </p:spPr>
      </p:sp>
      <p:sp>
        <p:nvSpPr>
          <p:cNvPr id="36871"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a:xfrm>
            <a:off x="4017617"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doc.: IEEE 802.11-16/0049r1</a:t>
            </a:r>
          </a:p>
        </p:txBody>
      </p:sp>
      <p:sp>
        <p:nvSpPr>
          <p:cNvPr id="38915" name="Rectangle 3"/>
          <p:cNvSpPr>
            <a:spLocks noGrp="1" noChangeArrowheads="1"/>
          </p:cNvSpPr>
          <p:nvPr>
            <p:ph type="dt" sz="quarter" idx="1"/>
          </p:nvPr>
        </p:nvSpPr>
        <p:spPr>
          <a:xfrm>
            <a:off x="646113" y="95706"/>
            <a:ext cx="1041952"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January 2016</a:t>
            </a:r>
          </a:p>
        </p:txBody>
      </p:sp>
      <p:sp>
        <p:nvSpPr>
          <p:cNvPr id="38916" name="Rectangle 6"/>
          <p:cNvSpPr>
            <a:spLocks noGrp="1" noChangeArrowheads="1"/>
          </p:cNvSpPr>
          <p:nvPr>
            <p:ph type="ftr" sz="quarter" idx="4"/>
          </p:nvPr>
        </p:nvSpPr>
        <p:spPr>
          <a:xfrm>
            <a:off x="4380024" y="9001125"/>
            <a:ext cx="1833451"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smtClean="0"/>
              <a:t>Dorothy Stanley, HPE</a:t>
            </a:r>
          </a:p>
        </p:txBody>
      </p:sp>
      <p:sp>
        <p:nvSpPr>
          <p:cNvPr id="38917" name="Rectangle 7"/>
          <p:cNvSpPr>
            <a:spLocks noGrp="1" noChangeArrowheads="1"/>
          </p:cNvSpPr>
          <p:nvPr>
            <p:ph type="sldNum" sz="quarter" idx="5"/>
          </p:nvPr>
        </p:nvSpPr>
        <p:spPr>
          <a:xfrm>
            <a:off x="3201992" y="9001125"/>
            <a:ext cx="492121" cy="184666"/>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mtClean="0"/>
              <a:t>Page </a:t>
            </a:r>
            <a:fld id="{A734D471-6454-471D-A711-6EED3DF1D25E}" type="slidenum">
              <a:rPr lang="en-US" smtClean="0"/>
              <a:pPr/>
              <a:t>111</a:t>
            </a:fld>
            <a:endParaRPr lang="en-US" smtClean="0"/>
          </a:p>
        </p:txBody>
      </p:sp>
      <p:sp>
        <p:nvSpPr>
          <p:cNvPr id="38918" name="Rectangle 2"/>
          <p:cNvSpPr>
            <a:spLocks noGrp="1" noRot="1" noChangeAspect="1" noChangeArrowheads="1" noTextEdit="1"/>
          </p:cNvSpPr>
          <p:nvPr>
            <p:ph type="sldImg"/>
          </p:nvPr>
        </p:nvSpPr>
        <p:spPr>
          <a:xfrm>
            <a:off x="1114425" y="703263"/>
            <a:ext cx="4629150" cy="3473450"/>
          </a:xfrm>
          <a:ln/>
        </p:spPr>
      </p:sp>
      <p:sp>
        <p:nvSpPr>
          <p:cNvPr id="38919"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17617"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doc.: IEEE 802.11-16/0049r1</a:t>
            </a:r>
          </a:p>
        </p:txBody>
      </p:sp>
      <p:sp>
        <p:nvSpPr>
          <p:cNvPr id="26627" name="Rectangle 3"/>
          <p:cNvSpPr>
            <a:spLocks noGrp="1" noChangeArrowheads="1"/>
          </p:cNvSpPr>
          <p:nvPr>
            <p:ph type="dt" sz="quarter" idx="1"/>
          </p:nvPr>
        </p:nvSpPr>
        <p:spPr>
          <a:xfrm>
            <a:off x="646113" y="95706"/>
            <a:ext cx="1041952"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January 2016</a:t>
            </a:r>
          </a:p>
        </p:txBody>
      </p:sp>
      <p:sp>
        <p:nvSpPr>
          <p:cNvPr id="26628" name="Rectangle 6"/>
          <p:cNvSpPr>
            <a:spLocks noGrp="1" noChangeArrowheads="1"/>
          </p:cNvSpPr>
          <p:nvPr>
            <p:ph type="ftr" sz="quarter" idx="4"/>
          </p:nvPr>
        </p:nvSpPr>
        <p:spPr>
          <a:xfrm>
            <a:off x="4380024" y="9001125"/>
            <a:ext cx="1833451"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smtClean="0"/>
              <a:t>Dorothy Stanley, HPE</a:t>
            </a:r>
          </a:p>
        </p:txBody>
      </p:sp>
      <p:sp>
        <p:nvSpPr>
          <p:cNvPr id="26629" name="Rectangle 7"/>
          <p:cNvSpPr>
            <a:spLocks noGrp="1" noChangeArrowheads="1"/>
          </p:cNvSpPr>
          <p:nvPr>
            <p:ph type="sldNum" sz="quarter" idx="5"/>
          </p:nvPr>
        </p:nvSpPr>
        <p:spPr>
          <a:xfrm>
            <a:off x="3201992" y="9001125"/>
            <a:ext cx="492121" cy="184666"/>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mtClean="0"/>
              <a:t>Page </a:t>
            </a:r>
            <a:fld id="{E783FD9D-D6EB-47B8-935B-6BFFBD965035}" type="slidenum">
              <a:rPr lang="en-US" smtClean="0"/>
              <a:pPr/>
              <a:t>112</a:t>
            </a:fld>
            <a:endParaRPr lang="en-US" smtClean="0"/>
          </a:p>
        </p:txBody>
      </p:sp>
      <p:sp>
        <p:nvSpPr>
          <p:cNvPr id="26630" name="Rectangle 2"/>
          <p:cNvSpPr>
            <a:spLocks noGrp="1" noRot="1" noChangeAspect="1" noChangeArrowheads="1" noTextEdit="1"/>
          </p:cNvSpPr>
          <p:nvPr>
            <p:ph type="sldImg"/>
          </p:nvPr>
        </p:nvSpPr>
        <p:spPr>
          <a:xfrm>
            <a:off x="1114425" y="703263"/>
            <a:ext cx="4629150" cy="3473450"/>
          </a:xfrm>
          <a:ln/>
        </p:spPr>
      </p:sp>
      <p:sp>
        <p:nvSpPr>
          <p:cNvPr id="26631"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17617"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doc.: IEEE 802.11-16/0049r1</a:t>
            </a:r>
          </a:p>
        </p:txBody>
      </p:sp>
      <p:sp>
        <p:nvSpPr>
          <p:cNvPr id="26627" name="Rectangle 3"/>
          <p:cNvSpPr>
            <a:spLocks noGrp="1" noChangeArrowheads="1"/>
          </p:cNvSpPr>
          <p:nvPr>
            <p:ph type="dt" sz="quarter" idx="1"/>
          </p:nvPr>
        </p:nvSpPr>
        <p:spPr>
          <a:xfrm>
            <a:off x="646113" y="95706"/>
            <a:ext cx="1041952"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January 2016</a:t>
            </a:r>
          </a:p>
        </p:txBody>
      </p:sp>
      <p:sp>
        <p:nvSpPr>
          <p:cNvPr id="26628" name="Rectangle 6"/>
          <p:cNvSpPr>
            <a:spLocks noGrp="1" noChangeArrowheads="1"/>
          </p:cNvSpPr>
          <p:nvPr>
            <p:ph type="ftr" sz="quarter" idx="4"/>
          </p:nvPr>
        </p:nvSpPr>
        <p:spPr>
          <a:xfrm>
            <a:off x="4380024" y="9001125"/>
            <a:ext cx="1833451"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smtClean="0"/>
              <a:t>Dorothy Stanley, HPE</a:t>
            </a:r>
          </a:p>
        </p:txBody>
      </p:sp>
      <p:sp>
        <p:nvSpPr>
          <p:cNvPr id="26629" name="Rectangle 7"/>
          <p:cNvSpPr>
            <a:spLocks noGrp="1" noChangeArrowheads="1"/>
          </p:cNvSpPr>
          <p:nvPr>
            <p:ph type="sldNum" sz="quarter" idx="5"/>
          </p:nvPr>
        </p:nvSpPr>
        <p:spPr>
          <a:xfrm>
            <a:off x="3201992" y="9001125"/>
            <a:ext cx="492121" cy="184666"/>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mtClean="0"/>
              <a:t>Page </a:t>
            </a:r>
            <a:fld id="{E783FD9D-D6EB-47B8-935B-6BFFBD965035}" type="slidenum">
              <a:rPr lang="en-US" smtClean="0"/>
              <a:pPr/>
              <a:t>113</a:t>
            </a:fld>
            <a:endParaRPr lang="en-US" smtClean="0"/>
          </a:p>
        </p:txBody>
      </p:sp>
      <p:sp>
        <p:nvSpPr>
          <p:cNvPr id="26630" name="Rectangle 2"/>
          <p:cNvSpPr>
            <a:spLocks noGrp="1" noRot="1" noChangeAspect="1" noChangeArrowheads="1" noTextEdit="1"/>
          </p:cNvSpPr>
          <p:nvPr>
            <p:ph type="sldImg"/>
          </p:nvPr>
        </p:nvSpPr>
        <p:spPr>
          <a:xfrm>
            <a:off x="1114425" y="703263"/>
            <a:ext cx="4629150" cy="3473450"/>
          </a:xfrm>
          <a:ln/>
        </p:spPr>
      </p:sp>
      <p:sp>
        <p:nvSpPr>
          <p:cNvPr id="26631"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17617"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doc.: IEEE 802.11-16/0049r1</a:t>
            </a:r>
          </a:p>
        </p:txBody>
      </p:sp>
      <p:sp>
        <p:nvSpPr>
          <p:cNvPr id="26627" name="Rectangle 3"/>
          <p:cNvSpPr>
            <a:spLocks noGrp="1" noChangeArrowheads="1"/>
          </p:cNvSpPr>
          <p:nvPr>
            <p:ph type="dt" sz="quarter" idx="1"/>
          </p:nvPr>
        </p:nvSpPr>
        <p:spPr>
          <a:xfrm>
            <a:off x="646113" y="95706"/>
            <a:ext cx="1041952"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January 2016</a:t>
            </a:r>
          </a:p>
        </p:txBody>
      </p:sp>
      <p:sp>
        <p:nvSpPr>
          <p:cNvPr id="26628" name="Rectangle 6"/>
          <p:cNvSpPr>
            <a:spLocks noGrp="1" noChangeArrowheads="1"/>
          </p:cNvSpPr>
          <p:nvPr>
            <p:ph type="ftr" sz="quarter" idx="4"/>
          </p:nvPr>
        </p:nvSpPr>
        <p:spPr>
          <a:xfrm>
            <a:off x="4380024" y="9001125"/>
            <a:ext cx="1833451"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smtClean="0"/>
              <a:t>Dorothy Stanley, HPE</a:t>
            </a:r>
          </a:p>
        </p:txBody>
      </p:sp>
      <p:sp>
        <p:nvSpPr>
          <p:cNvPr id="26629" name="Rectangle 7"/>
          <p:cNvSpPr>
            <a:spLocks noGrp="1" noChangeArrowheads="1"/>
          </p:cNvSpPr>
          <p:nvPr>
            <p:ph type="sldNum" sz="quarter" idx="5"/>
          </p:nvPr>
        </p:nvSpPr>
        <p:spPr>
          <a:xfrm>
            <a:off x="3201992" y="9001125"/>
            <a:ext cx="492121" cy="184666"/>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mtClean="0"/>
              <a:t>Page </a:t>
            </a:r>
            <a:fld id="{E783FD9D-D6EB-47B8-935B-6BFFBD965035}" type="slidenum">
              <a:rPr lang="en-US" smtClean="0"/>
              <a:pPr/>
              <a:t>114</a:t>
            </a:fld>
            <a:endParaRPr lang="en-US" smtClean="0"/>
          </a:p>
        </p:txBody>
      </p:sp>
      <p:sp>
        <p:nvSpPr>
          <p:cNvPr id="26630" name="Rectangle 2"/>
          <p:cNvSpPr>
            <a:spLocks noGrp="1" noRot="1" noChangeAspect="1" noChangeArrowheads="1" noTextEdit="1"/>
          </p:cNvSpPr>
          <p:nvPr>
            <p:ph type="sldImg"/>
          </p:nvPr>
        </p:nvSpPr>
        <p:spPr>
          <a:xfrm>
            <a:off x="1114425" y="703263"/>
            <a:ext cx="4629150" cy="3473450"/>
          </a:xfrm>
          <a:ln/>
        </p:spPr>
      </p:sp>
      <p:sp>
        <p:nvSpPr>
          <p:cNvPr id="26631"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17617"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doc.: IEEE 802.11-16/0049r1</a:t>
            </a:r>
          </a:p>
        </p:txBody>
      </p:sp>
      <p:sp>
        <p:nvSpPr>
          <p:cNvPr id="26627" name="Rectangle 3"/>
          <p:cNvSpPr>
            <a:spLocks noGrp="1" noChangeArrowheads="1"/>
          </p:cNvSpPr>
          <p:nvPr>
            <p:ph type="dt" sz="quarter" idx="1"/>
          </p:nvPr>
        </p:nvSpPr>
        <p:spPr>
          <a:xfrm>
            <a:off x="646113" y="95706"/>
            <a:ext cx="1041952"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January 2016</a:t>
            </a:r>
          </a:p>
        </p:txBody>
      </p:sp>
      <p:sp>
        <p:nvSpPr>
          <p:cNvPr id="26628" name="Rectangle 6"/>
          <p:cNvSpPr>
            <a:spLocks noGrp="1" noChangeArrowheads="1"/>
          </p:cNvSpPr>
          <p:nvPr>
            <p:ph type="ftr" sz="quarter" idx="4"/>
          </p:nvPr>
        </p:nvSpPr>
        <p:spPr>
          <a:xfrm>
            <a:off x="4380024" y="9001125"/>
            <a:ext cx="1833451"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smtClean="0"/>
              <a:t>Dorothy Stanley, HPE</a:t>
            </a:r>
          </a:p>
        </p:txBody>
      </p:sp>
      <p:sp>
        <p:nvSpPr>
          <p:cNvPr id="26629" name="Rectangle 7"/>
          <p:cNvSpPr>
            <a:spLocks noGrp="1" noChangeArrowheads="1"/>
          </p:cNvSpPr>
          <p:nvPr>
            <p:ph type="sldNum" sz="quarter" idx="5"/>
          </p:nvPr>
        </p:nvSpPr>
        <p:spPr>
          <a:xfrm>
            <a:off x="3201992" y="9001125"/>
            <a:ext cx="492121" cy="184666"/>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mtClean="0"/>
              <a:t>Page </a:t>
            </a:r>
            <a:fld id="{E783FD9D-D6EB-47B8-935B-6BFFBD965035}" type="slidenum">
              <a:rPr lang="en-US" smtClean="0"/>
              <a:pPr/>
              <a:t>115</a:t>
            </a:fld>
            <a:endParaRPr lang="en-US" smtClean="0"/>
          </a:p>
        </p:txBody>
      </p:sp>
      <p:sp>
        <p:nvSpPr>
          <p:cNvPr id="26630" name="Rectangle 2"/>
          <p:cNvSpPr>
            <a:spLocks noGrp="1" noRot="1" noChangeAspect="1" noChangeArrowheads="1" noTextEdit="1"/>
          </p:cNvSpPr>
          <p:nvPr>
            <p:ph type="sldImg"/>
          </p:nvPr>
        </p:nvSpPr>
        <p:spPr>
          <a:xfrm>
            <a:off x="1114425" y="703263"/>
            <a:ext cx="4629150" cy="3473450"/>
          </a:xfrm>
          <a:ln/>
        </p:spPr>
      </p:sp>
      <p:sp>
        <p:nvSpPr>
          <p:cNvPr id="26631"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17617"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doc.: IEEE 802.11-16/0049r1</a:t>
            </a:r>
          </a:p>
        </p:txBody>
      </p:sp>
      <p:sp>
        <p:nvSpPr>
          <p:cNvPr id="26627" name="Rectangle 3"/>
          <p:cNvSpPr>
            <a:spLocks noGrp="1" noChangeArrowheads="1"/>
          </p:cNvSpPr>
          <p:nvPr>
            <p:ph type="dt" sz="quarter" idx="1"/>
          </p:nvPr>
        </p:nvSpPr>
        <p:spPr>
          <a:xfrm>
            <a:off x="646113" y="95706"/>
            <a:ext cx="1041952"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January 2016</a:t>
            </a:r>
          </a:p>
        </p:txBody>
      </p:sp>
      <p:sp>
        <p:nvSpPr>
          <p:cNvPr id="26628" name="Rectangle 6"/>
          <p:cNvSpPr>
            <a:spLocks noGrp="1" noChangeArrowheads="1"/>
          </p:cNvSpPr>
          <p:nvPr>
            <p:ph type="ftr" sz="quarter" idx="4"/>
          </p:nvPr>
        </p:nvSpPr>
        <p:spPr>
          <a:xfrm>
            <a:off x="4380024" y="9001125"/>
            <a:ext cx="1833451"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smtClean="0"/>
              <a:t>Dorothy Stanley, HPE</a:t>
            </a:r>
          </a:p>
        </p:txBody>
      </p:sp>
      <p:sp>
        <p:nvSpPr>
          <p:cNvPr id="26629" name="Rectangle 7"/>
          <p:cNvSpPr>
            <a:spLocks noGrp="1" noChangeArrowheads="1"/>
          </p:cNvSpPr>
          <p:nvPr>
            <p:ph type="sldNum" sz="quarter" idx="5"/>
          </p:nvPr>
        </p:nvSpPr>
        <p:spPr>
          <a:xfrm>
            <a:off x="3201992" y="9001125"/>
            <a:ext cx="492121" cy="184666"/>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mtClean="0"/>
              <a:t>Page </a:t>
            </a:r>
            <a:fld id="{E783FD9D-D6EB-47B8-935B-6BFFBD965035}" type="slidenum">
              <a:rPr lang="en-US" smtClean="0"/>
              <a:pPr/>
              <a:t>116</a:t>
            </a:fld>
            <a:endParaRPr lang="en-US" smtClean="0"/>
          </a:p>
        </p:txBody>
      </p:sp>
      <p:sp>
        <p:nvSpPr>
          <p:cNvPr id="26630" name="Rectangle 2"/>
          <p:cNvSpPr>
            <a:spLocks noGrp="1" noRot="1" noChangeAspect="1" noChangeArrowheads="1" noTextEdit="1"/>
          </p:cNvSpPr>
          <p:nvPr>
            <p:ph type="sldImg"/>
          </p:nvPr>
        </p:nvSpPr>
        <p:spPr>
          <a:xfrm>
            <a:off x="1114425" y="703263"/>
            <a:ext cx="4629150" cy="3473450"/>
          </a:xfrm>
          <a:ln/>
        </p:spPr>
      </p:sp>
      <p:sp>
        <p:nvSpPr>
          <p:cNvPr id="26631"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17617"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doc.: IEEE 802.11-16/0049r1</a:t>
            </a:r>
          </a:p>
        </p:txBody>
      </p:sp>
      <p:sp>
        <p:nvSpPr>
          <p:cNvPr id="26627" name="Rectangle 3"/>
          <p:cNvSpPr>
            <a:spLocks noGrp="1" noChangeArrowheads="1"/>
          </p:cNvSpPr>
          <p:nvPr>
            <p:ph type="dt" sz="quarter" idx="1"/>
          </p:nvPr>
        </p:nvSpPr>
        <p:spPr>
          <a:xfrm>
            <a:off x="646113" y="95706"/>
            <a:ext cx="1041952"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January 2016</a:t>
            </a:r>
          </a:p>
        </p:txBody>
      </p:sp>
      <p:sp>
        <p:nvSpPr>
          <p:cNvPr id="26628" name="Rectangle 6"/>
          <p:cNvSpPr>
            <a:spLocks noGrp="1" noChangeArrowheads="1"/>
          </p:cNvSpPr>
          <p:nvPr>
            <p:ph type="ftr" sz="quarter" idx="4"/>
          </p:nvPr>
        </p:nvSpPr>
        <p:spPr>
          <a:xfrm>
            <a:off x="4380024" y="9001125"/>
            <a:ext cx="1833451"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smtClean="0"/>
              <a:t>Dorothy Stanley, HPE</a:t>
            </a:r>
          </a:p>
        </p:txBody>
      </p:sp>
      <p:sp>
        <p:nvSpPr>
          <p:cNvPr id="26629" name="Rectangle 7"/>
          <p:cNvSpPr>
            <a:spLocks noGrp="1" noChangeArrowheads="1"/>
          </p:cNvSpPr>
          <p:nvPr>
            <p:ph type="sldNum" sz="quarter" idx="5"/>
          </p:nvPr>
        </p:nvSpPr>
        <p:spPr>
          <a:xfrm>
            <a:off x="3201992" y="9001125"/>
            <a:ext cx="492121" cy="184666"/>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mtClean="0"/>
              <a:t>Page </a:t>
            </a:r>
            <a:fld id="{E783FD9D-D6EB-47B8-935B-6BFFBD965035}" type="slidenum">
              <a:rPr lang="en-US" smtClean="0"/>
              <a:pPr/>
              <a:t>117</a:t>
            </a:fld>
            <a:endParaRPr lang="en-US" smtClean="0"/>
          </a:p>
        </p:txBody>
      </p:sp>
      <p:sp>
        <p:nvSpPr>
          <p:cNvPr id="26630" name="Rectangle 2"/>
          <p:cNvSpPr>
            <a:spLocks noGrp="1" noRot="1" noChangeAspect="1" noChangeArrowheads="1" noTextEdit="1"/>
          </p:cNvSpPr>
          <p:nvPr>
            <p:ph type="sldImg"/>
          </p:nvPr>
        </p:nvSpPr>
        <p:spPr>
          <a:xfrm>
            <a:off x="1114425" y="703263"/>
            <a:ext cx="4629150" cy="3473450"/>
          </a:xfrm>
          <a:ln/>
        </p:spPr>
      </p:sp>
      <p:sp>
        <p:nvSpPr>
          <p:cNvPr id="26631"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hdr" sz="quarter"/>
          </p:nvPr>
        </p:nvSpPr>
        <p:spPr>
          <a:xfrm>
            <a:off x="4017617"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doc.: IEEE 802.11-16/0049r1</a:t>
            </a:r>
          </a:p>
        </p:txBody>
      </p:sp>
      <p:sp>
        <p:nvSpPr>
          <p:cNvPr id="43011" name="Rectangle 3"/>
          <p:cNvSpPr>
            <a:spLocks noGrp="1" noChangeArrowheads="1"/>
          </p:cNvSpPr>
          <p:nvPr>
            <p:ph type="dt" sz="quarter" idx="1"/>
          </p:nvPr>
        </p:nvSpPr>
        <p:spPr>
          <a:xfrm>
            <a:off x="646113" y="95706"/>
            <a:ext cx="1041952"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January 2016</a:t>
            </a:r>
          </a:p>
        </p:txBody>
      </p:sp>
      <p:sp>
        <p:nvSpPr>
          <p:cNvPr id="43012" name="Rectangle 6"/>
          <p:cNvSpPr>
            <a:spLocks noGrp="1" noChangeArrowheads="1"/>
          </p:cNvSpPr>
          <p:nvPr>
            <p:ph type="ftr" sz="quarter" idx="4"/>
          </p:nvPr>
        </p:nvSpPr>
        <p:spPr>
          <a:xfrm>
            <a:off x="4380024" y="9001125"/>
            <a:ext cx="1833451"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smtClean="0"/>
              <a:t>Dorothy Stanley, HPE</a:t>
            </a:r>
          </a:p>
        </p:txBody>
      </p:sp>
      <p:sp>
        <p:nvSpPr>
          <p:cNvPr id="43013" name="Rectangle 7"/>
          <p:cNvSpPr>
            <a:spLocks noGrp="1" noChangeArrowheads="1"/>
          </p:cNvSpPr>
          <p:nvPr>
            <p:ph type="sldNum" sz="quarter" idx="5"/>
          </p:nvPr>
        </p:nvSpPr>
        <p:spPr>
          <a:xfrm>
            <a:off x="3201992" y="9001125"/>
            <a:ext cx="492121" cy="184666"/>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mtClean="0"/>
              <a:t>Page </a:t>
            </a:r>
            <a:fld id="{928398B4-DAE8-4FA7-83C8-26E5BDC6591B}" type="slidenum">
              <a:rPr lang="en-US" smtClean="0"/>
              <a:pPr/>
              <a:t>118</a:t>
            </a:fld>
            <a:endParaRPr lang="en-US" smtClean="0"/>
          </a:p>
        </p:txBody>
      </p:sp>
      <p:sp>
        <p:nvSpPr>
          <p:cNvPr id="43014" name="Rectangle 2"/>
          <p:cNvSpPr>
            <a:spLocks noGrp="1" noRot="1" noChangeAspect="1" noChangeArrowheads="1" noTextEdit="1"/>
          </p:cNvSpPr>
          <p:nvPr>
            <p:ph type="sldImg"/>
          </p:nvPr>
        </p:nvSpPr>
        <p:spPr>
          <a:xfrm>
            <a:off x="1114425" y="703263"/>
            <a:ext cx="4629150" cy="3473450"/>
          </a:xfrm>
          <a:ln/>
        </p:spPr>
      </p:sp>
      <p:sp>
        <p:nvSpPr>
          <p:cNvPr id="43015"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a:xfrm>
            <a:off x="4017617" y="95706"/>
            <a:ext cx="2195858" cy="21544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z="1400" smtClean="0"/>
              <a:t>doc.: IEEE 802.11-14/0216r0</a:t>
            </a:r>
          </a:p>
        </p:txBody>
      </p:sp>
      <p:sp>
        <p:nvSpPr>
          <p:cNvPr id="9219" name="Rectangle 3"/>
          <p:cNvSpPr>
            <a:spLocks noGrp="1" noChangeArrowheads="1"/>
          </p:cNvSpPr>
          <p:nvPr>
            <p:ph type="dt" sz="quarter" idx="1"/>
          </p:nvPr>
        </p:nvSpPr>
        <p:spPr>
          <a:xfrm>
            <a:off x="646113" y="95706"/>
            <a:ext cx="920060" cy="21544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smtClean="0"/>
              <a:t>March 2014</a:t>
            </a:r>
            <a:endParaRPr lang="en-GB" altLang="en-US" sz="1400" smtClean="0"/>
          </a:p>
        </p:txBody>
      </p:sp>
      <p:sp>
        <p:nvSpPr>
          <p:cNvPr id="9220" name="Rectangle 6"/>
          <p:cNvSpPr>
            <a:spLocks noGrp="1" noChangeArrowheads="1"/>
          </p:cNvSpPr>
          <p:nvPr>
            <p:ph type="ftr" sz="quarter" idx="4"/>
          </p:nvPr>
        </p:nvSpPr>
        <p:spPr>
          <a:xfrm>
            <a:off x="3920860" y="9001125"/>
            <a:ext cx="2292615"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8788" defTabSz="933450">
              <a:spcBef>
                <a:spcPct val="30000"/>
              </a:spcBef>
              <a:defRPr sz="1200">
                <a:solidFill>
                  <a:schemeClr val="tx1"/>
                </a:solidFill>
                <a:latin typeface="Times New Roman" pitchFamily="18" charset="0"/>
              </a:defRPr>
            </a:lvl5pPr>
            <a:lvl6pPr marL="915988" defTabSz="933450" eaLnBrk="0" fontAlgn="base" hangingPunct="0">
              <a:spcBef>
                <a:spcPct val="30000"/>
              </a:spcBef>
              <a:spcAft>
                <a:spcPct val="0"/>
              </a:spcAft>
              <a:defRPr sz="1200">
                <a:solidFill>
                  <a:schemeClr val="tx1"/>
                </a:solidFill>
                <a:latin typeface="Times New Roman" pitchFamily="18" charset="0"/>
              </a:defRPr>
            </a:lvl6pPr>
            <a:lvl7pPr marL="1373188" defTabSz="933450" eaLnBrk="0" fontAlgn="base" hangingPunct="0">
              <a:spcBef>
                <a:spcPct val="30000"/>
              </a:spcBef>
              <a:spcAft>
                <a:spcPct val="0"/>
              </a:spcAft>
              <a:defRPr sz="1200">
                <a:solidFill>
                  <a:schemeClr val="tx1"/>
                </a:solidFill>
                <a:latin typeface="Times New Roman" pitchFamily="18" charset="0"/>
              </a:defRPr>
            </a:lvl7pPr>
            <a:lvl8pPr marL="1830388" defTabSz="933450" eaLnBrk="0" fontAlgn="base" hangingPunct="0">
              <a:spcBef>
                <a:spcPct val="30000"/>
              </a:spcBef>
              <a:spcAft>
                <a:spcPct val="0"/>
              </a:spcAft>
              <a:defRPr sz="1200">
                <a:solidFill>
                  <a:schemeClr val="tx1"/>
                </a:solidFill>
                <a:latin typeface="Times New Roman" pitchFamily="18" charset="0"/>
              </a:defRPr>
            </a:lvl8pPr>
            <a:lvl9pPr marL="2287588" defTabSz="933450"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GB" altLang="en-US" smtClean="0"/>
              <a:t>Stephen McCann, Blackberry</a:t>
            </a:r>
          </a:p>
        </p:txBody>
      </p:sp>
      <p:sp>
        <p:nvSpPr>
          <p:cNvPr id="9221" name="Rectangle 7"/>
          <p:cNvSpPr>
            <a:spLocks noGrp="1" noChangeArrowheads="1"/>
          </p:cNvSpPr>
          <p:nvPr>
            <p:ph type="sldNum" sz="quarter" idx="5"/>
          </p:nvPr>
        </p:nvSpPr>
        <p:spPr>
          <a:xfrm>
            <a:off x="3278936" y="9001125"/>
            <a:ext cx="415177"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mtClean="0"/>
              <a:t>Page </a:t>
            </a:r>
            <a:fld id="{38671C5B-B16A-4D73-9DBD-893F65DF4561}" type="slidenum">
              <a:rPr lang="en-GB" altLang="en-US" smtClean="0"/>
              <a:pPr>
                <a:spcBef>
                  <a:spcPct val="0"/>
                </a:spcBef>
              </a:pPr>
              <a:t>119</a:t>
            </a:fld>
            <a:endParaRPr lang="en-GB" altLang="en-US" smtClean="0"/>
          </a:p>
        </p:txBody>
      </p:sp>
      <p:sp>
        <p:nvSpPr>
          <p:cNvPr id="9222" name="Rectangle 2"/>
          <p:cNvSpPr>
            <a:spLocks noGrp="1" noRot="1" noChangeAspect="1" noChangeArrowheads="1" noTextEdit="1"/>
          </p:cNvSpPr>
          <p:nvPr>
            <p:ph type="sldImg"/>
          </p:nvPr>
        </p:nvSpPr>
        <p:spPr>
          <a:xfrm>
            <a:off x="1112838" y="703263"/>
            <a:ext cx="4632325" cy="3473450"/>
          </a:xfrm>
          <a:ln/>
        </p:spPr>
      </p:sp>
      <p:sp>
        <p:nvSpPr>
          <p:cNvPr id="92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4425" y="703263"/>
            <a:ext cx="4629150" cy="3473450"/>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a:xfrm>
            <a:off x="646113" y="95706"/>
            <a:ext cx="713337" cy="215444"/>
          </a:xfrm>
        </p:spPr>
        <p:txBody>
          <a:bodyPr/>
          <a:lstStyle/>
          <a:p>
            <a:pPr>
              <a:defRPr/>
            </a:pPr>
            <a:r>
              <a:rPr lang="en-US" smtClean="0"/>
              <a:t>Nov 2015</a:t>
            </a:r>
            <a:endParaRPr lang="en-US" dirty="0"/>
          </a:p>
        </p:txBody>
      </p:sp>
      <p:sp>
        <p:nvSpPr>
          <p:cNvPr id="5" name="Footer Placeholder 4"/>
          <p:cNvSpPr>
            <a:spLocks noGrp="1"/>
          </p:cNvSpPr>
          <p:nvPr>
            <p:ph type="ftr" sz="quarter" idx="11"/>
          </p:nvPr>
        </p:nvSpPr>
        <p:spPr>
          <a:xfrm>
            <a:off x="3757353" y="9001125"/>
            <a:ext cx="2456122" cy="184666"/>
          </a:xfrm>
        </p:spPr>
        <p:txBody>
          <a:bodyPr/>
          <a:lstStyle/>
          <a:p>
            <a:pPr lvl="4">
              <a:defRPr/>
            </a:pPr>
            <a:r>
              <a:rPr lang="en-US" smtClean="0"/>
              <a:t>Peter Ecclesine (Cisco Systems)</a:t>
            </a:r>
            <a:endParaRPr lang="en-US"/>
          </a:p>
        </p:txBody>
      </p:sp>
      <p:sp>
        <p:nvSpPr>
          <p:cNvPr id="6" name="Slide Number Placeholder 5"/>
          <p:cNvSpPr>
            <a:spLocks noGrp="1"/>
          </p:cNvSpPr>
          <p:nvPr>
            <p:ph type="sldNum" sz="quarter" idx="12"/>
          </p:nvPr>
        </p:nvSpPr>
        <p:spPr>
          <a:xfrm>
            <a:off x="3278936" y="9001125"/>
            <a:ext cx="415177" cy="184666"/>
          </a:xfrm>
        </p:spPr>
        <p:txBody>
          <a:bodyPr/>
          <a:lstStyle/>
          <a:p>
            <a:pPr>
              <a:defRPr/>
            </a:pPr>
            <a:r>
              <a:rPr lang="en-US" smtClean="0"/>
              <a:t>Page </a:t>
            </a:r>
            <a:fld id="{BCEF1741-1A40-4514-953E-00C57A8BD107}" type="slidenum">
              <a:rPr lang="en-US" smtClean="0"/>
              <a:pPr>
                <a:defRPr/>
              </a:pPr>
              <a:t>12</a:t>
            </a:fld>
            <a:endParaRPr lang="en-US"/>
          </a:p>
        </p:txBody>
      </p:sp>
    </p:spTree>
    <p:extLst>
      <p:ext uri="{BB962C8B-B14F-4D97-AF65-F5344CB8AC3E}">
        <p14:creationId xmlns:p14="http://schemas.microsoft.com/office/powerpoint/2010/main" val="692455551"/>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a:xfrm>
            <a:off x="4016402" y="96616"/>
            <a:ext cx="2195858" cy="21544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smtClean="0">
                <a:ea typeface="MS PGothic" pitchFamily="34" charset="-128"/>
              </a:rPr>
              <a:t>doc.: IEEE 802.11-14/0325r0</a:t>
            </a:r>
          </a:p>
        </p:txBody>
      </p:sp>
      <p:sp>
        <p:nvSpPr>
          <p:cNvPr id="10243" name="Rectangle 3"/>
          <p:cNvSpPr>
            <a:spLocks noGrp="1" noChangeArrowheads="1"/>
          </p:cNvSpPr>
          <p:nvPr>
            <p:ph type="dt" sz="quarter" idx="1"/>
          </p:nvPr>
        </p:nvSpPr>
        <p:spPr>
          <a:xfrm>
            <a:off x="647344" y="96616"/>
            <a:ext cx="920060" cy="21544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smtClean="0"/>
              <a:t>March 2014</a:t>
            </a:r>
          </a:p>
        </p:txBody>
      </p:sp>
      <p:sp>
        <p:nvSpPr>
          <p:cNvPr id="10244" name="Rectangle 6"/>
          <p:cNvSpPr>
            <a:spLocks noGrp="1" noChangeArrowheads="1"/>
          </p:cNvSpPr>
          <p:nvPr>
            <p:ph type="ftr" sz="quarter" idx="4"/>
          </p:nvPr>
        </p:nvSpPr>
        <p:spPr>
          <a:xfrm>
            <a:off x="3919645" y="9000687"/>
            <a:ext cx="2292614"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8788" defTabSz="933450">
              <a:spcBef>
                <a:spcPct val="30000"/>
              </a:spcBef>
              <a:defRPr sz="1200">
                <a:solidFill>
                  <a:schemeClr val="tx1"/>
                </a:solidFill>
                <a:latin typeface="Times New Roman" pitchFamily="18" charset="0"/>
              </a:defRPr>
            </a:lvl5pPr>
            <a:lvl6pPr marL="915988" defTabSz="933450" eaLnBrk="0" fontAlgn="base" hangingPunct="0">
              <a:spcBef>
                <a:spcPct val="30000"/>
              </a:spcBef>
              <a:spcAft>
                <a:spcPct val="0"/>
              </a:spcAft>
              <a:defRPr sz="1200">
                <a:solidFill>
                  <a:schemeClr val="tx1"/>
                </a:solidFill>
                <a:latin typeface="Times New Roman" pitchFamily="18" charset="0"/>
              </a:defRPr>
            </a:lvl6pPr>
            <a:lvl7pPr marL="1373188" defTabSz="933450" eaLnBrk="0" fontAlgn="base" hangingPunct="0">
              <a:spcBef>
                <a:spcPct val="30000"/>
              </a:spcBef>
              <a:spcAft>
                <a:spcPct val="0"/>
              </a:spcAft>
              <a:defRPr sz="1200">
                <a:solidFill>
                  <a:schemeClr val="tx1"/>
                </a:solidFill>
                <a:latin typeface="Times New Roman" pitchFamily="18" charset="0"/>
              </a:defRPr>
            </a:lvl7pPr>
            <a:lvl8pPr marL="1830388" defTabSz="933450" eaLnBrk="0" fontAlgn="base" hangingPunct="0">
              <a:spcBef>
                <a:spcPct val="30000"/>
              </a:spcBef>
              <a:spcAft>
                <a:spcPct val="0"/>
              </a:spcAft>
              <a:defRPr sz="1200">
                <a:solidFill>
                  <a:schemeClr val="tx1"/>
                </a:solidFill>
                <a:latin typeface="Times New Roman" pitchFamily="18" charset="0"/>
              </a:defRPr>
            </a:lvl8pPr>
            <a:lvl9pPr marL="2287588" defTabSz="933450"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US" altLang="en-US" smtClean="0">
                <a:ea typeface="MS PGothic" pitchFamily="34" charset="-128"/>
              </a:rPr>
              <a:t>Stephen McCann, Blackberry</a:t>
            </a:r>
          </a:p>
        </p:txBody>
      </p:sp>
      <p:sp>
        <p:nvSpPr>
          <p:cNvPr id="10245" name="Rectangle 7"/>
          <p:cNvSpPr>
            <a:spLocks noGrp="1" noChangeArrowheads="1"/>
          </p:cNvSpPr>
          <p:nvPr>
            <p:ph type="sldNum" sz="quarter" idx="5"/>
          </p:nvPr>
        </p:nvSpPr>
        <p:spPr>
          <a:xfrm>
            <a:off x="3278209" y="9000687"/>
            <a:ext cx="415177"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mtClean="0"/>
              <a:t>Page </a:t>
            </a:r>
            <a:fld id="{A7E85974-7B6D-46DD-9B82-F2E324508A59}" type="slidenum">
              <a:rPr lang="en-US" altLang="en-US" smtClean="0"/>
              <a:pPr>
                <a:spcBef>
                  <a:spcPct val="0"/>
                </a:spcBef>
              </a:pPr>
              <a:t>120</a:t>
            </a:fld>
            <a:endParaRPr lang="en-US" altLang="en-US" smtClean="0"/>
          </a:p>
        </p:txBody>
      </p:sp>
      <p:sp>
        <p:nvSpPr>
          <p:cNvPr id="10246" name="Rectangle 2"/>
          <p:cNvSpPr>
            <a:spLocks noGrp="1" noRot="1" noChangeAspect="1" noChangeArrowheads="1" noTextEdit="1"/>
          </p:cNvSpPr>
          <p:nvPr>
            <p:ph type="sldImg"/>
          </p:nvPr>
        </p:nvSpPr>
        <p:spPr>
          <a:ln/>
        </p:spPr>
      </p:sp>
      <p:sp>
        <p:nvSpPr>
          <p:cNvPr id="102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a:xfrm>
            <a:off x="4016402" y="96616"/>
            <a:ext cx="2195858" cy="21544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smtClean="0">
                <a:ea typeface="MS PGothic" pitchFamily="34" charset="-128"/>
              </a:rPr>
              <a:t>doc.: IEEE 802.11-14/0325r0</a:t>
            </a:r>
          </a:p>
        </p:txBody>
      </p:sp>
      <p:sp>
        <p:nvSpPr>
          <p:cNvPr id="11267" name="Rectangle 3"/>
          <p:cNvSpPr>
            <a:spLocks noGrp="1" noChangeArrowheads="1"/>
          </p:cNvSpPr>
          <p:nvPr>
            <p:ph type="dt" sz="quarter" idx="1"/>
          </p:nvPr>
        </p:nvSpPr>
        <p:spPr>
          <a:xfrm>
            <a:off x="647344" y="96616"/>
            <a:ext cx="920060" cy="21544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smtClean="0"/>
              <a:t>March 2014</a:t>
            </a:r>
          </a:p>
        </p:txBody>
      </p:sp>
      <p:sp>
        <p:nvSpPr>
          <p:cNvPr id="11268" name="Rectangle 6"/>
          <p:cNvSpPr>
            <a:spLocks noGrp="1" noChangeArrowheads="1"/>
          </p:cNvSpPr>
          <p:nvPr>
            <p:ph type="ftr" sz="quarter" idx="4"/>
          </p:nvPr>
        </p:nvSpPr>
        <p:spPr>
          <a:xfrm>
            <a:off x="3919645" y="9000687"/>
            <a:ext cx="2292614"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8788" defTabSz="933450">
              <a:spcBef>
                <a:spcPct val="30000"/>
              </a:spcBef>
              <a:defRPr sz="1200">
                <a:solidFill>
                  <a:schemeClr val="tx1"/>
                </a:solidFill>
                <a:latin typeface="Times New Roman" pitchFamily="18" charset="0"/>
              </a:defRPr>
            </a:lvl5pPr>
            <a:lvl6pPr marL="915988" defTabSz="933450" eaLnBrk="0" fontAlgn="base" hangingPunct="0">
              <a:spcBef>
                <a:spcPct val="30000"/>
              </a:spcBef>
              <a:spcAft>
                <a:spcPct val="0"/>
              </a:spcAft>
              <a:defRPr sz="1200">
                <a:solidFill>
                  <a:schemeClr val="tx1"/>
                </a:solidFill>
                <a:latin typeface="Times New Roman" pitchFamily="18" charset="0"/>
              </a:defRPr>
            </a:lvl6pPr>
            <a:lvl7pPr marL="1373188" defTabSz="933450" eaLnBrk="0" fontAlgn="base" hangingPunct="0">
              <a:spcBef>
                <a:spcPct val="30000"/>
              </a:spcBef>
              <a:spcAft>
                <a:spcPct val="0"/>
              </a:spcAft>
              <a:defRPr sz="1200">
                <a:solidFill>
                  <a:schemeClr val="tx1"/>
                </a:solidFill>
                <a:latin typeface="Times New Roman" pitchFamily="18" charset="0"/>
              </a:defRPr>
            </a:lvl7pPr>
            <a:lvl8pPr marL="1830388" defTabSz="933450" eaLnBrk="0" fontAlgn="base" hangingPunct="0">
              <a:spcBef>
                <a:spcPct val="30000"/>
              </a:spcBef>
              <a:spcAft>
                <a:spcPct val="0"/>
              </a:spcAft>
              <a:defRPr sz="1200">
                <a:solidFill>
                  <a:schemeClr val="tx1"/>
                </a:solidFill>
                <a:latin typeface="Times New Roman" pitchFamily="18" charset="0"/>
              </a:defRPr>
            </a:lvl8pPr>
            <a:lvl9pPr marL="2287588" defTabSz="933450"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US" altLang="en-US" smtClean="0">
                <a:ea typeface="MS PGothic" pitchFamily="34" charset="-128"/>
              </a:rPr>
              <a:t>Stephen McCann, Blackberry</a:t>
            </a:r>
          </a:p>
        </p:txBody>
      </p:sp>
      <p:sp>
        <p:nvSpPr>
          <p:cNvPr id="11269" name="Rectangle 7"/>
          <p:cNvSpPr>
            <a:spLocks noGrp="1" noChangeArrowheads="1"/>
          </p:cNvSpPr>
          <p:nvPr>
            <p:ph type="sldNum" sz="quarter" idx="5"/>
          </p:nvPr>
        </p:nvSpPr>
        <p:spPr>
          <a:xfrm>
            <a:off x="3278209" y="9000687"/>
            <a:ext cx="415177"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mtClean="0"/>
              <a:t>Page </a:t>
            </a:r>
            <a:fld id="{D8CFEFB7-227F-457E-83EB-BF6175F48B97}" type="slidenum">
              <a:rPr lang="en-US" altLang="en-US" smtClean="0"/>
              <a:pPr>
                <a:spcBef>
                  <a:spcPct val="0"/>
                </a:spcBef>
              </a:pPr>
              <a:t>121</a:t>
            </a:fld>
            <a:endParaRPr lang="en-US" altLang="en-US" smtClean="0"/>
          </a:p>
        </p:txBody>
      </p:sp>
      <p:sp>
        <p:nvSpPr>
          <p:cNvPr id="11270" name="Rectangle 2"/>
          <p:cNvSpPr>
            <a:spLocks noGrp="1" noRot="1" noChangeAspect="1" noChangeArrowheads="1" noTextEdit="1"/>
          </p:cNvSpPr>
          <p:nvPr>
            <p:ph type="sldImg"/>
          </p:nvPr>
        </p:nvSpPr>
        <p:spPr>
          <a:ln/>
        </p:spPr>
      </p:sp>
      <p:sp>
        <p:nvSpPr>
          <p:cNvPr id="112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a:xfrm>
            <a:off x="4016402" y="96616"/>
            <a:ext cx="2195858" cy="21544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smtClean="0">
                <a:ea typeface="MS PGothic" pitchFamily="34" charset="-128"/>
              </a:rPr>
              <a:t>doc.: IEEE 802.11-14/0325r0</a:t>
            </a:r>
          </a:p>
        </p:txBody>
      </p:sp>
      <p:sp>
        <p:nvSpPr>
          <p:cNvPr id="12291" name="Rectangle 3"/>
          <p:cNvSpPr>
            <a:spLocks noGrp="1" noChangeArrowheads="1"/>
          </p:cNvSpPr>
          <p:nvPr>
            <p:ph type="dt" sz="quarter" idx="1"/>
          </p:nvPr>
        </p:nvSpPr>
        <p:spPr>
          <a:xfrm>
            <a:off x="647344" y="96616"/>
            <a:ext cx="920060" cy="21544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smtClean="0"/>
              <a:t>March 2014</a:t>
            </a:r>
          </a:p>
        </p:txBody>
      </p:sp>
      <p:sp>
        <p:nvSpPr>
          <p:cNvPr id="12292" name="Rectangle 6"/>
          <p:cNvSpPr>
            <a:spLocks noGrp="1" noChangeArrowheads="1"/>
          </p:cNvSpPr>
          <p:nvPr>
            <p:ph type="ftr" sz="quarter" idx="4"/>
          </p:nvPr>
        </p:nvSpPr>
        <p:spPr>
          <a:xfrm>
            <a:off x="3919645" y="9000687"/>
            <a:ext cx="2292614"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8788" defTabSz="933450">
              <a:spcBef>
                <a:spcPct val="30000"/>
              </a:spcBef>
              <a:defRPr sz="1200">
                <a:solidFill>
                  <a:schemeClr val="tx1"/>
                </a:solidFill>
                <a:latin typeface="Times New Roman" pitchFamily="18" charset="0"/>
              </a:defRPr>
            </a:lvl5pPr>
            <a:lvl6pPr marL="915988" defTabSz="933450" eaLnBrk="0" fontAlgn="base" hangingPunct="0">
              <a:spcBef>
                <a:spcPct val="30000"/>
              </a:spcBef>
              <a:spcAft>
                <a:spcPct val="0"/>
              </a:spcAft>
              <a:defRPr sz="1200">
                <a:solidFill>
                  <a:schemeClr val="tx1"/>
                </a:solidFill>
                <a:latin typeface="Times New Roman" pitchFamily="18" charset="0"/>
              </a:defRPr>
            </a:lvl6pPr>
            <a:lvl7pPr marL="1373188" defTabSz="933450" eaLnBrk="0" fontAlgn="base" hangingPunct="0">
              <a:spcBef>
                <a:spcPct val="30000"/>
              </a:spcBef>
              <a:spcAft>
                <a:spcPct val="0"/>
              </a:spcAft>
              <a:defRPr sz="1200">
                <a:solidFill>
                  <a:schemeClr val="tx1"/>
                </a:solidFill>
                <a:latin typeface="Times New Roman" pitchFamily="18" charset="0"/>
              </a:defRPr>
            </a:lvl7pPr>
            <a:lvl8pPr marL="1830388" defTabSz="933450" eaLnBrk="0" fontAlgn="base" hangingPunct="0">
              <a:spcBef>
                <a:spcPct val="30000"/>
              </a:spcBef>
              <a:spcAft>
                <a:spcPct val="0"/>
              </a:spcAft>
              <a:defRPr sz="1200">
                <a:solidFill>
                  <a:schemeClr val="tx1"/>
                </a:solidFill>
                <a:latin typeface="Times New Roman" pitchFamily="18" charset="0"/>
              </a:defRPr>
            </a:lvl8pPr>
            <a:lvl9pPr marL="2287588" defTabSz="933450"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US" altLang="en-US" smtClean="0">
                <a:ea typeface="MS PGothic" pitchFamily="34" charset="-128"/>
              </a:rPr>
              <a:t>Stephen McCann, Blackberry</a:t>
            </a:r>
          </a:p>
        </p:txBody>
      </p:sp>
      <p:sp>
        <p:nvSpPr>
          <p:cNvPr id="12293" name="Rectangle 7"/>
          <p:cNvSpPr>
            <a:spLocks noGrp="1" noChangeArrowheads="1"/>
          </p:cNvSpPr>
          <p:nvPr>
            <p:ph type="sldNum" sz="quarter" idx="5"/>
          </p:nvPr>
        </p:nvSpPr>
        <p:spPr>
          <a:xfrm>
            <a:off x="3278209" y="9000687"/>
            <a:ext cx="415177"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mtClean="0"/>
              <a:t>Page </a:t>
            </a:r>
            <a:fld id="{9A636F74-C0F5-46CB-8E8C-B1F7B9F2E691}" type="slidenum">
              <a:rPr lang="en-US" altLang="en-US" smtClean="0"/>
              <a:pPr>
                <a:spcBef>
                  <a:spcPct val="0"/>
                </a:spcBef>
              </a:pPr>
              <a:t>122</a:t>
            </a:fld>
            <a:endParaRPr lang="en-US" altLang="en-US" smtClean="0"/>
          </a:p>
        </p:txBody>
      </p:sp>
      <p:sp>
        <p:nvSpPr>
          <p:cNvPr id="12294" name="Rectangle 2"/>
          <p:cNvSpPr>
            <a:spLocks noGrp="1" noRot="1" noChangeAspect="1" noChangeArrowheads="1" noTextEdit="1"/>
          </p:cNvSpPr>
          <p:nvPr>
            <p:ph type="sldImg"/>
          </p:nvPr>
        </p:nvSpPr>
        <p:spPr>
          <a:ln/>
        </p:spPr>
      </p:sp>
      <p:sp>
        <p:nvSpPr>
          <p:cNvPr id="122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xfrm>
            <a:off x="4017617" y="95706"/>
            <a:ext cx="2195858" cy="215444"/>
          </a:xfrm>
          <a:noFill/>
        </p:spPr>
        <p:txBody>
          <a:bodyPr/>
          <a:lstStyle/>
          <a:p>
            <a:r>
              <a:rPr lang="en-US" smtClean="0"/>
              <a:t>doc.: IEEE 802.11-16/0190r0</a:t>
            </a:r>
          </a:p>
        </p:txBody>
      </p:sp>
      <p:sp>
        <p:nvSpPr>
          <p:cNvPr id="19459" name="Rectangle 3"/>
          <p:cNvSpPr>
            <a:spLocks noGrp="1" noChangeArrowheads="1"/>
          </p:cNvSpPr>
          <p:nvPr>
            <p:ph type="dt" sz="quarter" idx="1"/>
          </p:nvPr>
        </p:nvSpPr>
        <p:spPr>
          <a:xfrm>
            <a:off x="646113" y="95706"/>
            <a:ext cx="1041952" cy="215444"/>
          </a:xfrm>
          <a:noFill/>
        </p:spPr>
        <p:txBody>
          <a:bodyPr/>
          <a:lstStyle/>
          <a:p>
            <a:r>
              <a:rPr lang="en-US" smtClean="0"/>
              <a:t>January 2016</a:t>
            </a:r>
          </a:p>
        </p:txBody>
      </p:sp>
      <p:sp>
        <p:nvSpPr>
          <p:cNvPr id="19460" name="Rectangle 6"/>
          <p:cNvSpPr>
            <a:spLocks noGrp="1" noChangeArrowheads="1"/>
          </p:cNvSpPr>
          <p:nvPr>
            <p:ph type="ftr" sz="quarter" idx="4"/>
          </p:nvPr>
        </p:nvSpPr>
        <p:spPr>
          <a:xfrm>
            <a:off x="4113220" y="9001125"/>
            <a:ext cx="2100255" cy="184666"/>
          </a:xfrm>
          <a:noFill/>
        </p:spPr>
        <p:txBody>
          <a:bodyPr/>
          <a:lstStyle/>
          <a:p>
            <a:pPr lvl="4"/>
            <a:r>
              <a:rPr lang="en-US" smtClean="0"/>
              <a:t>Joseph Levy (InterDigital)</a:t>
            </a:r>
          </a:p>
        </p:txBody>
      </p:sp>
      <p:sp>
        <p:nvSpPr>
          <p:cNvPr id="19461" name="Rectangle 7"/>
          <p:cNvSpPr>
            <a:spLocks noGrp="1" noChangeArrowheads="1"/>
          </p:cNvSpPr>
          <p:nvPr>
            <p:ph type="sldNum" sz="quarter" idx="5"/>
          </p:nvPr>
        </p:nvSpPr>
        <p:spPr>
          <a:xfrm>
            <a:off x="3278936" y="9001125"/>
            <a:ext cx="415177" cy="184666"/>
          </a:xfrm>
          <a:noFill/>
        </p:spPr>
        <p:txBody>
          <a:bodyPr/>
          <a:lstStyle/>
          <a:p>
            <a:r>
              <a:rPr lang="en-US" smtClean="0"/>
              <a:t>Page </a:t>
            </a:r>
            <a:fld id="{7441BA8B-EA44-4BCB-8894-4A698C9D9ECD}" type="slidenum">
              <a:rPr lang="en-US" smtClean="0"/>
              <a:pPr/>
              <a:t>13</a:t>
            </a:fld>
            <a:endParaRPr lang="en-US" smtClean="0"/>
          </a:p>
        </p:txBody>
      </p:sp>
      <p:sp>
        <p:nvSpPr>
          <p:cNvPr id="19462" name="Rectangle 2"/>
          <p:cNvSpPr>
            <a:spLocks noGrp="1" noRot="1" noChangeAspect="1" noChangeArrowheads="1" noTextEdit="1"/>
          </p:cNvSpPr>
          <p:nvPr>
            <p:ph type="sldImg"/>
          </p:nvPr>
        </p:nvSpPr>
        <p:spPr>
          <a:xfrm>
            <a:off x="1114425" y="703263"/>
            <a:ext cx="4629150" cy="3473450"/>
          </a:xfrm>
          <a:ln/>
        </p:spPr>
      </p:sp>
      <p:sp>
        <p:nvSpPr>
          <p:cNvPr id="19463"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0369399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a:xfrm>
            <a:off x="4017617" y="95706"/>
            <a:ext cx="2195858" cy="215444"/>
          </a:xfrm>
          <a:noFill/>
        </p:spPr>
        <p:txBody>
          <a:bodyPr/>
          <a:lstStyle/>
          <a:p>
            <a:r>
              <a:rPr lang="en-US" smtClean="0"/>
              <a:t>doc.: IEEE 802.11-16/0190r0</a:t>
            </a:r>
          </a:p>
        </p:txBody>
      </p:sp>
      <p:sp>
        <p:nvSpPr>
          <p:cNvPr id="20483" name="Rectangle 3"/>
          <p:cNvSpPr>
            <a:spLocks noGrp="1" noChangeArrowheads="1"/>
          </p:cNvSpPr>
          <p:nvPr>
            <p:ph type="dt" sz="quarter" idx="1"/>
          </p:nvPr>
        </p:nvSpPr>
        <p:spPr>
          <a:xfrm>
            <a:off x="646113" y="95706"/>
            <a:ext cx="1041952" cy="215444"/>
          </a:xfrm>
          <a:noFill/>
        </p:spPr>
        <p:txBody>
          <a:bodyPr/>
          <a:lstStyle/>
          <a:p>
            <a:r>
              <a:rPr lang="en-US" smtClean="0"/>
              <a:t>January 2016</a:t>
            </a:r>
          </a:p>
        </p:txBody>
      </p:sp>
      <p:sp>
        <p:nvSpPr>
          <p:cNvPr id="20484" name="Rectangle 6"/>
          <p:cNvSpPr>
            <a:spLocks noGrp="1" noChangeArrowheads="1"/>
          </p:cNvSpPr>
          <p:nvPr>
            <p:ph type="ftr" sz="quarter" idx="4"/>
          </p:nvPr>
        </p:nvSpPr>
        <p:spPr>
          <a:xfrm>
            <a:off x="4113220" y="9001125"/>
            <a:ext cx="2100255" cy="184666"/>
          </a:xfrm>
          <a:noFill/>
        </p:spPr>
        <p:txBody>
          <a:bodyPr/>
          <a:lstStyle/>
          <a:p>
            <a:pPr lvl="4"/>
            <a:r>
              <a:rPr lang="en-US" smtClean="0"/>
              <a:t>Joseph Levy (InterDigital)</a:t>
            </a:r>
          </a:p>
        </p:txBody>
      </p:sp>
      <p:sp>
        <p:nvSpPr>
          <p:cNvPr id="20485" name="Rectangle 7"/>
          <p:cNvSpPr>
            <a:spLocks noGrp="1" noChangeArrowheads="1"/>
          </p:cNvSpPr>
          <p:nvPr>
            <p:ph type="sldNum" sz="quarter" idx="5"/>
          </p:nvPr>
        </p:nvSpPr>
        <p:spPr>
          <a:xfrm>
            <a:off x="3278936" y="9001125"/>
            <a:ext cx="415177" cy="184666"/>
          </a:xfrm>
          <a:noFill/>
        </p:spPr>
        <p:txBody>
          <a:bodyPr/>
          <a:lstStyle/>
          <a:p>
            <a:r>
              <a:rPr lang="en-US" smtClean="0"/>
              <a:t>Page </a:t>
            </a:r>
            <a:fld id="{F12C820A-A132-4231-BE0A-AC79B82FD720}" type="slidenum">
              <a:rPr lang="en-US" smtClean="0"/>
              <a:pPr/>
              <a:t>14</a:t>
            </a:fld>
            <a:endParaRPr lang="en-US" smtClean="0"/>
          </a:p>
        </p:txBody>
      </p:sp>
      <p:sp>
        <p:nvSpPr>
          <p:cNvPr id="20486" name="Rectangle 2"/>
          <p:cNvSpPr>
            <a:spLocks noGrp="1" noRot="1" noChangeAspect="1" noChangeArrowheads="1" noTextEdit="1"/>
          </p:cNvSpPr>
          <p:nvPr>
            <p:ph type="sldImg"/>
          </p:nvPr>
        </p:nvSpPr>
        <p:spPr>
          <a:xfrm>
            <a:off x="1114425" y="703263"/>
            <a:ext cx="4629150" cy="3473450"/>
          </a:xfrm>
          <a:ln cap="flat"/>
        </p:spPr>
      </p:sp>
      <p:sp>
        <p:nvSpPr>
          <p:cNvPr id="20487" name="Rectangle 3"/>
          <p:cNvSpPr>
            <a:spLocks noGrp="1" noChangeArrowheads="1"/>
          </p:cNvSpPr>
          <p:nvPr>
            <p:ph type="body" idx="1"/>
          </p:nvPr>
        </p:nvSpPr>
        <p:spPr>
          <a:noFill/>
          <a:ln/>
        </p:spPr>
        <p:txBody>
          <a:bodyPr lIns="95250" rIns="95250"/>
          <a:lstStyle/>
          <a:p>
            <a:endParaRPr lang="en-US" smtClean="0"/>
          </a:p>
        </p:txBody>
      </p:sp>
    </p:spTree>
    <p:extLst>
      <p:ext uri="{BB962C8B-B14F-4D97-AF65-F5344CB8AC3E}">
        <p14:creationId xmlns:p14="http://schemas.microsoft.com/office/powerpoint/2010/main" val="17278914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1114425" y="703263"/>
            <a:ext cx="4629150" cy="3473450"/>
          </a:xfrm>
          <a:ln/>
        </p:spPr>
      </p:sp>
      <p:sp>
        <p:nvSpPr>
          <p:cNvPr id="21507" name="Notes Placeholder 2"/>
          <p:cNvSpPr>
            <a:spLocks noGrp="1"/>
          </p:cNvSpPr>
          <p:nvPr>
            <p:ph type="body" idx="1"/>
          </p:nvPr>
        </p:nvSpPr>
        <p:spPr>
          <a:noFill/>
          <a:ln/>
        </p:spPr>
        <p:txBody>
          <a:bodyPr/>
          <a:lstStyle/>
          <a:p>
            <a:endParaRPr lang="en-US" smtClean="0"/>
          </a:p>
        </p:txBody>
      </p:sp>
      <p:sp>
        <p:nvSpPr>
          <p:cNvPr id="21508" name="Header Placeholder 3"/>
          <p:cNvSpPr>
            <a:spLocks noGrp="1"/>
          </p:cNvSpPr>
          <p:nvPr>
            <p:ph type="hdr" sz="quarter"/>
          </p:nvPr>
        </p:nvSpPr>
        <p:spPr>
          <a:xfrm>
            <a:off x="4017617" y="95706"/>
            <a:ext cx="2195858" cy="215444"/>
          </a:xfrm>
          <a:noFill/>
        </p:spPr>
        <p:txBody>
          <a:bodyPr/>
          <a:lstStyle/>
          <a:p>
            <a:r>
              <a:rPr lang="en-US" smtClean="0"/>
              <a:t>doc.: IEEE 802.11-16/0190r0</a:t>
            </a:r>
          </a:p>
        </p:txBody>
      </p:sp>
      <p:sp>
        <p:nvSpPr>
          <p:cNvPr id="21509" name="Date Placeholder 4"/>
          <p:cNvSpPr>
            <a:spLocks noGrp="1"/>
          </p:cNvSpPr>
          <p:nvPr>
            <p:ph type="dt" sz="quarter" idx="1"/>
          </p:nvPr>
        </p:nvSpPr>
        <p:spPr>
          <a:xfrm>
            <a:off x="646113" y="95706"/>
            <a:ext cx="1041952" cy="215444"/>
          </a:xfrm>
          <a:noFill/>
        </p:spPr>
        <p:txBody>
          <a:bodyPr/>
          <a:lstStyle/>
          <a:p>
            <a:r>
              <a:rPr lang="en-US" smtClean="0"/>
              <a:t>January 2016</a:t>
            </a:r>
          </a:p>
        </p:txBody>
      </p:sp>
      <p:sp>
        <p:nvSpPr>
          <p:cNvPr id="21510" name="Footer Placeholder 5"/>
          <p:cNvSpPr>
            <a:spLocks noGrp="1"/>
          </p:cNvSpPr>
          <p:nvPr>
            <p:ph type="ftr" sz="quarter" idx="4"/>
          </p:nvPr>
        </p:nvSpPr>
        <p:spPr>
          <a:xfrm>
            <a:off x="4113220" y="9001125"/>
            <a:ext cx="2100255" cy="184666"/>
          </a:xfrm>
          <a:noFill/>
        </p:spPr>
        <p:txBody>
          <a:bodyPr/>
          <a:lstStyle/>
          <a:p>
            <a:pPr lvl="4"/>
            <a:r>
              <a:rPr lang="en-US" smtClean="0"/>
              <a:t>Joseph Levy (InterDigital)</a:t>
            </a:r>
          </a:p>
        </p:txBody>
      </p:sp>
      <p:sp>
        <p:nvSpPr>
          <p:cNvPr id="21511" name="Slide Number Placeholder 6"/>
          <p:cNvSpPr>
            <a:spLocks noGrp="1"/>
          </p:cNvSpPr>
          <p:nvPr>
            <p:ph type="sldNum" sz="quarter" idx="5"/>
          </p:nvPr>
        </p:nvSpPr>
        <p:spPr>
          <a:xfrm>
            <a:off x="3278936" y="9001125"/>
            <a:ext cx="415177" cy="184666"/>
          </a:xfrm>
          <a:noFill/>
        </p:spPr>
        <p:txBody>
          <a:bodyPr/>
          <a:lstStyle/>
          <a:p>
            <a:r>
              <a:rPr lang="en-US" smtClean="0"/>
              <a:t>Page </a:t>
            </a:r>
            <a:fld id="{3D3FA66A-62ED-4644-A773-A96A93BA9B1D}" type="slidenum">
              <a:rPr lang="en-US" smtClean="0"/>
              <a:pPr/>
              <a:t>15</a:t>
            </a:fld>
            <a:endParaRPr lang="en-US" smtClean="0"/>
          </a:p>
        </p:txBody>
      </p:sp>
    </p:spTree>
    <p:extLst>
      <p:ext uri="{BB962C8B-B14F-4D97-AF65-F5344CB8AC3E}">
        <p14:creationId xmlns:p14="http://schemas.microsoft.com/office/powerpoint/2010/main" val="5917501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1114425" y="703263"/>
            <a:ext cx="4629150" cy="3473450"/>
          </a:xfrm>
          <a:ln/>
        </p:spPr>
      </p:sp>
      <p:sp>
        <p:nvSpPr>
          <p:cNvPr id="21507" name="Notes Placeholder 2"/>
          <p:cNvSpPr>
            <a:spLocks noGrp="1"/>
          </p:cNvSpPr>
          <p:nvPr>
            <p:ph type="body" idx="1"/>
          </p:nvPr>
        </p:nvSpPr>
        <p:spPr>
          <a:noFill/>
          <a:ln/>
        </p:spPr>
        <p:txBody>
          <a:bodyPr/>
          <a:lstStyle/>
          <a:p>
            <a:endParaRPr lang="en-US" smtClean="0"/>
          </a:p>
        </p:txBody>
      </p:sp>
      <p:sp>
        <p:nvSpPr>
          <p:cNvPr id="21508" name="Header Placeholder 3"/>
          <p:cNvSpPr>
            <a:spLocks noGrp="1"/>
          </p:cNvSpPr>
          <p:nvPr>
            <p:ph type="hdr" sz="quarter"/>
          </p:nvPr>
        </p:nvSpPr>
        <p:spPr>
          <a:xfrm>
            <a:off x="4017617" y="95706"/>
            <a:ext cx="2195858" cy="215444"/>
          </a:xfrm>
          <a:noFill/>
        </p:spPr>
        <p:txBody>
          <a:bodyPr/>
          <a:lstStyle/>
          <a:p>
            <a:r>
              <a:rPr lang="en-US" smtClean="0"/>
              <a:t>doc.: IEEE 802.11-16/0190r0</a:t>
            </a:r>
          </a:p>
        </p:txBody>
      </p:sp>
      <p:sp>
        <p:nvSpPr>
          <p:cNvPr id="21509" name="Date Placeholder 4"/>
          <p:cNvSpPr>
            <a:spLocks noGrp="1"/>
          </p:cNvSpPr>
          <p:nvPr>
            <p:ph type="dt" sz="quarter" idx="1"/>
          </p:nvPr>
        </p:nvSpPr>
        <p:spPr>
          <a:xfrm>
            <a:off x="646113" y="95706"/>
            <a:ext cx="1041952" cy="215444"/>
          </a:xfrm>
          <a:noFill/>
        </p:spPr>
        <p:txBody>
          <a:bodyPr/>
          <a:lstStyle/>
          <a:p>
            <a:r>
              <a:rPr lang="en-US" smtClean="0"/>
              <a:t>January 2016</a:t>
            </a:r>
          </a:p>
        </p:txBody>
      </p:sp>
      <p:sp>
        <p:nvSpPr>
          <p:cNvPr id="21510" name="Footer Placeholder 5"/>
          <p:cNvSpPr>
            <a:spLocks noGrp="1"/>
          </p:cNvSpPr>
          <p:nvPr>
            <p:ph type="ftr" sz="quarter" idx="4"/>
          </p:nvPr>
        </p:nvSpPr>
        <p:spPr>
          <a:xfrm>
            <a:off x="4113220" y="9001125"/>
            <a:ext cx="2100255" cy="184666"/>
          </a:xfrm>
          <a:noFill/>
        </p:spPr>
        <p:txBody>
          <a:bodyPr/>
          <a:lstStyle/>
          <a:p>
            <a:pPr lvl="4"/>
            <a:r>
              <a:rPr lang="en-US" smtClean="0"/>
              <a:t>Joseph Levy (InterDigital)</a:t>
            </a:r>
          </a:p>
        </p:txBody>
      </p:sp>
      <p:sp>
        <p:nvSpPr>
          <p:cNvPr id="21511" name="Slide Number Placeholder 6"/>
          <p:cNvSpPr>
            <a:spLocks noGrp="1"/>
          </p:cNvSpPr>
          <p:nvPr>
            <p:ph type="sldNum" sz="quarter" idx="5"/>
          </p:nvPr>
        </p:nvSpPr>
        <p:spPr>
          <a:xfrm>
            <a:off x="3278936" y="9001125"/>
            <a:ext cx="415177" cy="184666"/>
          </a:xfrm>
          <a:noFill/>
        </p:spPr>
        <p:txBody>
          <a:bodyPr/>
          <a:lstStyle/>
          <a:p>
            <a:r>
              <a:rPr lang="en-US" smtClean="0"/>
              <a:t>Page </a:t>
            </a:r>
            <a:fld id="{3D3FA66A-62ED-4644-A773-A96A93BA9B1D}" type="slidenum">
              <a:rPr lang="en-US" smtClean="0"/>
              <a:pPr/>
              <a:t>16</a:t>
            </a:fld>
            <a:endParaRPr lang="en-US" smtClean="0"/>
          </a:p>
        </p:txBody>
      </p:sp>
    </p:spTree>
    <p:extLst>
      <p:ext uri="{BB962C8B-B14F-4D97-AF65-F5344CB8AC3E}">
        <p14:creationId xmlns:p14="http://schemas.microsoft.com/office/powerpoint/2010/main" val="22899527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xfrm>
            <a:off x="1114425" y="703263"/>
            <a:ext cx="4629150" cy="3473450"/>
          </a:xfrm>
          <a:ln/>
        </p:spPr>
      </p:sp>
      <p:sp>
        <p:nvSpPr>
          <p:cNvPr id="23555" name="Notes Placeholder 2"/>
          <p:cNvSpPr>
            <a:spLocks noGrp="1"/>
          </p:cNvSpPr>
          <p:nvPr>
            <p:ph type="body" idx="1"/>
          </p:nvPr>
        </p:nvSpPr>
        <p:spPr>
          <a:noFill/>
          <a:ln/>
        </p:spPr>
        <p:txBody>
          <a:bodyPr/>
          <a:lstStyle/>
          <a:p>
            <a:endParaRPr lang="en-US" smtClean="0"/>
          </a:p>
        </p:txBody>
      </p:sp>
      <p:sp>
        <p:nvSpPr>
          <p:cNvPr id="23556" name="Header Placeholder 3"/>
          <p:cNvSpPr>
            <a:spLocks noGrp="1"/>
          </p:cNvSpPr>
          <p:nvPr>
            <p:ph type="hdr" sz="quarter"/>
          </p:nvPr>
        </p:nvSpPr>
        <p:spPr>
          <a:xfrm>
            <a:off x="4017617" y="95706"/>
            <a:ext cx="2195858" cy="215444"/>
          </a:xfrm>
          <a:noFill/>
        </p:spPr>
        <p:txBody>
          <a:bodyPr/>
          <a:lstStyle/>
          <a:p>
            <a:r>
              <a:rPr lang="en-US" smtClean="0"/>
              <a:t>doc.: IEEE 802.11-16/0190r0</a:t>
            </a:r>
          </a:p>
        </p:txBody>
      </p:sp>
      <p:sp>
        <p:nvSpPr>
          <p:cNvPr id="23557" name="Date Placeholder 4"/>
          <p:cNvSpPr>
            <a:spLocks noGrp="1"/>
          </p:cNvSpPr>
          <p:nvPr>
            <p:ph type="dt" sz="quarter" idx="1"/>
          </p:nvPr>
        </p:nvSpPr>
        <p:spPr>
          <a:xfrm>
            <a:off x="646113" y="95706"/>
            <a:ext cx="1041952" cy="215444"/>
          </a:xfrm>
          <a:noFill/>
        </p:spPr>
        <p:txBody>
          <a:bodyPr/>
          <a:lstStyle/>
          <a:p>
            <a:r>
              <a:rPr lang="en-US" smtClean="0"/>
              <a:t>January 2016</a:t>
            </a:r>
          </a:p>
        </p:txBody>
      </p:sp>
      <p:sp>
        <p:nvSpPr>
          <p:cNvPr id="23558" name="Footer Placeholder 5"/>
          <p:cNvSpPr>
            <a:spLocks noGrp="1"/>
          </p:cNvSpPr>
          <p:nvPr>
            <p:ph type="ftr" sz="quarter" idx="4"/>
          </p:nvPr>
        </p:nvSpPr>
        <p:spPr>
          <a:xfrm>
            <a:off x="4113220" y="9001125"/>
            <a:ext cx="2100255" cy="184666"/>
          </a:xfrm>
          <a:noFill/>
        </p:spPr>
        <p:txBody>
          <a:bodyPr/>
          <a:lstStyle/>
          <a:p>
            <a:pPr lvl="4"/>
            <a:r>
              <a:rPr lang="en-US" smtClean="0"/>
              <a:t>Joseph Levy (InterDigital)</a:t>
            </a:r>
          </a:p>
        </p:txBody>
      </p:sp>
      <p:sp>
        <p:nvSpPr>
          <p:cNvPr id="23559" name="Slide Number Placeholder 6"/>
          <p:cNvSpPr>
            <a:spLocks noGrp="1"/>
          </p:cNvSpPr>
          <p:nvPr>
            <p:ph type="sldNum" sz="quarter" idx="5"/>
          </p:nvPr>
        </p:nvSpPr>
        <p:spPr>
          <a:xfrm>
            <a:off x="3278936" y="9001125"/>
            <a:ext cx="415177" cy="184666"/>
          </a:xfrm>
          <a:noFill/>
        </p:spPr>
        <p:txBody>
          <a:bodyPr/>
          <a:lstStyle/>
          <a:p>
            <a:r>
              <a:rPr lang="en-US" smtClean="0"/>
              <a:t>Page </a:t>
            </a:r>
            <a:fld id="{0BDA00EA-C510-44A9-980E-C8DBCAD60F3A}" type="slidenum">
              <a:rPr lang="en-US" smtClean="0"/>
              <a:pPr/>
              <a:t>17</a:t>
            </a:fld>
            <a:endParaRPr lang="en-US" smtClean="0"/>
          </a:p>
        </p:txBody>
      </p:sp>
    </p:spTree>
    <p:extLst>
      <p:ext uri="{BB962C8B-B14F-4D97-AF65-F5344CB8AC3E}">
        <p14:creationId xmlns:p14="http://schemas.microsoft.com/office/powerpoint/2010/main" val="40377398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xfrm>
            <a:off x="1114425" y="703263"/>
            <a:ext cx="4629150" cy="3473450"/>
          </a:xfrm>
          <a:ln/>
        </p:spPr>
      </p:sp>
      <p:sp>
        <p:nvSpPr>
          <p:cNvPr id="23555" name="Notes Placeholder 2"/>
          <p:cNvSpPr>
            <a:spLocks noGrp="1"/>
          </p:cNvSpPr>
          <p:nvPr>
            <p:ph type="body" idx="1"/>
          </p:nvPr>
        </p:nvSpPr>
        <p:spPr>
          <a:noFill/>
          <a:ln/>
        </p:spPr>
        <p:txBody>
          <a:bodyPr/>
          <a:lstStyle/>
          <a:p>
            <a:endParaRPr lang="en-US" smtClean="0"/>
          </a:p>
        </p:txBody>
      </p:sp>
      <p:sp>
        <p:nvSpPr>
          <p:cNvPr id="23556" name="Header Placeholder 3"/>
          <p:cNvSpPr>
            <a:spLocks noGrp="1"/>
          </p:cNvSpPr>
          <p:nvPr>
            <p:ph type="hdr" sz="quarter"/>
          </p:nvPr>
        </p:nvSpPr>
        <p:spPr>
          <a:xfrm>
            <a:off x="4017617" y="95706"/>
            <a:ext cx="2195858" cy="215444"/>
          </a:xfrm>
          <a:noFill/>
        </p:spPr>
        <p:txBody>
          <a:bodyPr/>
          <a:lstStyle/>
          <a:p>
            <a:r>
              <a:rPr lang="en-US" smtClean="0"/>
              <a:t>doc.: IEEE 802.11-16/0190r0</a:t>
            </a:r>
          </a:p>
        </p:txBody>
      </p:sp>
      <p:sp>
        <p:nvSpPr>
          <p:cNvPr id="23557" name="Date Placeholder 4"/>
          <p:cNvSpPr>
            <a:spLocks noGrp="1"/>
          </p:cNvSpPr>
          <p:nvPr>
            <p:ph type="dt" sz="quarter" idx="1"/>
          </p:nvPr>
        </p:nvSpPr>
        <p:spPr>
          <a:xfrm>
            <a:off x="646113" y="95706"/>
            <a:ext cx="1041952" cy="215444"/>
          </a:xfrm>
          <a:noFill/>
        </p:spPr>
        <p:txBody>
          <a:bodyPr/>
          <a:lstStyle/>
          <a:p>
            <a:r>
              <a:rPr lang="en-US" smtClean="0"/>
              <a:t>January 2016</a:t>
            </a:r>
          </a:p>
        </p:txBody>
      </p:sp>
      <p:sp>
        <p:nvSpPr>
          <p:cNvPr id="23558" name="Footer Placeholder 5"/>
          <p:cNvSpPr>
            <a:spLocks noGrp="1"/>
          </p:cNvSpPr>
          <p:nvPr>
            <p:ph type="ftr" sz="quarter" idx="4"/>
          </p:nvPr>
        </p:nvSpPr>
        <p:spPr>
          <a:xfrm>
            <a:off x="4113220" y="9001125"/>
            <a:ext cx="2100255" cy="184666"/>
          </a:xfrm>
          <a:noFill/>
        </p:spPr>
        <p:txBody>
          <a:bodyPr/>
          <a:lstStyle/>
          <a:p>
            <a:pPr lvl="4"/>
            <a:r>
              <a:rPr lang="en-US" smtClean="0"/>
              <a:t>Joseph Levy (InterDigital)</a:t>
            </a:r>
          </a:p>
        </p:txBody>
      </p:sp>
      <p:sp>
        <p:nvSpPr>
          <p:cNvPr id="23559" name="Slide Number Placeholder 6"/>
          <p:cNvSpPr>
            <a:spLocks noGrp="1"/>
          </p:cNvSpPr>
          <p:nvPr>
            <p:ph type="sldNum" sz="quarter" idx="5"/>
          </p:nvPr>
        </p:nvSpPr>
        <p:spPr>
          <a:xfrm>
            <a:off x="3278936" y="9001125"/>
            <a:ext cx="415177" cy="184666"/>
          </a:xfrm>
          <a:noFill/>
        </p:spPr>
        <p:txBody>
          <a:bodyPr/>
          <a:lstStyle/>
          <a:p>
            <a:r>
              <a:rPr lang="en-US" smtClean="0"/>
              <a:t>Page </a:t>
            </a:r>
            <a:fld id="{0BDA00EA-C510-44A9-980E-C8DBCAD60F3A}" type="slidenum">
              <a:rPr lang="en-US" smtClean="0"/>
              <a:pPr/>
              <a:t>18</a:t>
            </a:fld>
            <a:endParaRPr lang="en-US" smtClean="0"/>
          </a:p>
        </p:txBody>
      </p:sp>
    </p:spTree>
    <p:extLst>
      <p:ext uri="{BB962C8B-B14F-4D97-AF65-F5344CB8AC3E}">
        <p14:creationId xmlns:p14="http://schemas.microsoft.com/office/powerpoint/2010/main" val="23665327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a:xfrm>
            <a:off x="4007743" y="95706"/>
            <a:ext cx="2205732" cy="215444"/>
          </a:xfrm>
        </p:spPr>
        <p:txBody>
          <a:bodyPr/>
          <a:lstStyle/>
          <a:p>
            <a:pPr>
              <a:defRPr/>
            </a:pPr>
            <a:r>
              <a:rPr lang="en-US" smtClean="0"/>
              <a:t>doc.: IEEE 802.19-09/xxxxr0</a:t>
            </a:r>
          </a:p>
        </p:txBody>
      </p:sp>
      <p:sp>
        <p:nvSpPr>
          <p:cNvPr id="15363" name="Rectangle 3"/>
          <p:cNvSpPr>
            <a:spLocks noGrp="1" noChangeArrowheads="1"/>
          </p:cNvSpPr>
          <p:nvPr>
            <p:ph type="dt" sz="quarter" idx="1"/>
          </p:nvPr>
        </p:nvSpPr>
        <p:spPr>
          <a:xfrm>
            <a:off x="646113" y="95706"/>
            <a:ext cx="812723" cy="215444"/>
          </a:xfrm>
        </p:spPr>
        <p:txBody>
          <a:bodyPr/>
          <a:lstStyle/>
          <a:p>
            <a:pPr>
              <a:defRPr/>
            </a:pPr>
            <a:r>
              <a:rPr lang="en-US" smtClean="0"/>
              <a:t>April 2009</a:t>
            </a:r>
          </a:p>
        </p:txBody>
      </p:sp>
      <p:sp>
        <p:nvSpPr>
          <p:cNvPr id="15364" name="Rectangle 6"/>
          <p:cNvSpPr>
            <a:spLocks noGrp="1" noChangeArrowheads="1"/>
          </p:cNvSpPr>
          <p:nvPr>
            <p:ph type="ftr" sz="quarter" idx="4"/>
          </p:nvPr>
        </p:nvSpPr>
        <p:spPr>
          <a:xfrm>
            <a:off x="3571790" y="9001125"/>
            <a:ext cx="2641685" cy="184666"/>
          </a:xfrm>
        </p:spPr>
        <p:txBody>
          <a:bodyPr/>
          <a:lstStyle/>
          <a:p>
            <a:pPr lvl="4">
              <a:defRPr/>
            </a:pPr>
            <a:r>
              <a:rPr lang="en-US" smtClean="0"/>
              <a:t>Rich Kennedy, Research In Motion</a:t>
            </a:r>
          </a:p>
        </p:txBody>
      </p:sp>
      <p:sp>
        <p:nvSpPr>
          <p:cNvPr id="28676" name="Rectangle 7"/>
          <p:cNvSpPr>
            <a:spLocks noGrp="1" noChangeArrowheads="1"/>
          </p:cNvSpPr>
          <p:nvPr>
            <p:ph type="sldNum" sz="quarter" idx="5"/>
          </p:nvPr>
        </p:nvSpPr>
        <p:spPr>
          <a:xfrm>
            <a:off x="3278936" y="9001125"/>
            <a:ext cx="415177"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Page </a:t>
            </a:r>
            <a:fld id="{8AC30D68-B388-CC41-9257-1344FD822173}" type="slidenum">
              <a:rPr lang="en-US"/>
              <a:pPr/>
              <a:t>19</a:t>
            </a:fld>
            <a:endParaRPr lang="en-US"/>
          </a:p>
        </p:txBody>
      </p:sp>
      <p:sp>
        <p:nvSpPr>
          <p:cNvPr id="28677" name="Rectangle 2"/>
          <p:cNvSpPr>
            <a:spLocks noGrp="1" noRot="1" noChangeAspect="1" noChangeArrowheads="1" noTextEdit="1"/>
          </p:cNvSpPr>
          <p:nvPr>
            <p:ph type="sldImg"/>
          </p:nvPr>
        </p:nvSpPr>
        <p:spPr>
          <a:xfrm>
            <a:off x="1114425" y="703263"/>
            <a:ext cx="4629150" cy="3473450"/>
          </a:xfrm>
          <a:ln/>
        </p:spPr>
      </p:sp>
      <p:sp>
        <p:nvSpPr>
          <p:cNvPr id="2867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ndParaRPr>
          </a:p>
        </p:txBody>
      </p:sp>
    </p:spTree>
    <p:extLst>
      <p:ext uri="{BB962C8B-B14F-4D97-AF65-F5344CB8AC3E}">
        <p14:creationId xmlns:p14="http://schemas.microsoft.com/office/powerpoint/2010/main" val="19844378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itchFamily="18" charset="0"/>
              </a:defRPr>
            </a:lvl1pPr>
            <a:lvl2pPr marL="742950" indent="-285750" defTabSz="938213">
              <a:defRPr sz="2400" b="1">
                <a:solidFill>
                  <a:schemeClr val="tx1"/>
                </a:solidFill>
                <a:latin typeface="Times New Roman" pitchFamily="18" charset="0"/>
              </a:defRPr>
            </a:lvl2pPr>
            <a:lvl3pPr marL="1143000" indent="-228600" defTabSz="938213">
              <a:defRPr sz="2400" b="1">
                <a:solidFill>
                  <a:schemeClr val="tx1"/>
                </a:solidFill>
                <a:latin typeface="Times New Roman" pitchFamily="18" charset="0"/>
              </a:defRPr>
            </a:lvl3pPr>
            <a:lvl4pPr marL="1600200" indent="-228600" defTabSz="938213">
              <a:defRPr sz="2400" b="1">
                <a:solidFill>
                  <a:schemeClr val="tx1"/>
                </a:solidFill>
                <a:latin typeface="Times New Roman" pitchFamily="18" charset="0"/>
              </a:defRPr>
            </a:lvl4pPr>
            <a:lvl5pPr marL="2057400" indent="-228600" defTabSz="938213">
              <a:defRPr sz="2400" b="1">
                <a:solidFill>
                  <a:schemeClr val="tx1"/>
                </a:solidFill>
                <a:latin typeface="Times New Roman" pitchFamily="18" charset="0"/>
              </a:defRPr>
            </a:lvl5pPr>
            <a:lvl6pPr marL="2514600" indent="-228600" defTabSz="938213" eaLnBrk="0" fontAlgn="base" hangingPunct="0">
              <a:spcBef>
                <a:spcPct val="0"/>
              </a:spcBef>
              <a:spcAft>
                <a:spcPct val="0"/>
              </a:spcAft>
              <a:defRPr sz="2400" b="1">
                <a:solidFill>
                  <a:schemeClr val="tx1"/>
                </a:solidFill>
                <a:latin typeface="Times New Roman" pitchFamily="18" charset="0"/>
              </a:defRPr>
            </a:lvl6pPr>
            <a:lvl7pPr marL="2971800" indent="-228600" defTabSz="938213" eaLnBrk="0" fontAlgn="base" hangingPunct="0">
              <a:spcBef>
                <a:spcPct val="0"/>
              </a:spcBef>
              <a:spcAft>
                <a:spcPct val="0"/>
              </a:spcAft>
              <a:defRPr sz="2400" b="1">
                <a:solidFill>
                  <a:schemeClr val="tx1"/>
                </a:solidFill>
                <a:latin typeface="Times New Roman" pitchFamily="18" charset="0"/>
              </a:defRPr>
            </a:lvl7pPr>
            <a:lvl8pPr marL="3429000" indent="-228600" defTabSz="938213" eaLnBrk="0" fontAlgn="base" hangingPunct="0">
              <a:spcBef>
                <a:spcPct val="0"/>
              </a:spcBef>
              <a:spcAft>
                <a:spcPct val="0"/>
              </a:spcAft>
              <a:defRPr sz="2400" b="1">
                <a:solidFill>
                  <a:schemeClr val="tx1"/>
                </a:solidFill>
                <a:latin typeface="Times New Roman" pitchFamily="18" charset="0"/>
              </a:defRPr>
            </a:lvl8pPr>
            <a:lvl9pPr marL="3886200" indent="-228600" defTabSz="938213" eaLnBrk="0" fontAlgn="base" hangingPunct="0">
              <a:spcBef>
                <a:spcPct val="0"/>
              </a:spcBef>
              <a:spcAft>
                <a:spcPct val="0"/>
              </a:spcAft>
              <a:defRPr sz="2400" b="1">
                <a:solidFill>
                  <a:schemeClr val="tx1"/>
                </a:solidFill>
                <a:latin typeface="Times New Roman" pitchFamily="18" charset="0"/>
              </a:defRPr>
            </a:lvl9pPr>
          </a:lstStyle>
          <a:p>
            <a:r>
              <a:rPr lang="en-US" sz="1400" smtClean="0"/>
              <a:t>doc.: IEEE 802.11-15/1529r0</a:t>
            </a:r>
          </a:p>
        </p:txBody>
      </p:sp>
      <p:sp>
        <p:nvSpPr>
          <p:cNvPr id="9933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itchFamily="18" charset="0"/>
              </a:defRPr>
            </a:lvl1pPr>
            <a:lvl2pPr marL="742950" indent="-285750" defTabSz="938213">
              <a:defRPr sz="2400" b="1">
                <a:solidFill>
                  <a:schemeClr val="tx1"/>
                </a:solidFill>
                <a:latin typeface="Times New Roman" pitchFamily="18" charset="0"/>
              </a:defRPr>
            </a:lvl2pPr>
            <a:lvl3pPr marL="1143000" indent="-228600" defTabSz="938213">
              <a:defRPr sz="2400" b="1">
                <a:solidFill>
                  <a:schemeClr val="tx1"/>
                </a:solidFill>
                <a:latin typeface="Times New Roman" pitchFamily="18" charset="0"/>
              </a:defRPr>
            </a:lvl3pPr>
            <a:lvl4pPr marL="1600200" indent="-228600" defTabSz="938213">
              <a:defRPr sz="2400" b="1">
                <a:solidFill>
                  <a:schemeClr val="tx1"/>
                </a:solidFill>
                <a:latin typeface="Times New Roman" pitchFamily="18" charset="0"/>
              </a:defRPr>
            </a:lvl4pPr>
            <a:lvl5pPr marL="2057400" indent="-228600" defTabSz="938213">
              <a:defRPr sz="2400" b="1">
                <a:solidFill>
                  <a:schemeClr val="tx1"/>
                </a:solidFill>
                <a:latin typeface="Times New Roman" pitchFamily="18" charset="0"/>
              </a:defRPr>
            </a:lvl5pPr>
            <a:lvl6pPr marL="2514600" indent="-228600" defTabSz="938213" eaLnBrk="0" fontAlgn="base" hangingPunct="0">
              <a:spcBef>
                <a:spcPct val="0"/>
              </a:spcBef>
              <a:spcAft>
                <a:spcPct val="0"/>
              </a:spcAft>
              <a:defRPr sz="2400" b="1">
                <a:solidFill>
                  <a:schemeClr val="tx1"/>
                </a:solidFill>
                <a:latin typeface="Times New Roman" pitchFamily="18" charset="0"/>
              </a:defRPr>
            </a:lvl6pPr>
            <a:lvl7pPr marL="2971800" indent="-228600" defTabSz="938213" eaLnBrk="0" fontAlgn="base" hangingPunct="0">
              <a:spcBef>
                <a:spcPct val="0"/>
              </a:spcBef>
              <a:spcAft>
                <a:spcPct val="0"/>
              </a:spcAft>
              <a:defRPr sz="2400" b="1">
                <a:solidFill>
                  <a:schemeClr val="tx1"/>
                </a:solidFill>
                <a:latin typeface="Times New Roman" pitchFamily="18" charset="0"/>
              </a:defRPr>
            </a:lvl7pPr>
            <a:lvl8pPr marL="3429000" indent="-228600" defTabSz="938213" eaLnBrk="0" fontAlgn="base" hangingPunct="0">
              <a:spcBef>
                <a:spcPct val="0"/>
              </a:spcBef>
              <a:spcAft>
                <a:spcPct val="0"/>
              </a:spcAft>
              <a:defRPr sz="2400" b="1">
                <a:solidFill>
                  <a:schemeClr val="tx1"/>
                </a:solidFill>
                <a:latin typeface="Times New Roman" pitchFamily="18" charset="0"/>
              </a:defRPr>
            </a:lvl8pPr>
            <a:lvl9pPr marL="3886200" indent="-228600" defTabSz="938213" eaLnBrk="0" fontAlgn="base" hangingPunct="0">
              <a:spcBef>
                <a:spcPct val="0"/>
              </a:spcBef>
              <a:spcAft>
                <a:spcPct val="0"/>
              </a:spcAft>
              <a:defRPr sz="2400" b="1">
                <a:solidFill>
                  <a:schemeClr val="tx1"/>
                </a:solidFill>
                <a:latin typeface="Times New Roman" pitchFamily="18" charset="0"/>
              </a:defRPr>
            </a:lvl9pPr>
          </a:lstStyle>
          <a:p>
            <a:r>
              <a:rPr lang="en-US" sz="1400" smtClean="0"/>
              <a:t>January 2016</a:t>
            </a:r>
          </a:p>
        </p:txBody>
      </p:sp>
      <p:sp>
        <p:nvSpPr>
          <p:cNvPr id="99332"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itchFamily="18" charset="0"/>
              </a:defRPr>
            </a:lvl1pPr>
            <a:lvl2pPr marL="742950" indent="-285750" defTabSz="938213">
              <a:defRPr sz="2400" b="1">
                <a:solidFill>
                  <a:schemeClr val="tx1"/>
                </a:solidFill>
                <a:latin typeface="Times New Roman" pitchFamily="18" charset="0"/>
              </a:defRPr>
            </a:lvl2pPr>
            <a:lvl3pPr marL="1143000" indent="-228600" defTabSz="938213">
              <a:defRPr sz="2400" b="1">
                <a:solidFill>
                  <a:schemeClr val="tx1"/>
                </a:solidFill>
                <a:latin typeface="Times New Roman" pitchFamily="18" charset="0"/>
              </a:defRPr>
            </a:lvl3pPr>
            <a:lvl4pPr marL="1600200" indent="-228600" defTabSz="938213">
              <a:defRPr sz="2400" b="1">
                <a:solidFill>
                  <a:schemeClr val="tx1"/>
                </a:solidFill>
                <a:latin typeface="Times New Roman" pitchFamily="18" charset="0"/>
              </a:defRPr>
            </a:lvl4pPr>
            <a:lvl5pPr marL="458788" defTabSz="938213">
              <a:defRPr sz="2400" b="1">
                <a:solidFill>
                  <a:schemeClr val="tx1"/>
                </a:solidFill>
                <a:latin typeface="Times New Roman" pitchFamily="18" charset="0"/>
              </a:defRPr>
            </a:lvl5pPr>
            <a:lvl6pPr marL="915988" defTabSz="938213" eaLnBrk="0" fontAlgn="base" hangingPunct="0">
              <a:spcBef>
                <a:spcPct val="0"/>
              </a:spcBef>
              <a:spcAft>
                <a:spcPct val="0"/>
              </a:spcAft>
              <a:defRPr sz="2400" b="1">
                <a:solidFill>
                  <a:schemeClr val="tx1"/>
                </a:solidFill>
                <a:latin typeface="Times New Roman" pitchFamily="18" charset="0"/>
              </a:defRPr>
            </a:lvl6pPr>
            <a:lvl7pPr marL="1373188" defTabSz="938213" eaLnBrk="0" fontAlgn="base" hangingPunct="0">
              <a:spcBef>
                <a:spcPct val="0"/>
              </a:spcBef>
              <a:spcAft>
                <a:spcPct val="0"/>
              </a:spcAft>
              <a:defRPr sz="2400" b="1">
                <a:solidFill>
                  <a:schemeClr val="tx1"/>
                </a:solidFill>
                <a:latin typeface="Times New Roman" pitchFamily="18" charset="0"/>
              </a:defRPr>
            </a:lvl7pPr>
            <a:lvl8pPr marL="1830388" defTabSz="938213" eaLnBrk="0" fontAlgn="base" hangingPunct="0">
              <a:spcBef>
                <a:spcPct val="0"/>
              </a:spcBef>
              <a:spcAft>
                <a:spcPct val="0"/>
              </a:spcAft>
              <a:defRPr sz="2400" b="1">
                <a:solidFill>
                  <a:schemeClr val="tx1"/>
                </a:solidFill>
                <a:latin typeface="Times New Roman" pitchFamily="18" charset="0"/>
              </a:defRPr>
            </a:lvl8pPr>
            <a:lvl9pPr marL="2287588" defTabSz="938213" eaLnBrk="0" fontAlgn="base" hangingPunct="0">
              <a:spcBef>
                <a:spcPct val="0"/>
              </a:spcBef>
              <a:spcAft>
                <a:spcPct val="0"/>
              </a:spcAft>
              <a:defRPr sz="2400" b="1">
                <a:solidFill>
                  <a:schemeClr val="tx1"/>
                </a:solidFill>
                <a:latin typeface="Times New Roman" pitchFamily="18" charset="0"/>
              </a:defRPr>
            </a:lvl9pPr>
          </a:lstStyle>
          <a:p>
            <a:pPr lvl="4"/>
            <a:r>
              <a:rPr lang="en-US" sz="1200" b="0" smtClean="0"/>
              <a:t>Adrian Stephens, Intel Corporation</a:t>
            </a:r>
          </a:p>
        </p:txBody>
      </p:sp>
      <p:sp>
        <p:nvSpPr>
          <p:cNvPr id="993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itchFamily="18" charset="0"/>
              </a:defRPr>
            </a:lvl1pPr>
            <a:lvl2pPr marL="742950" indent="-285750" defTabSz="938213">
              <a:defRPr sz="2400" b="1">
                <a:solidFill>
                  <a:schemeClr val="tx1"/>
                </a:solidFill>
                <a:latin typeface="Times New Roman" pitchFamily="18" charset="0"/>
              </a:defRPr>
            </a:lvl2pPr>
            <a:lvl3pPr marL="1143000" indent="-228600" defTabSz="938213">
              <a:defRPr sz="2400" b="1">
                <a:solidFill>
                  <a:schemeClr val="tx1"/>
                </a:solidFill>
                <a:latin typeface="Times New Roman" pitchFamily="18" charset="0"/>
              </a:defRPr>
            </a:lvl3pPr>
            <a:lvl4pPr marL="1600200" indent="-228600" defTabSz="938213">
              <a:defRPr sz="2400" b="1">
                <a:solidFill>
                  <a:schemeClr val="tx1"/>
                </a:solidFill>
                <a:latin typeface="Times New Roman" pitchFamily="18" charset="0"/>
              </a:defRPr>
            </a:lvl4pPr>
            <a:lvl5pPr marL="2057400" indent="-228600" defTabSz="938213">
              <a:defRPr sz="2400" b="1">
                <a:solidFill>
                  <a:schemeClr val="tx1"/>
                </a:solidFill>
                <a:latin typeface="Times New Roman" pitchFamily="18" charset="0"/>
              </a:defRPr>
            </a:lvl5pPr>
            <a:lvl6pPr marL="2514600" indent="-228600" defTabSz="938213" eaLnBrk="0" fontAlgn="base" hangingPunct="0">
              <a:spcBef>
                <a:spcPct val="0"/>
              </a:spcBef>
              <a:spcAft>
                <a:spcPct val="0"/>
              </a:spcAft>
              <a:defRPr sz="2400" b="1">
                <a:solidFill>
                  <a:schemeClr val="tx1"/>
                </a:solidFill>
                <a:latin typeface="Times New Roman" pitchFamily="18" charset="0"/>
              </a:defRPr>
            </a:lvl6pPr>
            <a:lvl7pPr marL="2971800" indent="-228600" defTabSz="938213" eaLnBrk="0" fontAlgn="base" hangingPunct="0">
              <a:spcBef>
                <a:spcPct val="0"/>
              </a:spcBef>
              <a:spcAft>
                <a:spcPct val="0"/>
              </a:spcAft>
              <a:defRPr sz="2400" b="1">
                <a:solidFill>
                  <a:schemeClr val="tx1"/>
                </a:solidFill>
                <a:latin typeface="Times New Roman" pitchFamily="18" charset="0"/>
              </a:defRPr>
            </a:lvl7pPr>
            <a:lvl8pPr marL="3429000" indent="-228600" defTabSz="938213" eaLnBrk="0" fontAlgn="base" hangingPunct="0">
              <a:spcBef>
                <a:spcPct val="0"/>
              </a:spcBef>
              <a:spcAft>
                <a:spcPct val="0"/>
              </a:spcAft>
              <a:defRPr sz="2400" b="1">
                <a:solidFill>
                  <a:schemeClr val="tx1"/>
                </a:solidFill>
                <a:latin typeface="Times New Roman" pitchFamily="18" charset="0"/>
              </a:defRPr>
            </a:lvl8pPr>
            <a:lvl9pPr marL="3886200" indent="-228600" defTabSz="938213" eaLnBrk="0" fontAlgn="base" hangingPunct="0">
              <a:spcBef>
                <a:spcPct val="0"/>
              </a:spcBef>
              <a:spcAft>
                <a:spcPct val="0"/>
              </a:spcAft>
              <a:defRPr sz="2400" b="1">
                <a:solidFill>
                  <a:schemeClr val="tx1"/>
                </a:solidFill>
                <a:latin typeface="Times New Roman" pitchFamily="18" charset="0"/>
              </a:defRPr>
            </a:lvl9pPr>
          </a:lstStyle>
          <a:p>
            <a:r>
              <a:rPr lang="en-US" sz="1200" b="0" smtClean="0"/>
              <a:t>Page </a:t>
            </a:r>
            <a:fld id="{D682FE07-470C-4031-9E56-D8466BE2566B}" type="slidenum">
              <a:rPr lang="en-US" sz="1200" b="0" smtClean="0"/>
              <a:pPr/>
              <a:t>2</a:t>
            </a:fld>
            <a:endParaRPr lang="en-US" sz="1200" b="0" smtClean="0"/>
          </a:p>
        </p:txBody>
      </p:sp>
      <p:sp>
        <p:nvSpPr>
          <p:cNvPr id="99334" name="Rectangle 2"/>
          <p:cNvSpPr>
            <a:spLocks noGrp="1" noRot="1" noChangeAspect="1" noChangeArrowheads="1" noTextEdit="1"/>
          </p:cNvSpPr>
          <p:nvPr>
            <p:ph type="sldImg"/>
          </p:nvPr>
        </p:nvSpPr>
        <p:spPr>
          <a:ln/>
        </p:spPr>
      </p:sp>
      <p:sp>
        <p:nvSpPr>
          <p:cNvPr id="993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Tree>
    <p:extLst>
      <p:ext uri="{BB962C8B-B14F-4D97-AF65-F5344CB8AC3E}">
        <p14:creationId xmlns:p14="http://schemas.microsoft.com/office/powerpoint/2010/main" val="15000833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a:xfrm>
            <a:off x="4007743" y="95706"/>
            <a:ext cx="2205732" cy="215444"/>
          </a:xfrm>
        </p:spPr>
        <p:txBody>
          <a:bodyPr/>
          <a:lstStyle/>
          <a:p>
            <a:pPr>
              <a:defRPr/>
            </a:pPr>
            <a:r>
              <a:rPr lang="en-US" smtClean="0"/>
              <a:t>doc.: IEEE 802.19-09/xxxxr0</a:t>
            </a:r>
          </a:p>
        </p:txBody>
      </p:sp>
      <p:sp>
        <p:nvSpPr>
          <p:cNvPr id="16387" name="Rectangle 3"/>
          <p:cNvSpPr>
            <a:spLocks noGrp="1" noChangeArrowheads="1"/>
          </p:cNvSpPr>
          <p:nvPr>
            <p:ph type="dt" sz="quarter" idx="1"/>
          </p:nvPr>
        </p:nvSpPr>
        <p:spPr>
          <a:xfrm>
            <a:off x="646113" y="95706"/>
            <a:ext cx="812723" cy="215444"/>
          </a:xfrm>
        </p:spPr>
        <p:txBody>
          <a:bodyPr/>
          <a:lstStyle/>
          <a:p>
            <a:pPr>
              <a:defRPr/>
            </a:pPr>
            <a:r>
              <a:rPr lang="en-US" smtClean="0"/>
              <a:t>April 2009</a:t>
            </a:r>
          </a:p>
        </p:txBody>
      </p:sp>
      <p:sp>
        <p:nvSpPr>
          <p:cNvPr id="16388" name="Rectangle 6"/>
          <p:cNvSpPr>
            <a:spLocks noGrp="1" noChangeArrowheads="1"/>
          </p:cNvSpPr>
          <p:nvPr>
            <p:ph type="ftr" sz="quarter" idx="4"/>
          </p:nvPr>
        </p:nvSpPr>
        <p:spPr>
          <a:xfrm>
            <a:off x="3571790" y="9001125"/>
            <a:ext cx="2641685" cy="184666"/>
          </a:xfrm>
        </p:spPr>
        <p:txBody>
          <a:bodyPr/>
          <a:lstStyle/>
          <a:p>
            <a:pPr lvl="4">
              <a:defRPr/>
            </a:pPr>
            <a:r>
              <a:rPr lang="en-US" smtClean="0"/>
              <a:t>Rich Kennedy, Research In Motion</a:t>
            </a:r>
          </a:p>
        </p:txBody>
      </p:sp>
      <p:sp>
        <p:nvSpPr>
          <p:cNvPr id="30724" name="Rectangle 7"/>
          <p:cNvSpPr>
            <a:spLocks noGrp="1" noChangeArrowheads="1"/>
          </p:cNvSpPr>
          <p:nvPr>
            <p:ph type="sldNum" sz="quarter" idx="5"/>
          </p:nvPr>
        </p:nvSpPr>
        <p:spPr>
          <a:xfrm>
            <a:off x="3278936" y="9001125"/>
            <a:ext cx="415177"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Page </a:t>
            </a:r>
            <a:fld id="{214C0BA8-5355-5B4E-9412-71DD676DB540}" type="slidenum">
              <a:rPr lang="en-US"/>
              <a:pPr/>
              <a:t>20</a:t>
            </a:fld>
            <a:endParaRPr lang="en-US"/>
          </a:p>
        </p:txBody>
      </p:sp>
      <p:sp>
        <p:nvSpPr>
          <p:cNvPr id="30725" name="Rectangle 2"/>
          <p:cNvSpPr>
            <a:spLocks noGrp="1" noRot="1" noChangeAspect="1" noChangeArrowheads="1" noTextEdit="1"/>
          </p:cNvSpPr>
          <p:nvPr>
            <p:ph type="sldImg"/>
          </p:nvPr>
        </p:nvSpPr>
        <p:spPr>
          <a:xfrm>
            <a:off x="1114425" y="703263"/>
            <a:ext cx="4629150" cy="3473450"/>
          </a:xfrm>
          <a:ln cap="flat"/>
        </p:spPr>
      </p:sp>
      <p:sp>
        <p:nvSpPr>
          <p:cNvPr id="3072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lIns="95250" rIns="95250"/>
          <a:lstStyle/>
          <a:p>
            <a:endParaRPr lang="en-US">
              <a:latin typeface="Times New Roman" charset="0"/>
            </a:endParaRPr>
          </a:p>
        </p:txBody>
      </p:sp>
    </p:spTree>
    <p:extLst>
      <p:ext uri="{BB962C8B-B14F-4D97-AF65-F5344CB8AC3E}">
        <p14:creationId xmlns:p14="http://schemas.microsoft.com/office/powerpoint/2010/main" val="41437417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802.11-15/1529r0</a:t>
            </a:r>
            <a:endParaRPr lang="en-US"/>
          </a:p>
        </p:txBody>
      </p:sp>
      <p:sp>
        <p:nvSpPr>
          <p:cNvPr id="5" name="Date Placeholder 4"/>
          <p:cNvSpPr>
            <a:spLocks noGrp="1"/>
          </p:cNvSpPr>
          <p:nvPr>
            <p:ph type="dt" idx="11"/>
          </p:nvPr>
        </p:nvSpPr>
        <p:spPr/>
        <p:txBody>
          <a:bodyPr/>
          <a:lstStyle/>
          <a:p>
            <a:pPr>
              <a:defRPr/>
            </a:pPr>
            <a:r>
              <a:rPr lang="en-US" smtClean="0"/>
              <a:t>January 2016</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21</a:t>
            </a:fld>
            <a:endParaRPr lang="en-US"/>
          </a:p>
        </p:txBody>
      </p:sp>
    </p:spTree>
    <p:extLst>
      <p:ext uri="{BB962C8B-B14F-4D97-AF65-F5344CB8AC3E}">
        <p14:creationId xmlns:p14="http://schemas.microsoft.com/office/powerpoint/2010/main" val="17604451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4425" y="703263"/>
            <a:ext cx="4629150" cy="347345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a:xfrm>
            <a:off x="4007743" y="95706"/>
            <a:ext cx="2205732" cy="215444"/>
          </a:xfrm>
        </p:spPr>
        <p:txBody>
          <a:bodyPr/>
          <a:lstStyle/>
          <a:p>
            <a:pPr>
              <a:defRPr/>
            </a:pPr>
            <a:r>
              <a:rPr lang="en-US" smtClean="0"/>
              <a:t>doc.: IEEE 802.19-09/xxxxr0</a:t>
            </a:r>
            <a:endParaRPr lang="en-US"/>
          </a:p>
        </p:txBody>
      </p:sp>
      <p:sp>
        <p:nvSpPr>
          <p:cNvPr id="5" name="Date Placeholder 4"/>
          <p:cNvSpPr>
            <a:spLocks noGrp="1"/>
          </p:cNvSpPr>
          <p:nvPr>
            <p:ph type="dt" idx="11"/>
          </p:nvPr>
        </p:nvSpPr>
        <p:spPr>
          <a:xfrm>
            <a:off x="646113" y="95706"/>
            <a:ext cx="812723" cy="215444"/>
          </a:xfrm>
        </p:spPr>
        <p:txBody>
          <a:bodyPr/>
          <a:lstStyle/>
          <a:p>
            <a:pPr>
              <a:defRPr/>
            </a:pPr>
            <a:r>
              <a:rPr lang="en-US" smtClean="0"/>
              <a:t>April 2009</a:t>
            </a:r>
            <a:endParaRPr lang="en-US"/>
          </a:p>
        </p:txBody>
      </p:sp>
      <p:sp>
        <p:nvSpPr>
          <p:cNvPr id="6" name="Footer Placeholder 5"/>
          <p:cNvSpPr>
            <a:spLocks noGrp="1"/>
          </p:cNvSpPr>
          <p:nvPr>
            <p:ph type="ftr" sz="quarter" idx="12"/>
          </p:nvPr>
        </p:nvSpPr>
        <p:spPr>
          <a:xfrm>
            <a:off x="3571790" y="9001125"/>
            <a:ext cx="2641685" cy="184666"/>
          </a:xfrm>
        </p:spPr>
        <p:txBody>
          <a:bodyPr/>
          <a:lstStyle/>
          <a:p>
            <a:pPr lvl="4">
              <a:defRPr/>
            </a:pPr>
            <a:r>
              <a:rPr lang="en-US" smtClean="0"/>
              <a:t>Rich Kennedy, Research In Motion</a:t>
            </a:r>
            <a:endParaRPr lang="en-US"/>
          </a:p>
        </p:txBody>
      </p:sp>
      <p:sp>
        <p:nvSpPr>
          <p:cNvPr id="7" name="Slide Number Placeholder 6"/>
          <p:cNvSpPr>
            <a:spLocks noGrp="1"/>
          </p:cNvSpPr>
          <p:nvPr>
            <p:ph type="sldNum" sz="quarter" idx="13"/>
          </p:nvPr>
        </p:nvSpPr>
        <p:spPr>
          <a:xfrm>
            <a:off x="3278936" y="9001125"/>
            <a:ext cx="415177" cy="184666"/>
          </a:xfrm>
        </p:spPr>
        <p:txBody>
          <a:bodyPr/>
          <a:lstStyle/>
          <a:p>
            <a:pPr>
              <a:defRPr/>
            </a:pPr>
            <a:r>
              <a:rPr lang="en-US" smtClean="0"/>
              <a:t>Page </a:t>
            </a:r>
            <a:fld id="{C9511DD4-8461-104F-9922-A2A8F7A4D3B4}" type="slidenum">
              <a:rPr lang="en-US" smtClean="0"/>
              <a:pPr>
                <a:defRPr/>
              </a:pPr>
              <a:t>22</a:t>
            </a:fld>
            <a:endParaRPr lang="en-US"/>
          </a:p>
        </p:txBody>
      </p:sp>
    </p:spTree>
    <p:extLst>
      <p:ext uri="{BB962C8B-B14F-4D97-AF65-F5344CB8AC3E}">
        <p14:creationId xmlns:p14="http://schemas.microsoft.com/office/powerpoint/2010/main" val="20619913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4425" y="703263"/>
            <a:ext cx="4629150" cy="347345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a:xfrm>
            <a:off x="4007743" y="95706"/>
            <a:ext cx="2205732" cy="215444"/>
          </a:xfrm>
        </p:spPr>
        <p:txBody>
          <a:bodyPr/>
          <a:lstStyle/>
          <a:p>
            <a:pPr>
              <a:defRPr/>
            </a:pPr>
            <a:r>
              <a:rPr lang="en-US" smtClean="0"/>
              <a:t>doc.: IEEE 802.19-09/xxxxr0</a:t>
            </a:r>
            <a:endParaRPr lang="en-US"/>
          </a:p>
        </p:txBody>
      </p:sp>
      <p:sp>
        <p:nvSpPr>
          <p:cNvPr id="5" name="Date Placeholder 4"/>
          <p:cNvSpPr>
            <a:spLocks noGrp="1"/>
          </p:cNvSpPr>
          <p:nvPr>
            <p:ph type="dt" idx="11"/>
          </p:nvPr>
        </p:nvSpPr>
        <p:spPr>
          <a:xfrm>
            <a:off x="646113" y="95706"/>
            <a:ext cx="812723" cy="215444"/>
          </a:xfrm>
        </p:spPr>
        <p:txBody>
          <a:bodyPr/>
          <a:lstStyle/>
          <a:p>
            <a:pPr>
              <a:defRPr/>
            </a:pPr>
            <a:r>
              <a:rPr lang="en-US" smtClean="0"/>
              <a:t>April 2009</a:t>
            </a:r>
            <a:endParaRPr lang="en-US"/>
          </a:p>
        </p:txBody>
      </p:sp>
      <p:sp>
        <p:nvSpPr>
          <p:cNvPr id="6" name="Footer Placeholder 5"/>
          <p:cNvSpPr>
            <a:spLocks noGrp="1"/>
          </p:cNvSpPr>
          <p:nvPr>
            <p:ph type="ftr" sz="quarter" idx="12"/>
          </p:nvPr>
        </p:nvSpPr>
        <p:spPr>
          <a:xfrm>
            <a:off x="3571790" y="9001125"/>
            <a:ext cx="2641685" cy="184666"/>
          </a:xfrm>
        </p:spPr>
        <p:txBody>
          <a:bodyPr/>
          <a:lstStyle/>
          <a:p>
            <a:pPr lvl="4">
              <a:defRPr/>
            </a:pPr>
            <a:r>
              <a:rPr lang="en-US" smtClean="0"/>
              <a:t>Rich Kennedy, Research In Motion</a:t>
            </a:r>
            <a:endParaRPr lang="en-US"/>
          </a:p>
        </p:txBody>
      </p:sp>
      <p:sp>
        <p:nvSpPr>
          <p:cNvPr id="7" name="Slide Number Placeholder 6"/>
          <p:cNvSpPr>
            <a:spLocks noGrp="1"/>
          </p:cNvSpPr>
          <p:nvPr>
            <p:ph type="sldNum" sz="quarter" idx="13"/>
          </p:nvPr>
        </p:nvSpPr>
        <p:spPr>
          <a:xfrm>
            <a:off x="3278936" y="9001125"/>
            <a:ext cx="415177" cy="184666"/>
          </a:xfrm>
        </p:spPr>
        <p:txBody>
          <a:bodyPr/>
          <a:lstStyle/>
          <a:p>
            <a:pPr>
              <a:defRPr/>
            </a:pPr>
            <a:r>
              <a:rPr lang="en-US" smtClean="0"/>
              <a:t>Page </a:t>
            </a:r>
            <a:fld id="{C9511DD4-8461-104F-9922-A2A8F7A4D3B4}" type="slidenum">
              <a:rPr lang="en-US" smtClean="0"/>
              <a:pPr>
                <a:defRPr/>
              </a:pPr>
              <a:t>23</a:t>
            </a:fld>
            <a:endParaRPr lang="en-US"/>
          </a:p>
        </p:txBody>
      </p:sp>
    </p:spTree>
    <p:extLst>
      <p:ext uri="{BB962C8B-B14F-4D97-AF65-F5344CB8AC3E}">
        <p14:creationId xmlns:p14="http://schemas.microsoft.com/office/powerpoint/2010/main" val="5374504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a:xfrm>
            <a:off x="4017617" y="95706"/>
            <a:ext cx="2195858" cy="215444"/>
          </a:xfrm>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z="1400" smtClean="0"/>
              <a:t>doc.: IEEE 802.11-13/0900r0</a:t>
            </a:r>
          </a:p>
        </p:txBody>
      </p:sp>
      <p:sp>
        <p:nvSpPr>
          <p:cNvPr id="17411" name="Rectangle 3"/>
          <p:cNvSpPr>
            <a:spLocks noGrp="1" noChangeArrowheads="1"/>
          </p:cNvSpPr>
          <p:nvPr>
            <p:ph type="dt" sz="quarter" idx="1"/>
          </p:nvPr>
        </p:nvSpPr>
        <p:spPr>
          <a:xfrm>
            <a:off x="646113" y="95706"/>
            <a:ext cx="732573" cy="215444"/>
          </a:xfrm>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a:t>July 2013</a:t>
            </a:r>
            <a:endParaRPr lang="en-GB" altLang="en-US" sz="1400"/>
          </a:p>
        </p:txBody>
      </p:sp>
      <p:sp>
        <p:nvSpPr>
          <p:cNvPr id="17412" name="Rectangle 6"/>
          <p:cNvSpPr>
            <a:spLocks noGrp="1" noChangeArrowheads="1"/>
          </p:cNvSpPr>
          <p:nvPr>
            <p:ph type="ftr" sz="quarter" idx="4"/>
          </p:nvPr>
        </p:nvSpPr>
        <p:spPr>
          <a:xfrm>
            <a:off x="3787811" y="9001125"/>
            <a:ext cx="2425664" cy="184666"/>
          </a:xfrm>
          <a:noFill/>
        </p:spPr>
        <p:txBody>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8788" defTabSz="933450">
              <a:spcBef>
                <a:spcPct val="30000"/>
              </a:spcBef>
              <a:defRPr sz="1200">
                <a:solidFill>
                  <a:schemeClr val="tx1"/>
                </a:solidFill>
                <a:latin typeface="Times New Roman" pitchFamily="18" charset="0"/>
              </a:defRPr>
            </a:lvl5pPr>
            <a:lvl6pPr marL="915988" defTabSz="933450" eaLnBrk="0" fontAlgn="base" hangingPunct="0">
              <a:spcBef>
                <a:spcPct val="30000"/>
              </a:spcBef>
              <a:spcAft>
                <a:spcPct val="0"/>
              </a:spcAft>
              <a:defRPr sz="1200">
                <a:solidFill>
                  <a:schemeClr val="tx1"/>
                </a:solidFill>
                <a:latin typeface="Times New Roman" pitchFamily="18" charset="0"/>
              </a:defRPr>
            </a:lvl6pPr>
            <a:lvl7pPr marL="1373188" defTabSz="933450" eaLnBrk="0" fontAlgn="base" hangingPunct="0">
              <a:spcBef>
                <a:spcPct val="30000"/>
              </a:spcBef>
              <a:spcAft>
                <a:spcPct val="0"/>
              </a:spcAft>
              <a:defRPr sz="1200">
                <a:solidFill>
                  <a:schemeClr val="tx1"/>
                </a:solidFill>
                <a:latin typeface="Times New Roman" pitchFamily="18" charset="0"/>
              </a:defRPr>
            </a:lvl7pPr>
            <a:lvl8pPr marL="1830388" defTabSz="933450" eaLnBrk="0" fontAlgn="base" hangingPunct="0">
              <a:spcBef>
                <a:spcPct val="30000"/>
              </a:spcBef>
              <a:spcAft>
                <a:spcPct val="0"/>
              </a:spcAft>
              <a:defRPr sz="1200">
                <a:solidFill>
                  <a:schemeClr val="tx1"/>
                </a:solidFill>
                <a:latin typeface="Times New Roman" pitchFamily="18" charset="0"/>
              </a:defRPr>
            </a:lvl8pPr>
            <a:lvl9pPr marL="2287588" defTabSz="933450"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GB" altLang="en-US" smtClean="0"/>
              <a:t>Clint Chaplin, Chair (Samsung)</a:t>
            </a:r>
          </a:p>
        </p:txBody>
      </p:sp>
      <p:sp>
        <p:nvSpPr>
          <p:cNvPr id="17413" name="Rectangle 7"/>
          <p:cNvSpPr>
            <a:spLocks noGrp="1" noChangeArrowheads="1"/>
          </p:cNvSpPr>
          <p:nvPr>
            <p:ph type="sldNum" sz="quarter" idx="5"/>
          </p:nvPr>
        </p:nvSpPr>
        <p:spPr>
          <a:xfrm>
            <a:off x="3278936" y="9001125"/>
            <a:ext cx="415177" cy="184666"/>
          </a:xfrm>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a:t>Page </a:t>
            </a:r>
            <a:fld id="{B6A31C27-B09A-4880-B9CE-D62100860083}" type="slidenum">
              <a:rPr lang="en-GB" altLang="en-US"/>
              <a:pPr>
                <a:spcBef>
                  <a:spcPct val="0"/>
                </a:spcBef>
              </a:pPr>
              <a:t>24</a:t>
            </a:fld>
            <a:endParaRPr lang="en-GB" altLang="en-US"/>
          </a:p>
        </p:txBody>
      </p:sp>
      <p:sp>
        <p:nvSpPr>
          <p:cNvPr id="17414" name="Rectangle 2"/>
          <p:cNvSpPr>
            <a:spLocks noGrp="1" noRot="1" noChangeAspect="1" noChangeArrowheads="1" noTextEdit="1"/>
          </p:cNvSpPr>
          <p:nvPr>
            <p:ph type="sldImg"/>
          </p:nvPr>
        </p:nvSpPr>
        <p:spPr>
          <a:xfrm>
            <a:off x="1112838" y="703263"/>
            <a:ext cx="4632325" cy="3473450"/>
          </a:xfrm>
          <a:ln/>
        </p:spPr>
      </p:sp>
      <p:sp>
        <p:nvSpPr>
          <p:cNvPr id="17415"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29439783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a:xfrm>
            <a:off x="4017617" y="95706"/>
            <a:ext cx="2195858" cy="215444"/>
          </a:xfrm>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z="1400" smtClean="0"/>
              <a:t>doc.: IEEE 802.11-13/0900r0</a:t>
            </a:r>
          </a:p>
        </p:txBody>
      </p:sp>
      <p:sp>
        <p:nvSpPr>
          <p:cNvPr id="18435" name="Rectangle 3"/>
          <p:cNvSpPr>
            <a:spLocks noGrp="1" noChangeArrowheads="1"/>
          </p:cNvSpPr>
          <p:nvPr>
            <p:ph type="dt" sz="quarter" idx="1"/>
          </p:nvPr>
        </p:nvSpPr>
        <p:spPr>
          <a:xfrm>
            <a:off x="646113" y="95706"/>
            <a:ext cx="732573" cy="215444"/>
          </a:xfrm>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a:t>July 2013</a:t>
            </a:r>
            <a:endParaRPr lang="en-GB" altLang="en-US" sz="1400"/>
          </a:p>
        </p:txBody>
      </p:sp>
      <p:sp>
        <p:nvSpPr>
          <p:cNvPr id="18436" name="Rectangle 6"/>
          <p:cNvSpPr>
            <a:spLocks noGrp="1" noChangeArrowheads="1"/>
          </p:cNvSpPr>
          <p:nvPr>
            <p:ph type="ftr" sz="quarter" idx="4"/>
          </p:nvPr>
        </p:nvSpPr>
        <p:spPr>
          <a:xfrm>
            <a:off x="3787811" y="9001125"/>
            <a:ext cx="2425664" cy="184666"/>
          </a:xfrm>
          <a:noFill/>
        </p:spPr>
        <p:txBody>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8788" defTabSz="933450">
              <a:spcBef>
                <a:spcPct val="30000"/>
              </a:spcBef>
              <a:defRPr sz="1200">
                <a:solidFill>
                  <a:schemeClr val="tx1"/>
                </a:solidFill>
                <a:latin typeface="Times New Roman" pitchFamily="18" charset="0"/>
              </a:defRPr>
            </a:lvl5pPr>
            <a:lvl6pPr marL="915988" defTabSz="933450" eaLnBrk="0" fontAlgn="base" hangingPunct="0">
              <a:spcBef>
                <a:spcPct val="30000"/>
              </a:spcBef>
              <a:spcAft>
                <a:spcPct val="0"/>
              </a:spcAft>
              <a:defRPr sz="1200">
                <a:solidFill>
                  <a:schemeClr val="tx1"/>
                </a:solidFill>
                <a:latin typeface="Times New Roman" pitchFamily="18" charset="0"/>
              </a:defRPr>
            </a:lvl6pPr>
            <a:lvl7pPr marL="1373188" defTabSz="933450" eaLnBrk="0" fontAlgn="base" hangingPunct="0">
              <a:spcBef>
                <a:spcPct val="30000"/>
              </a:spcBef>
              <a:spcAft>
                <a:spcPct val="0"/>
              </a:spcAft>
              <a:defRPr sz="1200">
                <a:solidFill>
                  <a:schemeClr val="tx1"/>
                </a:solidFill>
                <a:latin typeface="Times New Roman" pitchFamily="18" charset="0"/>
              </a:defRPr>
            </a:lvl7pPr>
            <a:lvl8pPr marL="1830388" defTabSz="933450" eaLnBrk="0" fontAlgn="base" hangingPunct="0">
              <a:spcBef>
                <a:spcPct val="30000"/>
              </a:spcBef>
              <a:spcAft>
                <a:spcPct val="0"/>
              </a:spcAft>
              <a:defRPr sz="1200">
                <a:solidFill>
                  <a:schemeClr val="tx1"/>
                </a:solidFill>
                <a:latin typeface="Times New Roman" pitchFamily="18" charset="0"/>
              </a:defRPr>
            </a:lvl8pPr>
            <a:lvl9pPr marL="2287588" defTabSz="933450"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GB" altLang="en-US" smtClean="0"/>
              <a:t>Clint Chaplin, Chair (Samsung)</a:t>
            </a:r>
          </a:p>
        </p:txBody>
      </p:sp>
      <p:sp>
        <p:nvSpPr>
          <p:cNvPr id="18437" name="Rectangle 7"/>
          <p:cNvSpPr>
            <a:spLocks noGrp="1" noChangeArrowheads="1"/>
          </p:cNvSpPr>
          <p:nvPr>
            <p:ph type="sldNum" sz="quarter" idx="5"/>
          </p:nvPr>
        </p:nvSpPr>
        <p:spPr>
          <a:xfrm>
            <a:off x="3278936" y="9001125"/>
            <a:ext cx="415177" cy="184666"/>
          </a:xfrm>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a:t>Page </a:t>
            </a:r>
            <a:fld id="{60D2CC4C-3E45-403F-B1FF-28CA88101F17}" type="slidenum">
              <a:rPr lang="en-GB" altLang="en-US"/>
              <a:pPr>
                <a:spcBef>
                  <a:spcPct val="0"/>
                </a:spcBef>
              </a:pPr>
              <a:t>25</a:t>
            </a:fld>
            <a:endParaRPr lang="en-GB" altLang="en-US"/>
          </a:p>
        </p:txBody>
      </p:sp>
      <p:sp>
        <p:nvSpPr>
          <p:cNvPr id="18438" name="Rectangle 2"/>
          <p:cNvSpPr>
            <a:spLocks noGrp="1" noRot="1" noChangeAspect="1" noChangeArrowheads="1" noTextEdit="1"/>
          </p:cNvSpPr>
          <p:nvPr>
            <p:ph type="sldImg"/>
          </p:nvPr>
        </p:nvSpPr>
        <p:spPr>
          <a:xfrm>
            <a:off x="1112838" y="703263"/>
            <a:ext cx="4632325" cy="3473450"/>
          </a:xfrm>
          <a:ln cap="flat"/>
        </p:spPr>
      </p:sp>
      <p:sp>
        <p:nvSpPr>
          <p:cNvPr id="18439" name="Rectangle 3"/>
          <p:cNvSpPr>
            <a:spLocks noGrp="1" noChangeArrowheads="1"/>
          </p:cNvSpPr>
          <p:nvPr>
            <p:ph type="body" idx="1"/>
          </p:nvPr>
        </p:nvSpPr>
        <p:spPr>
          <a:noFill/>
        </p:spPr>
        <p:txBody>
          <a:bodyPr lIns="95335" rIns="95335"/>
          <a:lstStyle/>
          <a:p>
            <a:endParaRPr lang="en-US" altLang="en-US" smtClean="0"/>
          </a:p>
        </p:txBody>
      </p:sp>
    </p:spTree>
    <p:extLst>
      <p:ext uri="{BB962C8B-B14F-4D97-AF65-F5344CB8AC3E}">
        <p14:creationId xmlns:p14="http://schemas.microsoft.com/office/powerpoint/2010/main" val="13628465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xfrm>
            <a:off x="4017617" y="95706"/>
            <a:ext cx="2195858" cy="215444"/>
          </a:xfrm>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z="1400" smtClean="0"/>
              <a:t>doc.: IEEE 802.11-13/0900r0</a:t>
            </a:r>
          </a:p>
        </p:txBody>
      </p:sp>
      <p:sp>
        <p:nvSpPr>
          <p:cNvPr id="19459" name="Rectangle 3"/>
          <p:cNvSpPr>
            <a:spLocks noGrp="1" noChangeArrowheads="1"/>
          </p:cNvSpPr>
          <p:nvPr>
            <p:ph type="dt" sz="quarter" idx="1"/>
          </p:nvPr>
        </p:nvSpPr>
        <p:spPr>
          <a:xfrm>
            <a:off x="646113" y="95706"/>
            <a:ext cx="732573" cy="215444"/>
          </a:xfrm>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a:t>July 2013</a:t>
            </a:r>
            <a:endParaRPr lang="en-GB" altLang="en-US" sz="1400"/>
          </a:p>
        </p:txBody>
      </p:sp>
      <p:sp>
        <p:nvSpPr>
          <p:cNvPr id="19460" name="Rectangle 6"/>
          <p:cNvSpPr>
            <a:spLocks noGrp="1" noChangeArrowheads="1"/>
          </p:cNvSpPr>
          <p:nvPr>
            <p:ph type="ftr" sz="quarter" idx="4"/>
          </p:nvPr>
        </p:nvSpPr>
        <p:spPr>
          <a:xfrm>
            <a:off x="3787811" y="9001125"/>
            <a:ext cx="2425664" cy="184666"/>
          </a:xfrm>
          <a:noFill/>
        </p:spPr>
        <p:txBody>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8788" defTabSz="933450">
              <a:spcBef>
                <a:spcPct val="30000"/>
              </a:spcBef>
              <a:defRPr sz="1200">
                <a:solidFill>
                  <a:schemeClr val="tx1"/>
                </a:solidFill>
                <a:latin typeface="Times New Roman" pitchFamily="18" charset="0"/>
              </a:defRPr>
            </a:lvl5pPr>
            <a:lvl6pPr marL="915988" defTabSz="933450" eaLnBrk="0" fontAlgn="base" hangingPunct="0">
              <a:spcBef>
                <a:spcPct val="30000"/>
              </a:spcBef>
              <a:spcAft>
                <a:spcPct val="0"/>
              </a:spcAft>
              <a:defRPr sz="1200">
                <a:solidFill>
                  <a:schemeClr val="tx1"/>
                </a:solidFill>
                <a:latin typeface="Times New Roman" pitchFamily="18" charset="0"/>
              </a:defRPr>
            </a:lvl6pPr>
            <a:lvl7pPr marL="1373188" defTabSz="933450" eaLnBrk="0" fontAlgn="base" hangingPunct="0">
              <a:spcBef>
                <a:spcPct val="30000"/>
              </a:spcBef>
              <a:spcAft>
                <a:spcPct val="0"/>
              </a:spcAft>
              <a:defRPr sz="1200">
                <a:solidFill>
                  <a:schemeClr val="tx1"/>
                </a:solidFill>
                <a:latin typeface="Times New Roman" pitchFamily="18" charset="0"/>
              </a:defRPr>
            </a:lvl7pPr>
            <a:lvl8pPr marL="1830388" defTabSz="933450" eaLnBrk="0" fontAlgn="base" hangingPunct="0">
              <a:spcBef>
                <a:spcPct val="30000"/>
              </a:spcBef>
              <a:spcAft>
                <a:spcPct val="0"/>
              </a:spcAft>
              <a:defRPr sz="1200">
                <a:solidFill>
                  <a:schemeClr val="tx1"/>
                </a:solidFill>
                <a:latin typeface="Times New Roman" pitchFamily="18" charset="0"/>
              </a:defRPr>
            </a:lvl8pPr>
            <a:lvl9pPr marL="2287588" defTabSz="933450"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GB" altLang="en-US" smtClean="0"/>
              <a:t>Clint Chaplin, Chair (Samsung)</a:t>
            </a:r>
          </a:p>
        </p:txBody>
      </p:sp>
      <p:sp>
        <p:nvSpPr>
          <p:cNvPr id="19461" name="Rectangle 7"/>
          <p:cNvSpPr>
            <a:spLocks noGrp="1" noChangeArrowheads="1"/>
          </p:cNvSpPr>
          <p:nvPr>
            <p:ph type="sldNum" sz="quarter" idx="5"/>
          </p:nvPr>
        </p:nvSpPr>
        <p:spPr>
          <a:xfrm>
            <a:off x="3278936" y="9001125"/>
            <a:ext cx="415177" cy="184666"/>
          </a:xfrm>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a:t>Page </a:t>
            </a:r>
            <a:fld id="{CE31C515-4596-4B3E-8972-F5FD6C34C3AA}" type="slidenum">
              <a:rPr lang="en-GB" altLang="en-US"/>
              <a:pPr>
                <a:spcBef>
                  <a:spcPct val="0"/>
                </a:spcBef>
              </a:pPr>
              <a:t>26</a:t>
            </a:fld>
            <a:endParaRPr lang="en-GB" altLang="en-US"/>
          </a:p>
        </p:txBody>
      </p:sp>
      <p:sp>
        <p:nvSpPr>
          <p:cNvPr id="19462" name="Rectangle 2"/>
          <p:cNvSpPr>
            <a:spLocks noGrp="1" noRot="1" noChangeAspect="1" noChangeArrowheads="1" noTextEdit="1"/>
          </p:cNvSpPr>
          <p:nvPr>
            <p:ph type="sldImg"/>
          </p:nvPr>
        </p:nvSpPr>
        <p:spPr>
          <a:ln cap="flat"/>
        </p:spPr>
      </p:sp>
      <p:sp>
        <p:nvSpPr>
          <p:cNvPr id="19463" name="Rectangle 3"/>
          <p:cNvSpPr>
            <a:spLocks noGrp="1" noChangeArrowheads="1"/>
          </p:cNvSpPr>
          <p:nvPr>
            <p:ph type="body" idx="1"/>
          </p:nvPr>
        </p:nvSpPr>
        <p:spPr>
          <a:xfrm>
            <a:off x="913332" y="4416385"/>
            <a:ext cx="5031336" cy="4183083"/>
          </a:xfrm>
          <a:noFill/>
        </p:spPr>
        <p:txBody>
          <a:bodyPr lIns="95230" tIns="46028" rIns="95230" bIns="46028"/>
          <a:lstStyle/>
          <a:p>
            <a:endParaRPr lang="en-US" altLang="en-US" smtClean="0"/>
          </a:p>
        </p:txBody>
      </p:sp>
    </p:spTree>
    <p:extLst>
      <p:ext uri="{BB962C8B-B14F-4D97-AF65-F5344CB8AC3E}">
        <p14:creationId xmlns:p14="http://schemas.microsoft.com/office/powerpoint/2010/main" val="38985657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802.11-15/1529r0</a:t>
            </a:r>
            <a:endParaRPr lang="en-US"/>
          </a:p>
        </p:txBody>
      </p:sp>
      <p:sp>
        <p:nvSpPr>
          <p:cNvPr id="5" name="Date Placeholder 4"/>
          <p:cNvSpPr>
            <a:spLocks noGrp="1"/>
          </p:cNvSpPr>
          <p:nvPr>
            <p:ph type="dt" idx="11"/>
          </p:nvPr>
        </p:nvSpPr>
        <p:spPr/>
        <p:txBody>
          <a:bodyPr/>
          <a:lstStyle/>
          <a:p>
            <a:pPr>
              <a:defRPr/>
            </a:pPr>
            <a:r>
              <a:rPr lang="en-US" smtClean="0"/>
              <a:t>January 2016</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27</a:t>
            </a:fld>
            <a:endParaRPr lang="en-US"/>
          </a:p>
        </p:txBody>
      </p:sp>
    </p:spTree>
    <p:extLst>
      <p:ext uri="{BB962C8B-B14F-4D97-AF65-F5344CB8AC3E}">
        <p14:creationId xmlns:p14="http://schemas.microsoft.com/office/powerpoint/2010/main" val="3104918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a:xfrm>
            <a:off x="4017617" y="95706"/>
            <a:ext cx="2195858" cy="215444"/>
          </a:xfrm>
          <a:noFill/>
        </p:spPr>
        <p:txBody>
          <a:bodyPr/>
          <a:lstStyle/>
          <a:p>
            <a:r>
              <a:rPr lang="en-GB" smtClean="0"/>
              <a:t>doc.: IEEE 802.11-10/0673r0</a:t>
            </a:r>
          </a:p>
        </p:txBody>
      </p:sp>
      <p:sp>
        <p:nvSpPr>
          <p:cNvPr id="11267" name="Rectangle 3"/>
          <p:cNvSpPr>
            <a:spLocks noGrp="1" noChangeArrowheads="1"/>
          </p:cNvSpPr>
          <p:nvPr>
            <p:ph type="dt" sz="quarter" idx="1"/>
          </p:nvPr>
        </p:nvSpPr>
        <p:spPr>
          <a:xfrm>
            <a:off x="647345" y="99161"/>
            <a:ext cx="732573" cy="215444"/>
          </a:xfrm>
          <a:noFill/>
        </p:spPr>
        <p:txBody>
          <a:bodyPr/>
          <a:lstStyle/>
          <a:p>
            <a:r>
              <a:rPr lang="en-US" dirty="0" smtClean="0"/>
              <a:t>July 2010</a:t>
            </a:r>
            <a:endParaRPr lang="en-GB" dirty="0" smtClean="0"/>
          </a:p>
        </p:txBody>
      </p:sp>
      <p:sp>
        <p:nvSpPr>
          <p:cNvPr id="11268" name="Rectangle 6"/>
          <p:cNvSpPr>
            <a:spLocks noGrp="1" noChangeArrowheads="1"/>
          </p:cNvSpPr>
          <p:nvPr>
            <p:ph type="ftr" sz="quarter" idx="4"/>
          </p:nvPr>
        </p:nvSpPr>
        <p:spPr>
          <a:xfrm>
            <a:off x="4403364" y="9001125"/>
            <a:ext cx="1810111" cy="184666"/>
          </a:xfrm>
          <a:noFill/>
        </p:spPr>
        <p:txBody>
          <a:bodyPr/>
          <a:lstStyle/>
          <a:p>
            <a:pPr lvl="4"/>
            <a:r>
              <a:rPr lang="en-GB" smtClean="0"/>
              <a:t>Andrew Myles, Cisco</a:t>
            </a:r>
          </a:p>
        </p:txBody>
      </p:sp>
      <p:sp>
        <p:nvSpPr>
          <p:cNvPr id="11269" name="Rectangle 7"/>
          <p:cNvSpPr>
            <a:spLocks noGrp="1" noChangeArrowheads="1"/>
          </p:cNvSpPr>
          <p:nvPr>
            <p:ph type="sldNum" sz="quarter" idx="5"/>
          </p:nvPr>
        </p:nvSpPr>
        <p:spPr>
          <a:xfrm>
            <a:off x="3278936" y="9001125"/>
            <a:ext cx="415177" cy="184666"/>
          </a:xfrm>
          <a:noFill/>
        </p:spPr>
        <p:txBody>
          <a:bodyPr/>
          <a:lstStyle/>
          <a:p>
            <a:r>
              <a:rPr lang="en-GB" smtClean="0"/>
              <a:t>Page </a:t>
            </a:r>
            <a:fld id="{7F3AA8F3-0F4A-45BA-A64F-0DDB9B568E98}" type="slidenum">
              <a:rPr lang="en-GB" smtClean="0"/>
              <a:pPr/>
              <a:t>28</a:t>
            </a:fld>
            <a:endParaRPr lang="en-GB" smtClean="0"/>
          </a:p>
        </p:txBody>
      </p:sp>
      <p:sp>
        <p:nvSpPr>
          <p:cNvPr id="11270" name="Rectangle 2"/>
          <p:cNvSpPr>
            <a:spLocks noGrp="1" noRot="1" noChangeAspect="1" noChangeArrowheads="1" noTextEdit="1"/>
          </p:cNvSpPr>
          <p:nvPr>
            <p:ph type="sldImg"/>
          </p:nvPr>
        </p:nvSpPr>
        <p:spPr>
          <a:xfrm>
            <a:off x="1112838" y="703263"/>
            <a:ext cx="4632325" cy="3473450"/>
          </a:xfrm>
          <a:ln/>
        </p:spPr>
      </p:sp>
      <p:sp>
        <p:nvSpPr>
          <p:cNvPr id="1127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a:xfrm>
            <a:off x="4017617" y="95706"/>
            <a:ext cx="2195858" cy="215444"/>
          </a:xfrm>
          <a:noFill/>
        </p:spPr>
        <p:txBody>
          <a:bodyPr/>
          <a:lstStyle/>
          <a:p>
            <a:r>
              <a:rPr lang="en-GB" smtClean="0"/>
              <a:t>doc.: IEEE 802.11-10/0673r0</a:t>
            </a:r>
          </a:p>
        </p:txBody>
      </p:sp>
      <p:sp>
        <p:nvSpPr>
          <p:cNvPr id="12291" name="Rectangle 3"/>
          <p:cNvSpPr>
            <a:spLocks noGrp="1" noChangeArrowheads="1"/>
          </p:cNvSpPr>
          <p:nvPr>
            <p:ph type="dt" sz="quarter" idx="1"/>
          </p:nvPr>
        </p:nvSpPr>
        <p:spPr>
          <a:xfrm>
            <a:off x="647345" y="99161"/>
            <a:ext cx="732573" cy="215444"/>
          </a:xfrm>
          <a:noFill/>
        </p:spPr>
        <p:txBody>
          <a:bodyPr/>
          <a:lstStyle/>
          <a:p>
            <a:r>
              <a:rPr lang="en-US" dirty="0" smtClean="0"/>
              <a:t>July 2010</a:t>
            </a:r>
            <a:endParaRPr lang="en-GB" dirty="0" smtClean="0"/>
          </a:p>
        </p:txBody>
      </p:sp>
      <p:sp>
        <p:nvSpPr>
          <p:cNvPr id="12292" name="Rectangle 6"/>
          <p:cNvSpPr>
            <a:spLocks noGrp="1" noChangeArrowheads="1"/>
          </p:cNvSpPr>
          <p:nvPr>
            <p:ph type="ftr" sz="quarter" idx="4"/>
          </p:nvPr>
        </p:nvSpPr>
        <p:spPr>
          <a:xfrm>
            <a:off x="4403364" y="9001125"/>
            <a:ext cx="1810111" cy="184666"/>
          </a:xfrm>
          <a:noFill/>
        </p:spPr>
        <p:txBody>
          <a:bodyPr/>
          <a:lstStyle/>
          <a:p>
            <a:pPr lvl="4"/>
            <a:r>
              <a:rPr lang="en-GB" smtClean="0"/>
              <a:t>Andrew Myles, Cisco</a:t>
            </a:r>
          </a:p>
        </p:txBody>
      </p:sp>
      <p:sp>
        <p:nvSpPr>
          <p:cNvPr id="12293" name="Rectangle 7"/>
          <p:cNvSpPr>
            <a:spLocks noGrp="1" noChangeArrowheads="1"/>
          </p:cNvSpPr>
          <p:nvPr>
            <p:ph type="sldNum" sz="quarter" idx="5"/>
          </p:nvPr>
        </p:nvSpPr>
        <p:spPr>
          <a:xfrm>
            <a:off x="3278936" y="9001125"/>
            <a:ext cx="415177" cy="184666"/>
          </a:xfrm>
          <a:noFill/>
        </p:spPr>
        <p:txBody>
          <a:bodyPr/>
          <a:lstStyle/>
          <a:p>
            <a:r>
              <a:rPr lang="en-GB" smtClean="0"/>
              <a:t>Page </a:t>
            </a:r>
            <a:fld id="{DA46D214-75BD-4AB5-B513-4DDEA98DA4CD}" type="slidenum">
              <a:rPr lang="en-GB" smtClean="0"/>
              <a:pPr/>
              <a:t>29</a:t>
            </a:fld>
            <a:endParaRPr lang="en-GB" smtClean="0"/>
          </a:p>
        </p:txBody>
      </p:sp>
      <p:sp>
        <p:nvSpPr>
          <p:cNvPr id="12294" name="Rectangle 2"/>
          <p:cNvSpPr>
            <a:spLocks noGrp="1" noRot="1" noChangeAspect="1" noChangeArrowheads="1" noTextEdit="1"/>
          </p:cNvSpPr>
          <p:nvPr>
            <p:ph type="sldImg"/>
          </p:nvPr>
        </p:nvSpPr>
        <p:spPr>
          <a:xfrm>
            <a:off x="1112838" y="703263"/>
            <a:ext cx="4632325" cy="3473450"/>
          </a:xfrm>
          <a:ln cap="flat"/>
        </p:spPr>
      </p:sp>
      <p:sp>
        <p:nvSpPr>
          <p:cNvPr id="12295" name="Rectangle 3"/>
          <p:cNvSpPr>
            <a:spLocks noGrp="1" noChangeArrowheads="1"/>
          </p:cNvSpPr>
          <p:nvPr>
            <p:ph type="body" idx="1"/>
          </p:nvPr>
        </p:nvSpPr>
        <p:spPr>
          <a:noFill/>
          <a:ln/>
        </p:spPr>
        <p:txBody>
          <a:bodyPr lIns="95335" rIns="95335"/>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802.11-15/0978r1</a:t>
            </a:r>
            <a:endParaRPr lang="en-US"/>
          </a:p>
        </p:txBody>
      </p:sp>
      <p:sp>
        <p:nvSpPr>
          <p:cNvPr id="5" name="Date Placeholder 4"/>
          <p:cNvSpPr>
            <a:spLocks noGrp="1"/>
          </p:cNvSpPr>
          <p:nvPr>
            <p:ph type="dt" idx="11"/>
          </p:nvPr>
        </p:nvSpPr>
        <p:spPr/>
        <p:txBody>
          <a:bodyPr/>
          <a:lstStyle/>
          <a:p>
            <a:pPr>
              <a:defRPr/>
            </a:pPr>
            <a:r>
              <a:rPr lang="en-US" smtClean="0"/>
              <a:t>May 2006</a:t>
            </a:r>
            <a:endParaRPr lang="en-US"/>
          </a:p>
        </p:txBody>
      </p:sp>
      <p:sp>
        <p:nvSpPr>
          <p:cNvPr id="6" name="Footer Placeholder 5"/>
          <p:cNvSpPr>
            <a:spLocks noGrp="1"/>
          </p:cNvSpPr>
          <p:nvPr>
            <p:ph type="ftr" sz="quarter" idx="12"/>
          </p:nvPr>
        </p:nvSpPr>
        <p:spPr/>
        <p:txBody>
          <a:bodyPr/>
          <a:lstStyle/>
          <a:p>
            <a:pPr lvl="4">
              <a:defRPr/>
            </a:pPr>
            <a:r>
              <a:rPr lang="en-US" smtClean="0"/>
              <a:t>Bruce Kraemer, Marvell</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3</a:t>
            </a:fld>
            <a:endParaRPr lang="en-US"/>
          </a:p>
        </p:txBody>
      </p:sp>
    </p:spTree>
    <p:extLst>
      <p:ext uri="{BB962C8B-B14F-4D97-AF65-F5344CB8AC3E}">
        <p14:creationId xmlns:p14="http://schemas.microsoft.com/office/powerpoint/2010/main" val="160850053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802.11-15/1529r0</a:t>
            </a:r>
            <a:endParaRPr lang="en-US"/>
          </a:p>
        </p:txBody>
      </p:sp>
      <p:sp>
        <p:nvSpPr>
          <p:cNvPr id="5" name="Date Placeholder 4"/>
          <p:cNvSpPr>
            <a:spLocks noGrp="1"/>
          </p:cNvSpPr>
          <p:nvPr>
            <p:ph type="dt" idx="11"/>
          </p:nvPr>
        </p:nvSpPr>
        <p:spPr/>
        <p:txBody>
          <a:bodyPr/>
          <a:lstStyle/>
          <a:p>
            <a:pPr>
              <a:defRPr/>
            </a:pPr>
            <a:r>
              <a:rPr lang="en-US" smtClean="0"/>
              <a:t>January 2016</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30</a:t>
            </a:fld>
            <a:endParaRPr lang="en-US"/>
          </a:p>
        </p:txBody>
      </p:sp>
    </p:spTree>
    <p:extLst>
      <p:ext uri="{BB962C8B-B14F-4D97-AF65-F5344CB8AC3E}">
        <p14:creationId xmlns:p14="http://schemas.microsoft.com/office/powerpoint/2010/main" val="19723958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802.11-15/1529r0</a:t>
            </a:r>
            <a:endParaRPr lang="en-US"/>
          </a:p>
        </p:txBody>
      </p:sp>
      <p:sp>
        <p:nvSpPr>
          <p:cNvPr id="5" name="Date Placeholder 4"/>
          <p:cNvSpPr>
            <a:spLocks noGrp="1"/>
          </p:cNvSpPr>
          <p:nvPr>
            <p:ph type="dt" idx="11"/>
          </p:nvPr>
        </p:nvSpPr>
        <p:spPr/>
        <p:txBody>
          <a:bodyPr/>
          <a:lstStyle/>
          <a:p>
            <a:pPr>
              <a:defRPr/>
            </a:pPr>
            <a:r>
              <a:rPr lang="en-US" smtClean="0"/>
              <a:t>January 2016</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31</a:t>
            </a:fld>
            <a:endParaRPr lang="en-US"/>
          </a:p>
        </p:txBody>
      </p:sp>
    </p:spTree>
    <p:extLst>
      <p:ext uri="{BB962C8B-B14F-4D97-AF65-F5344CB8AC3E}">
        <p14:creationId xmlns:p14="http://schemas.microsoft.com/office/powerpoint/2010/main" val="31697306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802.11-15/1529r0</a:t>
            </a:r>
            <a:endParaRPr lang="en-US"/>
          </a:p>
        </p:txBody>
      </p:sp>
      <p:sp>
        <p:nvSpPr>
          <p:cNvPr id="5" name="Date Placeholder 4"/>
          <p:cNvSpPr>
            <a:spLocks noGrp="1"/>
          </p:cNvSpPr>
          <p:nvPr>
            <p:ph type="dt" idx="11"/>
          </p:nvPr>
        </p:nvSpPr>
        <p:spPr/>
        <p:txBody>
          <a:bodyPr/>
          <a:lstStyle/>
          <a:p>
            <a:pPr>
              <a:defRPr/>
            </a:pPr>
            <a:r>
              <a:rPr lang="en-US" smtClean="0"/>
              <a:t>January 2016</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32</a:t>
            </a:fld>
            <a:endParaRPr lang="en-US"/>
          </a:p>
        </p:txBody>
      </p:sp>
    </p:spTree>
    <p:extLst>
      <p:ext uri="{BB962C8B-B14F-4D97-AF65-F5344CB8AC3E}">
        <p14:creationId xmlns:p14="http://schemas.microsoft.com/office/powerpoint/2010/main" val="142146518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a:xfrm>
            <a:off x="4017617" y="95706"/>
            <a:ext cx="2195858" cy="215444"/>
          </a:xfrm>
          <a:noFill/>
        </p:spPr>
        <p:txBody>
          <a:bodyPr/>
          <a:lstStyle/>
          <a:p>
            <a:r>
              <a:rPr lang="en-US" smtClean="0"/>
              <a:t>doc.: IEEE 802.11-16/0185r0</a:t>
            </a:r>
          </a:p>
        </p:txBody>
      </p:sp>
      <p:sp>
        <p:nvSpPr>
          <p:cNvPr id="24579" name="Rectangle 3"/>
          <p:cNvSpPr>
            <a:spLocks noGrp="1" noChangeArrowheads="1"/>
          </p:cNvSpPr>
          <p:nvPr>
            <p:ph type="dt" sz="quarter" idx="1"/>
          </p:nvPr>
        </p:nvSpPr>
        <p:spPr>
          <a:xfrm>
            <a:off x="646113" y="95706"/>
            <a:ext cx="1041952" cy="215444"/>
          </a:xfrm>
          <a:noFill/>
        </p:spPr>
        <p:txBody>
          <a:bodyPr/>
          <a:lstStyle/>
          <a:p>
            <a:r>
              <a:rPr lang="en-US" smtClean="0"/>
              <a:t>January 2016</a:t>
            </a:r>
          </a:p>
        </p:txBody>
      </p:sp>
      <p:sp>
        <p:nvSpPr>
          <p:cNvPr id="24580" name="Rectangle 6"/>
          <p:cNvSpPr>
            <a:spLocks noGrp="1" noChangeArrowheads="1"/>
          </p:cNvSpPr>
          <p:nvPr>
            <p:ph type="ftr" sz="quarter" idx="4"/>
          </p:nvPr>
        </p:nvSpPr>
        <p:spPr>
          <a:xfrm>
            <a:off x="4378101" y="9001125"/>
            <a:ext cx="1835374" cy="184666"/>
          </a:xfrm>
          <a:noFill/>
        </p:spPr>
        <p:txBody>
          <a:bodyPr/>
          <a:lstStyle/>
          <a:p>
            <a:pPr lvl="4"/>
            <a:r>
              <a:rPr lang="en-US" smtClean="0"/>
              <a:t>Dorothy Stanley, HPE</a:t>
            </a:r>
          </a:p>
        </p:txBody>
      </p:sp>
      <p:sp>
        <p:nvSpPr>
          <p:cNvPr id="24581" name="Rectangle 7"/>
          <p:cNvSpPr>
            <a:spLocks noGrp="1" noChangeArrowheads="1"/>
          </p:cNvSpPr>
          <p:nvPr>
            <p:ph type="sldNum" sz="quarter" idx="5"/>
          </p:nvPr>
        </p:nvSpPr>
        <p:spPr>
          <a:xfrm>
            <a:off x="3278936" y="9001125"/>
            <a:ext cx="415177" cy="184666"/>
          </a:xfrm>
          <a:noFill/>
        </p:spPr>
        <p:txBody>
          <a:bodyPr/>
          <a:lstStyle/>
          <a:p>
            <a:r>
              <a:rPr lang="en-US" smtClean="0"/>
              <a:t>Page </a:t>
            </a:r>
            <a:fld id="{EAA737DE-91F0-4B7D-8A18-ED5F5E01B10B}" type="slidenum">
              <a:rPr lang="en-US" smtClean="0"/>
              <a:pPr/>
              <a:t>33</a:t>
            </a:fld>
            <a:endParaRPr lang="en-US" smtClean="0"/>
          </a:p>
        </p:txBody>
      </p:sp>
      <p:sp>
        <p:nvSpPr>
          <p:cNvPr id="24582" name="Rectangle 2"/>
          <p:cNvSpPr>
            <a:spLocks noGrp="1" noRot="1" noChangeAspect="1" noChangeArrowheads="1" noTextEdit="1"/>
          </p:cNvSpPr>
          <p:nvPr>
            <p:ph type="sldImg"/>
          </p:nvPr>
        </p:nvSpPr>
        <p:spPr>
          <a:xfrm>
            <a:off x="1114425" y="703263"/>
            <a:ext cx="4629150" cy="3473450"/>
          </a:xfrm>
          <a:ln/>
        </p:spPr>
      </p:sp>
      <p:sp>
        <p:nvSpPr>
          <p:cNvPr id="2458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a:xfrm>
            <a:off x="4017617"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doc.: IEEE 802.11-16/0185r0</a:t>
            </a:r>
          </a:p>
        </p:txBody>
      </p:sp>
      <p:sp>
        <p:nvSpPr>
          <p:cNvPr id="10243" name="Rectangle 3"/>
          <p:cNvSpPr>
            <a:spLocks noGrp="1" noChangeArrowheads="1"/>
          </p:cNvSpPr>
          <p:nvPr>
            <p:ph type="dt" sz="quarter" idx="1"/>
          </p:nvPr>
        </p:nvSpPr>
        <p:spPr>
          <a:xfrm>
            <a:off x="646113" y="95706"/>
            <a:ext cx="1041952"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January 2016</a:t>
            </a:r>
          </a:p>
        </p:txBody>
      </p:sp>
      <p:sp>
        <p:nvSpPr>
          <p:cNvPr id="10244" name="Rectangle 6"/>
          <p:cNvSpPr>
            <a:spLocks noGrp="1" noChangeArrowheads="1"/>
          </p:cNvSpPr>
          <p:nvPr>
            <p:ph type="ftr" sz="quarter" idx="4"/>
          </p:nvPr>
        </p:nvSpPr>
        <p:spPr>
          <a:xfrm>
            <a:off x="4380024" y="9001125"/>
            <a:ext cx="1833451"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smtClean="0"/>
              <a:t>Dorothy Stanley, HPE</a:t>
            </a:r>
          </a:p>
        </p:txBody>
      </p:sp>
      <p:sp>
        <p:nvSpPr>
          <p:cNvPr id="10245" name="Rectangle 7"/>
          <p:cNvSpPr>
            <a:spLocks noGrp="1" noChangeArrowheads="1"/>
          </p:cNvSpPr>
          <p:nvPr>
            <p:ph type="sldNum" sz="quarter" idx="5"/>
          </p:nvPr>
        </p:nvSpPr>
        <p:spPr>
          <a:xfrm>
            <a:off x="3278936" y="9001125"/>
            <a:ext cx="415177" cy="184666"/>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mtClean="0"/>
              <a:t>Page </a:t>
            </a:r>
            <a:fld id="{9C4F4DAE-E60C-4253-B0B9-199258B0A6AD}" type="slidenum">
              <a:rPr lang="en-US" smtClean="0"/>
              <a:pPr/>
              <a:t>34</a:t>
            </a:fld>
            <a:endParaRPr lang="en-US" smtClean="0"/>
          </a:p>
        </p:txBody>
      </p:sp>
      <p:sp>
        <p:nvSpPr>
          <p:cNvPr id="10246" name="Rectangle 2"/>
          <p:cNvSpPr>
            <a:spLocks noGrp="1" noRot="1" noChangeAspect="1" noChangeArrowheads="1" noTextEdit="1"/>
          </p:cNvSpPr>
          <p:nvPr>
            <p:ph type="sldImg"/>
          </p:nvPr>
        </p:nvSpPr>
        <p:spPr>
          <a:xfrm>
            <a:off x="1114425" y="703263"/>
            <a:ext cx="4629150" cy="3473450"/>
          </a:xfrm>
          <a:ln cap="flat"/>
        </p:spPr>
      </p:sp>
      <p:sp>
        <p:nvSpPr>
          <p:cNvPr id="10247" name="Rectangle 3"/>
          <p:cNvSpPr>
            <a:spLocks noGrp="1" noChangeArrowheads="1"/>
          </p:cNvSpPr>
          <p:nvPr>
            <p:ph type="body" idx="1"/>
          </p:nvPr>
        </p:nvSpPr>
        <p:spPr>
          <a:noFill/>
        </p:spPr>
        <p:txBody>
          <a:bodyPr lIns="95250" rIns="95250"/>
          <a:lstStyle/>
          <a:p>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4425" y="703263"/>
            <a:ext cx="4629150" cy="347345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a:xfrm>
            <a:off x="4017617" y="95706"/>
            <a:ext cx="2195858" cy="215444"/>
          </a:xfrm>
        </p:spPr>
        <p:txBody>
          <a:bodyPr/>
          <a:lstStyle/>
          <a:p>
            <a:pPr>
              <a:defRPr/>
            </a:pPr>
            <a:r>
              <a:rPr lang="en-US" smtClean="0"/>
              <a:t>doc.: IEEE 802.11-16/0185r0</a:t>
            </a:r>
            <a:endParaRPr lang="en-US"/>
          </a:p>
        </p:txBody>
      </p:sp>
      <p:sp>
        <p:nvSpPr>
          <p:cNvPr id="5" name="Date Placeholder 4"/>
          <p:cNvSpPr>
            <a:spLocks noGrp="1"/>
          </p:cNvSpPr>
          <p:nvPr>
            <p:ph type="dt" idx="11"/>
          </p:nvPr>
        </p:nvSpPr>
        <p:spPr>
          <a:xfrm>
            <a:off x="646113" y="95706"/>
            <a:ext cx="1041952" cy="215444"/>
          </a:xfrm>
        </p:spPr>
        <p:txBody>
          <a:bodyPr/>
          <a:lstStyle/>
          <a:p>
            <a:pPr>
              <a:defRPr/>
            </a:pPr>
            <a:r>
              <a:rPr lang="en-US" smtClean="0"/>
              <a:t>January 2016</a:t>
            </a:r>
            <a:endParaRPr lang="en-US"/>
          </a:p>
        </p:txBody>
      </p:sp>
      <p:sp>
        <p:nvSpPr>
          <p:cNvPr id="6" name="Footer Placeholder 5"/>
          <p:cNvSpPr>
            <a:spLocks noGrp="1"/>
          </p:cNvSpPr>
          <p:nvPr>
            <p:ph type="ftr" sz="quarter" idx="12"/>
          </p:nvPr>
        </p:nvSpPr>
        <p:spPr>
          <a:xfrm>
            <a:off x="4378101" y="9001125"/>
            <a:ext cx="1835374" cy="184666"/>
          </a:xfrm>
        </p:spPr>
        <p:txBody>
          <a:bodyPr/>
          <a:lstStyle/>
          <a:p>
            <a:pPr lvl="4">
              <a:defRPr/>
            </a:pPr>
            <a:r>
              <a:rPr lang="en-US" smtClean="0"/>
              <a:t>Dorothy Stanley, HPE</a:t>
            </a:r>
            <a:endParaRPr lang="en-US"/>
          </a:p>
        </p:txBody>
      </p:sp>
      <p:sp>
        <p:nvSpPr>
          <p:cNvPr id="7" name="Slide Number Placeholder 6"/>
          <p:cNvSpPr>
            <a:spLocks noGrp="1"/>
          </p:cNvSpPr>
          <p:nvPr>
            <p:ph type="sldNum" sz="quarter" idx="13"/>
          </p:nvPr>
        </p:nvSpPr>
        <p:spPr>
          <a:xfrm>
            <a:off x="3278936" y="9001125"/>
            <a:ext cx="415177" cy="184666"/>
          </a:xfrm>
        </p:spPr>
        <p:txBody>
          <a:bodyPr/>
          <a:lstStyle/>
          <a:p>
            <a:pPr>
              <a:defRPr/>
            </a:pPr>
            <a:r>
              <a:rPr lang="en-US" smtClean="0"/>
              <a:t>Page </a:t>
            </a:r>
            <a:fld id="{7797EB75-BD9E-45DB-A35F-6C321BEA61EF}" type="slidenum">
              <a:rPr lang="en-US" smtClean="0"/>
              <a:pPr>
                <a:defRPr/>
              </a:pPr>
              <a:t>35</a:t>
            </a:fld>
            <a:endParaRPr lang="en-US"/>
          </a:p>
        </p:txBody>
      </p:sp>
    </p:spTree>
    <p:extLst>
      <p:ext uri="{BB962C8B-B14F-4D97-AF65-F5344CB8AC3E}">
        <p14:creationId xmlns:p14="http://schemas.microsoft.com/office/powerpoint/2010/main" val="416365619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a:xfrm>
            <a:off x="4027488" y="96838"/>
            <a:ext cx="2185987" cy="214312"/>
          </a:xfrm>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z="1400" smtClean="0"/>
              <a:t>doc.: IEEE 802.11-15/1522r5</a:t>
            </a:r>
          </a:p>
        </p:txBody>
      </p:sp>
      <p:sp>
        <p:nvSpPr>
          <p:cNvPr id="24579" name="Rectangle 3"/>
          <p:cNvSpPr>
            <a:spLocks noGrp="1" noChangeArrowheads="1"/>
          </p:cNvSpPr>
          <p:nvPr>
            <p:ph type="dt" sz="quarter" idx="1"/>
          </p:nvPr>
        </p:nvSpPr>
        <p:spPr>
          <a:xfrm>
            <a:off x="646115" y="95707"/>
            <a:ext cx="1198983" cy="215444"/>
          </a:xfrm>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z="1400" smtClean="0"/>
              <a:t>November 2015</a:t>
            </a:r>
          </a:p>
        </p:txBody>
      </p:sp>
      <p:sp>
        <p:nvSpPr>
          <p:cNvPr id="24580" name="Rectangle 6"/>
          <p:cNvSpPr>
            <a:spLocks noGrp="1" noChangeArrowheads="1"/>
          </p:cNvSpPr>
          <p:nvPr>
            <p:ph type="ftr" sz="quarter" idx="4"/>
          </p:nvPr>
        </p:nvSpPr>
        <p:spPr>
          <a:xfrm>
            <a:off x="4380024" y="9001125"/>
            <a:ext cx="1833451" cy="184666"/>
          </a:xfrm>
        </p:spPr>
        <p:txBody>
          <a:bodyPr/>
          <a:lstStyle>
            <a:lvl1pPr marL="342900" indent="-342900"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457200" defTabSz="933450" eaLnBrk="0" hangingPunct="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defRPr/>
            </a:pPr>
            <a:r>
              <a:rPr lang="en-US" smtClean="0"/>
              <a:t>Dorothy Stanley, HPE</a:t>
            </a:r>
          </a:p>
        </p:txBody>
      </p:sp>
      <p:sp>
        <p:nvSpPr>
          <p:cNvPr id="24581" name="Rectangle 7"/>
          <p:cNvSpPr>
            <a:spLocks noGrp="1" noChangeArrowheads="1"/>
          </p:cNvSpPr>
          <p:nvPr>
            <p:ph type="sldNum" sz="quarter" idx="5"/>
          </p:nvPr>
        </p:nvSpPr>
        <p:spPr>
          <a:xfrm>
            <a:off x="3279775" y="9001125"/>
            <a:ext cx="414338" cy="184150"/>
          </a:xfrm>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mtClean="0"/>
              <a:t>Page </a:t>
            </a:r>
            <a:fld id="{F3F42982-5C51-4B0C-81ED-C6DD168AA414}" type="slidenum">
              <a:rPr lang="en-US" smtClean="0"/>
              <a:pPr>
                <a:defRPr/>
              </a:pPr>
              <a:t>36</a:t>
            </a:fld>
            <a:endParaRPr lang="en-US" smtClean="0"/>
          </a:p>
        </p:txBody>
      </p:sp>
      <p:sp>
        <p:nvSpPr>
          <p:cNvPr id="36870" name="Rectangle 2"/>
          <p:cNvSpPr txBox="1">
            <a:spLocks noGrp="1" noChangeArrowheads="1"/>
          </p:cNvSpPr>
          <p:nvPr/>
        </p:nvSpPr>
        <p:spPr bwMode="auto">
          <a:xfrm>
            <a:off x="4017964" y="95251"/>
            <a:ext cx="219551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eaLnBrk="0" hangingPunct="0">
              <a:spcBef>
                <a:spcPct val="30000"/>
              </a:spcBef>
              <a:defRPr sz="1200">
                <a:solidFill>
                  <a:schemeClr val="tx1"/>
                </a:solidFill>
                <a:latin typeface="Times New Roman" pitchFamily="18" charset="0"/>
              </a:defRPr>
            </a:lvl1pPr>
            <a:lvl2pPr marL="742950" indent="-285750" defTabSz="933450" eaLnBrk="0" hangingPunct="0">
              <a:spcBef>
                <a:spcPct val="30000"/>
              </a:spcBef>
              <a:defRPr sz="1200">
                <a:solidFill>
                  <a:schemeClr val="tx1"/>
                </a:solidFill>
                <a:latin typeface="Times New Roman" pitchFamily="18" charset="0"/>
              </a:defRPr>
            </a:lvl2pPr>
            <a:lvl3pPr marL="1143000" indent="-228600" defTabSz="933450" eaLnBrk="0" hangingPunct="0">
              <a:spcBef>
                <a:spcPct val="30000"/>
              </a:spcBef>
              <a:defRPr sz="1200">
                <a:solidFill>
                  <a:schemeClr val="tx1"/>
                </a:solidFill>
                <a:latin typeface="Times New Roman" pitchFamily="18" charset="0"/>
              </a:defRPr>
            </a:lvl3pPr>
            <a:lvl4pPr marL="1600200" indent="-228600" defTabSz="933450" eaLnBrk="0" hangingPunct="0">
              <a:spcBef>
                <a:spcPct val="30000"/>
              </a:spcBef>
              <a:defRPr sz="1200">
                <a:solidFill>
                  <a:schemeClr val="tx1"/>
                </a:solidFill>
                <a:latin typeface="Times New Roman" pitchFamily="18" charset="0"/>
              </a:defRPr>
            </a:lvl4pPr>
            <a:lvl5pPr marL="2057400" indent="-228600" defTabSz="933450" eaLnBrk="0" hangingPunct="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lgn="r">
              <a:spcBef>
                <a:spcPct val="0"/>
              </a:spcBef>
            </a:pPr>
            <a:r>
              <a:rPr lang="en-US" altLang="en-US" sz="1400" b="1">
                <a:ea typeface="MS PGothic" pitchFamily="34" charset="-128"/>
              </a:rPr>
              <a:t>doc.: IEEE 802.11-10/0503r4</a:t>
            </a:r>
          </a:p>
        </p:txBody>
      </p:sp>
      <p:sp>
        <p:nvSpPr>
          <p:cNvPr id="36871" name="Rectangle 3"/>
          <p:cNvSpPr txBox="1">
            <a:spLocks noGrp="1" noChangeArrowheads="1"/>
          </p:cNvSpPr>
          <p:nvPr/>
        </p:nvSpPr>
        <p:spPr bwMode="auto">
          <a:xfrm>
            <a:off x="646113" y="95251"/>
            <a:ext cx="75406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eaLnBrk="0" hangingPunct="0">
              <a:spcBef>
                <a:spcPct val="30000"/>
              </a:spcBef>
              <a:defRPr sz="1200">
                <a:solidFill>
                  <a:schemeClr val="tx1"/>
                </a:solidFill>
                <a:latin typeface="Times New Roman" pitchFamily="18" charset="0"/>
              </a:defRPr>
            </a:lvl1pPr>
            <a:lvl2pPr marL="742950" indent="-285750" defTabSz="933450" eaLnBrk="0" hangingPunct="0">
              <a:spcBef>
                <a:spcPct val="30000"/>
              </a:spcBef>
              <a:defRPr sz="1200">
                <a:solidFill>
                  <a:schemeClr val="tx1"/>
                </a:solidFill>
                <a:latin typeface="Times New Roman" pitchFamily="18" charset="0"/>
              </a:defRPr>
            </a:lvl2pPr>
            <a:lvl3pPr marL="1143000" indent="-228600" defTabSz="933450" eaLnBrk="0" hangingPunct="0">
              <a:spcBef>
                <a:spcPct val="30000"/>
              </a:spcBef>
              <a:defRPr sz="1200">
                <a:solidFill>
                  <a:schemeClr val="tx1"/>
                </a:solidFill>
                <a:latin typeface="Times New Roman" pitchFamily="18" charset="0"/>
              </a:defRPr>
            </a:lvl3pPr>
            <a:lvl4pPr marL="1600200" indent="-228600" defTabSz="933450" eaLnBrk="0" hangingPunct="0">
              <a:spcBef>
                <a:spcPct val="30000"/>
              </a:spcBef>
              <a:defRPr sz="1200">
                <a:solidFill>
                  <a:schemeClr val="tx1"/>
                </a:solidFill>
                <a:latin typeface="Times New Roman" pitchFamily="18" charset="0"/>
              </a:defRPr>
            </a:lvl4pPr>
            <a:lvl5pPr marL="2057400" indent="-228600" defTabSz="933450" eaLnBrk="0" hangingPunct="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b="1">
                <a:ea typeface="MS PGothic" pitchFamily="34" charset="-128"/>
              </a:rPr>
              <a:t>May 2010</a:t>
            </a:r>
          </a:p>
        </p:txBody>
      </p:sp>
      <p:sp>
        <p:nvSpPr>
          <p:cNvPr id="36872" name="Rectangle 6"/>
          <p:cNvSpPr txBox="1">
            <a:spLocks noGrp="1" noChangeArrowheads="1"/>
          </p:cNvSpPr>
          <p:nvPr/>
        </p:nvSpPr>
        <p:spPr bwMode="auto">
          <a:xfrm>
            <a:off x="2961687" y="9001125"/>
            <a:ext cx="325178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eaLnBrk="0" hangingPunct="0">
              <a:spcBef>
                <a:spcPct val="30000"/>
              </a:spcBef>
              <a:defRPr sz="1200">
                <a:solidFill>
                  <a:schemeClr val="tx1"/>
                </a:solidFill>
                <a:latin typeface="Times New Roman" pitchFamily="18" charset="0"/>
              </a:defRPr>
            </a:lvl1pPr>
            <a:lvl2pPr marL="742950" indent="-285750" defTabSz="933450" eaLnBrk="0" hangingPunct="0">
              <a:spcBef>
                <a:spcPct val="30000"/>
              </a:spcBef>
              <a:defRPr sz="1200">
                <a:solidFill>
                  <a:schemeClr val="tx1"/>
                </a:solidFill>
                <a:latin typeface="Times New Roman" pitchFamily="18" charset="0"/>
              </a:defRPr>
            </a:lvl2pPr>
            <a:lvl3pPr marL="1143000" indent="-228600" defTabSz="933450" eaLnBrk="0" hangingPunct="0">
              <a:spcBef>
                <a:spcPct val="30000"/>
              </a:spcBef>
              <a:defRPr sz="1200">
                <a:solidFill>
                  <a:schemeClr val="tx1"/>
                </a:solidFill>
                <a:latin typeface="Times New Roman" pitchFamily="18" charset="0"/>
              </a:defRPr>
            </a:lvl3pPr>
            <a:lvl4pPr marL="1600200" indent="-228600" defTabSz="933450" eaLnBrk="0" hangingPunct="0">
              <a:spcBef>
                <a:spcPct val="30000"/>
              </a:spcBef>
              <a:defRPr sz="1200">
                <a:solidFill>
                  <a:schemeClr val="tx1"/>
                </a:solidFill>
                <a:latin typeface="Times New Roman" pitchFamily="18" charset="0"/>
              </a:defRPr>
            </a:lvl4pPr>
            <a:lvl5pPr marL="457200" defTabSz="933450" eaLnBrk="0" hangingPunct="0">
              <a:spcBef>
                <a:spcPct val="30000"/>
              </a:spcBef>
              <a:defRPr sz="1200">
                <a:solidFill>
                  <a:schemeClr val="tx1"/>
                </a:solidFill>
                <a:latin typeface="Times New Roman" pitchFamily="18" charset="0"/>
              </a:defRPr>
            </a:lvl5pPr>
            <a:lvl6pPr marL="914400" defTabSz="933450" eaLnBrk="0" fontAlgn="base" hangingPunct="0">
              <a:spcBef>
                <a:spcPct val="30000"/>
              </a:spcBef>
              <a:spcAft>
                <a:spcPct val="0"/>
              </a:spcAft>
              <a:defRPr sz="1200">
                <a:solidFill>
                  <a:schemeClr val="tx1"/>
                </a:solidFill>
                <a:latin typeface="Times New Roman" pitchFamily="18" charset="0"/>
              </a:defRPr>
            </a:lvl6pPr>
            <a:lvl7pPr marL="1371600" defTabSz="933450" eaLnBrk="0" fontAlgn="base" hangingPunct="0">
              <a:spcBef>
                <a:spcPct val="30000"/>
              </a:spcBef>
              <a:spcAft>
                <a:spcPct val="0"/>
              </a:spcAft>
              <a:defRPr sz="1200">
                <a:solidFill>
                  <a:schemeClr val="tx1"/>
                </a:solidFill>
                <a:latin typeface="Times New Roman" pitchFamily="18" charset="0"/>
              </a:defRPr>
            </a:lvl7pPr>
            <a:lvl8pPr marL="1828800" defTabSz="933450" eaLnBrk="0" fontAlgn="base" hangingPunct="0">
              <a:spcBef>
                <a:spcPct val="30000"/>
              </a:spcBef>
              <a:spcAft>
                <a:spcPct val="0"/>
              </a:spcAft>
              <a:defRPr sz="1200">
                <a:solidFill>
                  <a:schemeClr val="tx1"/>
                </a:solidFill>
                <a:latin typeface="Times New Roman" pitchFamily="18" charset="0"/>
              </a:defRPr>
            </a:lvl8pPr>
            <a:lvl9pPr marL="2286000" defTabSz="933450" eaLnBrk="0" fontAlgn="base" hangingPunct="0">
              <a:spcBef>
                <a:spcPct val="30000"/>
              </a:spcBef>
              <a:spcAft>
                <a:spcPct val="0"/>
              </a:spcAft>
              <a:defRPr sz="1200">
                <a:solidFill>
                  <a:schemeClr val="tx1"/>
                </a:solidFill>
                <a:latin typeface="Times New Roman" pitchFamily="18" charset="0"/>
              </a:defRPr>
            </a:lvl9pPr>
          </a:lstStyle>
          <a:p>
            <a:pPr lvl="4" algn="r">
              <a:spcBef>
                <a:spcPct val="0"/>
              </a:spcBef>
            </a:pPr>
            <a:r>
              <a:rPr lang="en-US" altLang="en-US">
                <a:ea typeface="MS PGothic" pitchFamily="34" charset="-128"/>
              </a:rPr>
              <a:t>Michael Montemurro, Research in Motion</a:t>
            </a:r>
          </a:p>
        </p:txBody>
      </p:sp>
      <p:sp>
        <p:nvSpPr>
          <p:cNvPr id="36873" name="Rectangle 7"/>
          <p:cNvSpPr txBox="1">
            <a:spLocks noGrp="1" noChangeArrowheads="1"/>
          </p:cNvSpPr>
          <p:nvPr/>
        </p:nvSpPr>
        <p:spPr bwMode="auto">
          <a:xfrm>
            <a:off x="3261302" y="9001125"/>
            <a:ext cx="43281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eaLnBrk="0" hangingPunct="0">
              <a:spcBef>
                <a:spcPct val="30000"/>
              </a:spcBef>
              <a:defRPr sz="1200">
                <a:solidFill>
                  <a:schemeClr val="tx1"/>
                </a:solidFill>
                <a:latin typeface="Times New Roman" pitchFamily="18" charset="0"/>
              </a:defRPr>
            </a:lvl1pPr>
            <a:lvl2pPr marL="742950" indent="-285750" defTabSz="933450" eaLnBrk="0" hangingPunct="0">
              <a:spcBef>
                <a:spcPct val="30000"/>
              </a:spcBef>
              <a:defRPr sz="1200">
                <a:solidFill>
                  <a:schemeClr val="tx1"/>
                </a:solidFill>
                <a:latin typeface="Times New Roman" pitchFamily="18" charset="0"/>
              </a:defRPr>
            </a:lvl2pPr>
            <a:lvl3pPr marL="1143000" indent="-228600" defTabSz="933450" eaLnBrk="0" hangingPunct="0">
              <a:spcBef>
                <a:spcPct val="30000"/>
              </a:spcBef>
              <a:defRPr sz="1200">
                <a:solidFill>
                  <a:schemeClr val="tx1"/>
                </a:solidFill>
                <a:latin typeface="Times New Roman" pitchFamily="18" charset="0"/>
              </a:defRPr>
            </a:lvl3pPr>
            <a:lvl4pPr marL="1600200" indent="-228600" defTabSz="933450" eaLnBrk="0" hangingPunct="0">
              <a:spcBef>
                <a:spcPct val="30000"/>
              </a:spcBef>
              <a:defRPr sz="1200">
                <a:solidFill>
                  <a:schemeClr val="tx1"/>
                </a:solidFill>
                <a:latin typeface="Times New Roman" pitchFamily="18" charset="0"/>
              </a:defRPr>
            </a:lvl4pPr>
            <a:lvl5pPr marL="2057400" indent="-228600" defTabSz="933450" eaLnBrk="0" hangingPunct="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lgn="r">
              <a:spcBef>
                <a:spcPct val="0"/>
              </a:spcBef>
            </a:pPr>
            <a:r>
              <a:rPr lang="en-US" altLang="en-US"/>
              <a:t>Page </a:t>
            </a:r>
            <a:fld id="{6C7B453B-48E0-4477-A157-3A28621F65B5}" type="slidenum">
              <a:rPr lang="en-US" altLang="en-US"/>
              <a:pPr algn="r">
                <a:spcBef>
                  <a:spcPct val="0"/>
                </a:spcBef>
              </a:pPr>
              <a:t>36</a:t>
            </a:fld>
            <a:endParaRPr lang="en-US" altLang="en-US"/>
          </a:p>
        </p:txBody>
      </p:sp>
      <p:sp>
        <p:nvSpPr>
          <p:cNvPr id="36874" name="Rectangle 2"/>
          <p:cNvSpPr>
            <a:spLocks noGrp="1" noRot="1" noChangeAspect="1" noChangeArrowheads="1" noTextEdit="1"/>
          </p:cNvSpPr>
          <p:nvPr>
            <p:ph type="sldImg"/>
          </p:nvPr>
        </p:nvSpPr>
        <p:spPr>
          <a:xfrm>
            <a:off x="1104900" y="696913"/>
            <a:ext cx="4649788" cy="3487737"/>
          </a:xfrm>
          <a:ln/>
        </p:spPr>
      </p:sp>
      <p:sp>
        <p:nvSpPr>
          <p:cNvPr id="36875" name="Rectangle 3"/>
          <p:cNvSpPr>
            <a:spLocks noGrp="1" noChangeArrowheads="1"/>
          </p:cNvSpPr>
          <p:nvPr>
            <p:ph type="body" idx="1"/>
          </p:nvPr>
        </p:nvSpPr>
        <p:spPr>
          <a:xfrm>
            <a:off x="685800" y="4416426"/>
            <a:ext cx="5486400" cy="4183063"/>
          </a:xfrm>
          <a:noFill/>
        </p:spPr>
        <p:txBody>
          <a:bodyPr/>
          <a:lstStyle/>
          <a:p>
            <a:endParaRPr lang="en-US" alt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a:xfrm>
            <a:off x="4027488" y="96838"/>
            <a:ext cx="2185987" cy="214312"/>
          </a:xfrm>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z="1400" smtClean="0"/>
              <a:t>doc.: IEEE 802.11-15/1522r5</a:t>
            </a:r>
          </a:p>
        </p:txBody>
      </p:sp>
      <p:sp>
        <p:nvSpPr>
          <p:cNvPr id="24579" name="Rectangle 3"/>
          <p:cNvSpPr>
            <a:spLocks noGrp="1" noChangeArrowheads="1"/>
          </p:cNvSpPr>
          <p:nvPr>
            <p:ph type="dt" sz="quarter" idx="1"/>
          </p:nvPr>
        </p:nvSpPr>
        <p:spPr>
          <a:xfrm>
            <a:off x="646115" y="95707"/>
            <a:ext cx="1198983" cy="215444"/>
          </a:xfrm>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z="1400" smtClean="0"/>
              <a:t>November 2015</a:t>
            </a:r>
          </a:p>
        </p:txBody>
      </p:sp>
      <p:sp>
        <p:nvSpPr>
          <p:cNvPr id="24580" name="Rectangle 6"/>
          <p:cNvSpPr>
            <a:spLocks noGrp="1" noChangeArrowheads="1"/>
          </p:cNvSpPr>
          <p:nvPr>
            <p:ph type="ftr" sz="quarter" idx="4"/>
          </p:nvPr>
        </p:nvSpPr>
        <p:spPr>
          <a:xfrm>
            <a:off x="4380024" y="9001125"/>
            <a:ext cx="1833451" cy="184666"/>
          </a:xfrm>
        </p:spPr>
        <p:txBody>
          <a:bodyPr/>
          <a:lstStyle>
            <a:lvl1pPr marL="342900" indent="-342900"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457200" defTabSz="933450" eaLnBrk="0" hangingPunct="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defRPr/>
            </a:pPr>
            <a:r>
              <a:rPr lang="en-US" smtClean="0"/>
              <a:t>Dorothy Stanley, HPE</a:t>
            </a:r>
          </a:p>
        </p:txBody>
      </p:sp>
      <p:sp>
        <p:nvSpPr>
          <p:cNvPr id="24581" name="Rectangle 7"/>
          <p:cNvSpPr>
            <a:spLocks noGrp="1" noChangeArrowheads="1"/>
          </p:cNvSpPr>
          <p:nvPr>
            <p:ph type="sldNum" sz="quarter" idx="5"/>
          </p:nvPr>
        </p:nvSpPr>
        <p:spPr>
          <a:xfrm>
            <a:off x="3279775" y="9001125"/>
            <a:ext cx="414338" cy="184150"/>
          </a:xfrm>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mtClean="0"/>
              <a:t>Page </a:t>
            </a:r>
            <a:fld id="{F3F42982-5C51-4B0C-81ED-C6DD168AA414}" type="slidenum">
              <a:rPr lang="en-US" smtClean="0"/>
              <a:pPr>
                <a:defRPr/>
              </a:pPr>
              <a:t>37</a:t>
            </a:fld>
            <a:endParaRPr lang="en-US" smtClean="0"/>
          </a:p>
        </p:txBody>
      </p:sp>
      <p:sp>
        <p:nvSpPr>
          <p:cNvPr id="36870" name="Rectangle 2"/>
          <p:cNvSpPr txBox="1">
            <a:spLocks noGrp="1" noChangeArrowheads="1"/>
          </p:cNvSpPr>
          <p:nvPr/>
        </p:nvSpPr>
        <p:spPr bwMode="auto">
          <a:xfrm>
            <a:off x="4017964" y="95251"/>
            <a:ext cx="219551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eaLnBrk="0" hangingPunct="0">
              <a:spcBef>
                <a:spcPct val="30000"/>
              </a:spcBef>
              <a:defRPr sz="1200">
                <a:solidFill>
                  <a:schemeClr val="tx1"/>
                </a:solidFill>
                <a:latin typeface="Times New Roman" pitchFamily="18" charset="0"/>
              </a:defRPr>
            </a:lvl1pPr>
            <a:lvl2pPr marL="742950" indent="-285750" defTabSz="933450" eaLnBrk="0" hangingPunct="0">
              <a:spcBef>
                <a:spcPct val="30000"/>
              </a:spcBef>
              <a:defRPr sz="1200">
                <a:solidFill>
                  <a:schemeClr val="tx1"/>
                </a:solidFill>
                <a:latin typeface="Times New Roman" pitchFamily="18" charset="0"/>
              </a:defRPr>
            </a:lvl2pPr>
            <a:lvl3pPr marL="1143000" indent="-228600" defTabSz="933450" eaLnBrk="0" hangingPunct="0">
              <a:spcBef>
                <a:spcPct val="30000"/>
              </a:spcBef>
              <a:defRPr sz="1200">
                <a:solidFill>
                  <a:schemeClr val="tx1"/>
                </a:solidFill>
                <a:latin typeface="Times New Roman" pitchFamily="18" charset="0"/>
              </a:defRPr>
            </a:lvl3pPr>
            <a:lvl4pPr marL="1600200" indent="-228600" defTabSz="933450" eaLnBrk="0" hangingPunct="0">
              <a:spcBef>
                <a:spcPct val="30000"/>
              </a:spcBef>
              <a:defRPr sz="1200">
                <a:solidFill>
                  <a:schemeClr val="tx1"/>
                </a:solidFill>
                <a:latin typeface="Times New Roman" pitchFamily="18" charset="0"/>
              </a:defRPr>
            </a:lvl4pPr>
            <a:lvl5pPr marL="2057400" indent="-228600" defTabSz="933450" eaLnBrk="0" hangingPunct="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lgn="r">
              <a:spcBef>
                <a:spcPct val="0"/>
              </a:spcBef>
            </a:pPr>
            <a:r>
              <a:rPr lang="en-US" altLang="en-US" sz="1400" b="1">
                <a:ea typeface="MS PGothic" pitchFamily="34" charset="-128"/>
              </a:rPr>
              <a:t>doc.: IEEE 802.11-10/0503r4</a:t>
            </a:r>
          </a:p>
        </p:txBody>
      </p:sp>
      <p:sp>
        <p:nvSpPr>
          <p:cNvPr id="36871" name="Rectangle 3"/>
          <p:cNvSpPr txBox="1">
            <a:spLocks noGrp="1" noChangeArrowheads="1"/>
          </p:cNvSpPr>
          <p:nvPr/>
        </p:nvSpPr>
        <p:spPr bwMode="auto">
          <a:xfrm>
            <a:off x="646113" y="95251"/>
            <a:ext cx="75406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eaLnBrk="0" hangingPunct="0">
              <a:spcBef>
                <a:spcPct val="30000"/>
              </a:spcBef>
              <a:defRPr sz="1200">
                <a:solidFill>
                  <a:schemeClr val="tx1"/>
                </a:solidFill>
                <a:latin typeface="Times New Roman" pitchFamily="18" charset="0"/>
              </a:defRPr>
            </a:lvl1pPr>
            <a:lvl2pPr marL="742950" indent="-285750" defTabSz="933450" eaLnBrk="0" hangingPunct="0">
              <a:spcBef>
                <a:spcPct val="30000"/>
              </a:spcBef>
              <a:defRPr sz="1200">
                <a:solidFill>
                  <a:schemeClr val="tx1"/>
                </a:solidFill>
                <a:latin typeface="Times New Roman" pitchFamily="18" charset="0"/>
              </a:defRPr>
            </a:lvl2pPr>
            <a:lvl3pPr marL="1143000" indent="-228600" defTabSz="933450" eaLnBrk="0" hangingPunct="0">
              <a:spcBef>
                <a:spcPct val="30000"/>
              </a:spcBef>
              <a:defRPr sz="1200">
                <a:solidFill>
                  <a:schemeClr val="tx1"/>
                </a:solidFill>
                <a:latin typeface="Times New Roman" pitchFamily="18" charset="0"/>
              </a:defRPr>
            </a:lvl3pPr>
            <a:lvl4pPr marL="1600200" indent="-228600" defTabSz="933450" eaLnBrk="0" hangingPunct="0">
              <a:spcBef>
                <a:spcPct val="30000"/>
              </a:spcBef>
              <a:defRPr sz="1200">
                <a:solidFill>
                  <a:schemeClr val="tx1"/>
                </a:solidFill>
                <a:latin typeface="Times New Roman" pitchFamily="18" charset="0"/>
              </a:defRPr>
            </a:lvl4pPr>
            <a:lvl5pPr marL="2057400" indent="-228600" defTabSz="933450" eaLnBrk="0" hangingPunct="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b="1">
                <a:ea typeface="MS PGothic" pitchFamily="34" charset="-128"/>
              </a:rPr>
              <a:t>May 2010</a:t>
            </a:r>
          </a:p>
        </p:txBody>
      </p:sp>
      <p:sp>
        <p:nvSpPr>
          <p:cNvPr id="36872" name="Rectangle 6"/>
          <p:cNvSpPr txBox="1">
            <a:spLocks noGrp="1" noChangeArrowheads="1"/>
          </p:cNvSpPr>
          <p:nvPr/>
        </p:nvSpPr>
        <p:spPr bwMode="auto">
          <a:xfrm>
            <a:off x="2961687" y="9001125"/>
            <a:ext cx="325178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eaLnBrk="0" hangingPunct="0">
              <a:spcBef>
                <a:spcPct val="30000"/>
              </a:spcBef>
              <a:defRPr sz="1200">
                <a:solidFill>
                  <a:schemeClr val="tx1"/>
                </a:solidFill>
                <a:latin typeface="Times New Roman" pitchFamily="18" charset="0"/>
              </a:defRPr>
            </a:lvl1pPr>
            <a:lvl2pPr marL="742950" indent="-285750" defTabSz="933450" eaLnBrk="0" hangingPunct="0">
              <a:spcBef>
                <a:spcPct val="30000"/>
              </a:spcBef>
              <a:defRPr sz="1200">
                <a:solidFill>
                  <a:schemeClr val="tx1"/>
                </a:solidFill>
                <a:latin typeface="Times New Roman" pitchFamily="18" charset="0"/>
              </a:defRPr>
            </a:lvl2pPr>
            <a:lvl3pPr marL="1143000" indent="-228600" defTabSz="933450" eaLnBrk="0" hangingPunct="0">
              <a:spcBef>
                <a:spcPct val="30000"/>
              </a:spcBef>
              <a:defRPr sz="1200">
                <a:solidFill>
                  <a:schemeClr val="tx1"/>
                </a:solidFill>
                <a:latin typeface="Times New Roman" pitchFamily="18" charset="0"/>
              </a:defRPr>
            </a:lvl3pPr>
            <a:lvl4pPr marL="1600200" indent="-228600" defTabSz="933450" eaLnBrk="0" hangingPunct="0">
              <a:spcBef>
                <a:spcPct val="30000"/>
              </a:spcBef>
              <a:defRPr sz="1200">
                <a:solidFill>
                  <a:schemeClr val="tx1"/>
                </a:solidFill>
                <a:latin typeface="Times New Roman" pitchFamily="18" charset="0"/>
              </a:defRPr>
            </a:lvl4pPr>
            <a:lvl5pPr marL="457200" defTabSz="933450" eaLnBrk="0" hangingPunct="0">
              <a:spcBef>
                <a:spcPct val="30000"/>
              </a:spcBef>
              <a:defRPr sz="1200">
                <a:solidFill>
                  <a:schemeClr val="tx1"/>
                </a:solidFill>
                <a:latin typeface="Times New Roman" pitchFamily="18" charset="0"/>
              </a:defRPr>
            </a:lvl5pPr>
            <a:lvl6pPr marL="914400" defTabSz="933450" eaLnBrk="0" fontAlgn="base" hangingPunct="0">
              <a:spcBef>
                <a:spcPct val="30000"/>
              </a:spcBef>
              <a:spcAft>
                <a:spcPct val="0"/>
              </a:spcAft>
              <a:defRPr sz="1200">
                <a:solidFill>
                  <a:schemeClr val="tx1"/>
                </a:solidFill>
                <a:latin typeface="Times New Roman" pitchFamily="18" charset="0"/>
              </a:defRPr>
            </a:lvl6pPr>
            <a:lvl7pPr marL="1371600" defTabSz="933450" eaLnBrk="0" fontAlgn="base" hangingPunct="0">
              <a:spcBef>
                <a:spcPct val="30000"/>
              </a:spcBef>
              <a:spcAft>
                <a:spcPct val="0"/>
              </a:spcAft>
              <a:defRPr sz="1200">
                <a:solidFill>
                  <a:schemeClr val="tx1"/>
                </a:solidFill>
                <a:latin typeface="Times New Roman" pitchFamily="18" charset="0"/>
              </a:defRPr>
            </a:lvl7pPr>
            <a:lvl8pPr marL="1828800" defTabSz="933450" eaLnBrk="0" fontAlgn="base" hangingPunct="0">
              <a:spcBef>
                <a:spcPct val="30000"/>
              </a:spcBef>
              <a:spcAft>
                <a:spcPct val="0"/>
              </a:spcAft>
              <a:defRPr sz="1200">
                <a:solidFill>
                  <a:schemeClr val="tx1"/>
                </a:solidFill>
                <a:latin typeface="Times New Roman" pitchFamily="18" charset="0"/>
              </a:defRPr>
            </a:lvl8pPr>
            <a:lvl9pPr marL="2286000" defTabSz="933450" eaLnBrk="0" fontAlgn="base" hangingPunct="0">
              <a:spcBef>
                <a:spcPct val="30000"/>
              </a:spcBef>
              <a:spcAft>
                <a:spcPct val="0"/>
              </a:spcAft>
              <a:defRPr sz="1200">
                <a:solidFill>
                  <a:schemeClr val="tx1"/>
                </a:solidFill>
                <a:latin typeface="Times New Roman" pitchFamily="18" charset="0"/>
              </a:defRPr>
            </a:lvl9pPr>
          </a:lstStyle>
          <a:p>
            <a:pPr lvl="4" algn="r">
              <a:spcBef>
                <a:spcPct val="0"/>
              </a:spcBef>
            </a:pPr>
            <a:r>
              <a:rPr lang="en-US" altLang="en-US">
                <a:ea typeface="MS PGothic" pitchFamily="34" charset="-128"/>
              </a:rPr>
              <a:t>Michael Montemurro, Research in Motion</a:t>
            </a:r>
          </a:p>
        </p:txBody>
      </p:sp>
      <p:sp>
        <p:nvSpPr>
          <p:cNvPr id="36873" name="Rectangle 7"/>
          <p:cNvSpPr txBox="1">
            <a:spLocks noGrp="1" noChangeArrowheads="1"/>
          </p:cNvSpPr>
          <p:nvPr/>
        </p:nvSpPr>
        <p:spPr bwMode="auto">
          <a:xfrm>
            <a:off x="3261302" y="9001125"/>
            <a:ext cx="43281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eaLnBrk="0" hangingPunct="0">
              <a:spcBef>
                <a:spcPct val="30000"/>
              </a:spcBef>
              <a:defRPr sz="1200">
                <a:solidFill>
                  <a:schemeClr val="tx1"/>
                </a:solidFill>
                <a:latin typeface="Times New Roman" pitchFamily="18" charset="0"/>
              </a:defRPr>
            </a:lvl1pPr>
            <a:lvl2pPr marL="742950" indent="-285750" defTabSz="933450" eaLnBrk="0" hangingPunct="0">
              <a:spcBef>
                <a:spcPct val="30000"/>
              </a:spcBef>
              <a:defRPr sz="1200">
                <a:solidFill>
                  <a:schemeClr val="tx1"/>
                </a:solidFill>
                <a:latin typeface="Times New Roman" pitchFamily="18" charset="0"/>
              </a:defRPr>
            </a:lvl2pPr>
            <a:lvl3pPr marL="1143000" indent="-228600" defTabSz="933450" eaLnBrk="0" hangingPunct="0">
              <a:spcBef>
                <a:spcPct val="30000"/>
              </a:spcBef>
              <a:defRPr sz="1200">
                <a:solidFill>
                  <a:schemeClr val="tx1"/>
                </a:solidFill>
                <a:latin typeface="Times New Roman" pitchFamily="18" charset="0"/>
              </a:defRPr>
            </a:lvl3pPr>
            <a:lvl4pPr marL="1600200" indent="-228600" defTabSz="933450" eaLnBrk="0" hangingPunct="0">
              <a:spcBef>
                <a:spcPct val="30000"/>
              </a:spcBef>
              <a:defRPr sz="1200">
                <a:solidFill>
                  <a:schemeClr val="tx1"/>
                </a:solidFill>
                <a:latin typeface="Times New Roman" pitchFamily="18" charset="0"/>
              </a:defRPr>
            </a:lvl4pPr>
            <a:lvl5pPr marL="2057400" indent="-228600" defTabSz="933450" eaLnBrk="0" hangingPunct="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lgn="r">
              <a:spcBef>
                <a:spcPct val="0"/>
              </a:spcBef>
            </a:pPr>
            <a:r>
              <a:rPr lang="en-US" altLang="en-US"/>
              <a:t>Page </a:t>
            </a:r>
            <a:fld id="{6C7B453B-48E0-4477-A157-3A28621F65B5}" type="slidenum">
              <a:rPr lang="en-US" altLang="en-US"/>
              <a:pPr algn="r">
                <a:spcBef>
                  <a:spcPct val="0"/>
                </a:spcBef>
              </a:pPr>
              <a:t>37</a:t>
            </a:fld>
            <a:endParaRPr lang="en-US" altLang="en-US"/>
          </a:p>
        </p:txBody>
      </p:sp>
      <p:sp>
        <p:nvSpPr>
          <p:cNvPr id="36874" name="Rectangle 2"/>
          <p:cNvSpPr>
            <a:spLocks noGrp="1" noRot="1" noChangeAspect="1" noChangeArrowheads="1" noTextEdit="1"/>
          </p:cNvSpPr>
          <p:nvPr>
            <p:ph type="sldImg"/>
          </p:nvPr>
        </p:nvSpPr>
        <p:spPr>
          <a:xfrm>
            <a:off x="1104900" y="696913"/>
            <a:ext cx="4649788" cy="3487737"/>
          </a:xfrm>
          <a:ln/>
        </p:spPr>
      </p:sp>
      <p:sp>
        <p:nvSpPr>
          <p:cNvPr id="36875" name="Rectangle 3"/>
          <p:cNvSpPr>
            <a:spLocks noGrp="1" noChangeArrowheads="1"/>
          </p:cNvSpPr>
          <p:nvPr>
            <p:ph type="body" idx="1"/>
          </p:nvPr>
        </p:nvSpPr>
        <p:spPr>
          <a:xfrm>
            <a:off x="685800" y="4416426"/>
            <a:ext cx="5486400" cy="4183063"/>
          </a:xfrm>
          <a:noFill/>
        </p:spPr>
        <p:txBody>
          <a:bodyPr/>
          <a:lstStyle/>
          <a:p>
            <a:endParaRPr lang="en-US" alt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4425" y="703263"/>
            <a:ext cx="4629150" cy="347345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a:xfrm>
            <a:off x="4017617" y="95706"/>
            <a:ext cx="2195858" cy="215444"/>
          </a:xfrm>
        </p:spPr>
        <p:txBody>
          <a:bodyPr/>
          <a:lstStyle/>
          <a:p>
            <a:pPr>
              <a:defRPr/>
            </a:pPr>
            <a:r>
              <a:rPr lang="en-US" smtClean="0"/>
              <a:t>doc.: IEEE 802.11-16/0185r0</a:t>
            </a:r>
            <a:endParaRPr lang="en-US"/>
          </a:p>
        </p:txBody>
      </p:sp>
      <p:sp>
        <p:nvSpPr>
          <p:cNvPr id="5" name="Date Placeholder 4"/>
          <p:cNvSpPr>
            <a:spLocks noGrp="1"/>
          </p:cNvSpPr>
          <p:nvPr>
            <p:ph type="dt" idx="11"/>
          </p:nvPr>
        </p:nvSpPr>
        <p:spPr>
          <a:xfrm>
            <a:off x="646113" y="95706"/>
            <a:ext cx="1041952" cy="215444"/>
          </a:xfrm>
        </p:spPr>
        <p:txBody>
          <a:bodyPr/>
          <a:lstStyle/>
          <a:p>
            <a:pPr>
              <a:defRPr/>
            </a:pPr>
            <a:r>
              <a:rPr lang="en-US" smtClean="0"/>
              <a:t>January 2016</a:t>
            </a:r>
            <a:endParaRPr lang="en-US"/>
          </a:p>
        </p:txBody>
      </p:sp>
      <p:sp>
        <p:nvSpPr>
          <p:cNvPr id="6" name="Footer Placeholder 5"/>
          <p:cNvSpPr>
            <a:spLocks noGrp="1"/>
          </p:cNvSpPr>
          <p:nvPr>
            <p:ph type="ftr" sz="quarter" idx="12"/>
          </p:nvPr>
        </p:nvSpPr>
        <p:spPr>
          <a:xfrm>
            <a:off x="4378101" y="9001125"/>
            <a:ext cx="1835374" cy="184666"/>
          </a:xfrm>
        </p:spPr>
        <p:txBody>
          <a:bodyPr/>
          <a:lstStyle/>
          <a:p>
            <a:pPr lvl="4">
              <a:defRPr/>
            </a:pPr>
            <a:r>
              <a:rPr lang="en-US" smtClean="0"/>
              <a:t>Dorothy Stanley, HPE</a:t>
            </a:r>
            <a:endParaRPr lang="en-US"/>
          </a:p>
        </p:txBody>
      </p:sp>
      <p:sp>
        <p:nvSpPr>
          <p:cNvPr id="7" name="Slide Number Placeholder 6"/>
          <p:cNvSpPr>
            <a:spLocks noGrp="1"/>
          </p:cNvSpPr>
          <p:nvPr>
            <p:ph type="sldNum" sz="quarter" idx="13"/>
          </p:nvPr>
        </p:nvSpPr>
        <p:spPr>
          <a:xfrm>
            <a:off x="3278936" y="9001125"/>
            <a:ext cx="415177" cy="184666"/>
          </a:xfrm>
        </p:spPr>
        <p:txBody>
          <a:bodyPr/>
          <a:lstStyle/>
          <a:p>
            <a:pPr>
              <a:defRPr/>
            </a:pPr>
            <a:r>
              <a:rPr lang="en-US" smtClean="0"/>
              <a:t>Page </a:t>
            </a:r>
            <a:fld id="{7797EB75-BD9E-45DB-A35F-6C321BEA61EF}" type="slidenum">
              <a:rPr lang="en-US" smtClean="0"/>
              <a:pPr>
                <a:defRPr/>
              </a:pPr>
              <a:t>38</a:t>
            </a:fld>
            <a:endParaRPr lang="en-US"/>
          </a:p>
        </p:txBody>
      </p:sp>
    </p:spTree>
    <p:extLst>
      <p:ext uri="{BB962C8B-B14F-4D97-AF65-F5344CB8AC3E}">
        <p14:creationId xmlns:p14="http://schemas.microsoft.com/office/powerpoint/2010/main" val="95323599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a:xfrm>
            <a:off x="4017617" y="95706"/>
            <a:ext cx="2195858" cy="215444"/>
          </a:xfrm>
          <a:noFill/>
        </p:spPr>
        <p:txBody>
          <a:bodyPr/>
          <a:lstStyle/>
          <a:p>
            <a:r>
              <a:rPr lang="en-US" smtClean="0"/>
              <a:t>doc.: IEEE 802.11-12/0455r0</a:t>
            </a:r>
          </a:p>
        </p:txBody>
      </p:sp>
      <p:sp>
        <p:nvSpPr>
          <p:cNvPr id="24579" name="Rectangle 3"/>
          <p:cNvSpPr>
            <a:spLocks noGrp="1" noChangeArrowheads="1"/>
          </p:cNvSpPr>
          <p:nvPr>
            <p:ph type="dt" sz="quarter" idx="1"/>
          </p:nvPr>
        </p:nvSpPr>
        <p:spPr>
          <a:xfrm>
            <a:off x="646113" y="95706"/>
            <a:ext cx="916020" cy="215444"/>
          </a:xfrm>
          <a:noFill/>
        </p:spPr>
        <p:txBody>
          <a:bodyPr/>
          <a:lstStyle/>
          <a:p>
            <a:r>
              <a:rPr lang="en-US" smtClean="0"/>
              <a:t>Month Year</a:t>
            </a:r>
          </a:p>
        </p:txBody>
      </p:sp>
      <p:sp>
        <p:nvSpPr>
          <p:cNvPr id="24580" name="Rectangle 6"/>
          <p:cNvSpPr>
            <a:spLocks noGrp="1" noChangeArrowheads="1"/>
          </p:cNvSpPr>
          <p:nvPr>
            <p:ph type="ftr" sz="quarter" idx="4"/>
          </p:nvPr>
        </p:nvSpPr>
        <p:spPr>
          <a:xfrm>
            <a:off x="3685219" y="9001125"/>
            <a:ext cx="2528256" cy="184666"/>
          </a:xfrm>
          <a:noFill/>
        </p:spPr>
        <p:txBody>
          <a:bodyPr/>
          <a:lstStyle/>
          <a:p>
            <a:pPr lvl="4"/>
            <a:r>
              <a:rPr lang="en-US" smtClean="0"/>
              <a:t>David Halasz, Motorola Mobility</a:t>
            </a:r>
          </a:p>
        </p:txBody>
      </p:sp>
      <p:sp>
        <p:nvSpPr>
          <p:cNvPr id="24581" name="Rectangle 7"/>
          <p:cNvSpPr>
            <a:spLocks noGrp="1" noChangeArrowheads="1"/>
          </p:cNvSpPr>
          <p:nvPr>
            <p:ph type="sldNum" sz="quarter" idx="5"/>
          </p:nvPr>
        </p:nvSpPr>
        <p:spPr>
          <a:xfrm>
            <a:off x="3278936" y="9001125"/>
            <a:ext cx="415177" cy="184666"/>
          </a:xfrm>
          <a:noFill/>
        </p:spPr>
        <p:txBody>
          <a:bodyPr/>
          <a:lstStyle/>
          <a:p>
            <a:r>
              <a:rPr lang="en-US" smtClean="0"/>
              <a:t>Page </a:t>
            </a:r>
            <a:fld id="{EAA737DE-91F0-4B7D-8A18-ED5F5E01B10B}" type="slidenum">
              <a:rPr lang="en-US" smtClean="0"/>
              <a:pPr/>
              <a:t>39</a:t>
            </a:fld>
            <a:endParaRPr lang="en-US" smtClean="0"/>
          </a:p>
        </p:txBody>
      </p:sp>
      <p:sp>
        <p:nvSpPr>
          <p:cNvPr id="24582" name="Rectangle 2"/>
          <p:cNvSpPr>
            <a:spLocks noGrp="1" noRot="1" noChangeAspect="1" noChangeArrowheads="1" noTextEdit="1"/>
          </p:cNvSpPr>
          <p:nvPr>
            <p:ph type="sldImg"/>
          </p:nvPr>
        </p:nvSpPr>
        <p:spPr>
          <a:xfrm>
            <a:off x="1114425" y="703263"/>
            <a:ext cx="4629150" cy="3473450"/>
          </a:xfrm>
          <a:ln/>
        </p:spPr>
      </p:sp>
      <p:sp>
        <p:nvSpPr>
          <p:cNvPr id="2458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802.11-15/0978r1</a:t>
            </a:r>
            <a:endParaRPr lang="en-US"/>
          </a:p>
        </p:txBody>
      </p:sp>
      <p:sp>
        <p:nvSpPr>
          <p:cNvPr id="5" name="Date Placeholder 4"/>
          <p:cNvSpPr>
            <a:spLocks noGrp="1"/>
          </p:cNvSpPr>
          <p:nvPr>
            <p:ph type="dt" idx="11"/>
          </p:nvPr>
        </p:nvSpPr>
        <p:spPr/>
        <p:txBody>
          <a:bodyPr/>
          <a:lstStyle/>
          <a:p>
            <a:pPr>
              <a:defRPr/>
            </a:pPr>
            <a:r>
              <a:rPr lang="en-US" smtClean="0"/>
              <a:t>May 2006</a:t>
            </a:r>
            <a:endParaRPr lang="en-US"/>
          </a:p>
        </p:txBody>
      </p:sp>
      <p:sp>
        <p:nvSpPr>
          <p:cNvPr id="6" name="Footer Placeholder 5"/>
          <p:cNvSpPr>
            <a:spLocks noGrp="1"/>
          </p:cNvSpPr>
          <p:nvPr>
            <p:ph type="ftr" sz="quarter" idx="12"/>
          </p:nvPr>
        </p:nvSpPr>
        <p:spPr/>
        <p:txBody>
          <a:bodyPr/>
          <a:lstStyle/>
          <a:p>
            <a:pPr lvl="4">
              <a:defRPr/>
            </a:pPr>
            <a:r>
              <a:rPr lang="en-US" smtClean="0"/>
              <a:t>Bruce Kraemer, Marvell</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4</a:t>
            </a:fld>
            <a:endParaRPr lang="en-US"/>
          </a:p>
        </p:txBody>
      </p:sp>
    </p:spTree>
    <p:extLst>
      <p:ext uri="{BB962C8B-B14F-4D97-AF65-F5344CB8AC3E}">
        <p14:creationId xmlns:p14="http://schemas.microsoft.com/office/powerpoint/2010/main" val="257537840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a:xfrm>
            <a:off x="4007743" y="95706"/>
            <a:ext cx="2205732" cy="215444"/>
          </a:xfrm>
        </p:spPr>
        <p:txBody>
          <a:bodyPr/>
          <a:lstStyle/>
          <a:p>
            <a:pPr>
              <a:defRPr/>
            </a:pPr>
            <a:r>
              <a:rPr lang="en-US" altLang="ja-JP">
                <a:latin typeface="Times New Roman" charset="0"/>
                <a:cs typeface="ＭＳ Ｐゴシック" charset="-128"/>
              </a:rPr>
              <a:t>doc.: IEEE 802.19-09/xxxxr0</a:t>
            </a:r>
          </a:p>
        </p:txBody>
      </p:sp>
      <p:sp>
        <p:nvSpPr>
          <p:cNvPr id="18435" name="Rectangle 3"/>
          <p:cNvSpPr>
            <a:spLocks noGrp="1" noChangeArrowheads="1"/>
          </p:cNvSpPr>
          <p:nvPr>
            <p:ph type="dt" sz="quarter" idx="1"/>
          </p:nvPr>
        </p:nvSpPr>
        <p:spPr>
          <a:xfrm>
            <a:off x="646113" y="95706"/>
            <a:ext cx="812723" cy="215444"/>
          </a:xfrm>
        </p:spPr>
        <p:txBody>
          <a:bodyPr/>
          <a:lstStyle/>
          <a:p>
            <a:pPr>
              <a:defRPr/>
            </a:pPr>
            <a:r>
              <a:rPr lang="en-US" altLang="ja-JP">
                <a:latin typeface="Times New Roman" charset="0"/>
                <a:cs typeface="ＭＳ Ｐゴシック" charset="-128"/>
              </a:rPr>
              <a:t>April 2009</a:t>
            </a:r>
          </a:p>
        </p:txBody>
      </p:sp>
      <p:sp>
        <p:nvSpPr>
          <p:cNvPr id="18436" name="Rectangle 6"/>
          <p:cNvSpPr>
            <a:spLocks noGrp="1" noChangeArrowheads="1"/>
          </p:cNvSpPr>
          <p:nvPr>
            <p:ph type="ftr" sz="quarter" idx="4"/>
          </p:nvPr>
        </p:nvSpPr>
        <p:spPr>
          <a:xfrm>
            <a:off x="3571790" y="9001125"/>
            <a:ext cx="2641685" cy="184666"/>
          </a:xfrm>
        </p:spPr>
        <p:txBody>
          <a:bodyPr/>
          <a:lstStyle/>
          <a:p>
            <a:pPr lvl="4">
              <a:defRPr/>
            </a:pPr>
            <a:r>
              <a:rPr lang="en-US" altLang="ja-JP">
                <a:latin typeface="Times New Roman" charset="0"/>
                <a:cs typeface="ＭＳ Ｐゴシック" charset="-128"/>
              </a:rPr>
              <a:t>Rich Kennedy, Research In Motion</a:t>
            </a:r>
          </a:p>
        </p:txBody>
      </p:sp>
      <p:sp>
        <p:nvSpPr>
          <p:cNvPr id="18437" name="Rectangle 7"/>
          <p:cNvSpPr>
            <a:spLocks noGrp="1" noChangeArrowheads="1"/>
          </p:cNvSpPr>
          <p:nvPr>
            <p:ph type="sldNum" sz="quarter" idx="5"/>
          </p:nvPr>
        </p:nvSpPr>
        <p:spPr>
          <a:xfrm>
            <a:off x="3278936" y="9001125"/>
            <a:ext cx="415177" cy="184666"/>
          </a:xfrm>
        </p:spPr>
        <p:txBody>
          <a:bodyPr/>
          <a:lstStyle/>
          <a:p>
            <a:pPr>
              <a:defRPr/>
            </a:pPr>
            <a:r>
              <a:rPr lang="en-US" altLang="ja-JP">
                <a:cs typeface="ＭＳ Ｐゴシック" charset="-128"/>
              </a:rPr>
              <a:t>Page </a:t>
            </a:r>
            <a:fld id="{24E42ACE-54C0-684C-BB9D-E50577322B6F}" type="slidenum">
              <a:rPr lang="en-US" altLang="ja-JP">
                <a:cs typeface="ＭＳ Ｐゴシック" charset="-128"/>
              </a:rPr>
              <a:pPr>
                <a:defRPr/>
              </a:pPr>
              <a:t>40</a:t>
            </a:fld>
            <a:endParaRPr lang="en-US" altLang="ja-JP">
              <a:cs typeface="ＭＳ Ｐゴシック" charset="-128"/>
            </a:endParaRPr>
          </a:p>
        </p:txBody>
      </p:sp>
      <p:sp>
        <p:nvSpPr>
          <p:cNvPr id="18438" name="Rectangle 2"/>
          <p:cNvSpPr>
            <a:spLocks noGrp="1" noRot="1" noChangeAspect="1" noChangeArrowheads="1" noTextEdit="1"/>
          </p:cNvSpPr>
          <p:nvPr>
            <p:ph type="sldImg"/>
          </p:nvPr>
        </p:nvSpPr>
        <p:spPr>
          <a:xfrm>
            <a:off x="1114425" y="703263"/>
            <a:ext cx="4629150" cy="3473450"/>
          </a:xfrm>
          <a:ln cap="flat"/>
        </p:spPr>
      </p:sp>
      <p:sp>
        <p:nvSpPr>
          <p:cNvPr id="18439" name="Rectangle 3"/>
          <p:cNvSpPr>
            <a:spLocks noGrp="1" noChangeArrowheads="1"/>
          </p:cNvSpPr>
          <p:nvPr>
            <p:ph type="body" idx="1"/>
          </p:nvPr>
        </p:nvSpPr>
        <p:spPr>
          <a:noFill/>
          <a:ln/>
        </p:spPr>
        <p:txBody>
          <a:bodyPr lIns="95250" rIns="95250"/>
          <a:lstStyle/>
          <a:p>
            <a:endParaRPr kumimoji="0" lang="ja-JP" altLang="en-US">
              <a:latin typeface="Times New Roman" pitchFamily="-84" charset="0"/>
              <a:ea typeface="ＭＳ Ｐゴシック" pitchFamily="-84" charset="-128"/>
              <a:cs typeface="ＭＳ Ｐゴシック" pitchFamily="-84" charset="-128"/>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802.11-15/1529r0</a:t>
            </a:r>
            <a:endParaRPr lang="en-US"/>
          </a:p>
        </p:txBody>
      </p:sp>
      <p:sp>
        <p:nvSpPr>
          <p:cNvPr id="5" name="Date Placeholder 4"/>
          <p:cNvSpPr>
            <a:spLocks noGrp="1"/>
          </p:cNvSpPr>
          <p:nvPr>
            <p:ph type="dt" idx="11"/>
          </p:nvPr>
        </p:nvSpPr>
        <p:spPr/>
        <p:txBody>
          <a:bodyPr/>
          <a:lstStyle/>
          <a:p>
            <a:pPr>
              <a:defRPr/>
            </a:pPr>
            <a:r>
              <a:rPr lang="en-US" smtClean="0"/>
              <a:t>January 2016</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41</a:t>
            </a:fld>
            <a:endParaRPr lang="en-US"/>
          </a:p>
        </p:txBody>
      </p:sp>
    </p:spTree>
    <p:extLst>
      <p:ext uri="{BB962C8B-B14F-4D97-AF65-F5344CB8AC3E}">
        <p14:creationId xmlns:p14="http://schemas.microsoft.com/office/powerpoint/2010/main" val="321679372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802.11-15/1529r0</a:t>
            </a:r>
            <a:endParaRPr lang="en-US"/>
          </a:p>
        </p:txBody>
      </p:sp>
      <p:sp>
        <p:nvSpPr>
          <p:cNvPr id="5" name="Date Placeholder 4"/>
          <p:cNvSpPr>
            <a:spLocks noGrp="1"/>
          </p:cNvSpPr>
          <p:nvPr>
            <p:ph type="dt" idx="11"/>
          </p:nvPr>
        </p:nvSpPr>
        <p:spPr/>
        <p:txBody>
          <a:bodyPr/>
          <a:lstStyle/>
          <a:p>
            <a:pPr>
              <a:defRPr/>
            </a:pPr>
            <a:r>
              <a:rPr lang="en-US" smtClean="0"/>
              <a:t>January 2016</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42</a:t>
            </a:fld>
            <a:endParaRPr lang="en-US"/>
          </a:p>
        </p:txBody>
      </p:sp>
    </p:spTree>
    <p:extLst>
      <p:ext uri="{BB962C8B-B14F-4D97-AF65-F5344CB8AC3E}">
        <p14:creationId xmlns:p14="http://schemas.microsoft.com/office/powerpoint/2010/main" val="277944312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802.11-15/1529r0</a:t>
            </a:r>
            <a:endParaRPr lang="en-US"/>
          </a:p>
        </p:txBody>
      </p:sp>
      <p:sp>
        <p:nvSpPr>
          <p:cNvPr id="5" name="Date Placeholder 4"/>
          <p:cNvSpPr>
            <a:spLocks noGrp="1"/>
          </p:cNvSpPr>
          <p:nvPr>
            <p:ph type="dt" idx="11"/>
          </p:nvPr>
        </p:nvSpPr>
        <p:spPr/>
        <p:txBody>
          <a:bodyPr/>
          <a:lstStyle/>
          <a:p>
            <a:pPr>
              <a:defRPr/>
            </a:pPr>
            <a:r>
              <a:rPr lang="en-US" smtClean="0"/>
              <a:t>January 2016</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43</a:t>
            </a:fld>
            <a:endParaRPr lang="en-US"/>
          </a:p>
        </p:txBody>
      </p:sp>
    </p:spTree>
    <p:extLst>
      <p:ext uri="{BB962C8B-B14F-4D97-AF65-F5344CB8AC3E}">
        <p14:creationId xmlns:p14="http://schemas.microsoft.com/office/powerpoint/2010/main" val="380373170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802.11-15/1529r0</a:t>
            </a:r>
            <a:endParaRPr lang="en-US"/>
          </a:p>
        </p:txBody>
      </p:sp>
      <p:sp>
        <p:nvSpPr>
          <p:cNvPr id="5" name="Date Placeholder 4"/>
          <p:cNvSpPr>
            <a:spLocks noGrp="1"/>
          </p:cNvSpPr>
          <p:nvPr>
            <p:ph type="dt" idx="11"/>
          </p:nvPr>
        </p:nvSpPr>
        <p:spPr/>
        <p:txBody>
          <a:bodyPr/>
          <a:lstStyle/>
          <a:p>
            <a:pPr>
              <a:defRPr/>
            </a:pPr>
            <a:r>
              <a:rPr lang="en-US" smtClean="0"/>
              <a:t>January 2016</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44</a:t>
            </a:fld>
            <a:endParaRPr lang="en-US"/>
          </a:p>
        </p:txBody>
      </p:sp>
    </p:spTree>
    <p:extLst>
      <p:ext uri="{BB962C8B-B14F-4D97-AF65-F5344CB8AC3E}">
        <p14:creationId xmlns:p14="http://schemas.microsoft.com/office/powerpoint/2010/main" val="415082106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a:xfrm>
            <a:off x="4026725" y="96238"/>
            <a:ext cx="2185983" cy="215444"/>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z="1400" smtClean="0"/>
              <a:t>doc.: IEEE 802.11-11/0291r0</a:t>
            </a:r>
          </a:p>
        </p:txBody>
      </p:sp>
      <p:sp>
        <p:nvSpPr>
          <p:cNvPr id="28675" name="Rectangle 3"/>
          <p:cNvSpPr>
            <a:spLocks noGrp="1" noChangeArrowheads="1"/>
          </p:cNvSpPr>
          <p:nvPr>
            <p:ph type="dt" sz="quarter" idx="1"/>
          </p:nvPr>
        </p:nvSpPr>
        <p:spPr>
          <a:xfrm>
            <a:off x="646863" y="96238"/>
            <a:ext cx="732573" cy="215444"/>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z="1400" smtClean="0"/>
              <a:t>July 2010</a:t>
            </a:r>
          </a:p>
        </p:txBody>
      </p:sp>
      <p:sp>
        <p:nvSpPr>
          <p:cNvPr id="28676" name="Rectangle 6"/>
          <p:cNvSpPr>
            <a:spLocks noGrp="1" noChangeArrowheads="1"/>
          </p:cNvSpPr>
          <p:nvPr>
            <p:ph type="ftr" sz="quarter" idx="4"/>
          </p:nvPr>
        </p:nvSpPr>
        <p:spPr>
          <a:xfrm>
            <a:off x="3656752" y="9000620"/>
            <a:ext cx="2555956" cy="184666"/>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457200" defTabSz="933450" eaLnBrk="0" hangingPunct="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defRPr/>
            </a:pPr>
            <a:r>
              <a:rPr lang="en-US" smtClean="0"/>
              <a:t>Dorothy Stanley, Aruba Networks</a:t>
            </a:r>
          </a:p>
        </p:txBody>
      </p:sp>
      <p:sp>
        <p:nvSpPr>
          <p:cNvPr id="28677" name="Rectangle 7"/>
          <p:cNvSpPr>
            <a:spLocks noGrp="1" noChangeArrowheads="1"/>
          </p:cNvSpPr>
          <p:nvPr>
            <p:ph type="sldNum" sz="quarter" idx="5"/>
          </p:nvPr>
        </p:nvSpPr>
        <p:spPr>
          <a:xfrm>
            <a:off x="3279163" y="9000620"/>
            <a:ext cx="415177" cy="184666"/>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ko-KR"/>
              <a:t>Page </a:t>
            </a:r>
            <a:fld id="{246DB279-99DC-48BE-9D5D-D4BF4D44A32C}" type="slidenum">
              <a:rPr lang="en-US" altLang="ko-KR"/>
              <a:pPr/>
              <a:t>45</a:t>
            </a:fld>
            <a:endParaRPr lang="en-US" altLang="ko-KR"/>
          </a:p>
        </p:txBody>
      </p:sp>
      <p:sp>
        <p:nvSpPr>
          <p:cNvPr id="49158" name="Rectangle 2"/>
          <p:cNvSpPr>
            <a:spLocks noGrp="1" noRot="1" noChangeAspect="1" noChangeArrowheads="1" noTextEdit="1"/>
          </p:cNvSpPr>
          <p:nvPr>
            <p:ph type="sldImg"/>
          </p:nvPr>
        </p:nvSpPr>
        <p:spPr>
          <a:xfrm>
            <a:off x="1114425" y="703263"/>
            <a:ext cx="4629150" cy="3473450"/>
          </a:xfrm>
          <a:ln/>
        </p:spPr>
      </p:sp>
      <p:sp>
        <p:nvSpPr>
          <p:cNvPr id="49159"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a:xfrm>
            <a:off x="4007743" y="95706"/>
            <a:ext cx="2205732" cy="215444"/>
          </a:xfrm>
        </p:spPr>
        <p:txBody>
          <a:bodyPr/>
          <a:lstStyle/>
          <a:p>
            <a:pPr>
              <a:defRPr/>
            </a:pPr>
            <a:r>
              <a:rPr lang="en-US" altLang="ja-JP">
                <a:latin typeface="Times New Roman" charset="0"/>
                <a:cs typeface="ＭＳ Ｐゴシック" charset="-128"/>
              </a:rPr>
              <a:t>doc.: IEEE 802.19-09/xxxxr0</a:t>
            </a:r>
          </a:p>
        </p:txBody>
      </p:sp>
      <p:sp>
        <p:nvSpPr>
          <p:cNvPr id="16387" name="Rectangle 3"/>
          <p:cNvSpPr>
            <a:spLocks noGrp="1" noChangeArrowheads="1"/>
          </p:cNvSpPr>
          <p:nvPr>
            <p:ph type="dt" sz="quarter" idx="1"/>
          </p:nvPr>
        </p:nvSpPr>
        <p:spPr>
          <a:xfrm>
            <a:off x="646113" y="95706"/>
            <a:ext cx="812723" cy="215444"/>
          </a:xfrm>
        </p:spPr>
        <p:txBody>
          <a:bodyPr/>
          <a:lstStyle/>
          <a:p>
            <a:pPr>
              <a:defRPr/>
            </a:pPr>
            <a:r>
              <a:rPr lang="en-US" altLang="ja-JP">
                <a:latin typeface="Times New Roman" charset="0"/>
                <a:cs typeface="ＭＳ Ｐゴシック" charset="-128"/>
              </a:rPr>
              <a:t>April 2009</a:t>
            </a:r>
          </a:p>
        </p:txBody>
      </p:sp>
      <p:sp>
        <p:nvSpPr>
          <p:cNvPr id="16388" name="Rectangle 6"/>
          <p:cNvSpPr>
            <a:spLocks noGrp="1" noChangeArrowheads="1"/>
          </p:cNvSpPr>
          <p:nvPr>
            <p:ph type="ftr" sz="quarter" idx="4"/>
          </p:nvPr>
        </p:nvSpPr>
        <p:spPr>
          <a:xfrm>
            <a:off x="3571790" y="9001125"/>
            <a:ext cx="2641685" cy="184666"/>
          </a:xfrm>
        </p:spPr>
        <p:txBody>
          <a:bodyPr/>
          <a:lstStyle/>
          <a:p>
            <a:pPr lvl="4">
              <a:defRPr/>
            </a:pPr>
            <a:r>
              <a:rPr lang="en-US" altLang="ja-JP">
                <a:latin typeface="Times New Roman" charset="0"/>
                <a:cs typeface="ＭＳ Ｐゴシック" charset="-128"/>
              </a:rPr>
              <a:t>Rich Kennedy, Research In Motion</a:t>
            </a:r>
          </a:p>
        </p:txBody>
      </p:sp>
      <p:sp>
        <p:nvSpPr>
          <p:cNvPr id="16389" name="Rectangle 7"/>
          <p:cNvSpPr>
            <a:spLocks noGrp="1" noChangeArrowheads="1"/>
          </p:cNvSpPr>
          <p:nvPr>
            <p:ph type="sldNum" sz="quarter" idx="5"/>
          </p:nvPr>
        </p:nvSpPr>
        <p:spPr>
          <a:xfrm>
            <a:off x="3278936" y="9001125"/>
            <a:ext cx="415177" cy="184666"/>
          </a:xfrm>
        </p:spPr>
        <p:txBody>
          <a:bodyPr/>
          <a:lstStyle/>
          <a:p>
            <a:pPr>
              <a:defRPr/>
            </a:pPr>
            <a:r>
              <a:rPr lang="en-US" altLang="ja-JP">
                <a:cs typeface="ＭＳ Ｐゴシック" charset="-128"/>
              </a:rPr>
              <a:t>Page </a:t>
            </a:r>
            <a:fld id="{9B4F10BE-8640-3647-A390-79D9D5117F41}" type="slidenum">
              <a:rPr lang="en-US" altLang="ja-JP">
                <a:cs typeface="ＭＳ Ｐゴシック" charset="-128"/>
              </a:rPr>
              <a:pPr>
                <a:defRPr/>
              </a:pPr>
              <a:t>46</a:t>
            </a:fld>
            <a:endParaRPr lang="en-US" altLang="ja-JP">
              <a:cs typeface="ＭＳ Ｐゴシック" charset="-128"/>
            </a:endParaRPr>
          </a:p>
        </p:txBody>
      </p:sp>
      <p:sp>
        <p:nvSpPr>
          <p:cNvPr id="16390" name="Rectangle 2"/>
          <p:cNvSpPr>
            <a:spLocks noGrp="1" noRot="1" noChangeAspect="1" noChangeArrowheads="1" noTextEdit="1"/>
          </p:cNvSpPr>
          <p:nvPr>
            <p:ph type="sldImg"/>
          </p:nvPr>
        </p:nvSpPr>
        <p:spPr>
          <a:xfrm>
            <a:off x="1114425" y="703263"/>
            <a:ext cx="4629150" cy="3473450"/>
          </a:xfrm>
          <a:ln/>
        </p:spPr>
      </p:sp>
      <p:sp>
        <p:nvSpPr>
          <p:cNvPr id="16391" name="Rectangle 3"/>
          <p:cNvSpPr>
            <a:spLocks noGrp="1" noChangeArrowheads="1"/>
          </p:cNvSpPr>
          <p:nvPr>
            <p:ph type="body" idx="1"/>
          </p:nvPr>
        </p:nvSpPr>
        <p:spPr>
          <a:noFill/>
          <a:ln/>
        </p:spPr>
        <p:txBody>
          <a:bodyPr/>
          <a:lstStyle/>
          <a:p>
            <a:endParaRPr kumimoji="0" lang="ja-JP" altLang="en-US">
              <a:latin typeface="Times New Roman" pitchFamily="-84" charset="0"/>
              <a:ea typeface="ＭＳ Ｐゴシック" pitchFamily="-84" charset="-128"/>
              <a:cs typeface="ＭＳ Ｐゴシック" pitchFamily="-84" charset="-128"/>
            </a:endParaRPr>
          </a:p>
        </p:txBody>
      </p:sp>
    </p:spTree>
    <p:extLst>
      <p:ext uri="{BB962C8B-B14F-4D97-AF65-F5344CB8AC3E}">
        <p14:creationId xmlns:p14="http://schemas.microsoft.com/office/powerpoint/2010/main" val="111862789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a:xfrm>
            <a:off x="4007743" y="95706"/>
            <a:ext cx="2205732" cy="215444"/>
          </a:xfrm>
        </p:spPr>
        <p:txBody>
          <a:bodyPr/>
          <a:lstStyle/>
          <a:p>
            <a:pPr>
              <a:defRPr/>
            </a:pPr>
            <a:r>
              <a:rPr lang="en-US" altLang="ja-JP">
                <a:latin typeface="Times New Roman" charset="0"/>
                <a:cs typeface="ＭＳ Ｐゴシック" charset="-128"/>
              </a:rPr>
              <a:t>doc.: IEEE 802.19-09/xxxxr0</a:t>
            </a:r>
          </a:p>
        </p:txBody>
      </p:sp>
      <p:sp>
        <p:nvSpPr>
          <p:cNvPr id="18435" name="Rectangle 3"/>
          <p:cNvSpPr>
            <a:spLocks noGrp="1" noChangeArrowheads="1"/>
          </p:cNvSpPr>
          <p:nvPr>
            <p:ph type="dt" sz="quarter" idx="1"/>
          </p:nvPr>
        </p:nvSpPr>
        <p:spPr>
          <a:xfrm>
            <a:off x="646113" y="95706"/>
            <a:ext cx="812723" cy="215444"/>
          </a:xfrm>
        </p:spPr>
        <p:txBody>
          <a:bodyPr/>
          <a:lstStyle/>
          <a:p>
            <a:pPr>
              <a:defRPr/>
            </a:pPr>
            <a:r>
              <a:rPr lang="en-US" altLang="ja-JP">
                <a:latin typeface="Times New Roman" charset="0"/>
                <a:cs typeface="ＭＳ Ｐゴシック" charset="-128"/>
              </a:rPr>
              <a:t>April 2009</a:t>
            </a:r>
          </a:p>
        </p:txBody>
      </p:sp>
      <p:sp>
        <p:nvSpPr>
          <p:cNvPr id="18436" name="Rectangle 6"/>
          <p:cNvSpPr>
            <a:spLocks noGrp="1" noChangeArrowheads="1"/>
          </p:cNvSpPr>
          <p:nvPr>
            <p:ph type="ftr" sz="quarter" idx="4"/>
          </p:nvPr>
        </p:nvSpPr>
        <p:spPr>
          <a:xfrm>
            <a:off x="3571790" y="9001125"/>
            <a:ext cx="2641685" cy="184666"/>
          </a:xfrm>
        </p:spPr>
        <p:txBody>
          <a:bodyPr/>
          <a:lstStyle/>
          <a:p>
            <a:pPr lvl="4">
              <a:defRPr/>
            </a:pPr>
            <a:r>
              <a:rPr lang="en-US" altLang="ja-JP">
                <a:latin typeface="Times New Roman" charset="0"/>
                <a:cs typeface="ＭＳ Ｐゴシック" charset="-128"/>
              </a:rPr>
              <a:t>Rich Kennedy, Research In Motion</a:t>
            </a:r>
          </a:p>
        </p:txBody>
      </p:sp>
      <p:sp>
        <p:nvSpPr>
          <p:cNvPr id="18437" name="Rectangle 7"/>
          <p:cNvSpPr>
            <a:spLocks noGrp="1" noChangeArrowheads="1"/>
          </p:cNvSpPr>
          <p:nvPr>
            <p:ph type="sldNum" sz="quarter" idx="5"/>
          </p:nvPr>
        </p:nvSpPr>
        <p:spPr>
          <a:xfrm>
            <a:off x="3278936" y="9001125"/>
            <a:ext cx="415177" cy="184666"/>
          </a:xfrm>
        </p:spPr>
        <p:txBody>
          <a:bodyPr/>
          <a:lstStyle/>
          <a:p>
            <a:pPr>
              <a:defRPr/>
            </a:pPr>
            <a:r>
              <a:rPr lang="en-US" altLang="ja-JP">
                <a:cs typeface="ＭＳ Ｐゴシック" charset="-128"/>
              </a:rPr>
              <a:t>Page </a:t>
            </a:r>
            <a:fld id="{24E42ACE-54C0-684C-BB9D-E50577322B6F}" type="slidenum">
              <a:rPr lang="en-US" altLang="ja-JP">
                <a:cs typeface="ＭＳ Ｐゴシック" charset="-128"/>
              </a:rPr>
              <a:pPr>
                <a:defRPr/>
              </a:pPr>
              <a:t>47</a:t>
            </a:fld>
            <a:endParaRPr lang="en-US" altLang="ja-JP">
              <a:cs typeface="ＭＳ Ｐゴシック" charset="-128"/>
            </a:endParaRPr>
          </a:p>
        </p:txBody>
      </p:sp>
      <p:sp>
        <p:nvSpPr>
          <p:cNvPr id="18438" name="Rectangle 2"/>
          <p:cNvSpPr>
            <a:spLocks noGrp="1" noRot="1" noChangeAspect="1" noChangeArrowheads="1" noTextEdit="1"/>
          </p:cNvSpPr>
          <p:nvPr>
            <p:ph type="sldImg"/>
          </p:nvPr>
        </p:nvSpPr>
        <p:spPr>
          <a:xfrm>
            <a:off x="1114425" y="703263"/>
            <a:ext cx="4629150" cy="3473450"/>
          </a:xfrm>
          <a:ln cap="flat"/>
        </p:spPr>
      </p:sp>
      <p:sp>
        <p:nvSpPr>
          <p:cNvPr id="18439" name="Rectangle 3"/>
          <p:cNvSpPr>
            <a:spLocks noGrp="1" noChangeArrowheads="1"/>
          </p:cNvSpPr>
          <p:nvPr>
            <p:ph type="body" idx="1"/>
          </p:nvPr>
        </p:nvSpPr>
        <p:spPr>
          <a:noFill/>
          <a:ln/>
        </p:spPr>
        <p:txBody>
          <a:bodyPr lIns="95250" rIns="95250"/>
          <a:lstStyle/>
          <a:p>
            <a:endParaRPr kumimoji="0" lang="ja-JP" altLang="en-US" dirty="0">
              <a:latin typeface="Times New Roman" pitchFamily="-84" charset="0"/>
              <a:ea typeface="ＭＳ Ｐゴシック" pitchFamily="-84" charset="-128"/>
              <a:cs typeface="ＭＳ Ｐゴシック" pitchFamily="-84" charset="-128"/>
            </a:endParaRPr>
          </a:p>
        </p:txBody>
      </p:sp>
    </p:spTree>
    <p:extLst>
      <p:ext uri="{BB962C8B-B14F-4D97-AF65-F5344CB8AC3E}">
        <p14:creationId xmlns:p14="http://schemas.microsoft.com/office/powerpoint/2010/main" val="71021439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a:xfrm>
            <a:off x="4016851" y="96238"/>
            <a:ext cx="2195858" cy="215444"/>
          </a:xfrm>
          <a:noFill/>
        </p:spPr>
        <p:txBody>
          <a:bodyPr/>
          <a:lstStyle/>
          <a:p>
            <a:r>
              <a:rPr lang="en-US" altLang="ja-JP">
                <a:latin typeface="Times New Roman" pitchFamily="-65" charset="0"/>
                <a:cs typeface="ＭＳ Ｐゴシック" pitchFamily="-65" charset="-128"/>
              </a:rPr>
              <a:t>doc.: IEEE 802.11-09/xxxxr0</a:t>
            </a:r>
          </a:p>
        </p:txBody>
      </p:sp>
      <p:sp>
        <p:nvSpPr>
          <p:cNvPr id="16387" name="Rectangle 3"/>
          <p:cNvSpPr>
            <a:spLocks noGrp="1" noChangeArrowheads="1"/>
          </p:cNvSpPr>
          <p:nvPr>
            <p:ph type="dt" sz="quarter" idx="1"/>
          </p:nvPr>
        </p:nvSpPr>
        <p:spPr>
          <a:xfrm>
            <a:off x="646863" y="96238"/>
            <a:ext cx="753411" cy="215444"/>
          </a:xfrm>
          <a:noFill/>
        </p:spPr>
        <p:txBody>
          <a:bodyPr/>
          <a:lstStyle/>
          <a:p>
            <a:r>
              <a:rPr lang="en-US" altLang="ja-JP">
                <a:latin typeface="Times New Roman" pitchFamily="-65" charset="0"/>
                <a:cs typeface="ＭＳ Ｐゴシック" pitchFamily="-65" charset="-128"/>
              </a:rPr>
              <a:t>May 2008</a:t>
            </a:r>
          </a:p>
        </p:txBody>
      </p:sp>
      <p:sp>
        <p:nvSpPr>
          <p:cNvPr id="16388" name="Rectangle 6"/>
          <p:cNvSpPr>
            <a:spLocks noGrp="1" noChangeArrowheads="1"/>
          </p:cNvSpPr>
          <p:nvPr>
            <p:ph type="ftr" sz="quarter" idx="4"/>
          </p:nvPr>
        </p:nvSpPr>
        <p:spPr>
          <a:xfrm>
            <a:off x="4171766" y="9000620"/>
            <a:ext cx="2040943" cy="184666"/>
          </a:xfrm>
          <a:noFill/>
        </p:spPr>
        <p:txBody>
          <a:bodyPr/>
          <a:lstStyle/>
          <a:p>
            <a:pPr lvl="4"/>
            <a:r>
              <a:rPr lang="en-US" altLang="ja-JP">
                <a:latin typeface="Times New Roman" pitchFamily="-65" charset="0"/>
                <a:cs typeface="ＭＳ Ｐゴシック" pitchFamily="-65" charset="-128"/>
              </a:rPr>
              <a:t>Bruce Kraemer (Marvell)</a:t>
            </a:r>
          </a:p>
        </p:txBody>
      </p:sp>
      <p:sp>
        <p:nvSpPr>
          <p:cNvPr id="16389" name="Rectangle 7"/>
          <p:cNvSpPr>
            <a:spLocks noGrp="1" noChangeArrowheads="1"/>
          </p:cNvSpPr>
          <p:nvPr>
            <p:ph type="sldNum" sz="quarter" idx="5"/>
          </p:nvPr>
        </p:nvSpPr>
        <p:spPr>
          <a:xfrm>
            <a:off x="3279162" y="9000620"/>
            <a:ext cx="415178" cy="184666"/>
          </a:xfrm>
          <a:noFill/>
        </p:spPr>
        <p:txBody>
          <a:bodyPr/>
          <a:lstStyle/>
          <a:p>
            <a:r>
              <a:rPr lang="en-US" altLang="ja-JP">
                <a:latin typeface="Times New Roman" pitchFamily="-65" charset="0"/>
                <a:cs typeface="ＭＳ Ｐゴシック" pitchFamily="-65" charset="-128"/>
              </a:rPr>
              <a:t>Page </a:t>
            </a:r>
            <a:fld id="{4F3CD8BA-0884-4840-B956-EE9BA92DD1F2}" type="slidenum">
              <a:rPr lang="en-US" altLang="ja-JP">
                <a:latin typeface="Times New Roman" pitchFamily="-65" charset="0"/>
                <a:cs typeface="ＭＳ Ｐゴシック" pitchFamily="-65" charset="-128"/>
              </a:rPr>
              <a:pPr/>
              <a:t>48</a:t>
            </a:fld>
            <a:endParaRPr lang="en-US" altLang="ja-JP">
              <a:latin typeface="Times New Roman" pitchFamily="-65" charset="0"/>
              <a:cs typeface="ＭＳ Ｐゴシック" pitchFamily="-65" charset="-128"/>
            </a:endParaRPr>
          </a:p>
        </p:txBody>
      </p:sp>
      <p:sp>
        <p:nvSpPr>
          <p:cNvPr id="16390" name="Rectangle 2"/>
          <p:cNvSpPr>
            <a:spLocks noGrp="1" noRot="1" noChangeAspect="1" noChangeArrowheads="1" noTextEdit="1"/>
          </p:cNvSpPr>
          <p:nvPr>
            <p:ph type="sldImg"/>
          </p:nvPr>
        </p:nvSpPr>
        <p:spPr>
          <a:xfrm>
            <a:off x="1104900" y="698500"/>
            <a:ext cx="4648200" cy="3486150"/>
          </a:xfrm>
          <a:ln/>
        </p:spPr>
      </p:sp>
      <p:sp>
        <p:nvSpPr>
          <p:cNvPr id="16391" name="Rectangle 3"/>
          <p:cNvSpPr>
            <a:spLocks noGrp="1" noChangeArrowheads="1"/>
          </p:cNvSpPr>
          <p:nvPr>
            <p:ph type="body" idx="1"/>
          </p:nvPr>
        </p:nvSpPr>
        <p:spPr>
          <a:xfrm>
            <a:off x="685180" y="4415157"/>
            <a:ext cx="5487640" cy="4183696"/>
          </a:xfrm>
          <a:noFill/>
          <a:ln/>
        </p:spPr>
        <p:txBody>
          <a:bodyPr/>
          <a:lstStyle/>
          <a:p>
            <a:endParaRPr kumimoji="0" lang="en-GB">
              <a:latin typeface="Times New Roman" pitchFamily="-65" charset="0"/>
              <a:ea typeface="ＭＳ Ｐゴシック" pitchFamily="-65" charset="-128"/>
              <a:cs typeface="ＭＳ Ｐゴシック" pitchFamily="-65" charset="-128"/>
            </a:endParaRPr>
          </a:p>
        </p:txBody>
      </p:sp>
    </p:spTree>
    <p:extLst>
      <p:ext uri="{BB962C8B-B14F-4D97-AF65-F5344CB8AC3E}">
        <p14:creationId xmlns:p14="http://schemas.microsoft.com/office/powerpoint/2010/main" val="87503166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802.11-15/1529r0</a:t>
            </a:r>
            <a:endParaRPr lang="en-US"/>
          </a:p>
        </p:txBody>
      </p:sp>
      <p:sp>
        <p:nvSpPr>
          <p:cNvPr id="5" name="Date Placeholder 4"/>
          <p:cNvSpPr>
            <a:spLocks noGrp="1"/>
          </p:cNvSpPr>
          <p:nvPr>
            <p:ph type="dt" idx="11"/>
          </p:nvPr>
        </p:nvSpPr>
        <p:spPr/>
        <p:txBody>
          <a:bodyPr/>
          <a:lstStyle/>
          <a:p>
            <a:pPr>
              <a:defRPr/>
            </a:pPr>
            <a:r>
              <a:rPr lang="en-US" smtClean="0"/>
              <a:t>January 2016</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49</a:t>
            </a:fld>
            <a:endParaRPr lang="en-US"/>
          </a:p>
        </p:txBody>
      </p:sp>
    </p:spTree>
    <p:extLst>
      <p:ext uri="{BB962C8B-B14F-4D97-AF65-F5344CB8AC3E}">
        <p14:creationId xmlns:p14="http://schemas.microsoft.com/office/powerpoint/2010/main" val="34774845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802.11-15/0978r1</a:t>
            </a:r>
            <a:endParaRPr lang="en-US"/>
          </a:p>
        </p:txBody>
      </p:sp>
      <p:sp>
        <p:nvSpPr>
          <p:cNvPr id="5" name="Date Placeholder 4"/>
          <p:cNvSpPr>
            <a:spLocks noGrp="1"/>
          </p:cNvSpPr>
          <p:nvPr>
            <p:ph type="dt" idx="11"/>
          </p:nvPr>
        </p:nvSpPr>
        <p:spPr/>
        <p:txBody>
          <a:bodyPr/>
          <a:lstStyle/>
          <a:p>
            <a:pPr>
              <a:defRPr/>
            </a:pPr>
            <a:r>
              <a:rPr lang="en-US" smtClean="0"/>
              <a:t>May 2006</a:t>
            </a:r>
            <a:endParaRPr lang="en-US"/>
          </a:p>
        </p:txBody>
      </p:sp>
      <p:sp>
        <p:nvSpPr>
          <p:cNvPr id="6" name="Footer Placeholder 5"/>
          <p:cNvSpPr>
            <a:spLocks noGrp="1"/>
          </p:cNvSpPr>
          <p:nvPr>
            <p:ph type="ftr" sz="quarter" idx="12"/>
          </p:nvPr>
        </p:nvSpPr>
        <p:spPr/>
        <p:txBody>
          <a:bodyPr/>
          <a:lstStyle/>
          <a:p>
            <a:pPr lvl="4">
              <a:defRPr/>
            </a:pPr>
            <a:r>
              <a:rPr lang="en-US" smtClean="0"/>
              <a:t>Bruce Kraemer, Marvell</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5</a:t>
            </a:fld>
            <a:endParaRPr lang="en-US"/>
          </a:p>
        </p:txBody>
      </p:sp>
    </p:spTree>
    <p:extLst>
      <p:ext uri="{BB962C8B-B14F-4D97-AF65-F5344CB8AC3E}">
        <p14:creationId xmlns:p14="http://schemas.microsoft.com/office/powerpoint/2010/main" val="153634017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802.11-15/1529r0</a:t>
            </a:r>
            <a:endParaRPr lang="en-US"/>
          </a:p>
        </p:txBody>
      </p:sp>
      <p:sp>
        <p:nvSpPr>
          <p:cNvPr id="5" name="Date Placeholder 4"/>
          <p:cNvSpPr>
            <a:spLocks noGrp="1"/>
          </p:cNvSpPr>
          <p:nvPr>
            <p:ph type="dt" idx="11"/>
          </p:nvPr>
        </p:nvSpPr>
        <p:spPr/>
        <p:txBody>
          <a:bodyPr/>
          <a:lstStyle/>
          <a:p>
            <a:pPr>
              <a:defRPr/>
            </a:pPr>
            <a:r>
              <a:rPr lang="en-US" smtClean="0"/>
              <a:t>January 2016</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50</a:t>
            </a:fld>
            <a:endParaRPr lang="en-US"/>
          </a:p>
        </p:txBody>
      </p:sp>
    </p:spTree>
    <p:extLst>
      <p:ext uri="{BB962C8B-B14F-4D97-AF65-F5344CB8AC3E}">
        <p14:creationId xmlns:p14="http://schemas.microsoft.com/office/powerpoint/2010/main" val="390899686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802.11-15/1529r0</a:t>
            </a:r>
            <a:endParaRPr lang="en-US"/>
          </a:p>
        </p:txBody>
      </p:sp>
      <p:sp>
        <p:nvSpPr>
          <p:cNvPr id="5" name="Date Placeholder 4"/>
          <p:cNvSpPr>
            <a:spLocks noGrp="1"/>
          </p:cNvSpPr>
          <p:nvPr>
            <p:ph type="dt" idx="11"/>
          </p:nvPr>
        </p:nvSpPr>
        <p:spPr/>
        <p:txBody>
          <a:bodyPr/>
          <a:lstStyle/>
          <a:p>
            <a:pPr>
              <a:defRPr/>
            </a:pPr>
            <a:r>
              <a:rPr lang="en-US" smtClean="0"/>
              <a:t>January 2016</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51</a:t>
            </a:fld>
            <a:endParaRPr lang="en-US"/>
          </a:p>
        </p:txBody>
      </p:sp>
    </p:spTree>
    <p:extLst>
      <p:ext uri="{BB962C8B-B14F-4D97-AF65-F5344CB8AC3E}">
        <p14:creationId xmlns:p14="http://schemas.microsoft.com/office/powerpoint/2010/main" val="28014611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a:xfrm>
            <a:off x="4016851" y="96238"/>
            <a:ext cx="2195858" cy="215444"/>
          </a:xfrm>
          <a:noFill/>
        </p:spPr>
        <p:txBody>
          <a:bodyPr/>
          <a:lstStyle/>
          <a:p>
            <a:r>
              <a:rPr lang="en-US" altLang="ja-JP">
                <a:latin typeface="Times New Roman" pitchFamily="-84" charset="0"/>
                <a:cs typeface="ＭＳ Ｐゴシック" pitchFamily="-84" charset="-128"/>
              </a:rPr>
              <a:t>doc.: IEEE 802.11-09/xxxxr0</a:t>
            </a:r>
          </a:p>
        </p:txBody>
      </p:sp>
      <p:sp>
        <p:nvSpPr>
          <p:cNvPr id="16387" name="Rectangle 3"/>
          <p:cNvSpPr>
            <a:spLocks noGrp="1" noChangeArrowheads="1"/>
          </p:cNvSpPr>
          <p:nvPr>
            <p:ph type="dt" sz="quarter" idx="1"/>
          </p:nvPr>
        </p:nvSpPr>
        <p:spPr>
          <a:xfrm>
            <a:off x="646863" y="96238"/>
            <a:ext cx="753411" cy="215444"/>
          </a:xfrm>
          <a:noFill/>
        </p:spPr>
        <p:txBody>
          <a:bodyPr/>
          <a:lstStyle/>
          <a:p>
            <a:r>
              <a:rPr lang="en-US" altLang="ja-JP">
                <a:latin typeface="Times New Roman" pitchFamily="-84" charset="0"/>
                <a:cs typeface="ＭＳ Ｐゴシック" pitchFamily="-84" charset="-128"/>
              </a:rPr>
              <a:t>May 2008</a:t>
            </a:r>
          </a:p>
        </p:txBody>
      </p:sp>
      <p:sp>
        <p:nvSpPr>
          <p:cNvPr id="16388" name="Rectangle 6"/>
          <p:cNvSpPr>
            <a:spLocks noGrp="1" noChangeArrowheads="1"/>
          </p:cNvSpPr>
          <p:nvPr>
            <p:ph type="ftr" sz="quarter" idx="4"/>
          </p:nvPr>
        </p:nvSpPr>
        <p:spPr>
          <a:xfrm>
            <a:off x="4171766" y="9000620"/>
            <a:ext cx="2040943" cy="184666"/>
          </a:xfrm>
          <a:noFill/>
        </p:spPr>
        <p:txBody>
          <a:bodyPr/>
          <a:lstStyle/>
          <a:p>
            <a:pPr lvl="4"/>
            <a:r>
              <a:rPr lang="en-US" altLang="ja-JP">
                <a:latin typeface="Times New Roman" pitchFamily="-84" charset="0"/>
                <a:cs typeface="ＭＳ Ｐゴシック" pitchFamily="-84" charset="-128"/>
              </a:rPr>
              <a:t>Bruce Kraemer (Marvell)</a:t>
            </a:r>
          </a:p>
        </p:txBody>
      </p:sp>
      <p:sp>
        <p:nvSpPr>
          <p:cNvPr id="16389" name="Rectangle 7"/>
          <p:cNvSpPr>
            <a:spLocks noGrp="1" noChangeArrowheads="1"/>
          </p:cNvSpPr>
          <p:nvPr>
            <p:ph type="sldNum" sz="quarter" idx="5"/>
          </p:nvPr>
        </p:nvSpPr>
        <p:spPr>
          <a:xfrm>
            <a:off x="3279162" y="9000620"/>
            <a:ext cx="415178" cy="184666"/>
          </a:xfrm>
          <a:noFill/>
        </p:spPr>
        <p:txBody>
          <a:bodyPr/>
          <a:lstStyle/>
          <a:p>
            <a:r>
              <a:rPr lang="en-US" altLang="ja-JP">
                <a:latin typeface="Times New Roman" pitchFamily="-84" charset="0"/>
                <a:cs typeface="ＭＳ Ｐゴシック" pitchFamily="-84" charset="-128"/>
              </a:rPr>
              <a:t>Page </a:t>
            </a:r>
            <a:fld id="{87BF803F-B4E9-DF4C-AC7F-01BAADF0F0A5}" type="slidenum">
              <a:rPr lang="en-US" altLang="ja-JP">
                <a:latin typeface="Times New Roman" pitchFamily="-84" charset="0"/>
                <a:cs typeface="ＭＳ Ｐゴシック" pitchFamily="-84" charset="-128"/>
              </a:rPr>
              <a:pPr/>
              <a:t>52</a:t>
            </a:fld>
            <a:endParaRPr lang="en-US" altLang="ja-JP">
              <a:latin typeface="Times New Roman" pitchFamily="-84" charset="0"/>
              <a:cs typeface="ＭＳ Ｐゴシック" pitchFamily="-84" charset="-128"/>
            </a:endParaRPr>
          </a:p>
        </p:txBody>
      </p:sp>
      <p:sp>
        <p:nvSpPr>
          <p:cNvPr id="16390" name="Rectangle 2"/>
          <p:cNvSpPr>
            <a:spLocks noGrp="1" noRot="1" noChangeAspect="1" noChangeArrowheads="1" noTextEdit="1"/>
          </p:cNvSpPr>
          <p:nvPr>
            <p:ph type="sldImg"/>
          </p:nvPr>
        </p:nvSpPr>
        <p:spPr>
          <a:xfrm>
            <a:off x="1104900" y="698500"/>
            <a:ext cx="4648200" cy="3486150"/>
          </a:xfrm>
          <a:ln/>
        </p:spPr>
      </p:sp>
      <p:sp>
        <p:nvSpPr>
          <p:cNvPr id="16391" name="Rectangle 3"/>
          <p:cNvSpPr>
            <a:spLocks noGrp="1" noChangeArrowheads="1"/>
          </p:cNvSpPr>
          <p:nvPr>
            <p:ph type="body" idx="1"/>
          </p:nvPr>
        </p:nvSpPr>
        <p:spPr>
          <a:xfrm>
            <a:off x="685180" y="4415157"/>
            <a:ext cx="5487640" cy="4183696"/>
          </a:xfrm>
          <a:noFill/>
          <a:ln/>
        </p:spPr>
        <p:txBody>
          <a:bodyPr/>
          <a:lstStyle/>
          <a:p>
            <a:endParaRPr kumimoji="0" lang="en-GB">
              <a:latin typeface="Times New Roman" pitchFamily="-84" charset="0"/>
              <a:ea typeface="ＭＳ Ｐゴシック" pitchFamily="-84" charset="-128"/>
              <a:cs typeface="ＭＳ Ｐゴシック" pitchFamily="-84" charset="-128"/>
            </a:endParaRPr>
          </a:p>
        </p:txBody>
      </p:sp>
    </p:spTree>
    <p:extLst>
      <p:ext uri="{BB962C8B-B14F-4D97-AF65-F5344CB8AC3E}">
        <p14:creationId xmlns:p14="http://schemas.microsoft.com/office/powerpoint/2010/main" val="46986364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スライド イメージ プレースホルダ 1"/>
          <p:cNvSpPr>
            <a:spLocks noGrp="1" noRot="1" noChangeAspect="1"/>
          </p:cNvSpPr>
          <p:nvPr>
            <p:ph type="sldImg"/>
          </p:nvPr>
        </p:nvSpPr>
        <p:spPr>
          <a:xfrm>
            <a:off x="1114425" y="703263"/>
            <a:ext cx="4629150" cy="3473450"/>
          </a:xfrm>
          <a:ln/>
        </p:spPr>
      </p:sp>
      <p:sp>
        <p:nvSpPr>
          <p:cNvPr id="25603" name="ノート プレースホルダ 2"/>
          <p:cNvSpPr>
            <a:spLocks noGrp="1"/>
          </p:cNvSpPr>
          <p:nvPr>
            <p:ph type="body" idx="1"/>
          </p:nvPr>
        </p:nvSpPr>
        <p:spPr>
          <a:noFill/>
          <a:ln/>
        </p:spPr>
        <p:txBody>
          <a:bodyPr/>
          <a:lstStyle/>
          <a:p>
            <a:endParaRPr lang="ja-JP" altLang="en-US" dirty="0">
              <a:latin typeface="Times New Roman" pitchFamily="-84" charset="0"/>
              <a:ea typeface="ＭＳ Ｐゴシック" pitchFamily="-84" charset="-128"/>
              <a:cs typeface="ＭＳ Ｐゴシック" pitchFamily="-84" charset="-128"/>
            </a:endParaRPr>
          </a:p>
        </p:txBody>
      </p:sp>
      <p:sp>
        <p:nvSpPr>
          <p:cNvPr id="49156" name="ヘッダー プレースホルダ 3"/>
          <p:cNvSpPr>
            <a:spLocks noGrp="1"/>
          </p:cNvSpPr>
          <p:nvPr>
            <p:ph type="hdr" sz="quarter"/>
          </p:nvPr>
        </p:nvSpPr>
        <p:spPr>
          <a:xfrm>
            <a:off x="4007743" y="95706"/>
            <a:ext cx="2205732" cy="215444"/>
          </a:xfrm>
        </p:spPr>
        <p:txBody>
          <a:bodyPr/>
          <a:lstStyle/>
          <a:p>
            <a:pPr>
              <a:defRPr/>
            </a:pPr>
            <a:r>
              <a:rPr lang="en-US" altLang="ja-JP" smtClean="0">
                <a:latin typeface="Times New Roman" pitchFamily="-65" charset="0"/>
                <a:cs typeface="ＭＳ Ｐゴシック" pitchFamily="-65" charset="-128"/>
              </a:rPr>
              <a:t>doc.: IEEE 802.19-09/xxxxr0</a:t>
            </a:r>
          </a:p>
        </p:txBody>
      </p:sp>
      <p:sp>
        <p:nvSpPr>
          <p:cNvPr id="49157" name="日付プレースホルダ 4"/>
          <p:cNvSpPr>
            <a:spLocks noGrp="1"/>
          </p:cNvSpPr>
          <p:nvPr>
            <p:ph type="dt" sz="quarter" idx="1"/>
          </p:nvPr>
        </p:nvSpPr>
        <p:spPr>
          <a:xfrm>
            <a:off x="646113" y="95706"/>
            <a:ext cx="812723" cy="215444"/>
          </a:xfrm>
        </p:spPr>
        <p:txBody>
          <a:bodyPr/>
          <a:lstStyle/>
          <a:p>
            <a:pPr>
              <a:defRPr/>
            </a:pPr>
            <a:r>
              <a:rPr lang="en-US" altLang="ja-JP" smtClean="0">
                <a:latin typeface="Times New Roman" pitchFamily="-65" charset="0"/>
                <a:cs typeface="ＭＳ Ｐゴシック" pitchFamily="-65" charset="-128"/>
              </a:rPr>
              <a:t>April 2009</a:t>
            </a:r>
          </a:p>
        </p:txBody>
      </p:sp>
      <p:sp>
        <p:nvSpPr>
          <p:cNvPr id="49158" name="フッター プレースホルダ 5"/>
          <p:cNvSpPr>
            <a:spLocks noGrp="1"/>
          </p:cNvSpPr>
          <p:nvPr>
            <p:ph type="ftr" sz="quarter" idx="4"/>
          </p:nvPr>
        </p:nvSpPr>
        <p:spPr>
          <a:xfrm>
            <a:off x="3571790" y="9001125"/>
            <a:ext cx="2641685" cy="184666"/>
          </a:xfrm>
        </p:spPr>
        <p:txBody>
          <a:bodyPr/>
          <a:lstStyle/>
          <a:p>
            <a:pPr lvl="4">
              <a:defRPr/>
            </a:pPr>
            <a:r>
              <a:rPr lang="en-US" altLang="ja-JP" smtClean="0">
                <a:latin typeface="Times New Roman" pitchFamily="-65" charset="0"/>
                <a:cs typeface="ＭＳ Ｐゴシック" pitchFamily="-65" charset="-128"/>
              </a:rPr>
              <a:t>Rich Kennedy, Research In Motion</a:t>
            </a:r>
          </a:p>
        </p:txBody>
      </p:sp>
      <p:sp>
        <p:nvSpPr>
          <p:cNvPr id="49159" name="スライド番号プレースホルダ 6"/>
          <p:cNvSpPr>
            <a:spLocks noGrp="1"/>
          </p:cNvSpPr>
          <p:nvPr>
            <p:ph type="sldNum" sz="quarter" idx="5"/>
          </p:nvPr>
        </p:nvSpPr>
        <p:spPr>
          <a:xfrm>
            <a:off x="3278936" y="9001125"/>
            <a:ext cx="415177" cy="184666"/>
          </a:xfrm>
        </p:spPr>
        <p:txBody>
          <a:bodyPr/>
          <a:lstStyle/>
          <a:p>
            <a:pPr>
              <a:defRPr/>
            </a:pPr>
            <a:r>
              <a:rPr lang="en-US" altLang="ja-JP" smtClean="0">
                <a:latin typeface="Times New Roman" pitchFamily="-65" charset="0"/>
                <a:cs typeface="ＭＳ Ｐゴシック" pitchFamily="-65" charset="-128"/>
              </a:rPr>
              <a:t>Page </a:t>
            </a:r>
            <a:fld id="{DCE342CC-A869-8243-8F84-6087C7487882}" type="slidenum">
              <a:rPr lang="en-US" altLang="ja-JP" smtClean="0">
                <a:latin typeface="Times New Roman" pitchFamily="-65" charset="0"/>
                <a:cs typeface="ＭＳ Ｐゴシック" pitchFamily="-65" charset="-128"/>
              </a:rPr>
              <a:pPr>
                <a:defRPr/>
              </a:pPr>
              <a:t>53</a:t>
            </a:fld>
            <a:endParaRPr lang="en-US" altLang="ja-JP" smtClean="0">
              <a:latin typeface="Times New Roman" pitchFamily="-65" charset="0"/>
              <a:cs typeface="ＭＳ Ｐゴシック" pitchFamily="-65" charset="-128"/>
            </a:endParaRPr>
          </a:p>
        </p:txBody>
      </p:sp>
    </p:spTree>
    <p:extLst>
      <p:ext uri="{BB962C8B-B14F-4D97-AF65-F5344CB8AC3E}">
        <p14:creationId xmlns:p14="http://schemas.microsoft.com/office/powerpoint/2010/main" val="142403165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802.11-15/1529r0</a:t>
            </a:r>
            <a:endParaRPr lang="en-US"/>
          </a:p>
        </p:txBody>
      </p:sp>
      <p:sp>
        <p:nvSpPr>
          <p:cNvPr id="5" name="Date Placeholder 4"/>
          <p:cNvSpPr>
            <a:spLocks noGrp="1"/>
          </p:cNvSpPr>
          <p:nvPr>
            <p:ph type="dt" idx="11"/>
          </p:nvPr>
        </p:nvSpPr>
        <p:spPr/>
        <p:txBody>
          <a:bodyPr/>
          <a:lstStyle/>
          <a:p>
            <a:pPr>
              <a:defRPr/>
            </a:pPr>
            <a:r>
              <a:rPr lang="en-US" smtClean="0"/>
              <a:t>January 2016</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54</a:t>
            </a:fld>
            <a:endParaRPr lang="en-US"/>
          </a:p>
        </p:txBody>
      </p:sp>
    </p:spTree>
    <p:extLst>
      <p:ext uri="{BB962C8B-B14F-4D97-AF65-F5344CB8AC3E}">
        <p14:creationId xmlns:p14="http://schemas.microsoft.com/office/powerpoint/2010/main" val="220406959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802.11-15/1529r0</a:t>
            </a:r>
            <a:endParaRPr lang="en-US"/>
          </a:p>
        </p:txBody>
      </p:sp>
      <p:sp>
        <p:nvSpPr>
          <p:cNvPr id="5" name="Date Placeholder 4"/>
          <p:cNvSpPr>
            <a:spLocks noGrp="1"/>
          </p:cNvSpPr>
          <p:nvPr>
            <p:ph type="dt" idx="11"/>
          </p:nvPr>
        </p:nvSpPr>
        <p:spPr/>
        <p:txBody>
          <a:bodyPr/>
          <a:lstStyle/>
          <a:p>
            <a:pPr>
              <a:defRPr/>
            </a:pPr>
            <a:r>
              <a:rPr lang="en-US" smtClean="0"/>
              <a:t>January 2016</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55</a:t>
            </a:fld>
            <a:endParaRPr lang="en-US"/>
          </a:p>
        </p:txBody>
      </p:sp>
    </p:spTree>
    <p:extLst>
      <p:ext uri="{BB962C8B-B14F-4D97-AF65-F5344CB8AC3E}">
        <p14:creationId xmlns:p14="http://schemas.microsoft.com/office/powerpoint/2010/main" val="68345615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802.11-15/1529r0</a:t>
            </a:r>
            <a:endParaRPr lang="en-US"/>
          </a:p>
        </p:txBody>
      </p:sp>
      <p:sp>
        <p:nvSpPr>
          <p:cNvPr id="5" name="Date Placeholder 4"/>
          <p:cNvSpPr>
            <a:spLocks noGrp="1"/>
          </p:cNvSpPr>
          <p:nvPr>
            <p:ph type="dt" idx="11"/>
          </p:nvPr>
        </p:nvSpPr>
        <p:spPr/>
        <p:txBody>
          <a:bodyPr/>
          <a:lstStyle/>
          <a:p>
            <a:pPr>
              <a:defRPr/>
            </a:pPr>
            <a:r>
              <a:rPr lang="en-US" smtClean="0"/>
              <a:t>January 2016</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56</a:t>
            </a:fld>
            <a:endParaRPr lang="en-US"/>
          </a:p>
        </p:txBody>
      </p:sp>
    </p:spTree>
    <p:extLst>
      <p:ext uri="{BB962C8B-B14F-4D97-AF65-F5344CB8AC3E}">
        <p14:creationId xmlns:p14="http://schemas.microsoft.com/office/powerpoint/2010/main" val="423438851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xfrm>
            <a:off x="4107386" y="95706"/>
            <a:ext cx="2106089" cy="215444"/>
          </a:xfrm>
          <a:noFill/>
        </p:spPr>
        <p:txBody>
          <a:bodyPr/>
          <a:lstStyle/>
          <a:p>
            <a:r>
              <a:rPr lang="hr-HR" smtClean="0"/>
              <a:t>doc.: IEEE 802.11-16/188r0</a:t>
            </a:r>
            <a:endParaRPr lang="en-US" smtClean="0"/>
          </a:p>
        </p:txBody>
      </p:sp>
      <p:sp>
        <p:nvSpPr>
          <p:cNvPr id="19459" name="Rectangle 3"/>
          <p:cNvSpPr>
            <a:spLocks noGrp="1" noChangeArrowheads="1"/>
          </p:cNvSpPr>
          <p:nvPr>
            <p:ph type="dt" sz="quarter" idx="1"/>
          </p:nvPr>
        </p:nvSpPr>
        <p:spPr>
          <a:xfrm>
            <a:off x="646113" y="95706"/>
            <a:ext cx="1041952" cy="215444"/>
          </a:xfrm>
          <a:noFill/>
        </p:spPr>
        <p:txBody>
          <a:bodyPr/>
          <a:lstStyle/>
          <a:p>
            <a:r>
              <a:rPr lang="en-US" smtClean="0"/>
              <a:t>January 2016</a:t>
            </a:r>
          </a:p>
        </p:txBody>
      </p:sp>
      <p:sp>
        <p:nvSpPr>
          <p:cNvPr id="19460" name="Rectangle 6"/>
          <p:cNvSpPr>
            <a:spLocks noGrp="1" noChangeArrowheads="1"/>
          </p:cNvSpPr>
          <p:nvPr>
            <p:ph type="ftr" sz="quarter" idx="4"/>
          </p:nvPr>
        </p:nvSpPr>
        <p:spPr>
          <a:xfrm>
            <a:off x="3320439" y="9001125"/>
            <a:ext cx="2893036" cy="184666"/>
          </a:xfrm>
          <a:noFill/>
        </p:spPr>
        <p:txBody>
          <a:bodyPr/>
          <a:lstStyle/>
          <a:p>
            <a:pPr lvl="4"/>
            <a:r>
              <a:rPr lang="en-US" smtClean="0"/>
              <a:t>Donald Eastlake, Huawei Technologies</a:t>
            </a:r>
          </a:p>
        </p:txBody>
      </p:sp>
      <p:sp>
        <p:nvSpPr>
          <p:cNvPr id="19461" name="Rectangle 7"/>
          <p:cNvSpPr>
            <a:spLocks noGrp="1" noChangeArrowheads="1"/>
          </p:cNvSpPr>
          <p:nvPr>
            <p:ph type="sldNum" sz="quarter" idx="5"/>
          </p:nvPr>
        </p:nvSpPr>
        <p:spPr>
          <a:xfrm>
            <a:off x="3278936" y="9001125"/>
            <a:ext cx="415177" cy="184666"/>
          </a:xfrm>
          <a:noFill/>
        </p:spPr>
        <p:txBody>
          <a:bodyPr/>
          <a:lstStyle/>
          <a:p>
            <a:r>
              <a:rPr lang="en-US" smtClean="0"/>
              <a:t>Page </a:t>
            </a:r>
            <a:fld id="{7441BA8B-EA44-4BCB-8894-4A698C9D9ECD}" type="slidenum">
              <a:rPr lang="en-US" smtClean="0"/>
              <a:pPr/>
              <a:t>57</a:t>
            </a:fld>
            <a:endParaRPr lang="en-US" smtClean="0"/>
          </a:p>
        </p:txBody>
      </p:sp>
      <p:sp>
        <p:nvSpPr>
          <p:cNvPr id="19462" name="Rectangle 2"/>
          <p:cNvSpPr>
            <a:spLocks noGrp="1" noRot="1" noChangeAspect="1" noChangeArrowheads="1" noTextEdit="1"/>
          </p:cNvSpPr>
          <p:nvPr>
            <p:ph type="sldImg"/>
          </p:nvPr>
        </p:nvSpPr>
        <p:spPr>
          <a:xfrm>
            <a:off x="1114425" y="703263"/>
            <a:ext cx="4629150" cy="3473450"/>
          </a:xfrm>
          <a:ln/>
        </p:spPr>
      </p:sp>
      <p:sp>
        <p:nvSpPr>
          <p:cNvPr id="1946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a:xfrm>
            <a:off x="4107386" y="95706"/>
            <a:ext cx="2106089" cy="215444"/>
          </a:xfrm>
          <a:noFill/>
        </p:spPr>
        <p:txBody>
          <a:bodyPr/>
          <a:lstStyle/>
          <a:p>
            <a:r>
              <a:rPr lang="hr-HR" smtClean="0"/>
              <a:t>doc.: IEEE 802.11-16/188r0</a:t>
            </a:r>
            <a:endParaRPr lang="en-US" smtClean="0"/>
          </a:p>
        </p:txBody>
      </p:sp>
      <p:sp>
        <p:nvSpPr>
          <p:cNvPr id="20483" name="Rectangle 3"/>
          <p:cNvSpPr>
            <a:spLocks noGrp="1" noChangeArrowheads="1"/>
          </p:cNvSpPr>
          <p:nvPr>
            <p:ph type="dt" sz="quarter" idx="1"/>
          </p:nvPr>
        </p:nvSpPr>
        <p:spPr>
          <a:xfrm>
            <a:off x="646113" y="95706"/>
            <a:ext cx="1041952" cy="215444"/>
          </a:xfrm>
          <a:noFill/>
        </p:spPr>
        <p:txBody>
          <a:bodyPr/>
          <a:lstStyle/>
          <a:p>
            <a:r>
              <a:rPr lang="en-US" smtClean="0"/>
              <a:t>January 2016</a:t>
            </a:r>
          </a:p>
        </p:txBody>
      </p:sp>
      <p:sp>
        <p:nvSpPr>
          <p:cNvPr id="20484" name="Rectangle 6"/>
          <p:cNvSpPr>
            <a:spLocks noGrp="1" noChangeArrowheads="1"/>
          </p:cNvSpPr>
          <p:nvPr>
            <p:ph type="ftr" sz="quarter" idx="4"/>
          </p:nvPr>
        </p:nvSpPr>
        <p:spPr>
          <a:xfrm>
            <a:off x="3320439" y="9001125"/>
            <a:ext cx="2893036" cy="184666"/>
          </a:xfrm>
          <a:noFill/>
        </p:spPr>
        <p:txBody>
          <a:bodyPr/>
          <a:lstStyle/>
          <a:p>
            <a:pPr lvl="4"/>
            <a:r>
              <a:rPr lang="en-US" smtClean="0"/>
              <a:t>Donald Eastlake, Huawei Technologies</a:t>
            </a:r>
          </a:p>
        </p:txBody>
      </p:sp>
      <p:sp>
        <p:nvSpPr>
          <p:cNvPr id="20485" name="Rectangle 7"/>
          <p:cNvSpPr>
            <a:spLocks noGrp="1" noChangeArrowheads="1"/>
          </p:cNvSpPr>
          <p:nvPr>
            <p:ph type="sldNum" sz="quarter" idx="5"/>
          </p:nvPr>
        </p:nvSpPr>
        <p:spPr>
          <a:xfrm>
            <a:off x="3278936" y="9001125"/>
            <a:ext cx="415177" cy="184666"/>
          </a:xfrm>
          <a:noFill/>
        </p:spPr>
        <p:txBody>
          <a:bodyPr/>
          <a:lstStyle/>
          <a:p>
            <a:r>
              <a:rPr lang="en-US" smtClean="0"/>
              <a:t>Page </a:t>
            </a:r>
            <a:fld id="{F12C820A-A132-4231-BE0A-AC79B82FD720}" type="slidenum">
              <a:rPr lang="en-US" smtClean="0"/>
              <a:pPr/>
              <a:t>58</a:t>
            </a:fld>
            <a:endParaRPr lang="en-US" smtClean="0"/>
          </a:p>
        </p:txBody>
      </p:sp>
      <p:sp>
        <p:nvSpPr>
          <p:cNvPr id="20486" name="Rectangle 2"/>
          <p:cNvSpPr>
            <a:spLocks noGrp="1" noRot="1" noChangeAspect="1" noChangeArrowheads="1" noTextEdit="1"/>
          </p:cNvSpPr>
          <p:nvPr>
            <p:ph type="sldImg"/>
          </p:nvPr>
        </p:nvSpPr>
        <p:spPr>
          <a:xfrm>
            <a:off x="1114425" y="703263"/>
            <a:ext cx="4629150" cy="3473450"/>
          </a:xfrm>
          <a:ln cap="flat"/>
        </p:spPr>
      </p:sp>
      <p:sp>
        <p:nvSpPr>
          <p:cNvPr id="20487" name="Rectangle 3"/>
          <p:cNvSpPr>
            <a:spLocks noGrp="1" noChangeArrowheads="1"/>
          </p:cNvSpPr>
          <p:nvPr>
            <p:ph type="body" idx="1"/>
          </p:nvPr>
        </p:nvSpPr>
        <p:spPr>
          <a:noFill/>
          <a:ln/>
        </p:spPr>
        <p:txBody>
          <a:bodyPr lIns="95250" rIns="95250"/>
          <a:lstStyle/>
          <a:p>
            <a:endParaRPr lang="en-US"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4107386" y="95706"/>
            <a:ext cx="2106089" cy="215444"/>
          </a:xfrm>
          <a:ln/>
        </p:spPr>
        <p:txBody>
          <a:bodyPr/>
          <a:lstStyle/>
          <a:p>
            <a:r>
              <a:rPr lang="hr-HR" smtClean="0"/>
              <a:t>doc.: IEEE 802.11-16/188r0</a:t>
            </a:r>
            <a:endParaRPr lang="en-US"/>
          </a:p>
        </p:txBody>
      </p:sp>
      <p:sp>
        <p:nvSpPr>
          <p:cNvPr id="5" name="Rectangle 3"/>
          <p:cNvSpPr>
            <a:spLocks noGrp="1" noChangeArrowheads="1"/>
          </p:cNvSpPr>
          <p:nvPr>
            <p:ph type="dt"/>
          </p:nvPr>
        </p:nvSpPr>
        <p:spPr>
          <a:xfrm>
            <a:off x="646113" y="95706"/>
            <a:ext cx="1041952" cy="215444"/>
          </a:xfrm>
          <a:ln/>
        </p:spPr>
        <p:txBody>
          <a:bodyPr/>
          <a:lstStyle/>
          <a:p>
            <a:r>
              <a:rPr lang="en-US" smtClean="0"/>
              <a:t>January 2016</a:t>
            </a:r>
            <a:endParaRPr lang="en-US"/>
          </a:p>
        </p:txBody>
      </p:sp>
      <p:sp>
        <p:nvSpPr>
          <p:cNvPr id="6" name="Rectangle 6"/>
          <p:cNvSpPr>
            <a:spLocks noGrp="1" noChangeArrowheads="1"/>
          </p:cNvSpPr>
          <p:nvPr>
            <p:ph type="ftr"/>
          </p:nvPr>
        </p:nvSpPr>
        <p:spPr>
          <a:xfrm>
            <a:off x="5287963" y="9001125"/>
            <a:ext cx="5078121" cy="369332"/>
          </a:xfrm>
          <a:ln/>
        </p:spPr>
        <p:txBody>
          <a:bodyPr/>
          <a:lstStyle/>
          <a:p>
            <a:r>
              <a:rPr lang="en-US" smtClean="0"/>
              <a:t>Donald Eastlake, Huawei Technologies</a:t>
            </a:r>
            <a:endParaRPr lang="en-US"/>
          </a:p>
        </p:txBody>
      </p:sp>
      <p:sp>
        <p:nvSpPr>
          <p:cNvPr id="7" name="Rectangle 7"/>
          <p:cNvSpPr>
            <a:spLocks noGrp="1" noChangeArrowheads="1"/>
          </p:cNvSpPr>
          <p:nvPr>
            <p:ph type="sldNum"/>
          </p:nvPr>
        </p:nvSpPr>
        <p:spPr>
          <a:xfrm>
            <a:off x="3278936" y="9001125"/>
            <a:ext cx="415177" cy="184666"/>
          </a:xfrm>
          <a:ln/>
        </p:spPr>
        <p:txBody>
          <a:bodyPr/>
          <a:lstStyle/>
          <a:p>
            <a:r>
              <a:rPr lang="en-US"/>
              <a:t>Page </a:t>
            </a:r>
            <a:fld id="{35E0D7E8-EBB2-4683-98FD-8E18BC106EDA}" type="slidenum">
              <a:rPr lang="en-US"/>
              <a:pPr/>
              <a:t>59</a:t>
            </a:fld>
            <a:endParaRPr lang="en-US"/>
          </a:p>
        </p:txBody>
      </p:sp>
      <p:sp>
        <p:nvSpPr>
          <p:cNvPr id="18433" name="Rectangle 1"/>
          <p:cNvSpPr txBox="1">
            <a:spLocks noGrp="1" noRot="1" noChangeAspect="1" noChangeArrowheads="1"/>
          </p:cNvSpPr>
          <p:nvPr>
            <p:ph type="sldImg"/>
          </p:nvPr>
        </p:nvSpPr>
        <p:spPr bwMode="auto">
          <a:xfrm>
            <a:off x="1114425" y="703263"/>
            <a:ext cx="4629150" cy="3473450"/>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13772" y="4416029"/>
            <a:ext cx="5030456" cy="4277680"/>
          </a:xfrm>
          <a:prstGeom prst="rect">
            <a:avLst/>
          </a:prstGeom>
          <a:noFill/>
          <a:ln>
            <a:round/>
            <a:headEnd/>
            <a:tailEnd/>
          </a:ln>
        </p:spPr>
        <p:txBody>
          <a:bodyPr wrap="none" anchor="ct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802.11-15/0978r1</a:t>
            </a:r>
            <a:endParaRPr lang="en-US"/>
          </a:p>
        </p:txBody>
      </p:sp>
      <p:sp>
        <p:nvSpPr>
          <p:cNvPr id="5" name="Date Placeholder 4"/>
          <p:cNvSpPr>
            <a:spLocks noGrp="1"/>
          </p:cNvSpPr>
          <p:nvPr>
            <p:ph type="dt" idx="11"/>
          </p:nvPr>
        </p:nvSpPr>
        <p:spPr/>
        <p:txBody>
          <a:bodyPr/>
          <a:lstStyle/>
          <a:p>
            <a:pPr>
              <a:defRPr/>
            </a:pPr>
            <a:r>
              <a:rPr lang="en-US" smtClean="0"/>
              <a:t>May 2006</a:t>
            </a:r>
            <a:endParaRPr lang="en-US"/>
          </a:p>
        </p:txBody>
      </p:sp>
      <p:sp>
        <p:nvSpPr>
          <p:cNvPr id="6" name="Footer Placeholder 5"/>
          <p:cNvSpPr>
            <a:spLocks noGrp="1"/>
          </p:cNvSpPr>
          <p:nvPr>
            <p:ph type="ftr" sz="quarter" idx="12"/>
          </p:nvPr>
        </p:nvSpPr>
        <p:spPr/>
        <p:txBody>
          <a:bodyPr/>
          <a:lstStyle/>
          <a:p>
            <a:pPr lvl="4">
              <a:defRPr/>
            </a:pPr>
            <a:r>
              <a:rPr lang="en-US" smtClean="0"/>
              <a:t>Bruce Kraemer, Marvell</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6</a:t>
            </a:fld>
            <a:endParaRPr lang="en-US"/>
          </a:p>
        </p:txBody>
      </p:sp>
    </p:spTree>
    <p:extLst>
      <p:ext uri="{BB962C8B-B14F-4D97-AF65-F5344CB8AC3E}">
        <p14:creationId xmlns:p14="http://schemas.microsoft.com/office/powerpoint/2010/main" val="426557813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4107386" y="95706"/>
            <a:ext cx="2106089" cy="215444"/>
          </a:xfrm>
          <a:ln/>
        </p:spPr>
        <p:txBody>
          <a:bodyPr/>
          <a:lstStyle/>
          <a:p>
            <a:r>
              <a:rPr lang="hr-HR" smtClean="0"/>
              <a:t>doc.: IEEE 802.11-16/188r0</a:t>
            </a:r>
            <a:endParaRPr lang="en-US"/>
          </a:p>
        </p:txBody>
      </p:sp>
      <p:sp>
        <p:nvSpPr>
          <p:cNvPr id="5" name="Rectangle 3"/>
          <p:cNvSpPr>
            <a:spLocks noGrp="1" noChangeArrowheads="1"/>
          </p:cNvSpPr>
          <p:nvPr>
            <p:ph type="dt"/>
          </p:nvPr>
        </p:nvSpPr>
        <p:spPr>
          <a:xfrm>
            <a:off x="646113" y="95706"/>
            <a:ext cx="1041952" cy="215444"/>
          </a:xfrm>
          <a:ln/>
        </p:spPr>
        <p:txBody>
          <a:bodyPr/>
          <a:lstStyle/>
          <a:p>
            <a:r>
              <a:rPr lang="en-US" smtClean="0"/>
              <a:t>January 2016</a:t>
            </a:r>
            <a:endParaRPr lang="en-US"/>
          </a:p>
        </p:txBody>
      </p:sp>
      <p:sp>
        <p:nvSpPr>
          <p:cNvPr id="6" name="Rectangle 6"/>
          <p:cNvSpPr>
            <a:spLocks noGrp="1" noChangeArrowheads="1"/>
          </p:cNvSpPr>
          <p:nvPr>
            <p:ph type="ftr"/>
          </p:nvPr>
        </p:nvSpPr>
        <p:spPr>
          <a:xfrm>
            <a:off x="5287963" y="9001125"/>
            <a:ext cx="5078121" cy="369332"/>
          </a:xfrm>
          <a:ln/>
        </p:spPr>
        <p:txBody>
          <a:bodyPr/>
          <a:lstStyle/>
          <a:p>
            <a:r>
              <a:rPr lang="en-US" smtClean="0"/>
              <a:t>Donald Eastlake, Huawei Technologies</a:t>
            </a:r>
            <a:endParaRPr lang="en-US"/>
          </a:p>
        </p:txBody>
      </p:sp>
      <p:sp>
        <p:nvSpPr>
          <p:cNvPr id="7" name="Rectangle 7"/>
          <p:cNvSpPr>
            <a:spLocks noGrp="1" noChangeArrowheads="1"/>
          </p:cNvSpPr>
          <p:nvPr>
            <p:ph type="sldNum"/>
          </p:nvPr>
        </p:nvSpPr>
        <p:spPr>
          <a:xfrm>
            <a:off x="3278936" y="9001125"/>
            <a:ext cx="415177" cy="184666"/>
          </a:xfrm>
          <a:ln/>
        </p:spPr>
        <p:txBody>
          <a:bodyPr/>
          <a:lstStyle/>
          <a:p>
            <a:r>
              <a:rPr lang="en-US"/>
              <a:t>Page </a:t>
            </a:r>
            <a:fld id="{35E0D7E8-EBB2-4683-98FD-8E18BC106EDA}" type="slidenum">
              <a:rPr lang="en-US"/>
              <a:pPr/>
              <a:t>60</a:t>
            </a:fld>
            <a:endParaRPr lang="en-US"/>
          </a:p>
        </p:txBody>
      </p:sp>
      <p:sp>
        <p:nvSpPr>
          <p:cNvPr id="18433" name="Rectangle 1"/>
          <p:cNvSpPr txBox="1">
            <a:spLocks noGrp="1" noRot="1" noChangeAspect="1" noChangeArrowheads="1"/>
          </p:cNvSpPr>
          <p:nvPr>
            <p:ph type="sldImg"/>
          </p:nvPr>
        </p:nvSpPr>
        <p:spPr bwMode="auto">
          <a:xfrm>
            <a:off x="1114425" y="703263"/>
            <a:ext cx="4629150" cy="3473450"/>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13772" y="4416029"/>
            <a:ext cx="5030456" cy="4277680"/>
          </a:xfrm>
          <a:prstGeom prst="rect">
            <a:avLst/>
          </a:prstGeom>
          <a:noFill/>
          <a:ln>
            <a:round/>
            <a:headEnd/>
            <a:tailEnd/>
          </a:ln>
        </p:spPr>
        <p:txBody>
          <a:bodyPr wrap="none" anchor="ctr"/>
          <a:lstStyle/>
          <a:p>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4107386" y="95706"/>
            <a:ext cx="2106089" cy="215444"/>
          </a:xfrm>
          <a:ln/>
        </p:spPr>
        <p:txBody>
          <a:bodyPr/>
          <a:lstStyle/>
          <a:p>
            <a:r>
              <a:rPr lang="hr-HR" smtClean="0"/>
              <a:t>doc.: IEEE 802.11-16/188r0</a:t>
            </a:r>
            <a:endParaRPr lang="en-US"/>
          </a:p>
        </p:txBody>
      </p:sp>
      <p:sp>
        <p:nvSpPr>
          <p:cNvPr id="5" name="Rectangle 3"/>
          <p:cNvSpPr>
            <a:spLocks noGrp="1" noChangeArrowheads="1"/>
          </p:cNvSpPr>
          <p:nvPr>
            <p:ph type="dt"/>
          </p:nvPr>
        </p:nvSpPr>
        <p:spPr>
          <a:xfrm>
            <a:off x="646113" y="95706"/>
            <a:ext cx="1041952" cy="215444"/>
          </a:xfrm>
          <a:ln/>
        </p:spPr>
        <p:txBody>
          <a:bodyPr/>
          <a:lstStyle/>
          <a:p>
            <a:r>
              <a:rPr lang="en-US" smtClean="0"/>
              <a:t>January 2016</a:t>
            </a:r>
            <a:endParaRPr lang="en-US"/>
          </a:p>
        </p:txBody>
      </p:sp>
      <p:sp>
        <p:nvSpPr>
          <p:cNvPr id="6" name="Rectangle 6"/>
          <p:cNvSpPr>
            <a:spLocks noGrp="1" noChangeArrowheads="1"/>
          </p:cNvSpPr>
          <p:nvPr>
            <p:ph type="ftr"/>
          </p:nvPr>
        </p:nvSpPr>
        <p:spPr>
          <a:xfrm>
            <a:off x="5287963" y="9001125"/>
            <a:ext cx="5078121" cy="369332"/>
          </a:xfrm>
          <a:ln/>
        </p:spPr>
        <p:txBody>
          <a:bodyPr/>
          <a:lstStyle/>
          <a:p>
            <a:r>
              <a:rPr lang="en-US" smtClean="0"/>
              <a:t>Donald Eastlake, Huawei Technologies</a:t>
            </a:r>
            <a:endParaRPr lang="en-US"/>
          </a:p>
        </p:txBody>
      </p:sp>
      <p:sp>
        <p:nvSpPr>
          <p:cNvPr id="7" name="Rectangle 7"/>
          <p:cNvSpPr>
            <a:spLocks noGrp="1" noChangeArrowheads="1"/>
          </p:cNvSpPr>
          <p:nvPr>
            <p:ph type="sldNum"/>
          </p:nvPr>
        </p:nvSpPr>
        <p:spPr>
          <a:xfrm>
            <a:off x="3278936" y="9001125"/>
            <a:ext cx="415177" cy="184666"/>
          </a:xfrm>
          <a:ln/>
        </p:spPr>
        <p:txBody>
          <a:bodyPr/>
          <a:lstStyle/>
          <a:p>
            <a:r>
              <a:rPr lang="en-US"/>
              <a:t>Page </a:t>
            </a:r>
            <a:fld id="{35E0D7E8-EBB2-4683-98FD-8E18BC106EDA}" type="slidenum">
              <a:rPr lang="en-US"/>
              <a:pPr/>
              <a:t>61</a:t>
            </a:fld>
            <a:endParaRPr lang="en-US"/>
          </a:p>
        </p:txBody>
      </p:sp>
      <p:sp>
        <p:nvSpPr>
          <p:cNvPr id="18433" name="Rectangle 1"/>
          <p:cNvSpPr txBox="1">
            <a:spLocks noGrp="1" noRot="1" noChangeAspect="1" noChangeArrowheads="1"/>
          </p:cNvSpPr>
          <p:nvPr>
            <p:ph type="sldImg"/>
          </p:nvPr>
        </p:nvSpPr>
        <p:spPr bwMode="auto">
          <a:xfrm>
            <a:off x="1114425" y="703263"/>
            <a:ext cx="4629150" cy="3473450"/>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13772" y="4416029"/>
            <a:ext cx="5030456" cy="4277680"/>
          </a:xfrm>
          <a:prstGeom prst="rect">
            <a:avLst/>
          </a:prstGeom>
          <a:noFill/>
          <a:ln>
            <a:round/>
            <a:headEnd/>
            <a:tailEnd/>
          </a:ln>
        </p:spPr>
        <p:txBody>
          <a:bodyPr wrap="none" anchor="ctr"/>
          <a:lstStyle/>
          <a:p>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a:xfrm>
            <a:off x="4017617" y="95706"/>
            <a:ext cx="2195858" cy="21544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GB" sz="1400" smtClean="0"/>
              <a:t>doc.: IEEE 802.11-16/0178r0</a:t>
            </a:r>
          </a:p>
        </p:txBody>
      </p:sp>
      <p:sp>
        <p:nvSpPr>
          <p:cNvPr id="6147" name="Rectangle 3"/>
          <p:cNvSpPr>
            <a:spLocks noGrp="1" noChangeArrowheads="1"/>
          </p:cNvSpPr>
          <p:nvPr>
            <p:ph type="dt" sz="quarter" idx="1"/>
          </p:nvPr>
        </p:nvSpPr>
        <p:spPr>
          <a:xfrm>
            <a:off x="646113" y="95706"/>
            <a:ext cx="1041952" cy="21544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January 2016</a:t>
            </a:r>
            <a:endParaRPr lang="en-GB" sz="1400" smtClean="0"/>
          </a:p>
        </p:txBody>
      </p:sp>
      <p:sp>
        <p:nvSpPr>
          <p:cNvPr id="6148" name="Rectangle 6"/>
          <p:cNvSpPr>
            <a:spLocks noGrp="1" noChangeArrowheads="1"/>
          </p:cNvSpPr>
          <p:nvPr>
            <p:ph type="ftr" sz="quarter" idx="4"/>
          </p:nvPr>
        </p:nvSpPr>
        <p:spPr>
          <a:xfrm>
            <a:off x="3895212" y="9001125"/>
            <a:ext cx="2318263"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8788" defTabSz="933450">
              <a:defRPr sz="1200">
                <a:solidFill>
                  <a:schemeClr val="tx1"/>
                </a:solidFill>
                <a:latin typeface="Times New Roman" pitchFamily="18" charset="0"/>
              </a:defRPr>
            </a:lvl5pPr>
            <a:lvl6pPr marL="915988" defTabSz="933450" eaLnBrk="0" fontAlgn="base" hangingPunct="0">
              <a:spcBef>
                <a:spcPct val="0"/>
              </a:spcBef>
              <a:spcAft>
                <a:spcPct val="0"/>
              </a:spcAft>
              <a:defRPr sz="1200">
                <a:solidFill>
                  <a:schemeClr val="tx1"/>
                </a:solidFill>
                <a:latin typeface="Times New Roman" pitchFamily="18" charset="0"/>
              </a:defRPr>
            </a:lvl6pPr>
            <a:lvl7pPr marL="1373188" defTabSz="933450" eaLnBrk="0" fontAlgn="base" hangingPunct="0">
              <a:spcBef>
                <a:spcPct val="0"/>
              </a:spcBef>
              <a:spcAft>
                <a:spcPct val="0"/>
              </a:spcAft>
              <a:defRPr sz="1200">
                <a:solidFill>
                  <a:schemeClr val="tx1"/>
                </a:solidFill>
                <a:latin typeface="Times New Roman" pitchFamily="18" charset="0"/>
              </a:defRPr>
            </a:lvl7pPr>
            <a:lvl8pPr marL="1830388" defTabSz="933450" eaLnBrk="0" fontAlgn="base" hangingPunct="0">
              <a:spcBef>
                <a:spcPct val="0"/>
              </a:spcBef>
              <a:spcAft>
                <a:spcPct val="0"/>
              </a:spcAft>
              <a:defRPr sz="1200">
                <a:solidFill>
                  <a:schemeClr val="tx1"/>
                </a:solidFill>
                <a:latin typeface="Times New Roman" pitchFamily="18" charset="0"/>
              </a:defRPr>
            </a:lvl8pPr>
            <a:lvl9pPr marL="2287588" defTabSz="933450" eaLnBrk="0" fontAlgn="base" hangingPunct="0">
              <a:spcBef>
                <a:spcPct val="0"/>
              </a:spcBef>
              <a:spcAft>
                <a:spcPct val="0"/>
              </a:spcAft>
              <a:defRPr sz="1200">
                <a:solidFill>
                  <a:schemeClr val="tx1"/>
                </a:solidFill>
                <a:latin typeface="Times New Roman" pitchFamily="18" charset="0"/>
              </a:defRPr>
            </a:lvl9pPr>
          </a:lstStyle>
          <a:p>
            <a:pPr lvl="4"/>
            <a:r>
              <a:rPr lang="en-GB" smtClean="0"/>
              <a:t>Stephen McCann, BlackBerry</a:t>
            </a:r>
          </a:p>
        </p:txBody>
      </p:sp>
      <p:sp>
        <p:nvSpPr>
          <p:cNvPr id="6149" name="Rectangle 7"/>
          <p:cNvSpPr>
            <a:spLocks noGrp="1" noChangeArrowheads="1"/>
          </p:cNvSpPr>
          <p:nvPr>
            <p:ph type="sldNum" sz="quarter" idx="5"/>
          </p:nvPr>
        </p:nvSpPr>
        <p:spPr>
          <a:xfrm>
            <a:off x="3278936" y="9001125"/>
            <a:ext cx="415177"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GB" smtClean="0"/>
              <a:t>Page </a:t>
            </a:r>
            <a:fld id="{1FA0DF2A-4090-463A-968B-4ABD6F561DCD}" type="slidenum">
              <a:rPr lang="en-GB" smtClean="0"/>
              <a:pPr/>
              <a:t>62</a:t>
            </a:fld>
            <a:endParaRPr lang="en-GB" smtClean="0"/>
          </a:p>
        </p:txBody>
      </p:sp>
      <p:sp>
        <p:nvSpPr>
          <p:cNvPr id="6150" name="Rectangle 2"/>
          <p:cNvSpPr>
            <a:spLocks noGrp="1" noRot="1" noChangeAspect="1" noChangeArrowheads="1" noTextEdit="1"/>
          </p:cNvSpPr>
          <p:nvPr>
            <p:ph type="sldImg"/>
          </p:nvPr>
        </p:nvSpPr>
        <p:spPr>
          <a:xfrm>
            <a:off x="1112838" y="703263"/>
            <a:ext cx="4632325" cy="3473450"/>
          </a:xfrm>
          <a:ln/>
        </p:spPr>
      </p:sp>
      <p:sp>
        <p:nvSpPr>
          <p:cNvPr id="61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a:xfrm>
            <a:off x="4017617" y="95706"/>
            <a:ext cx="2195858" cy="21544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GB" sz="1400" smtClean="0"/>
              <a:t>doc.: IEEE 802.11-16/0178r0</a:t>
            </a:r>
          </a:p>
        </p:txBody>
      </p:sp>
      <p:sp>
        <p:nvSpPr>
          <p:cNvPr id="7171" name="Rectangle 3"/>
          <p:cNvSpPr>
            <a:spLocks noGrp="1" noChangeArrowheads="1"/>
          </p:cNvSpPr>
          <p:nvPr>
            <p:ph type="dt" sz="quarter" idx="1"/>
          </p:nvPr>
        </p:nvSpPr>
        <p:spPr>
          <a:xfrm>
            <a:off x="646113" y="95706"/>
            <a:ext cx="1041952" cy="21544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January 2016</a:t>
            </a:r>
            <a:endParaRPr lang="en-GB" sz="1400" smtClean="0"/>
          </a:p>
        </p:txBody>
      </p:sp>
      <p:sp>
        <p:nvSpPr>
          <p:cNvPr id="7172" name="Rectangle 6"/>
          <p:cNvSpPr>
            <a:spLocks noGrp="1" noChangeArrowheads="1"/>
          </p:cNvSpPr>
          <p:nvPr>
            <p:ph type="ftr" sz="quarter" idx="4"/>
          </p:nvPr>
        </p:nvSpPr>
        <p:spPr>
          <a:xfrm>
            <a:off x="3895212" y="9001125"/>
            <a:ext cx="2318263"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8788" defTabSz="933450">
              <a:defRPr sz="1200">
                <a:solidFill>
                  <a:schemeClr val="tx1"/>
                </a:solidFill>
                <a:latin typeface="Times New Roman" pitchFamily="18" charset="0"/>
              </a:defRPr>
            </a:lvl5pPr>
            <a:lvl6pPr marL="915988" defTabSz="933450" eaLnBrk="0" fontAlgn="base" hangingPunct="0">
              <a:spcBef>
                <a:spcPct val="0"/>
              </a:spcBef>
              <a:spcAft>
                <a:spcPct val="0"/>
              </a:spcAft>
              <a:defRPr sz="1200">
                <a:solidFill>
                  <a:schemeClr val="tx1"/>
                </a:solidFill>
                <a:latin typeface="Times New Roman" pitchFamily="18" charset="0"/>
              </a:defRPr>
            </a:lvl6pPr>
            <a:lvl7pPr marL="1373188" defTabSz="933450" eaLnBrk="0" fontAlgn="base" hangingPunct="0">
              <a:spcBef>
                <a:spcPct val="0"/>
              </a:spcBef>
              <a:spcAft>
                <a:spcPct val="0"/>
              </a:spcAft>
              <a:defRPr sz="1200">
                <a:solidFill>
                  <a:schemeClr val="tx1"/>
                </a:solidFill>
                <a:latin typeface="Times New Roman" pitchFamily="18" charset="0"/>
              </a:defRPr>
            </a:lvl7pPr>
            <a:lvl8pPr marL="1830388" defTabSz="933450" eaLnBrk="0" fontAlgn="base" hangingPunct="0">
              <a:spcBef>
                <a:spcPct val="0"/>
              </a:spcBef>
              <a:spcAft>
                <a:spcPct val="0"/>
              </a:spcAft>
              <a:defRPr sz="1200">
                <a:solidFill>
                  <a:schemeClr val="tx1"/>
                </a:solidFill>
                <a:latin typeface="Times New Roman" pitchFamily="18" charset="0"/>
              </a:defRPr>
            </a:lvl8pPr>
            <a:lvl9pPr marL="2287588" defTabSz="933450" eaLnBrk="0" fontAlgn="base" hangingPunct="0">
              <a:spcBef>
                <a:spcPct val="0"/>
              </a:spcBef>
              <a:spcAft>
                <a:spcPct val="0"/>
              </a:spcAft>
              <a:defRPr sz="1200">
                <a:solidFill>
                  <a:schemeClr val="tx1"/>
                </a:solidFill>
                <a:latin typeface="Times New Roman" pitchFamily="18" charset="0"/>
              </a:defRPr>
            </a:lvl9pPr>
          </a:lstStyle>
          <a:p>
            <a:pPr lvl="4"/>
            <a:r>
              <a:rPr lang="en-GB" smtClean="0"/>
              <a:t>Stephen McCann, BlackBerry</a:t>
            </a:r>
          </a:p>
        </p:txBody>
      </p:sp>
      <p:sp>
        <p:nvSpPr>
          <p:cNvPr id="7173" name="Rectangle 7"/>
          <p:cNvSpPr>
            <a:spLocks noGrp="1" noChangeArrowheads="1"/>
          </p:cNvSpPr>
          <p:nvPr>
            <p:ph type="sldNum" sz="quarter" idx="5"/>
          </p:nvPr>
        </p:nvSpPr>
        <p:spPr>
          <a:xfrm>
            <a:off x="3278936" y="9001125"/>
            <a:ext cx="415177"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GB" smtClean="0"/>
              <a:t>Page </a:t>
            </a:r>
            <a:fld id="{FC90757E-C0E7-4B96-A93C-95E1D9823341}" type="slidenum">
              <a:rPr lang="en-GB" smtClean="0"/>
              <a:pPr/>
              <a:t>63</a:t>
            </a:fld>
            <a:endParaRPr lang="en-GB" smtClean="0"/>
          </a:p>
        </p:txBody>
      </p:sp>
      <p:sp>
        <p:nvSpPr>
          <p:cNvPr id="7174" name="Rectangle 2"/>
          <p:cNvSpPr>
            <a:spLocks noGrp="1" noRot="1" noChangeAspect="1" noChangeArrowheads="1" noTextEdit="1"/>
          </p:cNvSpPr>
          <p:nvPr>
            <p:ph type="sldImg"/>
          </p:nvPr>
        </p:nvSpPr>
        <p:spPr>
          <a:xfrm>
            <a:off x="1112838" y="703263"/>
            <a:ext cx="4632325" cy="3473450"/>
          </a:xfrm>
          <a:ln cap="flat"/>
        </p:spPr>
      </p:sp>
      <p:sp>
        <p:nvSpPr>
          <p:cNvPr id="71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335" rIns="95335"/>
          <a:lstStyle/>
          <a:p>
            <a:endParaRPr lang="en-US"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a:xfrm>
            <a:off x="4017617" y="95706"/>
            <a:ext cx="2195858" cy="21544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GB" sz="1400" smtClean="0"/>
              <a:t>doc.: IEEE 802.11-16/0178r0</a:t>
            </a:r>
          </a:p>
        </p:txBody>
      </p:sp>
      <p:sp>
        <p:nvSpPr>
          <p:cNvPr id="8195" name="Rectangle 3"/>
          <p:cNvSpPr>
            <a:spLocks noGrp="1" noChangeArrowheads="1"/>
          </p:cNvSpPr>
          <p:nvPr>
            <p:ph type="dt" sz="quarter" idx="1"/>
          </p:nvPr>
        </p:nvSpPr>
        <p:spPr>
          <a:xfrm>
            <a:off x="646113" y="95706"/>
            <a:ext cx="1041952" cy="21544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January 2016</a:t>
            </a:r>
            <a:endParaRPr lang="en-GB" sz="1400" smtClean="0"/>
          </a:p>
        </p:txBody>
      </p:sp>
      <p:sp>
        <p:nvSpPr>
          <p:cNvPr id="8196" name="Rectangle 6"/>
          <p:cNvSpPr>
            <a:spLocks noGrp="1" noChangeArrowheads="1"/>
          </p:cNvSpPr>
          <p:nvPr>
            <p:ph type="ftr" sz="quarter" idx="4"/>
          </p:nvPr>
        </p:nvSpPr>
        <p:spPr>
          <a:xfrm>
            <a:off x="3895212" y="9001125"/>
            <a:ext cx="2318263"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8788" defTabSz="933450">
              <a:defRPr sz="1200">
                <a:solidFill>
                  <a:schemeClr val="tx1"/>
                </a:solidFill>
                <a:latin typeface="Times New Roman" pitchFamily="18" charset="0"/>
              </a:defRPr>
            </a:lvl5pPr>
            <a:lvl6pPr marL="915988" defTabSz="933450" eaLnBrk="0" fontAlgn="base" hangingPunct="0">
              <a:spcBef>
                <a:spcPct val="0"/>
              </a:spcBef>
              <a:spcAft>
                <a:spcPct val="0"/>
              </a:spcAft>
              <a:defRPr sz="1200">
                <a:solidFill>
                  <a:schemeClr val="tx1"/>
                </a:solidFill>
                <a:latin typeface="Times New Roman" pitchFamily="18" charset="0"/>
              </a:defRPr>
            </a:lvl6pPr>
            <a:lvl7pPr marL="1373188" defTabSz="933450" eaLnBrk="0" fontAlgn="base" hangingPunct="0">
              <a:spcBef>
                <a:spcPct val="0"/>
              </a:spcBef>
              <a:spcAft>
                <a:spcPct val="0"/>
              </a:spcAft>
              <a:defRPr sz="1200">
                <a:solidFill>
                  <a:schemeClr val="tx1"/>
                </a:solidFill>
                <a:latin typeface="Times New Roman" pitchFamily="18" charset="0"/>
              </a:defRPr>
            </a:lvl7pPr>
            <a:lvl8pPr marL="1830388" defTabSz="933450" eaLnBrk="0" fontAlgn="base" hangingPunct="0">
              <a:spcBef>
                <a:spcPct val="0"/>
              </a:spcBef>
              <a:spcAft>
                <a:spcPct val="0"/>
              </a:spcAft>
              <a:defRPr sz="1200">
                <a:solidFill>
                  <a:schemeClr val="tx1"/>
                </a:solidFill>
                <a:latin typeface="Times New Roman" pitchFamily="18" charset="0"/>
              </a:defRPr>
            </a:lvl8pPr>
            <a:lvl9pPr marL="2287588" defTabSz="933450" eaLnBrk="0" fontAlgn="base" hangingPunct="0">
              <a:spcBef>
                <a:spcPct val="0"/>
              </a:spcBef>
              <a:spcAft>
                <a:spcPct val="0"/>
              </a:spcAft>
              <a:defRPr sz="1200">
                <a:solidFill>
                  <a:schemeClr val="tx1"/>
                </a:solidFill>
                <a:latin typeface="Times New Roman" pitchFamily="18" charset="0"/>
              </a:defRPr>
            </a:lvl9pPr>
          </a:lstStyle>
          <a:p>
            <a:pPr lvl="4"/>
            <a:r>
              <a:rPr lang="en-GB" smtClean="0"/>
              <a:t>Stephen McCann, BlackBerry</a:t>
            </a:r>
          </a:p>
        </p:txBody>
      </p:sp>
      <p:sp>
        <p:nvSpPr>
          <p:cNvPr id="8197" name="Rectangle 7"/>
          <p:cNvSpPr>
            <a:spLocks noGrp="1" noChangeArrowheads="1"/>
          </p:cNvSpPr>
          <p:nvPr>
            <p:ph type="sldNum" sz="quarter" idx="5"/>
          </p:nvPr>
        </p:nvSpPr>
        <p:spPr>
          <a:xfrm>
            <a:off x="3278936" y="9001125"/>
            <a:ext cx="415177"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GB" smtClean="0"/>
              <a:t>Page </a:t>
            </a:r>
            <a:fld id="{A7B95730-A268-494D-91A1-2AFF9480B191}" type="slidenum">
              <a:rPr lang="en-GB" smtClean="0"/>
              <a:pPr/>
              <a:t>64</a:t>
            </a:fld>
            <a:endParaRPr lang="en-GB" smtClean="0"/>
          </a:p>
        </p:txBody>
      </p:sp>
      <p:sp>
        <p:nvSpPr>
          <p:cNvPr id="8198" name="Rectangle 2"/>
          <p:cNvSpPr>
            <a:spLocks noGrp="1" noRot="1" noChangeAspect="1" noChangeArrowheads="1" noTextEdit="1"/>
          </p:cNvSpPr>
          <p:nvPr>
            <p:ph type="sldImg"/>
          </p:nvPr>
        </p:nvSpPr>
        <p:spPr>
          <a:ln cap="flat"/>
        </p:spPr>
      </p:sp>
      <p:sp>
        <p:nvSpPr>
          <p:cNvPr id="8199" name="Rectangle 3"/>
          <p:cNvSpPr>
            <a:spLocks noGrp="1" noChangeArrowheads="1"/>
          </p:cNvSpPr>
          <p:nvPr>
            <p:ph type="body" idx="1"/>
          </p:nvPr>
        </p:nvSpPr>
        <p:spPr>
          <a:xfrm>
            <a:off x="913332" y="4416385"/>
            <a:ext cx="5031336" cy="418308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30" tIns="46028" rIns="95230" bIns="46028"/>
          <a:lstStyle/>
          <a:p>
            <a:endParaRPr lang="en-US"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a:xfrm>
            <a:off x="4027492" y="95706"/>
            <a:ext cx="2185983" cy="215444"/>
          </a:xfrm>
          <a:noFill/>
        </p:spPr>
        <p:txBody>
          <a:bodyPr/>
          <a:lstStyle/>
          <a:p>
            <a:r>
              <a:rPr lang="en-US" smtClean="0"/>
              <a:t>doc.: IEEE 802.11-11/0xxxr0</a:t>
            </a:r>
          </a:p>
        </p:txBody>
      </p:sp>
      <p:sp>
        <p:nvSpPr>
          <p:cNvPr id="13315" name="Rectangle 3"/>
          <p:cNvSpPr>
            <a:spLocks noGrp="1" noChangeArrowheads="1"/>
          </p:cNvSpPr>
          <p:nvPr>
            <p:ph type="dt" sz="quarter" idx="1"/>
          </p:nvPr>
        </p:nvSpPr>
        <p:spPr>
          <a:xfrm>
            <a:off x="646113" y="95706"/>
            <a:ext cx="1189108" cy="215444"/>
          </a:xfrm>
          <a:noFill/>
        </p:spPr>
        <p:txBody>
          <a:bodyPr/>
          <a:lstStyle/>
          <a:p>
            <a:r>
              <a:rPr lang="en-US" smtClean="0"/>
              <a:t>November 2011</a:t>
            </a:r>
          </a:p>
        </p:txBody>
      </p:sp>
      <p:sp>
        <p:nvSpPr>
          <p:cNvPr id="13316" name="Rectangle 6"/>
          <p:cNvSpPr>
            <a:spLocks noGrp="1" noChangeArrowheads="1"/>
          </p:cNvSpPr>
          <p:nvPr>
            <p:ph type="ftr" sz="quarter" idx="4"/>
          </p:nvPr>
        </p:nvSpPr>
        <p:spPr>
          <a:xfrm>
            <a:off x="3791465" y="9001125"/>
            <a:ext cx="2422010" cy="184666"/>
          </a:xfrm>
          <a:noFill/>
        </p:spPr>
        <p:txBody>
          <a:bodyPr/>
          <a:lstStyle/>
          <a:p>
            <a:pPr lvl="4"/>
            <a:r>
              <a:rPr lang="en-US" smtClean="0"/>
              <a:t>Osama Aboul-Magd (Samsung)</a:t>
            </a:r>
          </a:p>
        </p:txBody>
      </p:sp>
      <p:sp>
        <p:nvSpPr>
          <p:cNvPr id="13317" name="Rectangle 7"/>
          <p:cNvSpPr>
            <a:spLocks noGrp="1" noChangeArrowheads="1"/>
          </p:cNvSpPr>
          <p:nvPr>
            <p:ph type="sldNum" sz="quarter" idx="5"/>
          </p:nvPr>
        </p:nvSpPr>
        <p:spPr>
          <a:xfrm>
            <a:off x="3278936" y="9001125"/>
            <a:ext cx="415177" cy="184666"/>
          </a:xfrm>
          <a:noFill/>
        </p:spPr>
        <p:txBody>
          <a:bodyPr/>
          <a:lstStyle/>
          <a:p>
            <a:r>
              <a:rPr lang="en-US" smtClean="0"/>
              <a:t>Page </a:t>
            </a:r>
            <a:fld id="{CC47AE6E-6830-4D66-A48E-1AB33BF56CB8}" type="slidenum">
              <a:rPr lang="en-US" smtClean="0"/>
              <a:pPr/>
              <a:t>65</a:t>
            </a:fld>
            <a:endParaRPr lang="en-US" smtClean="0"/>
          </a:p>
        </p:txBody>
      </p:sp>
      <p:sp>
        <p:nvSpPr>
          <p:cNvPr id="13318" name="Rectangle 2"/>
          <p:cNvSpPr>
            <a:spLocks noGrp="1" noRot="1" noChangeAspect="1" noChangeArrowheads="1" noTextEdit="1"/>
          </p:cNvSpPr>
          <p:nvPr>
            <p:ph type="sldImg"/>
          </p:nvPr>
        </p:nvSpPr>
        <p:spPr>
          <a:xfrm>
            <a:off x="1114425" y="703263"/>
            <a:ext cx="4629150" cy="3473450"/>
          </a:xfrm>
          <a:ln/>
        </p:spPr>
      </p:sp>
      <p:sp>
        <p:nvSpPr>
          <p:cNvPr id="1331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a:xfrm>
            <a:off x="4027492" y="95706"/>
            <a:ext cx="2185983" cy="215444"/>
          </a:xfrm>
          <a:noFill/>
        </p:spPr>
        <p:txBody>
          <a:bodyPr/>
          <a:lstStyle/>
          <a:p>
            <a:r>
              <a:rPr lang="en-US" smtClean="0"/>
              <a:t>doc.: IEEE 802.11-11/0xxxr0</a:t>
            </a:r>
          </a:p>
        </p:txBody>
      </p:sp>
      <p:sp>
        <p:nvSpPr>
          <p:cNvPr id="14339" name="Rectangle 3"/>
          <p:cNvSpPr>
            <a:spLocks noGrp="1" noChangeArrowheads="1"/>
          </p:cNvSpPr>
          <p:nvPr>
            <p:ph type="dt" sz="quarter" idx="1"/>
          </p:nvPr>
        </p:nvSpPr>
        <p:spPr>
          <a:xfrm>
            <a:off x="646113" y="95706"/>
            <a:ext cx="1189108" cy="215444"/>
          </a:xfrm>
          <a:noFill/>
        </p:spPr>
        <p:txBody>
          <a:bodyPr/>
          <a:lstStyle/>
          <a:p>
            <a:r>
              <a:rPr lang="en-US" smtClean="0"/>
              <a:t>November 2011</a:t>
            </a:r>
          </a:p>
        </p:txBody>
      </p:sp>
      <p:sp>
        <p:nvSpPr>
          <p:cNvPr id="14340" name="Rectangle 6"/>
          <p:cNvSpPr>
            <a:spLocks noGrp="1" noChangeArrowheads="1"/>
          </p:cNvSpPr>
          <p:nvPr>
            <p:ph type="ftr" sz="quarter" idx="4"/>
          </p:nvPr>
        </p:nvSpPr>
        <p:spPr>
          <a:xfrm>
            <a:off x="3791465" y="9001125"/>
            <a:ext cx="2422010" cy="184666"/>
          </a:xfrm>
          <a:noFill/>
        </p:spPr>
        <p:txBody>
          <a:bodyPr/>
          <a:lstStyle/>
          <a:p>
            <a:pPr lvl="4"/>
            <a:r>
              <a:rPr lang="en-US" smtClean="0"/>
              <a:t>Osama Aboul-Magd (Samsung)</a:t>
            </a:r>
          </a:p>
        </p:txBody>
      </p:sp>
      <p:sp>
        <p:nvSpPr>
          <p:cNvPr id="14341" name="Rectangle 7"/>
          <p:cNvSpPr>
            <a:spLocks noGrp="1" noChangeArrowheads="1"/>
          </p:cNvSpPr>
          <p:nvPr>
            <p:ph type="sldNum" sz="quarter" idx="5"/>
          </p:nvPr>
        </p:nvSpPr>
        <p:spPr>
          <a:xfrm>
            <a:off x="3278936" y="9001125"/>
            <a:ext cx="415177" cy="184666"/>
          </a:xfrm>
          <a:noFill/>
        </p:spPr>
        <p:txBody>
          <a:bodyPr/>
          <a:lstStyle/>
          <a:p>
            <a:r>
              <a:rPr lang="en-US" smtClean="0"/>
              <a:t>Page </a:t>
            </a:r>
            <a:fld id="{E45B7B12-CE07-4A54-96EB-35A50D49DB14}" type="slidenum">
              <a:rPr lang="en-US" smtClean="0"/>
              <a:pPr/>
              <a:t>66</a:t>
            </a:fld>
            <a:endParaRPr lang="en-US" smtClean="0"/>
          </a:p>
        </p:txBody>
      </p:sp>
      <p:sp>
        <p:nvSpPr>
          <p:cNvPr id="14342" name="Rectangle 2"/>
          <p:cNvSpPr>
            <a:spLocks noGrp="1" noRot="1" noChangeAspect="1" noChangeArrowheads="1" noTextEdit="1"/>
          </p:cNvSpPr>
          <p:nvPr>
            <p:ph type="sldImg"/>
          </p:nvPr>
        </p:nvSpPr>
        <p:spPr>
          <a:xfrm>
            <a:off x="1114425" y="703263"/>
            <a:ext cx="4629150" cy="3473450"/>
          </a:xfrm>
          <a:ln cap="flat"/>
        </p:spPr>
      </p:sp>
      <p:sp>
        <p:nvSpPr>
          <p:cNvPr id="14343" name="Rectangle 3"/>
          <p:cNvSpPr>
            <a:spLocks noGrp="1" noChangeArrowheads="1"/>
          </p:cNvSpPr>
          <p:nvPr>
            <p:ph type="body" idx="1"/>
          </p:nvPr>
        </p:nvSpPr>
        <p:spPr>
          <a:noFill/>
          <a:ln/>
        </p:spPr>
        <p:txBody>
          <a:bodyPr lIns="95250" rIns="95250"/>
          <a:lstStyle/>
          <a:p>
            <a:endParaRPr lang="en-US"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802.11-15/1529r0</a:t>
            </a:r>
            <a:endParaRPr lang="en-US"/>
          </a:p>
        </p:txBody>
      </p:sp>
      <p:sp>
        <p:nvSpPr>
          <p:cNvPr id="5" name="Date Placeholder 4"/>
          <p:cNvSpPr>
            <a:spLocks noGrp="1"/>
          </p:cNvSpPr>
          <p:nvPr>
            <p:ph type="dt" idx="11"/>
          </p:nvPr>
        </p:nvSpPr>
        <p:spPr/>
        <p:txBody>
          <a:bodyPr/>
          <a:lstStyle/>
          <a:p>
            <a:pPr>
              <a:defRPr/>
            </a:pPr>
            <a:r>
              <a:rPr lang="en-US" smtClean="0"/>
              <a:t>January 2016</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67</a:t>
            </a:fld>
            <a:endParaRPr lang="en-US"/>
          </a:p>
        </p:txBody>
      </p:sp>
    </p:spTree>
    <p:extLst>
      <p:ext uri="{BB962C8B-B14F-4D97-AF65-F5344CB8AC3E}">
        <p14:creationId xmlns:p14="http://schemas.microsoft.com/office/powerpoint/2010/main" val="261843953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802.11-15/1529r0</a:t>
            </a:r>
            <a:endParaRPr lang="en-US"/>
          </a:p>
        </p:txBody>
      </p:sp>
      <p:sp>
        <p:nvSpPr>
          <p:cNvPr id="5" name="Date Placeholder 4"/>
          <p:cNvSpPr>
            <a:spLocks noGrp="1"/>
          </p:cNvSpPr>
          <p:nvPr>
            <p:ph type="dt" idx="11"/>
          </p:nvPr>
        </p:nvSpPr>
        <p:spPr/>
        <p:txBody>
          <a:bodyPr/>
          <a:lstStyle/>
          <a:p>
            <a:pPr>
              <a:defRPr/>
            </a:pPr>
            <a:r>
              <a:rPr lang="en-US" smtClean="0"/>
              <a:t>January 2016</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68</a:t>
            </a:fld>
            <a:endParaRPr lang="en-US"/>
          </a:p>
        </p:txBody>
      </p:sp>
    </p:spTree>
    <p:extLst>
      <p:ext uri="{BB962C8B-B14F-4D97-AF65-F5344CB8AC3E}">
        <p14:creationId xmlns:p14="http://schemas.microsoft.com/office/powerpoint/2010/main" val="191797179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802.11-15/1529r0</a:t>
            </a:r>
            <a:endParaRPr lang="en-US"/>
          </a:p>
        </p:txBody>
      </p:sp>
      <p:sp>
        <p:nvSpPr>
          <p:cNvPr id="5" name="Date Placeholder 4"/>
          <p:cNvSpPr>
            <a:spLocks noGrp="1"/>
          </p:cNvSpPr>
          <p:nvPr>
            <p:ph type="dt" idx="11"/>
          </p:nvPr>
        </p:nvSpPr>
        <p:spPr/>
        <p:txBody>
          <a:bodyPr/>
          <a:lstStyle/>
          <a:p>
            <a:pPr>
              <a:defRPr/>
            </a:pPr>
            <a:r>
              <a:rPr lang="en-US" smtClean="0"/>
              <a:t>January 2016</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69</a:t>
            </a:fld>
            <a:endParaRPr lang="en-US"/>
          </a:p>
        </p:txBody>
      </p:sp>
    </p:spTree>
    <p:extLst>
      <p:ext uri="{BB962C8B-B14F-4D97-AF65-F5344CB8AC3E}">
        <p14:creationId xmlns:p14="http://schemas.microsoft.com/office/powerpoint/2010/main" val="21619238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3"/>
          <p:cNvSpPr>
            <a:spLocks noGrp="1" noChangeArrowheads="1"/>
          </p:cNvSpPr>
          <p:nvPr>
            <p:ph type="dt" sz="quarter" idx="1"/>
          </p:nvPr>
        </p:nvSpPr>
        <p:spPr>
          <a:xfrm>
            <a:off x="646113" y="95706"/>
            <a:ext cx="713337" cy="215444"/>
          </a:xfrm>
          <a:noFill/>
        </p:spPr>
        <p:txBody>
          <a:bodyPr/>
          <a:lstStyle/>
          <a:p>
            <a:r>
              <a:rPr lang="en-US" smtClean="0"/>
              <a:t>Nov 2015</a:t>
            </a:r>
          </a:p>
        </p:txBody>
      </p:sp>
      <p:sp>
        <p:nvSpPr>
          <p:cNvPr id="47107" name="Rectangle 3"/>
          <p:cNvSpPr txBox="1">
            <a:spLocks noGrp="1" noChangeArrowheads="1"/>
          </p:cNvSpPr>
          <p:nvPr/>
        </p:nvSpPr>
        <p:spPr bwMode="auto">
          <a:xfrm>
            <a:off x="646863" y="96239"/>
            <a:ext cx="732573" cy="215444"/>
          </a:xfrm>
          <a:prstGeom prst="rect">
            <a:avLst/>
          </a:prstGeom>
          <a:noFill/>
          <a:ln w="9525">
            <a:noFill/>
            <a:miter lim="800000"/>
            <a:headEnd/>
            <a:tailEnd/>
          </a:ln>
        </p:spPr>
        <p:txBody>
          <a:bodyPr wrap="none" lIns="0" tIns="0" rIns="0" bIns="0" anchor="b">
            <a:spAutoFit/>
          </a:bodyPr>
          <a:lstStyle/>
          <a:p>
            <a:pPr defTabSz="933450"/>
            <a:r>
              <a:rPr lang="en-US" sz="1400" b="1"/>
              <a:t>July 2007</a:t>
            </a:r>
          </a:p>
        </p:txBody>
      </p:sp>
      <p:sp>
        <p:nvSpPr>
          <p:cNvPr id="47108" name="Rectangle 6"/>
          <p:cNvSpPr>
            <a:spLocks noGrp="1" noChangeArrowheads="1"/>
          </p:cNvSpPr>
          <p:nvPr>
            <p:ph type="ftr" sz="quarter" idx="4"/>
          </p:nvPr>
        </p:nvSpPr>
        <p:spPr>
          <a:xfrm>
            <a:off x="3756586" y="9000621"/>
            <a:ext cx="2456122" cy="184666"/>
          </a:xfrm>
          <a:noFill/>
        </p:spPr>
        <p:txBody>
          <a:bodyPr/>
          <a:lstStyle/>
          <a:p>
            <a:pPr lvl="4"/>
            <a:r>
              <a:rPr lang="en-US" smtClean="0"/>
              <a:t>Peter Ecclesine (Cisco Systems)</a:t>
            </a:r>
          </a:p>
        </p:txBody>
      </p:sp>
      <p:sp>
        <p:nvSpPr>
          <p:cNvPr id="47109" name="Rectangle 7"/>
          <p:cNvSpPr>
            <a:spLocks noGrp="1" noChangeArrowheads="1"/>
          </p:cNvSpPr>
          <p:nvPr>
            <p:ph type="sldNum" sz="quarter" idx="5"/>
          </p:nvPr>
        </p:nvSpPr>
        <p:spPr>
          <a:xfrm>
            <a:off x="3278936" y="9001125"/>
            <a:ext cx="415177" cy="184666"/>
          </a:xfrm>
          <a:noFill/>
        </p:spPr>
        <p:txBody>
          <a:bodyPr/>
          <a:lstStyle/>
          <a:p>
            <a:r>
              <a:rPr lang="en-US" smtClean="0"/>
              <a:t>Page </a:t>
            </a:r>
            <a:fld id="{3554447F-A678-4ED9-8E54-D24F45F2B035}" type="slidenum">
              <a:rPr lang="en-US" smtClean="0"/>
              <a:pPr/>
              <a:t>7</a:t>
            </a:fld>
            <a:endParaRPr lang="en-US" smtClean="0"/>
          </a:p>
        </p:txBody>
      </p:sp>
      <p:sp>
        <p:nvSpPr>
          <p:cNvPr id="47110" name="Rectangle 2"/>
          <p:cNvSpPr>
            <a:spLocks noGrp="1" noRot="1" noChangeAspect="1" noChangeArrowheads="1" noTextEdit="1"/>
          </p:cNvSpPr>
          <p:nvPr>
            <p:ph type="sldImg"/>
          </p:nvPr>
        </p:nvSpPr>
        <p:spPr>
          <a:xfrm>
            <a:off x="1114425" y="703263"/>
            <a:ext cx="4629150" cy="3473450"/>
          </a:xfrm>
          <a:ln/>
        </p:spPr>
      </p:sp>
      <p:sp>
        <p:nvSpPr>
          <p:cNvPr id="47111" name="Rectangle 3"/>
          <p:cNvSpPr>
            <a:spLocks noGrp="1" noChangeArrowheads="1"/>
          </p:cNvSpPr>
          <p:nvPr>
            <p:ph type="body" idx="1"/>
          </p:nvPr>
        </p:nvSpPr>
        <p:spPr>
          <a:noFill/>
          <a:ln/>
        </p:spPr>
        <p:txBody>
          <a:bodyPr/>
          <a:lstStyle/>
          <a:p>
            <a:endParaRPr lang="en-GB" smtClean="0"/>
          </a:p>
        </p:txBody>
      </p:sp>
    </p:spTree>
    <p:extLst>
      <p:ext uri="{BB962C8B-B14F-4D97-AF65-F5344CB8AC3E}">
        <p14:creationId xmlns:p14="http://schemas.microsoft.com/office/powerpoint/2010/main" val="150107108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802.11-15/1529r0</a:t>
            </a:r>
            <a:endParaRPr lang="en-US"/>
          </a:p>
        </p:txBody>
      </p:sp>
      <p:sp>
        <p:nvSpPr>
          <p:cNvPr id="5" name="Date Placeholder 4"/>
          <p:cNvSpPr>
            <a:spLocks noGrp="1"/>
          </p:cNvSpPr>
          <p:nvPr>
            <p:ph type="dt" idx="11"/>
          </p:nvPr>
        </p:nvSpPr>
        <p:spPr/>
        <p:txBody>
          <a:bodyPr/>
          <a:lstStyle/>
          <a:p>
            <a:pPr>
              <a:defRPr/>
            </a:pPr>
            <a:r>
              <a:rPr lang="en-US" smtClean="0"/>
              <a:t>January 2016</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70</a:t>
            </a:fld>
            <a:endParaRPr lang="en-US"/>
          </a:p>
        </p:txBody>
      </p:sp>
    </p:spTree>
    <p:extLst>
      <p:ext uri="{BB962C8B-B14F-4D97-AF65-F5344CB8AC3E}">
        <p14:creationId xmlns:p14="http://schemas.microsoft.com/office/powerpoint/2010/main" val="306307861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xfrm>
            <a:off x="1114425" y="703263"/>
            <a:ext cx="4629150" cy="3473450"/>
          </a:xfrm>
          <a:ln/>
        </p:spPr>
      </p:sp>
      <p:sp>
        <p:nvSpPr>
          <p:cNvPr id="16387" name="Notes Placeholder 2"/>
          <p:cNvSpPr>
            <a:spLocks noGrp="1"/>
          </p:cNvSpPr>
          <p:nvPr>
            <p:ph type="body" idx="1"/>
          </p:nvPr>
        </p:nvSpPr>
        <p:spPr>
          <a:noFill/>
          <a:ln/>
        </p:spPr>
        <p:txBody>
          <a:bodyPr/>
          <a:lstStyle/>
          <a:p>
            <a:endParaRPr lang="en-US" smtClean="0"/>
          </a:p>
        </p:txBody>
      </p:sp>
      <p:sp>
        <p:nvSpPr>
          <p:cNvPr id="16388" name="Header Placeholder 3"/>
          <p:cNvSpPr>
            <a:spLocks noGrp="1"/>
          </p:cNvSpPr>
          <p:nvPr>
            <p:ph type="hdr" sz="quarter"/>
          </p:nvPr>
        </p:nvSpPr>
        <p:spPr>
          <a:xfrm>
            <a:off x="4027492" y="95706"/>
            <a:ext cx="2185983" cy="215444"/>
          </a:xfrm>
          <a:noFill/>
        </p:spPr>
        <p:txBody>
          <a:bodyPr/>
          <a:lstStyle/>
          <a:p>
            <a:r>
              <a:rPr lang="en-US" smtClean="0"/>
              <a:t>doc.: IEEE 802.11-11/0xxxr0</a:t>
            </a:r>
          </a:p>
        </p:txBody>
      </p:sp>
      <p:sp>
        <p:nvSpPr>
          <p:cNvPr id="16389" name="Date Placeholder 4"/>
          <p:cNvSpPr>
            <a:spLocks noGrp="1"/>
          </p:cNvSpPr>
          <p:nvPr>
            <p:ph type="dt" sz="quarter" idx="1"/>
          </p:nvPr>
        </p:nvSpPr>
        <p:spPr>
          <a:xfrm>
            <a:off x="646113" y="95706"/>
            <a:ext cx="1189108" cy="215444"/>
          </a:xfrm>
          <a:noFill/>
        </p:spPr>
        <p:txBody>
          <a:bodyPr/>
          <a:lstStyle/>
          <a:p>
            <a:r>
              <a:rPr lang="en-US" smtClean="0"/>
              <a:t>November 2011</a:t>
            </a:r>
          </a:p>
        </p:txBody>
      </p:sp>
      <p:sp>
        <p:nvSpPr>
          <p:cNvPr id="16390" name="Footer Placeholder 5"/>
          <p:cNvSpPr>
            <a:spLocks noGrp="1"/>
          </p:cNvSpPr>
          <p:nvPr>
            <p:ph type="ftr" sz="quarter" idx="4"/>
          </p:nvPr>
        </p:nvSpPr>
        <p:spPr>
          <a:xfrm>
            <a:off x="3791465" y="9001125"/>
            <a:ext cx="2422010" cy="184666"/>
          </a:xfrm>
          <a:noFill/>
        </p:spPr>
        <p:txBody>
          <a:bodyPr/>
          <a:lstStyle/>
          <a:p>
            <a:pPr lvl="4"/>
            <a:r>
              <a:rPr lang="en-US" smtClean="0"/>
              <a:t>Osama Aboul-Magd (Samsung)</a:t>
            </a:r>
          </a:p>
        </p:txBody>
      </p:sp>
      <p:sp>
        <p:nvSpPr>
          <p:cNvPr id="16391" name="Slide Number Placeholder 6"/>
          <p:cNvSpPr>
            <a:spLocks noGrp="1"/>
          </p:cNvSpPr>
          <p:nvPr>
            <p:ph type="sldNum" sz="quarter" idx="5"/>
          </p:nvPr>
        </p:nvSpPr>
        <p:spPr>
          <a:xfrm>
            <a:off x="3278936" y="9001125"/>
            <a:ext cx="415177" cy="184666"/>
          </a:xfrm>
          <a:noFill/>
        </p:spPr>
        <p:txBody>
          <a:bodyPr/>
          <a:lstStyle/>
          <a:p>
            <a:r>
              <a:rPr lang="en-US" smtClean="0"/>
              <a:t>Page </a:t>
            </a:r>
            <a:fld id="{C0FE0FD1-4DD9-4FB0-9C7C-C209A0639D2E}" type="slidenum">
              <a:rPr lang="en-US" smtClean="0"/>
              <a:pPr/>
              <a:t>71</a:t>
            </a:fld>
            <a:endParaRPr lang="en-US"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xfrm>
            <a:off x="1114425" y="703263"/>
            <a:ext cx="4629150" cy="3473450"/>
          </a:xfrm>
          <a:ln/>
        </p:spPr>
      </p:sp>
      <p:sp>
        <p:nvSpPr>
          <p:cNvPr id="17411" name="Notes Placeholder 2"/>
          <p:cNvSpPr>
            <a:spLocks noGrp="1"/>
          </p:cNvSpPr>
          <p:nvPr>
            <p:ph type="body" idx="1"/>
          </p:nvPr>
        </p:nvSpPr>
        <p:spPr>
          <a:noFill/>
          <a:ln/>
        </p:spPr>
        <p:txBody>
          <a:bodyPr/>
          <a:lstStyle/>
          <a:p>
            <a:endParaRPr lang="en-US" smtClean="0"/>
          </a:p>
        </p:txBody>
      </p:sp>
      <p:sp>
        <p:nvSpPr>
          <p:cNvPr id="17412" name="Header Placeholder 3"/>
          <p:cNvSpPr>
            <a:spLocks noGrp="1"/>
          </p:cNvSpPr>
          <p:nvPr>
            <p:ph type="hdr" sz="quarter"/>
          </p:nvPr>
        </p:nvSpPr>
        <p:spPr>
          <a:xfrm>
            <a:off x="4027492" y="95706"/>
            <a:ext cx="2185983" cy="215444"/>
          </a:xfrm>
          <a:noFill/>
        </p:spPr>
        <p:txBody>
          <a:bodyPr/>
          <a:lstStyle/>
          <a:p>
            <a:r>
              <a:rPr lang="en-US" smtClean="0"/>
              <a:t>doc.: IEEE 802.11-11/0xxxr0</a:t>
            </a:r>
          </a:p>
        </p:txBody>
      </p:sp>
      <p:sp>
        <p:nvSpPr>
          <p:cNvPr id="17413" name="Date Placeholder 4"/>
          <p:cNvSpPr>
            <a:spLocks noGrp="1"/>
          </p:cNvSpPr>
          <p:nvPr>
            <p:ph type="dt" sz="quarter" idx="1"/>
          </p:nvPr>
        </p:nvSpPr>
        <p:spPr>
          <a:xfrm>
            <a:off x="646113" y="95706"/>
            <a:ext cx="1189108" cy="215444"/>
          </a:xfrm>
          <a:noFill/>
        </p:spPr>
        <p:txBody>
          <a:bodyPr/>
          <a:lstStyle/>
          <a:p>
            <a:r>
              <a:rPr lang="en-US" smtClean="0"/>
              <a:t>November 2011</a:t>
            </a:r>
          </a:p>
        </p:txBody>
      </p:sp>
      <p:sp>
        <p:nvSpPr>
          <p:cNvPr id="17414" name="Footer Placeholder 5"/>
          <p:cNvSpPr>
            <a:spLocks noGrp="1"/>
          </p:cNvSpPr>
          <p:nvPr>
            <p:ph type="ftr" sz="quarter" idx="4"/>
          </p:nvPr>
        </p:nvSpPr>
        <p:spPr>
          <a:xfrm>
            <a:off x="3791465" y="9001125"/>
            <a:ext cx="2422010" cy="184666"/>
          </a:xfrm>
          <a:noFill/>
        </p:spPr>
        <p:txBody>
          <a:bodyPr/>
          <a:lstStyle/>
          <a:p>
            <a:pPr lvl="4"/>
            <a:r>
              <a:rPr lang="en-US" smtClean="0"/>
              <a:t>Osama Aboul-Magd (Samsung)</a:t>
            </a:r>
          </a:p>
        </p:txBody>
      </p:sp>
      <p:sp>
        <p:nvSpPr>
          <p:cNvPr id="17415" name="Slide Number Placeholder 6"/>
          <p:cNvSpPr>
            <a:spLocks noGrp="1"/>
          </p:cNvSpPr>
          <p:nvPr>
            <p:ph type="sldNum" sz="quarter" idx="5"/>
          </p:nvPr>
        </p:nvSpPr>
        <p:spPr>
          <a:xfrm>
            <a:off x="3278936" y="9001125"/>
            <a:ext cx="415177" cy="184666"/>
          </a:xfrm>
          <a:noFill/>
        </p:spPr>
        <p:txBody>
          <a:bodyPr/>
          <a:lstStyle/>
          <a:p>
            <a:r>
              <a:rPr lang="en-US" smtClean="0"/>
              <a:t>Page </a:t>
            </a:r>
            <a:fld id="{B3F56AF8-3022-4909-9742-70455232F6CE}" type="slidenum">
              <a:rPr lang="en-US" smtClean="0"/>
              <a:pPr/>
              <a:t>72</a:t>
            </a:fld>
            <a:endParaRPr lang="en-US" smtClean="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a:xfrm>
            <a:off x="4017617" y="95706"/>
            <a:ext cx="2195858" cy="21544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itchFamily="18" charset="0"/>
                <a:ea typeface="MS PGothic" pitchFamily="34" charset="-128"/>
              </a:defRPr>
            </a:lvl1pPr>
            <a:lvl2pPr marL="742950" indent="-285750" defTabSz="933450">
              <a:spcBef>
                <a:spcPct val="30000"/>
              </a:spcBef>
              <a:defRPr sz="1200">
                <a:solidFill>
                  <a:schemeClr val="tx1"/>
                </a:solidFill>
                <a:latin typeface="Times New Roman" pitchFamily="18" charset="0"/>
                <a:ea typeface="MS PGothic" pitchFamily="34" charset="-128"/>
              </a:defRPr>
            </a:lvl2pPr>
            <a:lvl3pPr marL="1143000" indent="-228600" defTabSz="933450">
              <a:spcBef>
                <a:spcPct val="30000"/>
              </a:spcBef>
              <a:defRPr sz="1200">
                <a:solidFill>
                  <a:schemeClr val="tx1"/>
                </a:solidFill>
                <a:latin typeface="Times New Roman" pitchFamily="18" charset="0"/>
                <a:ea typeface="MS PGothic" pitchFamily="34" charset="-128"/>
              </a:defRPr>
            </a:lvl3pPr>
            <a:lvl4pPr marL="1600200" indent="-228600" defTabSz="933450">
              <a:spcBef>
                <a:spcPct val="30000"/>
              </a:spcBef>
              <a:defRPr sz="1200">
                <a:solidFill>
                  <a:schemeClr val="tx1"/>
                </a:solidFill>
                <a:latin typeface="Times New Roman" pitchFamily="18" charset="0"/>
                <a:ea typeface="MS PGothic" pitchFamily="34" charset="-128"/>
              </a:defRPr>
            </a:lvl4pPr>
            <a:lvl5pPr marL="2057400" indent="-228600" defTabSz="933450">
              <a:spcBef>
                <a:spcPct val="30000"/>
              </a:spcBef>
              <a:defRPr sz="1200">
                <a:solidFill>
                  <a:schemeClr val="tx1"/>
                </a:solidFill>
                <a:latin typeface="Times New Roman" pitchFamily="18" charset="0"/>
                <a:ea typeface="MS PGothic" pitchFamily="34" charset="-128"/>
              </a:defRPr>
            </a:lvl5pPr>
            <a:lvl6pPr marL="2514600" indent="-228600" defTabSz="933450" eaLnBrk="0" fontAlgn="base" hangingPunct="0">
              <a:spcBef>
                <a:spcPct val="30000"/>
              </a:spcBef>
              <a:spcAft>
                <a:spcPct val="0"/>
              </a:spcAft>
              <a:defRPr sz="1200">
                <a:solidFill>
                  <a:schemeClr val="tx1"/>
                </a:solidFill>
                <a:latin typeface="Times New Roman" pitchFamily="18" charset="0"/>
                <a:ea typeface="MS PGothic" pitchFamily="34" charset="-128"/>
              </a:defRPr>
            </a:lvl6pPr>
            <a:lvl7pPr marL="2971800" indent="-228600" defTabSz="933450" eaLnBrk="0" fontAlgn="base" hangingPunct="0">
              <a:spcBef>
                <a:spcPct val="30000"/>
              </a:spcBef>
              <a:spcAft>
                <a:spcPct val="0"/>
              </a:spcAft>
              <a:defRPr sz="1200">
                <a:solidFill>
                  <a:schemeClr val="tx1"/>
                </a:solidFill>
                <a:latin typeface="Times New Roman" pitchFamily="18" charset="0"/>
                <a:ea typeface="MS PGothic" pitchFamily="34" charset="-128"/>
              </a:defRPr>
            </a:lvl7pPr>
            <a:lvl8pPr marL="3429000" indent="-228600" defTabSz="933450" eaLnBrk="0" fontAlgn="base" hangingPunct="0">
              <a:spcBef>
                <a:spcPct val="30000"/>
              </a:spcBef>
              <a:spcAft>
                <a:spcPct val="0"/>
              </a:spcAft>
              <a:defRPr sz="1200">
                <a:solidFill>
                  <a:schemeClr val="tx1"/>
                </a:solidFill>
                <a:latin typeface="Times New Roman" pitchFamily="18" charset="0"/>
                <a:ea typeface="MS PGothic" pitchFamily="34" charset="-128"/>
              </a:defRPr>
            </a:lvl8pPr>
            <a:lvl9pPr marL="3886200" indent="-228600" defTabSz="933450" eaLnBrk="0" fontAlgn="base" hangingPunct="0">
              <a:spcBef>
                <a:spcPct val="30000"/>
              </a:spcBef>
              <a:spcAft>
                <a:spcPct val="0"/>
              </a:spcAft>
              <a:defRPr sz="1200">
                <a:solidFill>
                  <a:schemeClr val="tx1"/>
                </a:solidFill>
                <a:latin typeface="Times New Roman" pitchFamily="18" charset="0"/>
                <a:ea typeface="MS PGothic" pitchFamily="34" charset="-128"/>
              </a:defRPr>
            </a:lvl9pPr>
          </a:lstStyle>
          <a:p>
            <a:pPr>
              <a:spcBef>
                <a:spcPct val="0"/>
              </a:spcBef>
            </a:pPr>
            <a:r>
              <a:rPr lang="en-US" altLang="en-US" sz="1400" smtClean="0"/>
              <a:t>doc.: IEEE 802.11-15/0496r1</a:t>
            </a:r>
          </a:p>
        </p:txBody>
      </p:sp>
      <p:sp>
        <p:nvSpPr>
          <p:cNvPr id="14339" name="Rectangle 3"/>
          <p:cNvSpPr>
            <a:spLocks noGrp="1" noChangeArrowheads="1"/>
          </p:cNvSpPr>
          <p:nvPr>
            <p:ph type="dt" sz="quarter" idx="1"/>
          </p:nvPr>
        </p:nvSpPr>
        <p:spPr>
          <a:xfrm>
            <a:off x="646113" y="95706"/>
            <a:ext cx="753411" cy="21544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itchFamily="18" charset="0"/>
                <a:ea typeface="MS PGothic" pitchFamily="34" charset="-128"/>
              </a:defRPr>
            </a:lvl1pPr>
            <a:lvl2pPr marL="742950" indent="-285750" defTabSz="933450">
              <a:spcBef>
                <a:spcPct val="30000"/>
              </a:spcBef>
              <a:defRPr sz="1200">
                <a:solidFill>
                  <a:schemeClr val="tx1"/>
                </a:solidFill>
                <a:latin typeface="Times New Roman" pitchFamily="18" charset="0"/>
                <a:ea typeface="MS PGothic" pitchFamily="34" charset="-128"/>
              </a:defRPr>
            </a:lvl2pPr>
            <a:lvl3pPr marL="1143000" indent="-228600" defTabSz="933450">
              <a:spcBef>
                <a:spcPct val="30000"/>
              </a:spcBef>
              <a:defRPr sz="1200">
                <a:solidFill>
                  <a:schemeClr val="tx1"/>
                </a:solidFill>
                <a:latin typeface="Times New Roman" pitchFamily="18" charset="0"/>
                <a:ea typeface="MS PGothic" pitchFamily="34" charset="-128"/>
              </a:defRPr>
            </a:lvl3pPr>
            <a:lvl4pPr marL="1600200" indent="-228600" defTabSz="933450">
              <a:spcBef>
                <a:spcPct val="30000"/>
              </a:spcBef>
              <a:defRPr sz="1200">
                <a:solidFill>
                  <a:schemeClr val="tx1"/>
                </a:solidFill>
                <a:latin typeface="Times New Roman" pitchFamily="18" charset="0"/>
                <a:ea typeface="MS PGothic" pitchFamily="34" charset="-128"/>
              </a:defRPr>
            </a:lvl4pPr>
            <a:lvl5pPr marL="2057400" indent="-228600" defTabSz="933450">
              <a:spcBef>
                <a:spcPct val="30000"/>
              </a:spcBef>
              <a:defRPr sz="1200">
                <a:solidFill>
                  <a:schemeClr val="tx1"/>
                </a:solidFill>
                <a:latin typeface="Times New Roman" pitchFamily="18" charset="0"/>
                <a:ea typeface="MS PGothic" pitchFamily="34" charset="-128"/>
              </a:defRPr>
            </a:lvl5pPr>
            <a:lvl6pPr marL="2514600" indent="-228600" defTabSz="933450" eaLnBrk="0" fontAlgn="base" hangingPunct="0">
              <a:spcBef>
                <a:spcPct val="30000"/>
              </a:spcBef>
              <a:spcAft>
                <a:spcPct val="0"/>
              </a:spcAft>
              <a:defRPr sz="1200">
                <a:solidFill>
                  <a:schemeClr val="tx1"/>
                </a:solidFill>
                <a:latin typeface="Times New Roman" pitchFamily="18" charset="0"/>
                <a:ea typeface="MS PGothic" pitchFamily="34" charset="-128"/>
              </a:defRPr>
            </a:lvl6pPr>
            <a:lvl7pPr marL="2971800" indent="-228600" defTabSz="933450" eaLnBrk="0" fontAlgn="base" hangingPunct="0">
              <a:spcBef>
                <a:spcPct val="30000"/>
              </a:spcBef>
              <a:spcAft>
                <a:spcPct val="0"/>
              </a:spcAft>
              <a:defRPr sz="1200">
                <a:solidFill>
                  <a:schemeClr val="tx1"/>
                </a:solidFill>
                <a:latin typeface="Times New Roman" pitchFamily="18" charset="0"/>
                <a:ea typeface="MS PGothic" pitchFamily="34" charset="-128"/>
              </a:defRPr>
            </a:lvl7pPr>
            <a:lvl8pPr marL="3429000" indent="-228600" defTabSz="933450" eaLnBrk="0" fontAlgn="base" hangingPunct="0">
              <a:spcBef>
                <a:spcPct val="30000"/>
              </a:spcBef>
              <a:spcAft>
                <a:spcPct val="0"/>
              </a:spcAft>
              <a:defRPr sz="1200">
                <a:solidFill>
                  <a:schemeClr val="tx1"/>
                </a:solidFill>
                <a:latin typeface="Times New Roman" pitchFamily="18" charset="0"/>
                <a:ea typeface="MS PGothic" pitchFamily="34" charset="-128"/>
              </a:defRPr>
            </a:lvl8pPr>
            <a:lvl9pPr marL="3886200" indent="-228600" defTabSz="933450" eaLnBrk="0" fontAlgn="base" hangingPunct="0">
              <a:spcBef>
                <a:spcPct val="30000"/>
              </a:spcBef>
              <a:spcAft>
                <a:spcPct val="0"/>
              </a:spcAft>
              <a:defRPr sz="1200">
                <a:solidFill>
                  <a:schemeClr val="tx1"/>
                </a:solidFill>
                <a:latin typeface="Times New Roman" pitchFamily="18" charset="0"/>
                <a:ea typeface="MS PGothic" pitchFamily="34" charset="-128"/>
              </a:defRPr>
            </a:lvl9pPr>
          </a:lstStyle>
          <a:p>
            <a:pPr>
              <a:spcBef>
                <a:spcPct val="0"/>
              </a:spcBef>
            </a:pPr>
            <a:r>
              <a:rPr lang="en-US" altLang="en-US" sz="1400" smtClean="0"/>
              <a:t>May 2015</a:t>
            </a:r>
          </a:p>
        </p:txBody>
      </p:sp>
      <p:sp>
        <p:nvSpPr>
          <p:cNvPr id="14340" name="Rectangle 6"/>
          <p:cNvSpPr>
            <a:spLocks noGrp="1" noChangeArrowheads="1"/>
          </p:cNvSpPr>
          <p:nvPr>
            <p:ph type="ftr" sz="quarter" idx="4"/>
          </p:nvPr>
        </p:nvSpPr>
        <p:spPr>
          <a:xfrm>
            <a:off x="3451950" y="9001125"/>
            <a:ext cx="2761525"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itchFamily="18" charset="0"/>
                <a:ea typeface="MS PGothic" pitchFamily="34" charset="-128"/>
              </a:defRPr>
            </a:lvl1pPr>
            <a:lvl2pPr marL="742950" indent="-285750" defTabSz="933450">
              <a:spcBef>
                <a:spcPct val="30000"/>
              </a:spcBef>
              <a:defRPr sz="1200">
                <a:solidFill>
                  <a:schemeClr val="tx1"/>
                </a:solidFill>
                <a:latin typeface="Times New Roman" pitchFamily="18" charset="0"/>
                <a:ea typeface="MS PGothic" pitchFamily="34" charset="-128"/>
              </a:defRPr>
            </a:lvl2pPr>
            <a:lvl3pPr marL="1143000" indent="-228600" defTabSz="933450">
              <a:spcBef>
                <a:spcPct val="30000"/>
              </a:spcBef>
              <a:defRPr sz="1200">
                <a:solidFill>
                  <a:schemeClr val="tx1"/>
                </a:solidFill>
                <a:latin typeface="Times New Roman" pitchFamily="18" charset="0"/>
                <a:ea typeface="MS PGothic" pitchFamily="34" charset="-128"/>
              </a:defRPr>
            </a:lvl3pPr>
            <a:lvl4pPr marL="1600200" indent="-228600" defTabSz="933450">
              <a:spcBef>
                <a:spcPct val="30000"/>
              </a:spcBef>
              <a:defRPr sz="1200">
                <a:solidFill>
                  <a:schemeClr val="tx1"/>
                </a:solidFill>
                <a:latin typeface="Times New Roman" pitchFamily="18" charset="0"/>
                <a:ea typeface="MS PGothic" pitchFamily="34" charset="-128"/>
              </a:defRPr>
            </a:lvl4pPr>
            <a:lvl5pPr marL="457200" defTabSz="933450">
              <a:spcBef>
                <a:spcPct val="30000"/>
              </a:spcBef>
              <a:defRPr sz="1200">
                <a:solidFill>
                  <a:schemeClr val="tx1"/>
                </a:solidFill>
                <a:latin typeface="Times New Roman" pitchFamily="18" charset="0"/>
                <a:ea typeface="MS PGothic" pitchFamily="34" charset="-128"/>
              </a:defRPr>
            </a:lvl5pPr>
            <a:lvl6pPr marL="914400" defTabSz="933450" eaLnBrk="0" fontAlgn="base" hangingPunct="0">
              <a:spcBef>
                <a:spcPct val="30000"/>
              </a:spcBef>
              <a:spcAft>
                <a:spcPct val="0"/>
              </a:spcAft>
              <a:defRPr sz="1200">
                <a:solidFill>
                  <a:schemeClr val="tx1"/>
                </a:solidFill>
                <a:latin typeface="Times New Roman" pitchFamily="18" charset="0"/>
                <a:ea typeface="MS PGothic" pitchFamily="34" charset="-128"/>
              </a:defRPr>
            </a:lvl6pPr>
            <a:lvl7pPr marL="1371600" defTabSz="933450" eaLnBrk="0" fontAlgn="base" hangingPunct="0">
              <a:spcBef>
                <a:spcPct val="30000"/>
              </a:spcBef>
              <a:spcAft>
                <a:spcPct val="0"/>
              </a:spcAft>
              <a:defRPr sz="1200">
                <a:solidFill>
                  <a:schemeClr val="tx1"/>
                </a:solidFill>
                <a:latin typeface="Times New Roman" pitchFamily="18" charset="0"/>
                <a:ea typeface="MS PGothic" pitchFamily="34" charset="-128"/>
              </a:defRPr>
            </a:lvl7pPr>
            <a:lvl8pPr marL="1828800" defTabSz="933450" eaLnBrk="0" fontAlgn="base" hangingPunct="0">
              <a:spcBef>
                <a:spcPct val="30000"/>
              </a:spcBef>
              <a:spcAft>
                <a:spcPct val="0"/>
              </a:spcAft>
              <a:defRPr sz="1200">
                <a:solidFill>
                  <a:schemeClr val="tx1"/>
                </a:solidFill>
                <a:latin typeface="Times New Roman" pitchFamily="18" charset="0"/>
                <a:ea typeface="MS PGothic" pitchFamily="34" charset="-128"/>
              </a:defRPr>
            </a:lvl8pPr>
            <a:lvl9pPr marL="2286000" defTabSz="933450" eaLnBrk="0" fontAlgn="base" hangingPunct="0">
              <a:spcBef>
                <a:spcPct val="30000"/>
              </a:spcBef>
              <a:spcAft>
                <a:spcPct val="0"/>
              </a:spcAft>
              <a:defRPr sz="1200">
                <a:solidFill>
                  <a:schemeClr val="tx1"/>
                </a:solidFill>
                <a:latin typeface="Times New Roman" pitchFamily="18" charset="0"/>
                <a:ea typeface="MS PGothic" pitchFamily="34" charset="-128"/>
              </a:defRPr>
            </a:lvl9pPr>
          </a:lstStyle>
          <a:p>
            <a:pPr lvl="4">
              <a:spcBef>
                <a:spcPct val="0"/>
              </a:spcBef>
            </a:pPr>
            <a:r>
              <a:rPr lang="en-US" altLang="en-US" smtClean="0"/>
              <a:t>Edward Au (Marvell Semiconductor)</a:t>
            </a:r>
          </a:p>
        </p:txBody>
      </p:sp>
      <p:sp>
        <p:nvSpPr>
          <p:cNvPr id="14341" name="Rectangle 7"/>
          <p:cNvSpPr>
            <a:spLocks noGrp="1" noChangeArrowheads="1"/>
          </p:cNvSpPr>
          <p:nvPr>
            <p:ph type="sldNum" sz="quarter" idx="5"/>
          </p:nvPr>
        </p:nvSpPr>
        <p:spPr>
          <a:xfrm>
            <a:off x="3278936" y="9001125"/>
            <a:ext cx="415177"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itchFamily="18" charset="0"/>
                <a:ea typeface="MS PGothic" pitchFamily="34" charset="-128"/>
              </a:defRPr>
            </a:lvl1pPr>
            <a:lvl2pPr marL="742950" indent="-285750" defTabSz="933450">
              <a:spcBef>
                <a:spcPct val="30000"/>
              </a:spcBef>
              <a:defRPr sz="1200">
                <a:solidFill>
                  <a:schemeClr val="tx1"/>
                </a:solidFill>
                <a:latin typeface="Times New Roman" pitchFamily="18" charset="0"/>
                <a:ea typeface="MS PGothic" pitchFamily="34" charset="-128"/>
              </a:defRPr>
            </a:lvl2pPr>
            <a:lvl3pPr marL="1143000" indent="-228600" defTabSz="933450">
              <a:spcBef>
                <a:spcPct val="30000"/>
              </a:spcBef>
              <a:defRPr sz="1200">
                <a:solidFill>
                  <a:schemeClr val="tx1"/>
                </a:solidFill>
                <a:latin typeface="Times New Roman" pitchFamily="18" charset="0"/>
                <a:ea typeface="MS PGothic" pitchFamily="34" charset="-128"/>
              </a:defRPr>
            </a:lvl3pPr>
            <a:lvl4pPr marL="1600200" indent="-228600" defTabSz="933450">
              <a:spcBef>
                <a:spcPct val="30000"/>
              </a:spcBef>
              <a:defRPr sz="1200">
                <a:solidFill>
                  <a:schemeClr val="tx1"/>
                </a:solidFill>
                <a:latin typeface="Times New Roman" pitchFamily="18" charset="0"/>
                <a:ea typeface="MS PGothic" pitchFamily="34" charset="-128"/>
              </a:defRPr>
            </a:lvl4pPr>
            <a:lvl5pPr marL="2057400" indent="-228600" defTabSz="933450">
              <a:spcBef>
                <a:spcPct val="30000"/>
              </a:spcBef>
              <a:defRPr sz="1200">
                <a:solidFill>
                  <a:schemeClr val="tx1"/>
                </a:solidFill>
                <a:latin typeface="Times New Roman" pitchFamily="18" charset="0"/>
                <a:ea typeface="MS PGothic" pitchFamily="34" charset="-128"/>
              </a:defRPr>
            </a:lvl5pPr>
            <a:lvl6pPr marL="2514600" indent="-228600" defTabSz="933450" eaLnBrk="0" fontAlgn="base" hangingPunct="0">
              <a:spcBef>
                <a:spcPct val="30000"/>
              </a:spcBef>
              <a:spcAft>
                <a:spcPct val="0"/>
              </a:spcAft>
              <a:defRPr sz="1200">
                <a:solidFill>
                  <a:schemeClr val="tx1"/>
                </a:solidFill>
                <a:latin typeface="Times New Roman" pitchFamily="18" charset="0"/>
                <a:ea typeface="MS PGothic" pitchFamily="34" charset="-128"/>
              </a:defRPr>
            </a:lvl6pPr>
            <a:lvl7pPr marL="2971800" indent="-228600" defTabSz="933450" eaLnBrk="0" fontAlgn="base" hangingPunct="0">
              <a:spcBef>
                <a:spcPct val="30000"/>
              </a:spcBef>
              <a:spcAft>
                <a:spcPct val="0"/>
              </a:spcAft>
              <a:defRPr sz="1200">
                <a:solidFill>
                  <a:schemeClr val="tx1"/>
                </a:solidFill>
                <a:latin typeface="Times New Roman" pitchFamily="18" charset="0"/>
                <a:ea typeface="MS PGothic" pitchFamily="34" charset="-128"/>
              </a:defRPr>
            </a:lvl7pPr>
            <a:lvl8pPr marL="3429000" indent="-228600" defTabSz="933450" eaLnBrk="0" fontAlgn="base" hangingPunct="0">
              <a:spcBef>
                <a:spcPct val="30000"/>
              </a:spcBef>
              <a:spcAft>
                <a:spcPct val="0"/>
              </a:spcAft>
              <a:defRPr sz="1200">
                <a:solidFill>
                  <a:schemeClr val="tx1"/>
                </a:solidFill>
                <a:latin typeface="Times New Roman" pitchFamily="18" charset="0"/>
                <a:ea typeface="MS PGothic" pitchFamily="34" charset="-128"/>
              </a:defRPr>
            </a:lvl8pPr>
            <a:lvl9pPr marL="3886200" indent="-228600" defTabSz="933450" eaLnBrk="0" fontAlgn="base" hangingPunct="0">
              <a:spcBef>
                <a:spcPct val="30000"/>
              </a:spcBef>
              <a:spcAft>
                <a:spcPct val="0"/>
              </a:spcAft>
              <a:defRPr sz="1200">
                <a:solidFill>
                  <a:schemeClr val="tx1"/>
                </a:solidFill>
                <a:latin typeface="Times New Roman" pitchFamily="18" charset="0"/>
                <a:ea typeface="MS PGothic" pitchFamily="34" charset="-128"/>
              </a:defRPr>
            </a:lvl9pPr>
          </a:lstStyle>
          <a:p>
            <a:pPr>
              <a:spcBef>
                <a:spcPct val="0"/>
              </a:spcBef>
            </a:pPr>
            <a:r>
              <a:rPr lang="en-US" altLang="en-US"/>
              <a:t>Page </a:t>
            </a:r>
            <a:fld id="{2AAB2AEE-8214-4C4C-9035-B38DA8041361}" type="slidenum">
              <a:rPr lang="en-US" altLang="en-US"/>
              <a:pPr>
                <a:spcBef>
                  <a:spcPct val="0"/>
                </a:spcBef>
              </a:pPr>
              <a:t>73</a:t>
            </a:fld>
            <a:endParaRPr lang="en-US" altLang="en-US"/>
          </a:p>
        </p:txBody>
      </p:sp>
      <p:sp>
        <p:nvSpPr>
          <p:cNvPr id="14342" name="Rectangle 2"/>
          <p:cNvSpPr>
            <a:spLocks noGrp="1" noRot="1" noChangeAspect="1" noChangeArrowheads="1" noTextEdit="1"/>
          </p:cNvSpPr>
          <p:nvPr>
            <p:ph type="sldImg"/>
          </p:nvPr>
        </p:nvSpPr>
        <p:spPr>
          <a:xfrm>
            <a:off x="1114425" y="703263"/>
            <a:ext cx="4629150" cy="3473450"/>
          </a:xfrm>
          <a:ln/>
        </p:spPr>
      </p:sp>
      <p:sp>
        <p:nvSpPr>
          <p:cNvPr id="143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a:xfrm>
            <a:off x="4027492" y="95706"/>
            <a:ext cx="2185983" cy="215444"/>
          </a:xfrm>
        </p:spPr>
        <p:txBody>
          <a:bodyPr/>
          <a:lstStyle/>
          <a:p>
            <a:pPr>
              <a:defRPr/>
            </a:pPr>
            <a:r>
              <a:rPr lang="en-US" smtClean="0"/>
              <a:t>doc.: IEEE 802.11-11/0xxxr0</a:t>
            </a:r>
          </a:p>
        </p:txBody>
      </p:sp>
      <p:sp>
        <p:nvSpPr>
          <p:cNvPr id="14339" name="Rectangle 3"/>
          <p:cNvSpPr>
            <a:spLocks noGrp="1" noChangeArrowheads="1"/>
          </p:cNvSpPr>
          <p:nvPr>
            <p:ph type="dt" sz="quarter" idx="1"/>
          </p:nvPr>
        </p:nvSpPr>
        <p:spPr>
          <a:xfrm>
            <a:off x="646113" y="95706"/>
            <a:ext cx="1189108" cy="215444"/>
          </a:xfrm>
        </p:spPr>
        <p:txBody>
          <a:bodyPr/>
          <a:lstStyle/>
          <a:p>
            <a:pPr>
              <a:defRPr/>
            </a:pPr>
            <a:r>
              <a:rPr lang="en-US" smtClean="0"/>
              <a:t>November 2011</a:t>
            </a:r>
          </a:p>
        </p:txBody>
      </p:sp>
      <p:sp>
        <p:nvSpPr>
          <p:cNvPr id="14340" name="Rectangle 6"/>
          <p:cNvSpPr>
            <a:spLocks noGrp="1" noChangeArrowheads="1"/>
          </p:cNvSpPr>
          <p:nvPr>
            <p:ph type="ftr" sz="quarter" idx="4"/>
          </p:nvPr>
        </p:nvSpPr>
        <p:spPr>
          <a:xfrm>
            <a:off x="3791465" y="9001125"/>
            <a:ext cx="2422010" cy="184666"/>
          </a:xfrm>
        </p:spPr>
        <p:txBody>
          <a:bodyPr/>
          <a:lstStyle/>
          <a:p>
            <a:pPr lvl="4">
              <a:defRPr/>
            </a:pPr>
            <a:r>
              <a:rPr lang="en-US" smtClean="0"/>
              <a:t>Osama Aboul-Magd (Samsung)</a:t>
            </a:r>
          </a:p>
        </p:txBody>
      </p:sp>
      <p:sp>
        <p:nvSpPr>
          <p:cNvPr id="16389" name="Rectangle 7"/>
          <p:cNvSpPr>
            <a:spLocks noGrp="1" noChangeArrowheads="1"/>
          </p:cNvSpPr>
          <p:nvPr>
            <p:ph type="sldNum" sz="quarter" idx="5"/>
          </p:nvPr>
        </p:nvSpPr>
        <p:spPr>
          <a:xfrm>
            <a:off x="3278936" y="9001125"/>
            <a:ext cx="415177"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itchFamily="18" charset="0"/>
                <a:ea typeface="MS PGothic" pitchFamily="34" charset="-128"/>
              </a:defRPr>
            </a:lvl1pPr>
            <a:lvl2pPr marL="742950" indent="-285750" defTabSz="933450">
              <a:spcBef>
                <a:spcPct val="30000"/>
              </a:spcBef>
              <a:defRPr sz="1200">
                <a:solidFill>
                  <a:schemeClr val="tx1"/>
                </a:solidFill>
                <a:latin typeface="Times New Roman" pitchFamily="18" charset="0"/>
                <a:ea typeface="MS PGothic" pitchFamily="34" charset="-128"/>
              </a:defRPr>
            </a:lvl2pPr>
            <a:lvl3pPr marL="1143000" indent="-228600" defTabSz="933450">
              <a:spcBef>
                <a:spcPct val="30000"/>
              </a:spcBef>
              <a:defRPr sz="1200">
                <a:solidFill>
                  <a:schemeClr val="tx1"/>
                </a:solidFill>
                <a:latin typeface="Times New Roman" pitchFamily="18" charset="0"/>
                <a:ea typeface="MS PGothic" pitchFamily="34" charset="-128"/>
              </a:defRPr>
            </a:lvl3pPr>
            <a:lvl4pPr marL="1600200" indent="-228600" defTabSz="933450">
              <a:spcBef>
                <a:spcPct val="30000"/>
              </a:spcBef>
              <a:defRPr sz="1200">
                <a:solidFill>
                  <a:schemeClr val="tx1"/>
                </a:solidFill>
                <a:latin typeface="Times New Roman" pitchFamily="18" charset="0"/>
                <a:ea typeface="MS PGothic" pitchFamily="34" charset="-128"/>
              </a:defRPr>
            </a:lvl4pPr>
            <a:lvl5pPr marL="2057400" indent="-228600" defTabSz="933450">
              <a:spcBef>
                <a:spcPct val="30000"/>
              </a:spcBef>
              <a:defRPr sz="1200">
                <a:solidFill>
                  <a:schemeClr val="tx1"/>
                </a:solidFill>
                <a:latin typeface="Times New Roman" pitchFamily="18" charset="0"/>
                <a:ea typeface="MS PGothic" pitchFamily="34" charset="-128"/>
              </a:defRPr>
            </a:lvl5pPr>
            <a:lvl6pPr marL="2514600" indent="-228600" defTabSz="933450" eaLnBrk="0" fontAlgn="base" hangingPunct="0">
              <a:spcBef>
                <a:spcPct val="30000"/>
              </a:spcBef>
              <a:spcAft>
                <a:spcPct val="0"/>
              </a:spcAft>
              <a:defRPr sz="1200">
                <a:solidFill>
                  <a:schemeClr val="tx1"/>
                </a:solidFill>
                <a:latin typeface="Times New Roman" pitchFamily="18" charset="0"/>
                <a:ea typeface="MS PGothic" pitchFamily="34" charset="-128"/>
              </a:defRPr>
            </a:lvl6pPr>
            <a:lvl7pPr marL="2971800" indent="-228600" defTabSz="933450" eaLnBrk="0" fontAlgn="base" hangingPunct="0">
              <a:spcBef>
                <a:spcPct val="30000"/>
              </a:spcBef>
              <a:spcAft>
                <a:spcPct val="0"/>
              </a:spcAft>
              <a:defRPr sz="1200">
                <a:solidFill>
                  <a:schemeClr val="tx1"/>
                </a:solidFill>
                <a:latin typeface="Times New Roman" pitchFamily="18" charset="0"/>
                <a:ea typeface="MS PGothic" pitchFamily="34" charset="-128"/>
              </a:defRPr>
            </a:lvl7pPr>
            <a:lvl8pPr marL="3429000" indent="-228600" defTabSz="933450" eaLnBrk="0" fontAlgn="base" hangingPunct="0">
              <a:spcBef>
                <a:spcPct val="30000"/>
              </a:spcBef>
              <a:spcAft>
                <a:spcPct val="0"/>
              </a:spcAft>
              <a:defRPr sz="1200">
                <a:solidFill>
                  <a:schemeClr val="tx1"/>
                </a:solidFill>
                <a:latin typeface="Times New Roman" pitchFamily="18" charset="0"/>
                <a:ea typeface="MS PGothic" pitchFamily="34" charset="-128"/>
              </a:defRPr>
            </a:lvl8pPr>
            <a:lvl9pPr marL="3886200" indent="-228600" defTabSz="933450" eaLnBrk="0" fontAlgn="base" hangingPunct="0">
              <a:spcBef>
                <a:spcPct val="30000"/>
              </a:spcBef>
              <a:spcAft>
                <a:spcPct val="0"/>
              </a:spcAft>
              <a:defRPr sz="1200">
                <a:solidFill>
                  <a:schemeClr val="tx1"/>
                </a:solidFill>
                <a:latin typeface="Times New Roman" pitchFamily="18" charset="0"/>
                <a:ea typeface="MS PGothic" pitchFamily="34" charset="-128"/>
              </a:defRPr>
            </a:lvl9pPr>
          </a:lstStyle>
          <a:p>
            <a:pPr>
              <a:spcBef>
                <a:spcPct val="0"/>
              </a:spcBef>
            </a:pPr>
            <a:r>
              <a:rPr lang="en-US" altLang="en-US"/>
              <a:t>Page </a:t>
            </a:r>
            <a:fld id="{0CB0A25B-A4FF-447A-8077-0B46C900234D}" type="slidenum">
              <a:rPr lang="en-US" altLang="en-US"/>
              <a:pPr>
                <a:spcBef>
                  <a:spcPct val="0"/>
                </a:spcBef>
              </a:pPr>
              <a:t>74</a:t>
            </a:fld>
            <a:endParaRPr lang="en-US" altLang="en-US"/>
          </a:p>
        </p:txBody>
      </p:sp>
      <p:sp>
        <p:nvSpPr>
          <p:cNvPr id="16390" name="Rectangle 2"/>
          <p:cNvSpPr>
            <a:spLocks noGrp="1" noRot="1" noChangeAspect="1" noChangeArrowheads="1" noTextEdit="1"/>
          </p:cNvSpPr>
          <p:nvPr>
            <p:ph type="sldImg"/>
          </p:nvPr>
        </p:nvSpPr>
        <p:spPr>
          <a:xfrm>
            <a:off x="1114425" y="703263"/>
            <a:ext cx="4629150" cy="3473450"/>
          </a:xfrm>
          <a:ln cap="flat"/>
        </p:spPr>
      </p:sp>
      <p:sp>
        <p:nvSpPr>
          <p:cNvPr id="163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US" altLang="en-US" smtClean="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xfrm>
            <a:off x="1114425" y="703263"/>
            <a:ext cx="4629150" cy="3473450"/>
          </a:xfrm>
          <a:ln/>
        </p:spPr>
      </p:sp>
      <p:sp>
        <p:nvSpPr>
          <p:cNvPr id="184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4" name="Header Placeholder 3"/>
          <p:cNvSpPr>
            <a:spLocks noGrp="1"/>
          </p:cNvSpPr>
          <p:nvPr>
            <p:ph type="hdr" sz="quarter"/>
          </p:nvPr>
        </p:nvSpPr>
        <p:spPr>
          <a:xfrm>
            <a:off x="4017617" y="95706"/>
            <a:ext cx="2195858" cy="215444"/>
          </a:xfrm>
        </p:spPr>
        <p:txBody>
          <a:bodyPr/>
          <a:lstStyle/>
          <a:p>
            <a:pPr>
              <a:defRPr/>
            </a:pPr>
            <a:r>
              <a:rPr lang="en-US"/>
              <a:t>doc.: IEEE 802.11-15/0496r1</a:t>
            </a:r>
          </a:p>
        </p:txBody>
      </p:sp>
      <p:sp>
        <p:nvSpPr>
          <p:cNvPr id="5" name="Date Placeholder 4"/>
          <p:cNvSpPr>
            <a:spLocks noGrp="1"/>
          </p:cNvSpPr>
          <p:nvPr>
            <p:ph type="dt" sz="quarter" idx="1"/>
          </p:nvPr>
        </p:nvSpPr>
        <p:spPr>
          <a:xfrm>
            <a:off x="646113" y="95706"/>
            <a:ext cx="753411" cy="215444"/>
          </a:xfrm>
        </p:spPr>
        <p:txBody>
          <a:bodyPr/>
          <a:lstStyle/>
          <a:p>
            <a:pPr>
              <a:defRPr/>
            </a:pPr>
            <a:r>
              <a:rPr lang="en-US"/>
              <a:t>May 2015</a:t>
            </a:r>
          </a:p>
        </p:txBody>
      </p:sp>
      <p:sp>
        <p:nvSpPr>
          <p:cNvPr id="6" name="Footer Placeholder 5"/>
          <p:cNvSpPr>
            <a:spLocks noGrp="1"/>
          </p:cNvSpPr>
          <p:nvPr>
            <p:ph type="ftr" sz="quarter" idx="4"/>
          </p:nvPr>
        </p:nvSpPr>
        <p:spPr>
          <a:xfrm>
            <a:off x="3450026" y="9001125"/>
            <a:ext cx="2763449" cy="184666"/>
          </a:xfrm>
        </p:spPr>
        <p:txBody>
          <a:bodyPr/>
          <a:lstStyle/>
          <a:p>
            <a:pPr lvl="4">
              <a:defRPr/>
            </a:pPr>
            <a:r>
              <a:rPr lang="en-US"/>
              <a:t>Edward Au (Marvell Semiconductor)</a:t>
            </a:r>
          </a:p>
        </p:txBody>
      </p:sp>
      <p:sp>
        <p:nvSpPr>
          <p:cNvPr id="18439" name="Slide Number Placeholder 6"/>
          <p:cNvSpPr>
            <a:spLocks noGrp="1"/>
          </p:cNvSpPr>
          <p:nvPr>
            <p:ph type="sldNum" sz="quarter" idx="5"/>
          </p:nvPr>
        </p:nvSpPr>
        <p:spPr>
          <a:xfrm>
            <a:off x="3278936" y="9001125"/>
            <a:ext cx="415177"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itchFamily="18" charset="0"/>
                <a:ea typeface="MS PGothic" pitchFamily="34" charset="-128"/>
              </a:defRPr>
            </a:lvl1pPr>
            <a:lvl2pPr marL="742950" indent="-285750" defTabSz="933450">
              <a:spcBef>
                <a:spcPct val="30000"/>
              </a:spcBef>
              <a:defRPr sz="1200">
                <a:solidFill>
                  <a:schemeClr val="tx1"/>
                </a:solidFill>
                <a:latin typeface="Times New Roman" pitchFamily="18" charset="0"/>
                <a:ea typeface="MS PGothic" pitchFamily="34" charset="-128"/>
              </a:defRPr>
            </a:lvl2pPr>
            <a:lvl3pPr marL="1143000" indent="-228600" defTabSz="933450">
              <a:spcBef>
                <a:spcPct val="30000"/>
              </a:spcBef>
              <a:defRPr sz="1200">
                <a:solidFill>
                  <a:schemeClr val="tx1"/>
                </a:solidFill>
                <a:latin typeface="Times New Roman" pitchFamily="18" charset="0"/>
                <a:ea typeface="MS PGothic" pitchFamily="34" charset="-128"/>
              </a:defRPr>
            </a:lvl3pPr>
            <a:lvl4pPr marL="1600200" indent="-228600" defTabSz="933450">
              <a:spcBef>
                <a:spcPct val="30000"/>
              </a:spcBef>
              <a:defRPr sz="1200">
                <a:solidFill>
                  <a:schemeClr val="tx1"/>
                </a:solidFill>
                <a:latin typeface="Times New Roman" pitchFamily="18" charset="0"/>
                <a:ea typeface="MS PGothic" pitchFamily="34" charset="-128"/>
              </a:defRPr>
            </a:lvl4pPr>
            <a:lvl5pPr marL="2057400" indent="-228600" defTabSz="933450">
              <a:spcBef>
                <a:spcPct val="30000"/>
              </a:spcBef>
              <a:defRPr sz="1200">
                <a:solidFill>
                  <a:schemeClr val="tx1"/>
                </a:solidFill>
                <a:latin typeface="Times New Roman" pitchFamily="18" charset="0"/>
                <a:ea typeface="MS PGothic" pitchFamily="34" charset="-128"/>
              </a:defRPr>
            </a:lvl5pPr>
            <a:lvl6pPr marL="2514600" indent="-228600" defTabSz="933450" eaLnBrk="0" fontAlgn="base" hangingPunct="0">
              <a:spcBef>
                <a:spcPct val="30000"/>
              </a:spcBef>
              <a:spcAft>
                <a:spcPct val="0"/>
              </a:spcAft>
              <a:defRPr sz="1200">
                <a:solidFill>
                  <a:schemeClr val="tx1"/>
                </a:solidFill>
                <a:latin typeface="Times New Roman" pitchFamily="18" charset="0"/>
                <a:ea typeface="MS PGothic" pitchFamily="34" charset="-128"/>
              </a:defRPr>
            </a:lvl6pPr>
            <a:lvl7pPr marL="2971800" indent="-228600" defTabSz="933450" eaLnBrk="0" fontAlgn="base" hangingPunct="0">
              <a:spcBef>
                <a:spcPct val="30000"/>
              </a:spcBef>
              <a:spcAft>
                <a:spcPct val="0"/>
              </a:spcAft>
              <a:defRPr sz="1200">
                <a:solidFill>
                  <a:schemeClr val="tx1"/>
                </a:solidFill>
                <a:latin typeface="Times New Roman" pitchFamily="18" charset="0"/>
                <a:ea typeface="MS PGothic" pitchFamily="34" charset="-128"/>
              </a:defRPr>
            </a:lvl7pPr>
            <a:lvl8pPr marL="3429000" indent="-228600" defTabSz="933450" eaLnBrk="0" fontAlgn="base" hangingPunct="0">
              <a:spcBef>
                <a:spcPct val="30000"/>
              </a:spcBef>
              <a:spcAft>
                <a:spcPct val="0"/>
              </a:spcAft>
              <a:defRPr sz="1200">
                <a:solidFill>
                  <a:schemeClr val="tx1"/>
                </a:solidFill>
                <a:latin typeface="Times New Roman" pitchFamily="18" charset="0"/>
                <a:ea typeface="MS PGothic" pitchFamily="34" charset="-128"/>
              </a:defRPr>
            </a:lvl8pPr>
            <a:lvl9pPr marL="3886200" indent="-228600" defTabSz="933450" eaLnBrk="0" fontAlgn="base" hangingPunct="0">
              <a:spcBef>
                <a:spcPct val="30000"/>
              </a:spcBef>
              <a:spcAft>
                <a:spcPct val="0"/>
              </a:spcAft>
              <a:defRPr sz="1200">
                <a:solidFill>
                  <a:schemeClr val="tx1"/>
                </a:solidFill>
                <a:latin typeface="Times New Roman" pitchFamily="18" charset="0"/>
                <a:ea typeface="MS PGothic" pitchFamily="34" charset="-128"/>
              </a:defRPr>
            </a:lvl9pPr>
          </a:lstStyle>
          <a:p>
            <a:pPr>
              <a:spcBef>
                <a:spcPct val="0"/>
              </a:spcBef>
            </a:pPr>
            <a:r>
              <a:rPr lang="en-US" altLang="en-US"/>
              <a:t>Page </a:t>
            </a:r>
            <a:fld id="{E45D4240-423F-4582-A926-5DF485D0D0BC}" type="slidenum">
              <a:rPr lang="en-US" altLang="en-US"/>
              <a:pPr>
                <a:spcBef>
                  <a:spcPct val="0"/>
                </a:spcBef>
              </a:pPr>
              <a:t>75</a:t>
            </a:fld>
            <a:endParaRPr lang="en-US" alt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xfrm>
            <a:off x="1114425" y="703263"/>
            <a:ext cx="4629150" cy="3473450"/>
          </a:xfrm>
          <a:ln/>
        </p:spPr>
      </p:sp>
      <p:sp>
        <p:nvSpPr>
          <p:cNvPr id="204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4" name="Header Placeholder 3"/>
          <p:cNvSpPr>
            <a:spLocks noGrp="1"/>
          </p:cNvSpPr>
          <p:nvPr>
            <p:ph type="hdr" sz="quarter"/>
          </p:nvPr>
        </p:nvSpPr>
        <p:spPr>
          <a:xfrm>
            <a:off x="4017617" y="95706"/>
            <a:ext cx="2195858" cy="215444"/>
          </a:xfrm>
        </p:spPr>
        <p:txBody>
          <a:bodyPr/>
          <a:lstStyle/>
          <a:p>
            <a:pPr>
              <a:defRPr/>
            </a:pPr>
            <a:r>
              <a:rPr lang="en-US"/>
              <a:t>doc.: IEEE 802.11-15/0496r1</a:t>
            </a:r>
          </a:p>
        </p:txBody>
      </p:sp>
      <p:sp>
        <p:nvSpPr>
          <p:cNvPr id="5" name="Date Placeholder 4"/>
          <p:cNvSpPr>
            <a:spLocks noGrp="1"/>
          </p:cNvSpPr>
          <p:nvPr>
            <p:ph type="dt" sz="quarter" idx="1"/>
          </p:nvPr>
        </p:nvSpPr>
        <p:spPr>
          <a:xfrm>
            <a:off x="646113" y="95706"/>
            <a:ext cx="753411" cy="215444"/>
          </a:xfrm>
        </p:spPr>
        <p:txBody>
          <a:bodyPr/>
          <a:lstStyle/>
          <a:p>
            <a:pPr>
              <a:defRPr/>
            </a:pPr>
            <a:r>
              <a:rPr lang="en-US"/>
              <a:t>May 2015</a:t>
            </a:r>
          </a:p>
        </p:txBody>
      </p:sp>
      <p:sp>
        <p:nvSpPr>
          <p:cNvPr id="6" name="Footer Placeholder 5"/>
          <p:cNvSpPr>
            <a:spLocks noGrp="1"/>
          </p:cNvSpPr>
          <p:nvPr>
            <p:ph type="ftr" sz="quarter" idx="4"/>
          </p:nvPr>
        </p:nvSpPr>
        <p:spPr>
          <a:xfrm>
            <a:off x="3450026" y="9001125"/>
            <a:ext cx="2763449" cy="184666"/>
          </a:xfrm>
        </p:spPr>
        <p:txBody>
          <a:bodyPr/>
          <a:lstStyle/>
          <a:p>
            <a:pPr lvl="4">
              <a:defRPr/>
            </a:pPr>
            <a:r>
              <a:rPr lang="en-US"/>
              <a:t>Edward Au (Marvell Semiconductor)</a:t>
            </a:r>
          </a:p>
        </p:txBody>
      </p:sp>
      <p:sp>
        <p:nvSpPr>
          <p:cNvPr id="20487" name="Slide Number Placeholder 6"/>
          <p:cNvSpPr>
            <a:spLocks noGrp="1"/>
          </p:cNvSpPr>
          <p:nvPr>
            <p:ph type="sldNum" sz="quarter" idx="5"/>
          </p:nvPr>
        </p:nvSpPr>
        <p:spPr>
          <a:xfrm>
            <a:off x="3278936" y="9001125"/>
            <a:ext cx="415177"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itchFamily="18" charset="0"/>
                <a:ea typeface="MS PGothic" pitchFamily="34" charset="-128"/>
              </a:defRPr>
            </a:lvl1pPr>
            <a:lvl2pPr marL="742950" indent="-285750" defTabSz="933450">
              <a:spcBef>
                <a:spcPct val="30000"/>
              </a:spcBef>
              <a:defRPr sz="1200">
                <a:solidFill>
                  <a:schemeClr val="tx1"/>
                </a:solidFill>
                <a:latin typeface="Times New Roman" pitchFamily="18" charset="0"/>
                <a:ea typeface="MS PGothic" pitchFamily="34" charset="-128"/>
              </a:defRPr>
            </a:lvl2pPr>
            <a:lvl3pPr marL="1143000" indent="-228600" defTabSz="933450">
              <a:spcBef>
                <a:spcPct val="30000"/>
              </a:spcBef>
              <a:defRPr sz="1200">
                <a:solidFill>
                  <a:schemeClr val="tx1"/>
                </a:solidFill>
                <a:latin typeface="Times New Roman" pitchFamily="18" charset="0"/>
                <a:ea typeface="MS PGothic" pitchFamily="34" charset="-128"/>
              </a:defRPr>
            </a:lvl3pPr>
            <a:lvl4pPr marL="1600200" indent="-228600" defTabSz="933450">
              <a:spcBef>
                <a:spcPct val="30000"/>
              </a:spcBef>
              <a:defRPr sz="1200">
                <a:solidFill>
                  <a:schemeClr val="tx1"/>
                </a:solidFill>
                <a:latin typeface="Times New Roman" pitchFamily="18" charset="0"/>
                <a:ea typeface="MS PGothic" pitchFamily="34" charset="-128"/>
              </a:defRPr>
            </a:lvl4pPr>
            <a:lvl5pPr marL="2057400" indent="-228600" defTabSz="933450">
              <a:spcBef>
                <a:spcPct val="30000"/>
              </a:spcBef>
              <a:defRPr sz="1200">
                <a:solidFill>
                  <a:schemeClr val="tx1"/>
                </a:solidFill>
                <a:latin typeface="Times New Roman" pitchFamily="18" charset="0"/>
                <a:ea typeface="MS PGothic" pitchFamily="34" charset="-128"/>
              </a:defRPr>
            </a:lvl5pPr>
            <a:lvl6pPr marL="2514600" indent="-228600" defTabSz="933450" eaLnBrk="0" fontAlgn="base" hangingPunct="0">
              <a:spcBef>
                <a:spcPct val="30000"/>
              </a:spcBef>
              <a:spcAft>
                <a:spcPct val="0"/>
              </a:spcAft>
              <a:defRPr sz="1200">
                <a:solidFill>
                  <a:schemeClr val="tx1"/>
                </a:solidFill>
                <a:latin typeface="Times New Roman" pitchFamily="18" charset="0"/>
                <a:ea typeface="MS PGothic" pitchFamily="34" charset="-128"/>
              </a:defRPr>
            </a:lvl6pPr>
            <a:lvl7pPr marL="2971800" indent="-228600" defTabSz="933450" eaLnBrk="0" fontAlgn="base" hangingPunct="0">
              <a:spcBef>
                <a:spcPct val="30000"/>
              </a:spcBef>
              <a:spcAft>
                <a:spcPct val="0"/>
              </a:spcAft>
              <a:defRPr sz="1200">
                <a:solidFill>
                  <a:schemeClr val="tx1"/>
                </a:solidFill>
                <a:latin typeface="Times New Roman" pitchFamily="18" charset="0"/>
                <a:ea typeface="MS PGothic" pitchFamily="34" charset="-128"/>
              </a:defRPr>
            </a:lvl7pPr>
            <a:lvl8pPr marL="3429000" indent="-228600" defTabSz="933450" eaLnBrk="0" fontAlgn="base" hangingPunct="0">
              <a:spcBef>
                <a:spcPct val="30000"/>
              </a:spcBef>
              <a:spcAft>
                <a:spcPct val="0"/>
              </a:spcAft>
              <a:defRPr sz="1200">
                <a:solidFill>
                  <a:schemeClr val="tx1"/>
                </a:solidFill>
                <a:latin typeface="Times New Roman" pitchFamily="18" charset="0"/>
                <a:ea typeface="MS PGothic" pitchFamily="34" charset="-128"/>
              </a:defRPr>
            </a:lvl8pPr>
            <a:lvl9pPr marL="3886200" indent="-228600" defTabSz="933450" eaLnBrk="0" fontAlgn="base" hangingPunct="0">
              <a:spcBef>
                <a:spcPct val="30000"/>
              </a:spcBef>
              <a:spcAft>
                <a:spcPct val="0"/>
              </a:spcAft>
              <a:defRPr sz="1200">
                <a:solidFill>
                  <a:schemeClr val="tx1"/>
                </a:solidFill>
                <a:latin typeface="Times New Roman" pitchFamily="18" charset="0"/>
                <a:ea typeface="MS PGothic" pitchFamily="34" charset="-128"/>
              </a:defRPr>
            </a:lvl9pPr>
          </a:lstStyle>
          <a:p>
            <a:pPr>
              <a:spcBef>
                <a:spcPct val="0"/>
              </a:spcBef>
            </a:pPr>
            <a:r>
              <a:rPr lang="en-US" altLang="en-US"/>
              <a:t>Page </a:t>
            </a:r>
            <a:fld id="{73C9A288-EBB3-4E4D-9A9D-63D18DA9E6A8}" type="slidenum">
              <a:rPr lang="en-US" altLang="en-US"/>
              <a:pPr>
                <a:spcBef>
                  <a:spcPct val="0"/>
                </a:spcBef>
              </a:pPr>
              <a:t>76</a:t>
            </a:fld>
            <a:endParaRPr lang="en-US" alt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xfrm>
            <a:off x="1114425" y="703263"/>
            <a:ext cx="4629150" cy="3473450"/>
          </a:xfrm>
          <a:ln/>
        </p:spPr>
      </p:sp>
      <p:sp>
        <p:nvSpPr>
          <p:cNvPr id="225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4" name="Header Placeholder 3"/>
          <p:cNvSpPr>
            <a:spLocks noGrp="1"/>
          </p:cNvSpPr>
          <p:nvPr>
            <p:ph type="hdr" sz="quarter"/>
          </p:nvPr>
        </p:nvSpPr>
        <p:spPr>
          <a:xfrm>
            <a:off x="4017617" y="95706"/>
            <a:ext cx="2195858" cy="215444"/>
          </a:xfrm>
        </p:spPr>
        <p:txBody>
          <a:bodyPr/>
          <a:lstStyle/>
          <a:p>
            <a:pPr>
              <a:defRPr/>
            </a:pPr>
            <a:r>
              <a:rPr lang="en-US"/>
              <a:t>doc.: IEEE 802.11-15/0496r1</a:t>
            </a:r>
          </a:p>
        </p:txBody>
      </p:sp>
      <p:sp>
        <p:nvSpPr>
          <p:cNvPr id="5" name="Date Placeholder 4"/>
          <p:cNvSpPr>
            <a:spLocks noGrp="1"/>
          </p:cNvSpPr>
          <p:nvPr>
            <p:ph type="dt" sz="quarter" idx="1"/>
          </p:nvPr>
        </p:nvSpPr>
        <p:spPr>
          <a:xfrm>
            <a:off x="646113" y="95706"/>
            <a:ext cx="753411" cy="215444"/>
          </a:xfrm>
        </p:spPr>
        <p:txBody>
          <a:bodyPr/>
          <a:lstStyle/>
          <a:p>
            <a:pPr>
              <a:defRPr/>
            </a:pPr>
            <a:r>
              <a:rPr lang="en-US"/>
              <a:t>May 2015</a:t>
            </a:r>
          </a:p>
        </p:txBody>
      </p:sp>
      <p:sp>
        <p:nvSpPr>
          <p:cNvPr id="6" name="Footer Placeholder 5"/>
          <p:cNvSpPr>
            <a:spLocks noGrp="1"/>
          </p:cNvSpPr>
          <p:nvPr>
            <p:ph type="ftr" sz="quarter" idx="4"/>
          </p:nvPr>
        </p:nvSpPr>
        <p:spPr>
          <a:xfrm>
            <a:off x="3450026" y="9001125"/>
            <a:ext cx="2763449" cy="184666"/>
          </a:xfrm>
        </p:spPr>
        <p:txBody>
          <a:bodyPr/>
          <a:lstStyle/>
          <a:p>
            <a:pPr lvl="4">
              <a:defRPr/>
            </a:pPr>
            <a:r>
              <a:rPr lang="en-US"/>
              <a:t>Edward Au (Marvell Semiconductor)</a:t>
            </a:r>
          </a:p>
        </p:txBody>
      </p:sp>
      <p:sp>
        <p:nvSpPr>
          <p:cNvPr id="22535" name="Slide Number Placeholder 6"/>
          <p:cNvSpPr>
            <a:spLocks noGrp="1"/>
          </p:cNvSpPr>
          <p:nvPr>
            <p:ph type="sldNum" sz="quarter" idx="5"/>
          </p:nvPr>
        </p:nvSpPr>
        <p:spPr>
          <a:xfrm>
            <a:off x="3278936" y="9001125"/>
            <a:ext cx="415177"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itchFamily="18" charset="0"/>
                <a:ea typeface="MS PGothic" pitchFamily="34" charset="-128"/>
              </a:defRPr>
            </a:lvl1pPr>
            <a:lvl2pPr marL="742950" indent="-285750" defTabSz="933450">
              <a:spcBef>
                <a:spcPct val="30000"/>
              </a:spcBef>
              <a:defRPr sz="1200">
                <a:solidFill>
                  <a:schemeClr val="tx1"/>
                </a:solidFill>
                <a:latin typeface="Times New Roman" pitchFamily="18" charset="0"/>
                <a:ea typeface="MS PGothic" pitchFamily="34" charset="-128"/>
              </a:defRPr>
            </a:lvl2pPr>
            <a:lvl3pPr marL="1143000" indent="-228600" defTabSz="933450">
              <a:spcBef>
                <a:spcPct val="30000"/>
              </a:spcBef>
              <a:defRPr sz="1200">
                <a:solidFill>
                  <a:schemeClr val="tx1"/>
                </a:solidFill>
                <a:latin typeface="Times New Roman" pitchFamily="18" charset="0"/>
                <a:ea typeface="MS PGothic" pitchFamily="34" charset="-128"/>
              </a:defRPr>
            </a:lvl3pPr>
            <a:lvl4pPr marL="1600200" indent="-228600" defTabSz="933450">
              <a:spcBef>
                <a:spcPct val="30000"/>
              </a:spcBef>
              <a:defRPr sz="1200">
                <a:solidFill>
                  <a:schemeClr val="tx1"/>
                </a:solidFill>
                <a:latin typeface="Times New Roman" pitchFamily="18" charset="0"/>
                <a:ea typeface="MS PGothic" pitchFamily="34" charset="-128"/>
              </a:defRPr>
            </a:lvl4pPr>
            <a:lvl5pPr marL="2057400" indent="-228600" defTabSz="933450">
              <a:spcBef>
                <a:spcPct val="30000"/>
              </a:spcBef>
              <a:defRPr sz="1200">
                <a:solidFill>
                  <a:schemeClr val="tx1"/>
                </a:solidFill>
                <a:latin typeface="Times New Roman" pitchFamily="18" charset="0"/>
                <a:ea typeface="MS PGothic" pitchFamily="34" charset="-128"/>
              </a:defRPr>
            </a:lvl5pPr>
            <a:lvl6pPr marL="2514600" indent="-228600" defTabSz="933450" eaLnBrk="0" fontAlgn="base" hangingPunct="0">
              <a:spcBef>
                <a:spcPct val="30000"/>
              </a:spcBef>
              <a:spcAft>
                <a:spcPct val="0"/>
              </a:spcAft>
              <a:defRPr sz="1200">
                <a:solidFill>
                  <a:schemeClr val="tx1"/>
                </a:solidFill>
                <a:latin typeface="Times New Roman" pitchFamily="18" charset="0"/>
                <a:ea typeface="MS PGothic" pitchFamily="34" charset="-128"/>
              </a:defRPr>
            </a:lvl6pPr>
            <a:lvl7pPr marL="2971800" indent="-228600" defTabSz="933450" eaLnBrk="0" fontAlgn="base" hangingPunct="0">
              <a:spcBef>
                <a:spcPct val="30000"/>
              </a:spcBef>
              <a:spcAft>
                <a:spcPct val="0"/>
              </a:spcAft>
              <a:defRPr sz="1200">
                <a:solidFill>
                  <a:schemeClr val="tx1"/>
                </a:solidFill>
                <a:latin typeface="Times New Roman" pitchFamily="18" charset="0"/>
                <a:ea typeface="MS PGothic" pitchFamily="34" charset="-128"/>
              </a:defRPr>
            </a:lvl7pPr>
            <a:lvl8pPr marL="3429000" indent="-228600" defTabSz="933450" eaLnBrk="0" fontAlgn="base" hangingPunct="0">
              <a:spcBef>
                <a:spcPct val="30000"/>
              </a:spcBef>
              <a:spcAft>
                <a:spcPct val="0"/>
              </a:spcAft>
              <a:defRPr sz="1200">
                <a:solidFill>
                  <a:schemeClr val="tx1"/>
                </a:solidFill>
                <a:latin typeface="Times New Roman" pitchFamily="18" charset="0"/>
                <a:ea typeface="MS PGothic" pitchFamily="34" charset="-128"/>
              </a:defRPr>
            </a:lvl8pPr>
            <a:lvl9pPr marL="3886200" indent="-228600" defTabSz="933450" eaLnBrk="0" fontAlgn="base" hangingPunct="0">
              <a:spcBef>
                <a:spcPct val="30000"/>
              </a:spcBef>
              <a:spcAft>
                <a:spcPct val="0"/>
              </a:spcAft>
              <a:defRPr sz="1200">
                <a:solidFill>
                  <a:schemeClr val="tx1"/>
                </a:solidFill>
                <a:latin typeface="Times New Roman" pitchFamily="18" charset="0"/>
                <a:ea typeface="MS PGothic" pitchFamily="34" charset="-128"/>
              </a:defRPr>
            </a:lvl9pPr>
          </a:lstStyle>
          <a:p>
            <a:pPr>
              <a:spcBef>
                <a:spcPct val="0"/>
              </a:spcBef>
            </a:pPr>
            <a:r>
              <a:rPr lang="en-US" altLang="en-US"/>
              <a:t>Page </a:t>
            </a:r>
            <a:fld id="{4FD7BD4B-C14F-4DA2-AA2F-AAD31B56053F}" type="slidenum">
              <a:rPr lang="en-US" altLang="en-US"/>
              <a:pPr>
                <a:spcBef>
                  <a:spcPct val="0"/>
                </a:spcBef>
              </a:pPr>
              <a:t>77</a:t>
            </a:fld>
            <a:endParaRPr lang="en-US" alt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xfrm>
            <a:off x="1114425" y="703263"/>
            <a:ext cx="4629150" cy="3473450"/>
          </a:xfrm>
          <a:ln/>
        </p:spPr>
      </p:sp>
      <p:sp>
        <p:nvSpPr>
          <p:cNvPr id="24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4" name="Header Placeholder 3"/>
          <p:cNvSpPr>
            <a:spLocks noGrp="1"/>
          </p:cNvSpPr>
          <p:nvPr>
            <p:ph type="hdr" sz="quarter"/>
          </p:nvPr>
        </p:nvSpPr>
        <p:spPr>
          <a:xfrm>
            <a:off x="4017617" y="95706"/>
            <a:ext cx="2195858" cy="215444"/>
          </a:xfrm>
        </p:spPr>
        <p:txBody>
          <a:bodyPr/>
          <a:lstStyle/>
          <a:p>
            <a:pPr>
              <a:defRPr/>
            </a:pPr>
            <a:r>
              <a:rPr lang="en-US"/>
              <a:t>doc.: IEEE 802.11-15/0496r1</a:t>
            </a:r>
          </a:p>
        </p:txBody>
      </p:sp>
      <p:sp>
        <p:nvSpPr>
          <p:cNvPr id="5" name="Date Placeholder 4"/>
          <p:cNvSpPr>
            <a:spLocks noGrp="1"/>
          </p:cNvSpPr>
          <p:nvPr>
            <p:ph type="dt" sz="quarter" idx="1"/>
          </p:nvPr>
        </p:nvSpPr>
        <p:spPr>
          <a:xfrm>
            <a:off x="646113" y="95706"/>
            <a:ext cx="753411" cy="215444"/>
          </a:xfrm>
        </p:spPr>
        <p:txBody>
          <a:bodyPr/>
          <a:lstStyle/>
          <a:p>
            <a:pPr>
              <a:defRPr/>
            </a:pPr>
            <a:r>
              <a:rPr lang="en-US"/>
              <a:t>May 2015</a:t>
            </a:r>
          </a:p>
        </p:txBody>
      </p:sp>
      <p:sp>
        <p:nvSpPr>
          <p:cNvPr id="6" name="Footer Placeholder 5"/>
          <p:cNvSpPr>
            <a:spLocks noGrp="1"/>
          </p:cNvSpPr>
          <p:nvPr>
            <p:ph type="ftr" sz="quarter" idx="4"/>
          </p:nvPr>
        </p:nvSpPr>
        <p:spPr>
          <a:xfrm>
            <a:off x="3450026" y="9001125"/>
            <a:ext cx="2763449" cy="184666"/>
          </a:xfrm>
        </p:spPr>
        <p:txBody>
          <a:bodyPr/>
          <a:lstStyle/>
          <a:p>
            <a:pPr lvl="4">
              <a:defRPr/>
            </a:pPr>
            <a:r>
              <a:rPr lang="en-US"/>
              <a:t>Edward Au (Marvell Semiconductor)</a:t>
            </a:r>
          </a:p>
        </p:txBody>
      </p:sp>
      <p:sp>
        <p:nvSpPr>
          <p:cNvPr id="24583" name="Slide Number Placeholder 6"/>
          <p:cNvSpPr>
            <a:spLocks noGrp="1"/>
          </p:cNvSpPr>
          <p:nvPr>
            <p:ph type="sldNum" sz="quarter" idx="5"/>
          </p:nvPr>
        </p:nvSpPr>
        <p:spPr>
          <a:xfrm>
            <a:off x="3278936" y="9001125"/>
            <a:ext cx="415177"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itchFamily="18" charset="0"/>
                <a:ea typeface="MS PGothic" pitchFamily="34" charset="-128"/>
              </a:defRPr>
            </a:lvl1pPr>
            <a:lvl2pPr marL="742950" indent="-285750" defTabSz="933450">
              <a:spcBef>
                <a:spcPct val="30000"/>
              </a:spcBef>
              <a:defRPr sz="1200">
                <a:solidFill>
                  <a:schemeClr val="tx1"/>
                </a:solidFill>
                <a:latin typeface="Times New Roman" pitchFamily="18" charset="0"/>
                <a:ea typeface="MS PGothic" pitchFamily="34" charset="-128"/>
              </a:defRPr>
            </a:lvl2pPr>
            <a:lvl3pPr marL="1143000" indent="-228600" defTabSz="933450">
              <a:spcBef>
                <a:spcPct val="30000"/>
              </a:spcBef>
              <a:defRPr sz="1200">
                <a:solidFill>
                  <a:schemeClr val="tx1"/>
                </a:solidFill>
                <a:latin typeface="Times New Roman" pitchFamily="18" charset="0"/>
                <a:ea typeface="MS PGothic" pitchFamily="34" charset="-128"/>
              </a:defRPr>
            </a:lvl3pPr>
            <a:lvl4pPr marL="1600200" indent="-228600" defTabSz="933450">
              <a:spcBef>
                <a:spcPct val="30000"/>
              </a:spcBef>
              <a:defRPr sz="1200">
                <a:solidFill>
                  <a:schemeClr val="tx1"/>
                </a:solidFill>
                <a:latin typeface="Times New Roman" pitchFamily="18" charset="0"/>
                <a:ea typeface="MS PGothic" pitchFamily="34" charset="-128"/>
              </a:defRPr>
            </a:lvl4pPr>
            <a:lvl5pPr marL="2057400" indent="-228600" defTabSz="933450">
              <a:spcBef>
                <a:spcPct val="30000"/>
              </a:spcBef>
              <a:defRPr sz="1200">
                <a:solidFill>
                  <a:schemeClr val="tx1"/>
                </a:solidFill>
                <a:latin typeface="Times New Roman" pitchFamily="18" charset="0"/>
                <a:ea typeface="MS PGothic" pitchFamily="34" charset="-128"/>
              </a:defRPr>
            </a:lvl5pPr>
            <a:lvl6pPr marL="2514600" indent="-228600" defTabSz="933450" eaLnBrk="0" fontAlgn="base" hangingPunct="0">
              <a:spcBef>
                <a:spcPct val="30000"/>
              </a:spcBef>
              <a:spcAft>
                <a:spcPct val="0"/>
              </a:spcAft>
              <a:defRPr sz="1200">
                <a:solidFill>
                  <a:schemeClr val="tx1"/>
                </a:solidFill>
                <a:latin typeface="Times New Roman" pitchFamily="18" charset="0"/>
                <a:ea typeface="MS PGothic" pitchFamily="34" charset="-128"/>
              </a:defRPr>
            </a:lvl6pPr>
            <a:lvl7pPr marL="2971800" indent="-228600" defTabSz="933450" eaLnBrk="0" fontAlgn="base" hangingPunct="0">
              <a:spcBef>
                <a:spcPct val="30000"/>
              </a:spcBef>
              <a:spcAft>
                <a:spcPct val="0"/>
              </a:spcAft>
              <a:defRPr sz="1200">
                <a:solidFill>
                  <a:schemeClr val="tx1"/>
                </a:solidFill>
                <a:latin typeface="Times New Roman" pitchFamily="18" charset="0"/>
                <a:ea typeface="MS PGothic" pitchFamily="34" charset="-128"/>
              </a:defRPr>
            </a:lvl7pPr>
            <a:lvl8pPr marL="3429000" indent="-228600" defTabSz="933450" eaLnBrk="0" fontAlgn="base" hangingPunct="0">
              <a:spcBef>
                <a:spcPct val="30000"/>
              </a:spcBef>
              <a:spcAft>
                <a:spcPct val="0"/>
              </a:spcAft>
              <a:defRPr sz="1200">
                <a:solidFill>
                  <a:schemeClr val="tx1"/>
                </a:solidFill>
                <a:latin typeface="Times New Roman" pitchFamily="18" charset="0"/>
                <a:ea typeface="MS PGothic" pitchFamily="34" charset="-128"/>
              </a:defRPr>
            </a:lvl8pPr>
            <a:lvl9pPr marL="3886200" indent="-228600" defTabSz="933450" eaLnBrk="0" fontAlgn="base" hangingPunct="0">
              <a:spcBef>
                <a:spcPct val="30000"/>
              </a:spcBef>
              <a:spcAft>
                <a:spcPct val="0"/>
              </a:spcAft>
              <a:defRPr sz="1200">
                <a:solidFill>
                  <a:schemeClr val="tx1"/>
                </a:solidFill>
                <a:latin typeface="Times New Roman" pitchFamily="18" charset="0"/>
                <a:ea typeface="MS PGothic" pitchFamily="34" charset="-128"/>
              </a:defRPr>
            </a:lvl9pPr>
          </a:lstStyle>
          <a:p>
            <a:pPr>
              <a:spcBef>
                <a:spcPct val="0"/>
              </a:spcBef>
            </a:pPr>
            <a:r>
              <a:rPr lang="en-US" altLang="en-US"/>
              <a:t>Page </a:t>
            </a:r>
            <a:fld id="{E670C8CD-FE46-49C6-AE2C-E49C43F01DB7}" type="slidenum">
              <a:rPr lang="en-US" altLang="en-US"/>
              <a:pPr>
                <a:spcBef>
                  <a:spcPct val="0"/>
                </a:spcBef>
              </a:pPr>
              <a:t>78</a:t>
            </a:fld>
            <a:endParaRPr lang="en-US" alt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a:xfrm>
            <a:off x="4027492" y="95706"/>
            <a:ext cx="2185983" cy="215444"/>
          </a:xfrm>
          <a:noFill/>
        </p:spPr>
        <p:txBody>
          <a:bodyPr/>
          <a:lstStyle/>
          <a:p>
            <a:r>
              <a:rPr lang="en-US" smtClean="0"/>
              <a:t>doc.: IEEE 802.11-11/0xxxr0</a:t>
            </a:r>
          </a:p>
        </p:txBody>
      </p:sp>
      <p:sp>
        <p:nvSpPr>
          <p:cNvPr id="13315" name="Rectangle 3"/>
          <p:cNvSpPr>
            <a:spLocks noGrp="1" noChangeArrowheads="1"/>
          </p:cNvSpPr>
          <p:nvPr>
            <p:ph type="dt" sz="quarter" idx="1"/>
          </p:nvPr>
        </p:nvSpPr>
        <p:spPr>
          <a:xfrm>
            <a:off x="646113" y="95706"/>
            <a:ext cx="1189108" cy="215444"/>
          </a:xfrm>
          <a:noFill/>
        </p:spPr>
        <p:txBody>
          <a:bodyPr/>
          <a:lstStyle/>
          <a:p>
            <a:r>
              <a:rPr lang="en-US" smtClean="0"/>
              <a:t>November 2011</a:t>
            </a:r>
          </a:p>
        </p:txBody>
      </p:sp>
      <p:sp>
        <p:nvSpPr>
          <p:cNvPr id="13316" name="Rectangle 6"/>
          <p:cNvSpPr>
            <a:spLocks noGrp="1" noChangeArrowheads="1"/>
          </p:cNvSpPr>
          <p:nvPr>
            <p:ph type="ftr" sz="quarter" idx="4"/>
          </p:nvPr>
        </p:nvSpPr>
        <p:spPr>
          <a:xfrm>
            <a:off x="3791465" y="9001125"/>
            <a:ext cx="2422010" cy="184666"/>
          </a:xfrm>
          <a:noFill/>
        </p:spPr>
        <p:txBody>
          <a:bodyPr/>
          <a:lstStyle/>
          <a:p>
            <a:pPr lvl="4"/>
            <a:r>
              <a:rPr lang="en-US" smtClean="0"/>
              <a:t>Osama Aboul-Magd (Samsung)</a:t>
            </a:r>
          </a:p>
        </p:txBody>
      </p:sp>
      <p:sp>
        <p:nvSpPr>
          <p:cNvPr id="13317" name="Rectangle 7"/>
          <p:cNvSpPr>
            <a:spLocks noGrp="1" noChangeArrowheads="1"/>
          </p:cNvSpPr>
          <p:nvPr>
            <p:ph type="sldNum" sz="quarter" idx="5"/>
          </p:nvPr>
        </p:nvSpPr>
        <p:spPr>
          <a:xfrm>
            <a:off x="3278936" y="9001125"/>
            <a:ext cx="415177" cy="184666"/>
          </a:xfrm>
          <a:noFill/>
        </p:spPr>
        <p:txBody>
          <a:bodyPr/>
          <a:lstStyle/>
          <a:p>
            <a:r>
              <a:rPr lang="en-US" smtClean="0"/>
              <a:t>Page </a:t>
            </a:r>
            <a:fld id="{CC47AE6E-6830-4D66-A48E-1AB33BF56CB8}" type="slidenum">
              <a:rPr lang="en-US" smtClean="0"/>
              <a:pPr/>
              <a:t>79</a:t>
            </a:fld>
            <a:endParaRPr lang="en-US" smtClean="0"/>
          </a:p>
        </p:txBody>
      </p:sp>
      <p:sp>
        <p:nvSpPr>
          <p:cNvPr id="13318" name="Rectangle 2"/>
          <p:cNvSpPr>
            <a:spLocks noGrp="1" noRot="1" noChangeAspect="1" noChangeArrowheads="1" noTextEdit="1"/>
          </p:cNvSpPr>
          <p:nvPr>
            <p:ph type="sldImg"/>
          </p:nvPr>
        </p:nvSpPr>
        <p:spPr>
          <a:xfrm>
            <a:off x="1114425" y="703263"/>
            <a:ext cx="4629150" cy="3473450"/>
          </a:xfrm>
          <a:ln/>
        </p:spPr>
      </p:sp>
      <p:sp>
        <p:nvSpPr>
          <p:cNvPr id="13319"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2623682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p:cNvSpPr>
            <a:spLocks noGrp="1" noChangeArrowheads="1"/>
          </p:cNvSpPr>
          <p:nvPr>
            <p:ph type="dt" sz="quarter" idx="1"/>
          </p:nvPr>
        </p:nvSpPr>
        <p:spPr>
          <a:xfrm>
            <a:off x="646113" y="95706"/>
            <a:ext cx="713337" cy="215444"/>
          </a:xfrm>
          <a:noFill/>
        </p:spPr>
        <p:txBody>
          <a:bodyPr/>
          <a:lstStyle/>
          <a:p>
            <a:r>
              <a:rPr lang="en-US" smtClean="0"/>
              <a:t>Nov 2015</a:t>
            </a:r>
          </a:p>
        </p:txBody>
      </p:sp>
      <p:sp>
        <p:nvSpPr>
          <p:cNvPr id="51203" name="Rectangle 3"/>
          <p:cNvSpPr txBox="1">
            <a:spLocks noGrp="1" noChangeArrowheads="1"/>
          </p:cNvSpPr>
          <p:nvPr/>
        </p:nvSpPr>
        <p:spPr bwMode="auto">
          <a:xfrm>
            <a:off x="646863" y="96239"/>
            <a:ext cx="732573" cy="215444"/>
          </a:xfrm>
          <a:prstGeom prst="rect">
            <a:avLst/>
          </a:prstGeom>
          <a:noFill/>
          <a:ln w="9525">
            <a:noFill/>
            <a:miter lim="800000"/>
            <a:headEnd/>
            <a:tailEnd/>
          </a:ln>
        </p:spPr>
        <p:txBody>
          <a:bodyPr wrap="none" lIns="0" tIns="0" rIns="0" bIns="0" anchor="b">
            <a:spAutoFit/>
          </a:bodyPr>
          <a:lstStyle/>
          <a:p>
            <a:pPr defTabSz="933450"/>
            <a:r>
              <a:rPr lang="en-US" sz="1400" b="1"/>
              <a:t>July 2007</a:t>
            </a:r>
          </a:p>
        </p:txBody>
      </p:sp>
      <p:sp>
        <p:nvSpPr>
          <p:cNvPr id="51204" name="Rectangle 6"/>
          <p:cNvSpPr>
            <a:spLocks noGrp="1" noChangeArrowheads="1"/>
          </p:cNvSpPr>
          <p:nvPr>
            <p:ph type="ftr" sz="quarter" idx="4"/>
          </p:nvPr>
        </p:nvSpPr>
        <p:spPr>
          <a:xfrm>
            <a:off x="3756586" y="9000621"/>
            <a:ext cx="2456122" cy="184666"/>
          </a:xfrm>
          <a:noFill/>
        </p:spPr>
        <p:txBody>
          <a:bodyPr/>
          <a:lstStyle/>
          <a:p>
            <a:pPr lvl="4"/>
            <a:r>
              <a:rPr lang="en-US" smtClean="0"/>
              <a:t>Peter Ecclesine (Cisco Systems)</a:t>
            </a:r>
          </a:p>
        </p:txBody>
      </p:sp>
      <p:sp>
        <p:nvSpPr>
          <p:cNvPr id="51205" name="Rectangle 7"/>
          <p:cNvSpPr>
            <a:spLocks noGrp="1" noChangeArrowheads="1"/>
          </p:cNvSpPr>
          <p:nvPr>
            <p:ph type="sldNum" sz="quarter" idx="5"/>
          </p:nvPr>
        </p:nvSpPr>
        <p:spPr>
          <a:xfrm>
            <a:off x="3278936" y="9001125"/>
            <a:ext cx="415177" cy="184666"/>
          </a:xfrm>
          <a:noFill/>
        </p:spPr>
        <p:txBody>
          <a:bodyPr/>
          <a:lstStyle/>
          <a:p>
            <a:r>
              <a:rPr lang="en-US" smtClean="0"/>
              <a:t>Page </a:t>
            </a:r>
            <a:fld id="{2A966BB1-2648-428D-89B2-DEE69CF444F7}" type="slidenum">
              <a:rPr lang="en-US" smtClean="0"/>
              <a:pPr/>
              <a:t>8</a:t>
            </a:fld>
            <a:endParaRPr lang="en-US" smtClean="0"/>
          </a:p>
        </p:txBody>
      </p:sp>
      <p:sp>
        <p:nvSpPr>
          <p:cNvPr id="51206" name="Rectangle 2"/>
          <p:cNvSpPr>
            <a:spLocks noGrp="1" noRot="1" noChangeAspect="1" noChangeArrowheads="1" noTextEdit="1"/>
          </p:cNvSpPr>
          <p:nvPr>
            <p:ph type="sldImg"/>
          </p:nvPr>
        </p:nvSpPr>
        <p:spPr>
          <a:xfrm>
            <a:off x="1114425" y="703263"/>
            <a:ext cx="4629150" cy="3473450"/>
          </a:xfrm>
          <a:ln/>
        </p:spPr>
      </p:sp>
      <p:sp>
        <p:nvSpPr>
          <p:cNvPr id="51207" name="Rectangle 3"/>
          <p:cNvSpPr>
            <a:spLocks noGrp="1" noChangeArrowheads="1"/>
          </p:cNvSpPr>
          <p:nvPr>
            <p:ph type="body" idx="1"/>
          </p:nvPr>
        </p:nvSpPr>
        <p:spPr>
          <a:noFill/>
          <a:ln/>
        </p:spPr>
        <p:txBody>
          <a:bodyPr/>
          <a:lstStyle/>
          <a:p>
            <a:endParaRPr lang="en-GB" smtClean="0"/>
          </a:p>
        </p:txBody>
      </p:sp>
    </p:spTree>
    <p:extLst>
      <p:ext uri="{BB962C8B-B14F-4D97-AF65-F5344CB8AC3E}">
        <p14:creationId xmlns:p14="http://schemas.microsoft.com/office/powerpoint/2010/main" val="3261184285"/>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a:xfrm>
            <a:off x="4027492" y="95706"/>
            <a:ext cx="2185983" cy="215444"/>
          </a:xfrm>
          <a:noFill/>
        </p:spPr>
        <p:txBody>
          <a:bodyPr/>
          <a:lstStyle/>
          <a:p>
            <a:r>
              <a:rPr lang="en-US" smtClean="0"/>
              <a:t>doc.: IEEE 802.11-11/0xxxr0</a:t>
            </a:r>
          </a:p>
        </p:txBody>
      </p:sp>
      <p:sp>
        <p:nvSpPr>
          <p:cNvPr id="14339" name="Rectangle 3"/>
          <p:cNvSpPr>
            <a:spLocks noGrp="1" noChangeArrowheads="1"/>
          </p:cNvSpPr>
          <p:nvPr>
            <p:ph type="dt" sz="quarter" idx="1"/>
          </p:nvPr>
        </p:nvSpPr>
        <p:spPr>
          <a:xfrm>
            <a:off x="646113" y="95706"/>
            <a:ext cx="1189108" cy="215444"/>
          </a:xfrm>
          <a:noFill/>
        </p:spPr>
        <p:txBody>
          <a:bodyPr/>
          <a:lstStyle/>
          <a:p>
            <a:r>
              <a:rPr lang="en-US" smtClean="0"/>
              <a:t>November 2011</a:t>
            </a:r>
          </a:p>
        </p:txBody>
      </p:sp>
      <p:sp>
        <p:nvSpPr>
          <p:cNvPr id="14340" name="Rectangle 6"/>
          <p:cNvSpPr>
            <a:spLocks noGrp="1" noChangeArrowheads="1"/>
          </p:cNvSpPr>
          <p:nvPr>
            <p:ph type="ftr" sz="quarter" idx="4"/>
          </p:nvPr>
        </p:nvSpPr>
        <p:spPr>
          <a:xfrm>
            <a:off x="3791465" y="9001125"/>
            <a:ext cx="2422010" cy="184666"/>
          </a:xfrm>
          <a:noFill/>
        </p:spPr>
        <p:txBody>
          <a:bodyPr/>
          <a:lstStyle/>
          <a:p>
            <a:pPr lvl="4"/>
            <a:r>
              <a:rPr lang="en-US" smtClean="0"/>
              <a:t>Osama Aboul-Magd (Samsung)</a:t>
            </a:r>
          </a:p>
        </p:txBody>
      </p:sp>
      <p:sp>
        <p:nvSpPr>
          <p:cNvPr id="14341" name="Rectangle 7"/>
          <p:cNvSpPr>
            <a:spLocks noGrp="1" noChangeArrowheads="1"/>
          </p:cNvSpPr>
          <p:nvPr>
            <p:ph type="sldNum" sz="quarter" idx="5"/>
          </p:nvPr>
        </p:nvSpPr>
        <p:spPr>
          <a:xfrm>
            <a:off x="3278936" y="9001125"/>
            <a:ext cx="415177" cy="184666"/>
          </a:xfrm>
          <a:noFill/>
        </p:spPr>
        <p:txBody>
          <a:bodyPr/>
          <a:lstStyle/>
          <a:p>
            <a:r>
              <a:rPr lang="en-US" smtClean="0"/>
              <a:t>Page </a:t>
            </a:r>
            <a:fld id="{E45B7B12-CE07-4A54-96EB-35A50D49DB14}" type="slidenum">
              <a:rPr lang="en-US" smtClean="0"/>
              <a:pPr/>
              <a:t>80</a:t>
            </a:fld>
            <a:endParaRPr lang="en-US" smtClean="0"/>
          </a:p>
        </p:txBody>
      </p:sp>
      <p:sp>
        <p:nvSpPr>
          <p:cNvPr id="14342" name="Rectangle 2"/>
          <p:cNvSpPr>
            <a:spLocks noGrp="1" noRot="1" noChangeAspect="1" noChangeArrowheads="1" noTextEdit="1"/>
          </p:cNvSpPr>
          <p:nvPr>
            <p:ph type="sldImg"/>
          </p:nvPr>
        </p:nvSpPr>
        <p:spPr>
          <a:xfrm>
            <a:off x="1114425" y="703263"/>
            <a:ext cx="4629150" cy="3473450"/>
          </a:xfrm>
          <a:ln cap="flat"/>
        </p:spPr>
      </p:sp>
      <p:sp>
        <p:nvSpPr>
          <p:cNvPr id="14343" name="Rectangle 3"/>
          <p:cNvSpPr>
            <a:spLocks noGrp="1" noChangeArrowheads="1"/>
          </p:cNvSpPr>
          <p:nvPr>
            <p:ph type="body" idx="1"/>
          </p:nvPr>
        </p:nvSpPr>
        <p:spPr>
          <a:noFill/>
          <a:ln/>
        </p:spPr>
        <p:txBody>
          <a:bodyPr lIns="95250" rIns="95250"/>
          <a:lstStyle/>
          <a:p>
            <a:endParaRPr lang="en-US" smtClean="0"/>
          </a:p>
        </p:txBody>
      </p:sp>
    </p:spTree>
    <p:extLst>
      <p:ext uri="{BB962C8B-B14F-4D97-AF65-F5344CB8AC3E}">
        <p14:creationId xmlns:p14="http://schemas.microsoft.com/office/powerpoint/2010/main" val="4032598242"/>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4425" y="703263"/>
            <a:ext cx="4629150" cy="3473450"/>
          </a:xfrm>
        </p:spPr>
      </p:sp>
      <p:sp>
        <p:nvSpPr>
          <p:cNvPr id="3" name="Notes Placeholder 2"/>
          <p:cNvSpPr>
            <a:spLocks noGrp="1"/>
          </p:cNvSpPr>
          <p:nvPr>
            <p:ph type="body" idx="1"/>
          </p:nvPr>
        </p:nvSpPr>
        <p:spPr/>
        <p:txBody>
          <a:bodyPr>
            <a:normAutofit/>
          </a:bodyPr>
          <a:lstStyle/>
          <a:p>
            <a:endParaRPr lang="en-US"/>
          </a:p>
        </p:txBody>
      </p:sp>
      <p:sp>
        <p:nvSpPr>
          <p:cNvPr id="5" name="Date Placeholder 4"/>
          <p:cNvSpPr>
            <a:spLocks noGrp="1"/>
          </p:cNvSpPr>
          <p:nvPr>
            <p:ph type="dt" idx="11"/>
          </p:nvPr>
        </p:nvSpPr>
        <p:spPr>
          <a:xfrm>
            <a:off x="646863" y="95869"/>
            <a:ext cx="745132" cy="215813"/>
          </a:xfrm>
        </p:spPr>
        <p:txBody>
          <a:bodyPr/>
          <a:lstStyle/>
          <a:p>
            <a:pPr>
              <a:defRPr/>
            </a:pPr>
            <a:r>
              <a:rPr lang="en-US" dirty="0" smtClean="0"/>
              <a:t>July 2015</a:t>
            </a:r>
            <a:endParaRPr lang="en-US" dirty="0"/>
          </a:p>
        </p:txBody>
      </p:sp>
      <p:sp>
        <p:nvSpPr>
          <p:cNvPr id="6" name="Footer Placeholder 5"/>
          <p:cNvSpPr>
            <a:spLocks noGrp="1"/>
          </p:cNvSpPr>
          <p:nvPr>
            <p:ph type="ftr" sz="quarter" idx="12"/>
          </p:nvPr>
        </p:nvSpPr>
        <p:spPr>
          <a:xfrm>
            <a:off x="3320439" y="9001125"/>
            <a:ext cx="2893036" cy="184666"/>
          </a:xfrm>
        </p:spPr>
        <p:txBody>
          <a:bodyPr/>
          <a:lstStyle/>
          <a:p>
            <a:pPr lvl="4">
              <a:defRPr/>
            </a:pPr>
            <a:r>
              <a:rPr lang="en-US" smtClean="0"/>
              <a:t>Donald Eastlake, Huawei Technologies</a:t>
            </a:r>
            <a:endParaRPr lang="en-US"/>
          </a:p>
        </p:txBody>
      </p:sp>
      <p:sp>
        <p:nvSpPr>
          <p:cNvPr id="7" name="Slide Number Placeholder 6"/>
          <p:cNvSpPr>
            <a:spLocks noGrp="1"/>
          </p:cNvSpPr>
          <p:nvPr>
            <p:ph type="sldNum" sz="quarter" idx="13"/>
          </p:nvPr>
        </p:nvSpPr>
        <p:spPr>
          <a:xfrm>
            <a:off x="3278936" y="9001125"/>
            <a:ext cx="415177" cy="184666"/>
          </a:xfrm>
        </p:spPr>
        <p:txBody>
          <a:bodyPr/>
          <a:lstStyle/>
          <a:p>
            <a:pPr>
              <a:defRPr/>
            </a:pPr>
            <a:r>
              <a:rPr lang="en-US" smtClean="0"/>
              <a:t>Page </a:t>
            </a:r>
            <a:fld id="{7797EB75-BD9E-45DB-A35F-6C321BEA61EF}" type="slidenum">
              <a:rPr lang="en-US" smtClean="0"/>
              <a:pPr>
                <a:defRPr/>
              </a:pPr>
              <a:t>81</a:t>
            </a:fld>
            <a:endParaRPr lang="en-US"/>
          </a:p>
        </p:txBody>
      </p:sp>
    </p:spTree>
    <p:extLst>
      <p:ext uri="{BB962C8B-B14F-4D97-AF65-F5344CB8AC3E}">
        <p14:creationId xmlns:p14="http://schemas.microsoft.com/office/powerpoint/2010/main" val="2588625042"/>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802.11-15/1529r0</a:t>
            </a:r>
            <a:endParaRPr lang="en-US"/>
          </a:p>
        </p:txBody>
      </p:sp>
      <p:sp>
        <p:nvSpPr>
          <p:cNvPr id="5" name="Date Placeholder 4"/>
          <p:cNvSpPr>
            <a:spLocks noGrp="1"/>
          </p:cNvSpPr>
          <p:nvPr>
            <p:ph type="dt" idx="11"/>
          </p:nvPr>
        </p:nvSpPr>
        <p:spPr/>
        <p:txBody>
          <a:bodyPr/>
          <a:lstStyle/>
          <a:p>
            <a:pPr>
              <a:defRPr/>
            </a:pPr>
            <a:r>
              <a:rPr lang="en-US" smtClean="0"/>
              <a:t>January 2016</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82</a:t>
            </a:fld>
            <a:endParaRPr lang="en-US"/>
          </a:p>
        </p:txBody>
      </p:sp>
    </p:spTree>
    <p:extLst>
      <p:ext uri="{BB962C8B-B14F-4D97-AF65-F5344CB8AC3E}">
        <p14:creationId xmlns:p14="http://schemas.microsoft.com/office/powerpoint/2010/main" val="790612301"/>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4425" y="703263"/>
            <a:ext cx="4629150" cy="3473450"/>
          </a:xfrm>
        </p:spPr>
      </p:sp>
      <p:sp>
        <p:nvSpPr>
          <p:cNvPr id="3" name="Notes Placeholder 2"/>
          <p:cNvSpPr>
            <a:spLocks noGrp="1"/>
          </p:cNvSpPr>
          <p:nvPr>
            <p:ph type="body" idx="1"/>
          </p:nvPr>
        </p:nvSpPr>
        <p:spPr/>
        <p:txBody>
          <a:bodyPr>
            <a:normAutofit/>
          </a:bodyPr>
          <a:lstStyle/>
          <a:p>
            <a:endParaRPr lang="en-US"/>
          </a:p>
        </p:txBody>
      </p:sp>
      <p:sp>
        <p:nvSpPr>
          <p:cNvPr id="5" name="Date Placeholder 4"/>
          <p:cNvSpPr>
            <a:spLocks noGrp="1"/>
          </p:cNvSpPr>
          <p:nvPr>
            <p:ph type="dt" idx="11"/>
          </p:nvPr>
        </p:nvSpPr>
        <p:spPr>
          <a:xfrm>
            <a:off x="646863" y="95869"/>
            <a:ext cx="745132" cy="215813"/>
          </a:xfrm>
        </p:spPr>
        <p:txBody>
          <a:bodyPr/>
          <a:lstStyle/>
          <a:p>
            <a:pPr>
              <a:defRPr/>
            </a:pPr>
            <a:r>
              <a:rPr lang="en-US" dirty="0" smtClean="0"/>
              <a:t>July 2015</a:t>
            </a:r>
            <a:endParaRPr lang="en-US" dirty="0"/>
          </a:p>
        </p:txBody>
      </p:sp>
      <p:sp>
        <p:nvSpPr>
          <p:cNvPr id="6" name="Footer Placeholder 5"/>
          <p:cNvSpPr>
            <a:spLocks noGrp="1"/>
          </p:cNvSpPr>
          <p:nvPr>
            <p:ph type="ftr" sz="quarter" idx="12"/>
          </p:nvPr>
        </p:nvSpPr>
        <p:spPr>
          <a:xfrm>
            <a:off x="3320439" y="9001125"/>
            <a:ext cx="2893036" cy="184666"/>
          </a:xfrm>
        </p:spPr>
        <p:txBody>
          <a:bodyPr/>
          <a:lstStyle/>
          <a:p>
            <a:pPr lvl="4">
              <a:defRPr/>
            </a:pPr>
            <a:r>
              <a:rPr lang="en-US" smtClean="0"/>
              <a:t>Donald Eastlake, Huawei Technologies</a:t>
            </a:r>
            <a:endParaRPr lang="en-US"/>
          </a:p>
        </p:txBody>
      </p:sp>
      <p:sp>
        <p:nvSpPr>
          <p:cNvPr id="7" name="Slide Number Placeholder 6"/>
          <p:cNvSpPr>
            <a:spLocks noGrp="1"/>
          </p:cNvSpPr>
          <p:nvPr>
            <p:ph type="sldNum" sz="quarter" idx="13"/>
          </p:nvPr>
        </p:nvSpPr>
        <p:spPr>
          <a:xfrm>
            <a:off x="3278936" y="9001125"/>
            <a:ext cx="415177" cy="184666"/>
          </a:xfrm>
        </p:spPr>
        <p:txBody>
          <a:bodyPr/>
          <a:lstStyle/>
          <a:p>
            <a:pPr>
              <a:defRPr/>
            </a:pPr>
            <a:r>
              <a:rPr lang="en-US" smtClean="0"/>
              <a:t>Page </a:t>
            </a:r>
            <a:fld id="{7797EB75-BD9E-45DB-A35F-6C321BEA61EF}" type="slidenum">
              <a:rPr lang="en-US" smtClean="0"/>
              <a:pPr>
                <a:defRPr/>
              </a:pPr>
              <a:t>83</a:t>
            </a:fld>
            <a:endParaRPr lang="en-US"/>
          </a:p>
        </p:txBody>
      </p:sp>
    </p:spTree>
    <p:extLst>
      <p:ext uri="{BB962C8B-B14F-4D97-AF65-F5344CB8AC3E}">
        <p14:creationId xmlns:p14="http://schemas.microsoft.com/office/powerpoint/2010/main" val="11184438"/>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4425" y="703263"/>
            <a:ext cx="4629150" cy="3473450"/>
          </a:xfrm>
        </p:spPr>
      </p:sp>
      <p:sp>
        <p:nvSpPr>
          <p:cNvPr id="3" name="Notes Placeholder 2"/>
          <p:cNvSpPr>
            <a:spLocks noGrp="1"/>
          </p:cNvSpPr>
          <p:nvPr>
            <p:ph type="body" idx="1"/>
          </p:nvPr>
        </p:nvSpPr>
        <p:spPr/>
        <p:txBody>
          <a:bodyPr>
            <a:normAutofit/>
          </a:bodyPr>
          <a:lstStyle/>
          <a:p>
            <a:endParaRPr lang="en-US"/>
          </a:p>
        </p:txBody>
      </p:sp>
      <p:sp>
        <p:nvSpPr>
          <p:cNvPr id="5" name="Date Placeholder 4"/>
          <p:cNvSpPr>
            <a:spLocks noGrp="1"/>
          </p:cNvSpPr>
          <p:nvPr>
            <p:ph type="dt" idx="11"/>
          </p:nvPr>
        </p:nvSpPr>
        <p:spPr>
          <a:xfrm>
            <a:off x="646863" y="95869"/>
            <a:ext cx="745132" cy="215813"/>
          </a:xfrm>
        </p:spPr>
        <p:txBody>
          <a:bodyPr/>
          <a:lstStyle/>
          <a:p>
            <a:pPr>
              <a:defRPr/>
            </a:pPr>
            <a:r>
              <a:rPr lang="en-US" dirty="0" smtClean="0"/>
              <a:t>July 2015</a:t>
            </a:r>
            <a:endParaRPr lang="en-US" dirty="0"/>
          </a:p>
        </p:txBody>
      </p:sp>
      <p:sp>
        <p:nvSpPr>
          <p:cNvPr id="6" name="Footer Placeholder 5"/>
          <p:cNvSpPr>
            <a:spLocks noGrp="1"/>
          </p:cNvSpPr>
          <p:nvPr>
            <p:ph type="ftr" sz="quarter" idx="12"/>
          </p:nvPr>
        </p:nvSpPr>
        <p:spPr>
          <a:xfrm>
            <a:off x="3320439" y="9001125"/>
            <a:ext cx="2893036" cy="184666"/>
          </a:xfrm>
        </p:spPr>
        <p:txBody>
          <a:bodyPr/>
          <a:lstStyle/>
          <a:p>
            <a:pPr lvl="4">
              <a:defRPr/>
            </a:pPr>
            <a:r>
              <a:rPr lang="en-US" smtClean="0"/>
              <a:t>Donald Eastlake, Huawei Technologies</a:t>
            </a:r>
            <a:endParaRPr lang="en-US"/>
          </a:p>
        </p:txBody>
      </p:sp>
      <p:sp>
        <p:nvSpPr>
          <p:cNvPr id="7" name="Slide Number Placeholder 6"/>
          <p:cNvSpPr>
            <a:spLocks noGrp="1"/>
          </p:cNvSpPr>
          <p:nvPr>
            <p:ph type="sldNum" sz="quarter" idx="13"/>
          </p:nvPr>
        </p:nvSpPr>
        <p:spPr>
          <a:xfrm>
            <a:off x="3278936" y="9001125"/>
            <a:ext cx="415177" cy="184666"/>
          </a:xfrm>
        </p:spPr>
        <p:txBody>
          <a:bodyPr/>
          <a:lstStyle/>
          <a:p>
            <a:pPr>
              <a:defRPr/>
            </a:pPr>
            <a:r>
              <a:rPr lang="en-US" smtClean="0"/>
              <a:t>Page </a:t>
            </a:r>
            <a:fld id="{7797EB75-BD9E-45DB-A35F-6C321BEA61EF}" type="slidenum">
              <a:rPr lang="en-US" smtClean="0"/>
              <a:pPr>
                <a:defRPr/>
              </a:pPr>
              <a:t>84</a:t>
            </a:fld>
            <a:endParaRPr lang="en-US"/>
          </a:p>
        </p:txBody>
      </p:sp>
    </p:spTree>
    <p:extLst>
      <p:ext uri="{BB962C8B-B14F-4D97-AF65-F5344CB8AC3E}">
        <p14:creationId xmlns:p14="http://schemas.microsoft.com/office/powerpoint/2010/main" val="3619985937"/>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a:xfrm>
            <a:off x="4017617" y="95706"/>
            <a:ext cx="2195858" cy="215444"/>
          </a:xfrm>
          <a:noFill/>
        </p:spPr>
        <p:txBody>
          <a:bodyPr/>
          <a:lstStyle/>
          <a:p>
            <a:r>
              <a:rPr lang="en-US" smtClean="0"/>
              <a:t>doc.: IEEE 802.11-15/0xxxr0</a:t>
            </a:r>
          </a:p>
        </p:txBody>
      </p:sp>
      <p:sp>
        <p:nvSpPr>
          <p:cNvPr id="24579" name="Rectangle 3"/>
          <p:cNvSpPr>
            <a:spLocks noGrp="1" noChangeArrowheads="1"/>
          </p:cNvSpPr>
          <p:nvPr>
            <p:ph type="dt" sz="quarter" idx="1"/>
          </p:nvPr>
        </p:nvSpPr>
        <p:spPr>
          <a:xfrm>
            <a:off x="646113" y="95706"/>
            <a:ext cx="1198983" cy="215444"/>
          </a:xfrm>
          <a:noFill/>
        </p:spPr>
        <p:txBody>
          <a:bodyPr/>
          <a:lstStyle/>
          <a:p>
            <a:r>
              <a:rPr lang="en-US" smtClean="0"/>
              <a:t>November 2015</a:t>
            </a:r>
          </a:p>
        </p:txBody>
      </p:sp>
      <p:sp>
        <p:nvSpPr>
          <p:cNvPr id="24580" name="Rectangle 6"/>
          <p:cNvSpPr>
            <a:spLocks noGrp="1" noChangeArrowheads="1"/>
          </p:cNvSpPr>
          <p:nvPr>
            <p:ph type="ftr" sz="quarter" idx="4"/>
          </p:nvPr>
        </p:nvSpPr>
        <p:spPr>
          <a:xfrm>
            <a:off x="4471267" y="9001125"/>
            <a:ext cx="1742208" cy="184666"/>
          </a:xfrm>
          <a:noFill/>
        </p:spPr>
        <p:txBody>
          <a:bodyPr/>
          <a:lstStyle/>
          <a:p>
            <a:pPr lvl="4"/>
            <a:r>
              <a:rPr lang="en-US" smtClean="0"/>
              <a:t>Tim Godfrey (EPRI)</a:t>
            </a:r>
          </a:p>
        </p:txBody>
      </p:sp>
      <p:sp>
        <p:nvSpPr>
          <p:cNvPr id="24581" name="Rectangle 7"/>
          <p:cNvSpPr>
            <a:spLocks noGrp="1" noChangeArrowheads="1"/>
          </p:cNvSpPr>
          <p:nvPr>
            <p:ph type="sldNum" sz="quarter" idx="5"/>
          </p:nvPr>
        </p:nvSpPr>
        <p:spPr>
          <a:xfrm>
            <a:off x="3278936" y="9001125"/>
            <a:ext cx="415177" cy="184666"/>
          </a:xfrm>
          <a:noFill/>
        </p:spPr>
        <p:txBody>
          <a:bodyPr/>
          <a:lstStyle/>
          <a:p>
            <a:r>
              <a:rPr lang="en-US" smtClean="0"/>
              <a:t>Page </a:t>
            </a:r>
            <a:fld id="{EAA737DE-91F0-4B7D-8A18-ED5F5E01B10B}" type="slidenum">
              <a:rPr lang="en-US" smtClean="0"/>
              <a:pPr/>
              <a:t>85</a:t>
            </a:fld>
            <a:endParaRPr lang="en-US" smtClean="0"/>
          </a:p>
        </p:txBody>
      </p:sp>
      <p:sp>
        <p:nvSpPr>
          <p:cNvPr id="24582" name="Rectangle 2"/>
          <p:cNvSpPr>
            <a:spLocks noGrp="1" noRot="1" noChangeAspect="1" noChangeArrowheads="1" noTextEdit="1"/>
          </p:cNvSpPr>
          <p:nvPr>
            <p:ph type="sldImg"/>
          </p:nvPr>
        </p:nvSpPr>
        <p:spPr>
          <a:xfrm>
            <a:off x="1114425" y="703263"/>
            <a:ext cx="4629150" cy="3473450"/>
          </a:xfrm>
          <a:ln/>
        </p:spPr>
      </p:sp>
      <p:sp>
        <p:nvSpPr>
          <p:cNvPr id="24583"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707048844"/>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4425" y="703263"/>
            <a:ext cx="4629150" cy="347345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a:xfrm>
            <a:off x="4017617" y="95706"/>
            <a:ext cx="2195858" cy="215444"/>
          </a:xfrm>
        </p:spPr>
        <p:txBody>
          <a:bodyPr/>
          <a:lstStyle/>
          <a:p>
            <a:pPr>
              <a:defRPr/>
            </a:pPr>
            <a:r>
              <a:rPr lang="en-US" smtClean="0"/>
              <a:t>doc.: IEEE 802.11-15/0xxxr0</a:t>
            </a:r>
            <a:endParaRPr lang="en-US"/>
          </a:p>
        </p:txBody>
      </p:sp>
      <p:sp>
        <p:nvSpPr>
          <p:cNvPr id="5" name="Date Placeholder 4"/>
          <p:cNvSpPr>
            <a:spLocks noGrp="1"/>
          </p:cNvSpPr>
          <p:nvPr>
            <p:ph type="dt" idx="11"/>
          </p:nvPr>
        </p:nvSpPr>
        <p:spPr>
          <a:xfrm>
            <a:off x="646113" y="95706"/>
            <a:ext cx="1198983" cy="215444"/>
          </a:xfrm>
        </p:spPr>
        <p:txBody>
          <a:bodyPr/>
          <a:lstStyle/>
          <a:p>
            <a:pPr>
              <a:defRPr/>
            </a:pPr>
            <a:r>
              <a:rPr lang="en-US" smtClean="0"/>
              <a:t>November 2015</a:t>
            </a:r>
            <a:endParaRPr lang="en-US"/>
          </a:p>
        </p:txBody>
      </p:sp>
      <p:sp>
        <p:nvSpPr>
          <p:cNvPr id="6" name="Footer Placeholder 5"/>
          <p:cNvSpPr>
            <a:spLocks noGrp="1"/>
          </p:cNvSpPr>
          <p:nvPr>
            <p:ph type="ftr" sz="quarter" idx="12"/>
          </p:nvPr>
        </p:nvSpPr>
        <p:spPr>
          <a:xfrm>
            <a:off x="4471267" y="9001125"/>
            <a:ext cx="1742208" cy="184666"/>
          </a:xfrm>
        </p:spPr>
        <p:txBody>
          <a:bodyPr/>
          <a:lstStyle/>
          <a:p>
            <a:pPr lvl="4">
              <a:defRPr/>
            </a:pPr>
            <a:r>
              <a:rPr lang="en-US" smtClean="0"/>
              <a:t>Tim Godfrey (EPRI)</a:t>
            </a:r>
            <a:endParaRPr lang="en-US"/>
          </a:p>
        </p:txBody>
      </p:sp>
      <p:sp>
        <p:nvSpPr>
          <p:cNvPr id="7" name="Slide Number Placeholder 6"/>
          <p:cNvSpPr>
            <a:spLocks noGrp="1"/>
          </p:cNvSpPr>
          <p:nvPr>
            <p:ph type="sldNum" sz="quarter" idx="13"/>
          </p:nvPr>
        </p:nvSpPr>
        <p:spPr>
          <a:xfrm>
            <a:off x="3278936" y="9001125"/>
            <a:ext cx="415177" cy="184666"/>
          </a:xfrm>
        </p:spPr>
        <p:txBody>
          <a:bodyPr/>
          <a:lstStyle/>
          <a:p>
            <a:pPr>
              <a:defRPr/>
            </a:pPr>
            <a:r>
              <a:rPr lang="en-US" smtClean="0"/>
              <a:t>Page </a:t>
            </a:r>
            <a:fld id="{7797EB75-BD9E-45DB-A35F-6C321BEA61EF}" type="slidenum">
              <a:rPr lang="en-US" smtClean="0"/>
              <a:pPr>
                <a:defRPr/>
              </a:pPr>
              <a:t>86</a:t>
            </a:fld>
            <a:endParaRPr lang="en-US"/>
          </a:p>
        </p:txBody>
      </p:sp>
    </p:spTree>
    <p:extLst>
      <p:ext uri="{BB962C8B-B14F-4D97-AF65-F5344CB8AC3E}">
        <p14:creationId xmlns:p14="http://schemas.microsoft.com/office/powerpoint/2010/main" val="1511774621"/>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802.11-15/1529r0</a:t>
            </a:r>
            <a:endParaRPr lang="en-US"/>
          </a:p>
        </p:txBody>
      </p:sp>
      <p:sp>
        <p:nvSpPr>
          <p:cNvPr id="5" name="Date Placeholder 4"/>
          <p:cNvSpPr>
            <a:spLocks noGrp="1"/>
          </p:cNvSpPr>
          <p:nvPr>
            <p:ph type="dt" idx="11"/>
          </p:nvPr>
        </p:nvSpPr>
        <p:spPr/>
        <p:txBody>
          <a:bodyPr/>
          <a:lstStyle/>
          <a:p>
            <a:pPr>
              <a:defRPr/>
            </a:pPr>
            <a:r>
              <a:rPr lang="en-US" smtClean="0"/>
              <a:t>January 2016</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87</a:t>
            </a:fld>
            <a:endParaRPr lang="en-US"/>
          </a:p>
        </p:txBody>
      </p:sp>
    </p:spTree>
    <p:extLst>
      <p:ext uri="{BB962C8B-B14F-4D97-AF65-F5344CB8AC3E}">
        <p14:creationId xmlns:p14="http://schemas.microsoft.com/office/powerpoint/2010/main" val="3105163811"/>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802.11-15/1529r0</a:t>
            </a:r>
            <a:endParaRPr lang="en-US"/>
          </a:p>
        </p:txBody>
      </p:sp>
      <p:sp>
        <p:nvSpPr>
          <p:cNvPr id="5" name="Date Placeholder 4"/>
          <p:cNvSpPr>
            <a:spLocks noGrp="1"/>
          </p:cNvSpPr>
          <p:nvPr>
            <p:ph type="dt" idx="11"/>
          </p:nvPr>
        </p:nvSpPr>
        <p:spPr/>
        <p:txBody>
          <a:bodyPr/>
          <a:lstStyle/>
          <a:p>
            <a:pPr>
              <a:defRPr/>
            </a:pPr>
            <a:r>
              <a:rPr lang="en-US" smtClean="0"/>
              <a:t>January 2016</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88</a:t>
            </a:fld>
            <a:endParaRPr lang="en-US"/>
          </a:p>
        </p:txBody>
      </p:sp>
    </p:spTree>
    <p:extLst>
      <p:ext uri="{BB962C8B-B14F-4D97-AF65-F5344CB8AC3E}">
        <p14:creationId xmlns:p14="http://schemas.microsoft.com/office/powerpoint/2010/main" val="3996390881"/>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802.11-15/1529r0</a:t>
            </a:r>
            <a:endParaRPr lang="en-US"/>
          </a:p>
        </p:txBody>
      </p:sp>
      <p:sp>
        <p:nvSpPr>
          <p:cNvPr id="5" name="Date Placeholder 4"/>
          <p:cNvSpPr>
            <a:spLocks noGrp="1"/>
          </p:cNvSpPr>
          <p:nvPr>
            <p:ph type="dt" idx="11"/>
          </p:nvPr>
        </p:nvSpPr>
        <p:spPr/>
        <p:txBody>
          <a:bodyPr/>
          <a:lstStyle/>
          <a:p>
            <a:pPr>
              <a:defRPr/>
            </a:pPr>
            <a:r>
              <a:rPr lang="en-US" smtClean="0"/>
              <a:t>January 2016</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89</a:t>
            </a:fld>
            <a:endParaRPr lang="en-US"/>
          </a:p>
        </p:txBody>
      </p:sp>
    </p:spTree>
    <p:extLst>
      <p:ext uri="{BB962C8B-B14F-4D97-AF65-F5344CB8AC3E}">
        <p14:creationId xmlns:p14="http://schemas.microsoft.com/office/powerpoint/2010/main" val="35363559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xfrm>
            <a:off x="1114425" y="703263"/>
            <a:ext cx="4629150" cy="3473450"/>
          </a:xfrm>
          <a:ln/>
        </p:spPr>
      </p:sp>
      <p:sp>
        <p:nvSpPr>
          <p:cNvPr id="58371" name="Rectangle 3"/>
          <p:cNvSpPr>
            <a:spLocks noGrp="1" noChangeArrowheads="1"/>
          </p:cNvSpPr>
          <p:nvPr>
            <p:ph type="body" idx="1"/>
          </p:nvPr>
        </p:nvSpPr>
        <p:spPr>
          <a:noFill/>
          <a:ln/>
        </p:spPr>
        <p:txBody>
          <a:bodyPr/>
          <a:lstStyle/>
          <a:p>
            <a:endParaRPr lang="en-GB" smtClean="0"/>
          </a:p>
        </p:txBody>
      </p:sp>
    </p:spTree>
    <p:extLst>
      <p:ext uri="{BB962C8B-B14F-4D97-AF65-F5344CB8AC3E}">
        <p14:creationId xmlns:p14="http://schemas.microsoft.com/office/powerpoint/2010/main" val="146973770"/>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802.11-15/1529r0</a:t>
            </a:r>
            <a:endParaRPr lang="en-US"/>
          </a:p>
        </p:txBody>
      </p:sp>
      <p:sp>
        <p:nvSpPr>
          <p:cNvPr id="5" name="Date Placeholder 4"/>
          <p:cNvSpPr>
            <a:spLocks noGrp="1"/>
          </p:cNvSpPr>
          <p:nvPr>
            <p:ph type="dt" idx="11"/>
          </p:nvPr>
        </p:nvSpPr>
        <p:spPr/>
        <p:txBody>
          <a:bodyPr/>
          <a:lstStyle/>
          <a:p>
            <a:pPr>
              <a:defRPr/>
            </a:pPr>
            <a:r>
              <a:rPr lang="en-US" smtClean="0"/>
              <a:t>January 2016</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90</a:t>
            </a:fld>
            <a:endParaRPr lang="en-US"/>
          </a:p>
        </p:txBody>
      </p:sp>
    </p:spTree>
    <p:extLst>
      <p:ext uri="{BB962C8B-B14F-4D97-AF65-F5344CB8AC3E}">
        <p14:creationId xmlns:p14="http://schemas.microsoft.com/office/powerpoint/2010/main" val="2502322105"/>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4425" y="703263"/>
            <a:ext cx="4629150" cy="347345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a:xfrm>
            <a:off x="6024321" y="95706"/>
            <a:ext cx="189154" cy="215444"/>
          </a:xfrm>
        </p:spPr>
        <p:txBody>
          <a:bodyPr/>
          <a:lstStyle/>
          <a:p>
            <a:pPr>
              <a:defRPr/>
            </a:pPr>
            <a:r>
              <a:rPr lang="en-US" smtClean="0"/>
              <a:t>do</a:t>
            </a:r>
            <a:endParaRPr lang="en-US"/>
          </a:p>
        </p:txBody>
      </p:sp>
      <p:sp>
        <p:nvSpPr>
          <p:cNvPr id="5" name="Footer Placeholder 4"/>
          <p:cNvSpPr>
            <a:spLocks noGrp="1"/>
          </p:cNvSpPr>
          <p:nvPr>
            <p:ph type="ftr" sz="quarter" idx="11"/>
          </p:nvPr>
        </p:nvSpPr>
        <p:spPr>
          <a:xfrm>
            <a:off x="5749887" y="9001125"/>
            <a:ext cx="463588" cy="184666"/>
          </a:xfrm>
        </p:spPr>
        <p:txBody>
          <a:bodyPr/>
          <a:lstStyle/>
          <a:p>
            <a:pPr lvl="4">
              <a:defRPr/>
            </a:pPr>
            <a:endParaRPr lang="en-US"/>
          </a:p>
        </p:txBody>
      </p:sp>
      <p:sp>
        <p:nvSpPr>
          <p:cNvPr id="6" name="Slide Number Placeholder 5"/>
          <p:cNvSpPr>
            <a:spLocks noGrp="1"/>
          </p:cNvSpPr>
          <p:nvPr>
            <p:ph type="sldNum" sz="quarter" idx="12"/>
          </p:nvPr>
        </p:nvSpPr>
        <p:spPr>
          <a:xfrm>
            <a:off x="3278936" y="9001125"/>
            <a:ext cx="415177" cy="184666"/>
          </a:xfrm>
        </p:spPr>
        <p:txBody>
          <a:bodyPr/>
          <a:lstStyle/>
          <a:p>
            <a:pPr>
              <a:defRPr/>
            </a:pPr>
            <a:r>
              <a:rPr lang="en-US" smtClean="0"/>
              <a:t>Page </a:t>
            </a:r>
            <a:fld id="{3ED03A58-9A32-7848-BBA2-4FDB97DE7748}" type="slidenum">
              <a:rPr lang="en-US" smtClean="0"/>
              <a:pPr>
                <a:defRPr/>
              </a:pPr>
              <a:t>91</a:t>
            </a:fld>
            <a:endParaRPr lang="en-US"/>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802.11-15/1529r0</a:t>
            </a:r>
            <a:endParaRPr lang="en-US"/>
          </a:p>
        </p:txBody>
      </p:sp>
      <p:sp>
        <p:nvSpPr>
          <p:cNvPr id="5" name="Date Placeholder 4"/>
          <p:cNvSpPr>
            <a:spLocks noGrp="1"/>
          </p:cNvSpPr>
          <p:nvPr>
            <p:ph type="dt" idx="11"/>
          </p:nvPr>
        </p:nvSpPr>
        <p:spPr/>
        <p:txBody>
          <a:bodyPr/>
          <a:lstStyle/>
          <a:p>
            <a:pPr>
              <a:defRPr/>
            </a:pPr>
            <a:r>
              <a:rPr lang="en-US" smtClean="0"/>
              <a:t>January 2016</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92</a:t>
            </a:fld>
            <a:endParaRPr lang="en-US"/>
          </a:p>
        </p:txBody>
      </p:sp>
    </p:spTree>
    <p:extLst>
      <p:ext uri="{BB962C8B-B14F-4D97-AF65-F5344CB8AC3E}">
        <p14:creationId xmlns:p14="http://schemas.microsoft.com/office/powerpoint/2010/main" val="3213940575"/>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type="dt" sz="quarter" idx="1"/>
          </p:nvPr>
        </p:nvSpPr>
        <p:spPr>
          <a:xfrm>
            <a:off x="647345" y="99161"/>
            <a:ext cx="713337" cy="215444"/>
          </a:xfrm>
          <a:noFill/>
        </p:spPr>
        <p:txBody>
          <a:bodyPr/>
          <a:lstStyle/>
          <a:p>
            <a:r>
              <a:rPr lang="en-US" smtClean="0"/>
              <a:t>Nov 2015</a:t>
            </a:r>
            <a:endParaRPr lang="en-GB" dirty="0" smtClean="0"/>
          </a:p>
        </p:txBody>
      </p:sp>
      <p:sp>
        <p:nvSpPr>
          <p:cNvPr id="11268" name="Rectangle 6"/>
          <p:cNvSpPr>
            <a:spLocks noGrp="1" noChangeArrowheads="1"/>
          </p:cNvSpPr>
          <p:nvPr>
            <p:ph type="ftr" sz="quarter" idx="4"/>
          </p:nvPr>
        </p:nvSpPr>
        <p:spPr>
          <a:xfrm>
            <a:off x="4471267" y="9001125"/>
            <a:ext cx="1742208" cy="184666"/>
          </a:xfrm>
          <a:noFill/>
        </p:spPr>
        <p:txBody>
          <a:bodyPr/>
          <a:lstStyle/>
          <a:p>
            <a:pPr lvl="4"/>
            <a:r>
              <a:rPr lang="en-GB" smtClean="0"/>
              <a:t>Tim Godfrey (EPRI)</a:t>
            </a:r>
          </a:p>
        </p:txBody>
      </p:sp>
      <p:sp>
        <p:nvSpPr>
          <p:cNvPr id="11269" name="Rectangle 7"/>
          <p:cNvSpPr>
            <a:spLocks noGrp="1" noChangeArrowheads="1"/>
          </p:cNvSpPr>
          <p:nvPr>
            <p:ph type="sldNum" sz="quarter" idx="5"/>
          </p:nvPr>
        </p:nvSpPr>
        <p:spPr>
          <a:xfrm>
            <a:off x="3278936" y="9001125"/>
            <a:ext cx="415177" cy="184666"/>
          </a:xfrm>
          <a:noFill/>
        </p:spPr>
        <p:txBody>
          <a:bodyPr/>
          <a:lstStyle/>
          <a:p>
            <a:r>
              <a:rPr lang="en-GB" smtClean="0"/>
              <a:t>Page </a:t>
            </a:r>
            <a:fld id="{7F3AA8F3-0F4A-45BA-A64F-0DDB9B568E98}" type="slidenum">
              <a:rPr lang="en-GB" smtClean="0"/>
              <a:pPr/>
              <a:t>93</a:t>
            </a:fld>
            <a:endParaRPr lang="en-GB" smtClean="0"/>
          </a:p>
        </p:txBody>
      </p:sp>
      <p:sp>
        <p:nvSpPr>
          <p:cNvPr id="11270" name="Rectangle 2"/>
          <p:cNvSpPr>
            <a:spLocks noGrp="1" noRot="1" noChangeAspect="1" noChangeArrowheads="1" noTextEdit="1"/>
          </p:cNvSpPr>
          <p:nvPr>
            <p:ph type="sldImg"/>
          </p:nvPr>
        </p:nvSpPr>
        <p:spPr>
          <a:xfrm>
            <a:off x="1112838" y="703263"/>
            <a:ext cx="4632325" cy="3473450"/>
          </a:xfrm>
          <a:ln/>
        </p:spPr>
      </p:sp>
      <p:sp>
        <p:nvSpPr>
          <p:cNvPr id="11271"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110270143"/>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802.11-15/1529r0</a:t>
            </a:r>
            <a:endParaRPr lang="en-US"/>
          </a:p>
        </p:txBody>
      </p:sp>
      <p:sp>
        <p:nvSpPr>
          <p:cNvPr id="5" name="Date Placeholder 4"/>
          <p:cNvSpPr>
            <a:spLocks noGrp="1"/>
          </p:cNvSpPr>
          <p:nvPr>
            <p:ph type="dt" idx="11"/>
          </p:nvPr>
        </p:nvSpPr>
        <p:spPr/>
        <p:txBody>
          <a:bodyPr/>
          <a:lstStyle/>
          <a:p>
            <a:pPr>
              <a:defRPr/>
            </a:pPr>
            <a:r>
              <a:rPr lang="en-US" smtClean="0"/>
              <a:t>January 2016</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94</a:t>
            </a:fld>
            <a:endParaRPr lang="en-US"/>
          </a:p>
        </p:txBody>
      </p:sp>
    </p:spTree>
    <p:extLst>
      <p:ext uri="{BB962C8B-B14F-4D97-AF65-F5344CB8AC3E}">
        <p14:creationId xmlns:p14="http://schemas.microsoft.com/office/powerpoint/2010/main" val="230672571"/>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802.11-15/1529r0</a:t>
            </a:r>
            <a:endParaRPr lang="en-US"/>
          </a:p>
        </p:txBody>
      </p:sp>
      <p:sp>
        <p:nvSpPr>
          <p:cNvPr id="5" name="Date Placeholder 4"/>
          <p:cNvSpPr>
            <a:spLocks noGrp="1"/>
          </p:cNvSpPr>
          <p:nvPr>
            <p:ph type="dt" idx="11"/>
          </p:nvPr>
        </p:nvSpPr>
        <p:spPr/>
        <p:txBody>
          <a:bodyPr/>
          <a:lstStyle/>
          <a:p>
            <a:pPr>
              <a:defRPr/>
            </a:pPr>
            <a:r>
              <a:rPr lang="en-US" smtClean="0"/>
              <a:t>January 2016</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95</a:t>
            </a:fld>
            <a:endParaRPr lang="en-US"/>
          </a:p>
        </p:txBody>
      </p:sp>
    </p:spTree>
    <p:extLst>
      <p:ext uri="{BB962C8B-B14F-4D97-AF65-F5344CB8AC3E}">
        <p14:creationId xmlns:p14="http://schemas.microsoft.com/office/powerpoint/2010/main" val="883011405"/>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4017617" y="95706"/>
            <a:ext cx="2195858" cy="215444"/>
          </a:xfrm>
          <a:ln/>
        </p:spPr>
        <p:txBody>
          <a:bodyPr/>
          <a:lstStyle/>
          <a:p>
            <a:r>
              <a:rPr lang="en-US"/>
              <a:t>doc.: IEEE 802.11-yy/xxxxr0</a:t>
            </a:r>
          </a:p>
        </p:txBody>
      </p:sp>
      <p:sp>
        <p:nvSpPr>
          <p:cNvPr id="5" name="Rectangle 3"/>
          <p:cNvSpPr>
            <a:spLocks noGrp="1" noChangeArrowheads="1"/>
          </p:cNvSpPr>
          <p:nvPr>
            <p:ph type="dt"/>
          </p:nvPr>
        </p:nvSpPr>
        <p:spPr>
          <a:xfrm>
            <a:off x="646113" y="95706"/>
            <a:ext cx="916020" cy="215444"/>
          </a:xfrm>
          <a:ln/>
        </p:spPr>
        <p:txBody>
          <a:bodyPr/>
          <a:lstStyle/>
          <a:p>
            <a:r>
              <a:rPr lang="en-US"/>
              <a:t>Month Year</a:t>
            </a:r>
          </a:p>
        </p:txBody>
      </p:sp>
      <p:sp>
        <p:nvSpPr>
          <p:cNvPr id="6" name="Rectangle 6"/>
          <p:cNvSpPr>
            <a:spLocks noGrp="1" noChangeArrowheads="1"/>
          </p:cNvSpPr>
          <p:nvPr>
            <p:ph type="ftr"/>
          </p:nvPr>
        </p:nvSpPr>
        <p:spPr>
          <a:xfrm>
            <a:off x="5287963" y="9001125"/>
            <a:ext cx="3473708" cy="369332"/>
          </a:xfrm>
          <a:ln/>
        </p:spPr>
        <p:txBody>
          <a:bodyPr/>
          <a:lstStyle/>
          <a:p>
            <a:r>
              <a:rPr lang="en-US"/>
              <a:t>John Doe, Some Company</a:t>
            </a:r>
          </a:p>
        </p:txBody>
      </p:sp>
      <p:sp>
        <p:nvSpPr>
          <p:cNvPr id="7" name="Rectangle 7"/>
          <p:cNvSpPr>
            <a:spLocks noGrp="1" noChangeArrowheads="1"/>
          </p:cNvSpPr>
          <p:nvPr>
            <p:ph type="sldNum"/>
          </p:nvPr>
        </p:nvSpPr>
        <p:spPr>
          <a:xfrm>
            <a:off x="3278936" y="9001125"/>
            <a:ext cx="415177" cy="184666"/>
          </a:xfrm>
          <a:ln/>
        </p:spPr>
        <p:txBody>
          <a:bodyPr/>
          <a:lstStyle/>
          <a:p>
            <a:r>
              <a:rPr lang="en-US"/>
              <a:t>Page </a:t>
            </a:r>
            <a:fld id="{465D53FD-DB5F-4815-BF01-6488A8FBD189}" type="slidenum">
              <a:rPr lang="en-US"/>
              <a:pPr/>
              <a:t>96</a:t>
            </a:fld>
            <a:endParaRPr lang="en-US"/>
          </a:p>
        </p:txBody>
      </p:sp>
      <p:sp>
        <p:nvSpPr>
          <p:cNvPr id="12289" name="Text Box 1"/>
          <p:cNvSpPr txBox="1">
            <a:spLocks noChangeArrowheads="1"/>
          </p:cNvSpPr>
          <p:nvPr/>
        </p:nvSpPr>
        <p:spPr bwMode="auto">
          <a:xfrm>
            <a:off x="1141431" y="702875"/>
            <a:ext cx="4575140" cy="3474621"/>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13772" y="4416029"/>
            <a:ext cx="5030456" cy="4277680"/>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802.11-15/1529r0</a:t>
            </a:r>
            <a:endParaRPr lang="en-US"/>
          </a:p>
        </p:txBody>
      </p:sp>
      <p:sp>
        <p:nvSpPr>
          <p:cNvPr id="5" name="Date Placeholder 4"/>
          <p:cNvSpPr>
            <a:spLocks noGrp="1"/>
          </p:cNvSpPr>
          <p:nvPr>
            <p:ph type="dt" idx="11"/>
          </p:nvPr>
        </p:nvSpPr>
        <p:spPr/>
        <p:txBody>
          <a:bodyPr/>
          <a:lstStyle/>
          <a:p>
            <a:pPr>
              <a:defRPr/>
            </a:pPr>
            <a:r>
              <a:rPr lang="en-US" smtClean="0"/>
              <a:t>January 2016</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97</a:t>
            </a:fld>
            <a:endParaRPr lang="en-US"/>
          </a:p>
        </p:txBody>
      </p:sp>
    </p:spTree>
    <p:extLst>
      <p:ext uri="{BB962C8B-B14F-4D97-AF65-F5344CB8AC3E}">
        <p14:creationId xmlns:p14="http://schemas.microsoft.com/office/powerpoint/2010/main" val="2541769234"/>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4425" y="703263"/>
            <a:ext cx="4627563" cy="3471862"/>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idx="10"/>
          </p:nvPr>
        </p:nvSpPr>
        <p:spPr>
          <a:xfrm>
            <a:off x="4017617" y="95706"/>
            <a:ext cx="2195858" cy="215444"/>
          </a:xfrm>
        </p:spPr>
        <p:txBody>
          <a:bodyPr/>
          <a:lstStyle/>
          <a:p>
            <a:r>
              <a:rPr lang="en-US" smtClean="0"/>
              <a:t>doc.: IEEE 802.11-yy/xxxxr0</a:t>
            </a:r>
            <a:endParaRPr lang="en-US"/>
          </a:p>
        </p:txBody>
      </p:sp>
      <p:sp>
        <p:nvSpPr>
          <p:cNvPr id="5" name="Date Placeholder 4"/>
          <p:cNvSpPr>
            <a:spLocks noGrp="1"/>
          </p:cNvSpPr>
          <p:nvPr>
            <p:ph type="dt" idx="11"/>
          </p:nvPr>
        </p:nvSpPr>
        <p:spPr>
          <a:xfrm>
            <a:off x="646113" y="95706"/>
            <a:ext cx="916020" cy="215444"/>
          </a:xfrm>
        </p:spPr>
        <p:txBody>
          <a:bodyPr/>
          <a:lstStyle/>
          <a:p>
            <a:r>
              <a:rPr lang="en-US" smtClean="0"/>
              <a:t>Month Year</a:t>
            </a:r>
            <a:endParaRPr lang="en-US"/>
          </a:p>
        </p:txBody>
      </p:sp>
      <p:sp>
        <p:nvSpPr>
          <p:cNvPr id="6" name="Footer Placeholder 5"/>
          <p:cNvSpPr>
            <a:spLocks noGrp="1"/>
          </p:cNvSpPr>
          <p:nvPr>
            <p:ph type="ftr" idx="12"/>
          </p:nvPr>
        </p:nvSpPr>
        <p:spPr>
          <a:xfrm>
            <a:off x="5287963" y="9001125"/>
            <a:ext cx="3473708" cy="369332"/>
          </a:xfrm>
        </p:spPr>
        <p:txBody>
          <a:bodyPr/>
          <a:lstStyle/>
          <a:p>
            <a:r>
              <a:rPr lang="en-US" smtClean="0"/>
              <a:t>John Doe, Some Company</a:t>
            </a:r>
            <a:endParaRPr lang="en-US"/>
          </a:p>
        </p:txBody>
      </p:sp>
      <p:sp>
        <p:nvSpPr>
          <p:cNvPr id="7" name="Slide Number Placeholder 6"/>
          <p:cNvSpPr>
            <a:spLocks noGrp="1"/>
          </p:cNvSpPr>
          <p:nvPr>
            <p:ph type="sldNum" idx="13"/>
          </p:nvPr>
        </p:nvSpPr>
        <p:spPr>
          <a:xfrm>
            <a:off x="3278936" y="9001125"/>
            <a:ext cx="415177" cy="184666"/>
          </a:xfrm>
        </p:spPr>
        <p:txBody>
          <a:bodyPr/>
          <a:lstStyle/>
          <a:p>
            <a:r>
              <a:rPr lang="en-US" smtClean="0"/>
              <a:t>Page </a:t>
            </a:r>
            <a:fld id="{47A7FEEB-9CD2-43FE-843C-C5350BEACB45}" type="slidenum">
              <a:rPr lang="en-US" smtClean="0"/>
              <a:pPr/>
              <a:t>98</a:t>
            </a:fld>
            <a:endParaRPr lang="en-US"/>
          </a:p>
        </p:txBody>
      </p:sp>
    </p:spTree>
    <p:extLst>
      <p:ext uri="{BB962C8B-B14F-4D97-AF65-F5344CB8AC3E}">
        <p14:creationId xmlns:p14="http://schemas.microsoft.com/office/powerpoint/2010/main" val="1604617435"/>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802.11-15/1529r0</a:t>
            </a:r>
            <a:endParaRPr lang="en-US"/>
          </a:p>
        </p:txBody>
      </p:sp>
      <p:sp>
        <p:nvSpPr>
          <p:cNvPr id="5" name="Date Placeholder 4"/>
          <p:cNvSpPr>
            <a:spLocks noGrp="1"/>
          </p:cNvSpPr>
          <p:nvPr>
            <p:ph type="dt" idx="11"/>
          </p:nvPr>
        </p:nvSpPr>
        <p:spPr/>
        <p:txBody>
          <a:bodyPr/>
          <a:lstStyle/>
          <a:p>
            <a:pPr>
              <a:defRPr/>
            </a:pPr>
            <a:r>
              <a:rPr lang="en-US" smtClean="0"/>
              <a:t>January 2016</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99</a:t>
            </a:fld>
            <a:endParaRPr lang="en-US"/>
          </a:p>
        </p:txBody>
      </p:sp>
    </p:spTree>
    <p:extLst>
      <p:ext uri="{BB962C8B-B14F-4D97-AF65-F5344CB8AC3E}">
        <p14:creationId xmlns:p14="http://schemas.microsoft.com/office/powerpoint/2010/main" val="36823404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January 2016</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Adrian Stephens, Intel Corporation</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CDFF75A2-6F5B-4D4B-A1CF-EDEEA4E4B5D9}" type="slidenum">
              <a:rPr lang="en-US"/>
              <a:pPr>
                <a:defRPr/>
              </a:pPr>
              <a:t>‹#›</a:t>
            </a:fld>
            <a:endParaRPr lang="en-US"/>
          </a:p>
        </p:txBody>
      </p:sp>
    </p:spTree>
    <p:extLst>
      <p:ext uri="{BB962C8B-B14F-4D97-AF65-F5344CB8AC3E}">
        <p14:creationId xmlns:p14="http://schemas.microsoft.com/office/powerpoint/2010/main" val="1451002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January 2016</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Adrian Stephens, Intel Corporation</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1AEE1C41-13CA-4068-AF87-F2963A445E35}" type="slidenum">
              <a:rPr lang="en-US"/>
              <a:pPr>
                <a:defRPr/>
              </a:pPr>
              <a:t>‹#›</a:t>
            </a:fld>
            <a:endParaRPr lang="en-US"/>
          </a:p>
        </p:txBody>
      </p:sp>
    </p:spTree>
    <p:extLst>
      <p:ext uri="{BB962C8B-B14F-4D97-AF65-F5344CB8AC3E}">
        <p14:creationId xmlns:p14="http://schemas.microsoft.com/office/powerpoint/2010/main" val="690707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3100" cy="54102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685800"/>
            <a:ext cx="5676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January 2016</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Adrian Stephens, Intel Corporation</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36B1EE72-AEBD-4C27-8447-805D14E1A4F6}" type="slidenum">
              <a:rPr lang="en-US"/>
              <a:pPr>
                <a:defRPr/>
              </a:pPr>
              <a:t>‹#›</a:t>
            </a:fld>
            <a:endParaRPr lang="en-US"/>
          </a:p>
        </p:txBody>
      </p:sp>
    </p:spTree>
    <p:extLst>
      <p:ext uri="{BB962C8B-B14F-4D97-AF65-F5344CB8AC3E}">
        <p14:creationId xmlns:p14="http://schemas.microsoft.com/office/powerpoint/2010/main" val="4997074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January 2016</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Adrian Stephens, Intel Corporation</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6AC10F9D-9D4C-4E46-A08D-B0355AB774B1}" type="slidenum">
              <a:rPr lang="en-US"/>
              <a:pPr>
                <a:defRPr/>
              </a:pPr>
              <a:t>‹#›</a:t>
            </a:fld>
            <a:endParaRPr lang="en-US"/>
          </a:p>
        </p:txBody>
      </p:sp>
    </p:spTree>
    <p:extLst>
      <p:ext uri="{BB962C8B-B14F-4D97-AF65-F5344CB8AC3E}">
        <p14:creationId xmlns:p14="http://schemas.microsoft.com/office/powerpoint/2010/main" val="21180144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smtClean="0"/>
          </a:p>
        </p:txBody>
      </p:sp>
      <p:sp>
        <p:nvSpPr>
          <p:cNvPr id="4" name="Rectangle 4"/>
          <p:cNvSpPr>
            <a:spLocks noGrp="1" noChangeArrowheads="1"/>
          </p:cNvSpPr>
          <p:nvPr>
            <p:ph type="dt" sz="half" idx="10"/>
          </p:nvPr>
        </p:nvSpPr>
        <p:spPr/>
        <p:txBody>
          <a:bodyPr/>
          <a:lstStyle>
            <a:lvl1pPr>
              <a:defRPr/>
            </a:lvl1pPr>
          </a:lstStyle>
          <a:p>
            <a:pPr>
              <a:defRPr/>
            </a:pPr>
            <a:r>
              <a:rPr lang="en-US" smtClean="0"/>
              <a:t>January 2016</a:t>
            </a:r>
            <a:endParaRPr lang="en-US"/>
          </a:p>
        </p:txBody>
      </p:sp>
      <p:sp>
        <p:nvSpPr>
          <p:cNvPr id="5" name="Rectangle 5"/>
          <p:cNvSpPr>
            <a:spLocks noGrp="1" noChangeArrowheads="1"/>
          </p:cNvSpPr>
          <p:nvPr>
            <p:ph type="ftr" sz="quarter" idx="11"/>
          </p:nvPr>
        </p:nvSpPr>
        <p:spPr/>
        <p:txBody>
          <a:bodyPr/>
          <a:lstStyle>
            <a:lvl1pPr>
              <a:defRPr/>
            </a:lvl1pPr>
          </a:lstStyle>
          <a:p>
            <a:pPr>
              <a:defRPr/>
            </a:pPr>
            <a:r>
              <a:rPr lang="en-US" smtClean="0"/>
              <a:t>Adrian Stephens, Intel Corporation</a:t>
            </a:r>
            <a:endParaRPr lang="en-US"/>
          </a:p>
        </p:txBody>
      </p:sp>
      <p:sp>
        <p:nvSpPr>
          <p:cNvPr id="6" name="Rectangle 6"/>
          <p:cNvSpPr>
            <a:spLocks noGrp="1" noChangeArrowheads="1"/>
          </p:cNvSpPr>
          <p:nvPr>
            <p:ph type="sldNum" sz="quarter" idx="12"/>
          </p:nvPr>
        </p:nvSpPr>
        <p:spPr/>
        <p:txBody>
          <a:bodyPr/>
          <a:lstStyle>
            <a:lvl1pPr>
              <a:defRPr/>
            </a:lvl1pPr>
          </a:lstStyle>
          <a:p>
            <a:pPr>
              <a:defRPr/>
            </a:pPr>
            <a:r>
              <a:rPr lang="en-US"/>
              <a:t>Slide </a:t>
            </a:r>
            <a:fld id="{02BD51C0-984A-42EB-B1D1-D00F04D39060}" type="slidenum">
              <a:rPr lang="en-US"/>
              <a:pPr>
                <a:defRPr/>
              </a:pPr>
              <a:t>‹#›</a:t>
            </a:fld>
            <a:endParaRPr lang="en-US"/>
          </a:p>
        </p:txBody>
      </p:sp>
    </p:spTree>
    <p:extLst>
      <p:ext uri="{BB962C8B-B14F-4D97-AF65-F5344CB8AC3E}">
        <p14:creationId xmlns:p14="http://schemas.microsoft.com/office/powerpoint/2010/main" val="32991220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January 2016</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Adrian Stephens, Intel Corporation</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219CDBFA-76A2-4597-AA38-8543ED035B58}" type="slidenum">
              <a:rPr lang="en-US"/>
              <a:pPr>
                <a:defRPr/>
              </a:pPr>
              <a:t>‹#›</a:t>
            </a:fld>
            <a:endParaRPr lang="en-US"/>
          </a:p>
        </p:txBody>
      </p:sp>
    </p:spTree>
    <p:extLst>
      <p:ext uri="{BB962C8B-B14F-4D97-AF65-F5344CB8AC3E}">
        <p14:creationId xmlns:p14="http://schemas.microsoft.com/office/powerpoint/2010/main" val="117012867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January 2016</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Adrian Stephens, Intel Corporation</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181101DF-3CCF-4DBE-9F6F-C2C8287AACB7}" type="slidenum">
              <a:rPr lang="en-US"/>
              <a:pPr>
                <a:defRPr/>
              </a:pPr>
              <a:t>‹#›</a:t>
            </a:fld>
            <a:endParaRPr lang="en-US"/>
          </a:p>
        </p:txBody>
      </p:sp>
    </p:spTree>
    <p:extLst>
      <p:ext uri="{BB962C8B-B14F-4D97-AF65-F5344CB8AC3E}">
        <p14:creationId xmlns:p14="http://schemas.microsoft.com/office/powerpoint/2010/main" val="31438995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January 2016</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Adrian Stephens, Intel Corporation</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4EDB990D-5677-42C3-8409-B86316F68D9F}" type="slidenum">
              <a:rPr lang="en-US"/>
              <a:pPr>
                <a:defRPr/>
              </a:pPr>
              <a:t>‹#›</a:t>
            </a:fld>
            <a:endParaRPr lang="en-US"/>
          </a:p>
        </p:txBody>
      </p:sp>
    </p:spTree>
    <p:extLst>
      <p:ext uri="{BB962C8B-B14F-4D97-AF65-F5344CB8AC3E}">
        <p14:creationId xmlns:p14="http://schemas.microsoft.com/office/powerpoint/2010/main" val="10284923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t>January 2016</a:t>
            </a: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t>Adrian Stephens, Intel Corporation</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r>
              <a:rPr lang="en-US"/>
              <a:t>Slide </a:t>
            </a:r>
            <a:fld id="{16E0127D-EA26-47D7-BEDD-43594B1CA0D8}" type="slidenum">
              <a:rPr lang="en-US"/>
              <a:pPr>
                <a:defRPr/>
              </a:pPr>
              <a:t>‹#›</a:t>
            </a:fld>
            <a:endParaRPr lang="en-US"/>
          </a:p>
        </p:txBody>
      </p:sp>
    </p:spTree>
    <p:extLst>
      <p:ext uri="{BB962C8B-B14F-4D97-AF65-F5344CB8AC3E}">
        <p14:creationId xmlns:p14="http://schemas.microsoft.com/office/powerpoint/2010/main" val="35849283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r>
              <a:rPr lang="en-US" smtClean="0"/>
              <a:t>January 2016</a:t>
            </a: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t>Adrian Stephens, Intel Corporation</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r>
              <a:rPr lang="en-US"/>
              <a:t>Slide </a:t>
            </a:r>
            <a:fld id="{AC8A6EB5-1BF3-4B79-A25A-A80C2579D0D2}" type="slidenum">
              <a:rPr lang="en-US"/>
              <a:pPr>
                <a:defRPr/>
              </a:pPr>
              <a:t>‹#›</a:t>
            </a:fld>
            <a:endParaRPr lang="en-US"/>
          </a:p>
        </p:txBody>
      </p:sp>
    </p:spTree>
    <p:extLst>
      <p:ext uri="{BB962C8B-B14F-4D97-AF65-F5344CB8AC3E}">
        <p14:creationId xmlns:p14="http://schemas.microsoft.com/office/powerpoint/2010/main" val="33634284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smtClean="0"/>
              <a:t>January 2016</a:t>
            </a: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t>Adrian Stephens, Intel Corporation</a:t>
            </a: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r>
              <a:rPr lang="en-US"/>
              <a:t>Slide </a:t>
            </a:r>
            <a:fld id="{0A3E2874-852B-40F2-A72B-30C3B22A2F27}" type="slidenum">
              <a:rPr lang="en-US"/>
              <a:pPr>
                <a:defRPr/>
              </a:pPr>
              <a:t>‹#›</a:t>
            </a:fld>
            <a:endParaRPr lang="en-US"/>
          </a:p>
        </p:txBody>
      </p:sp>
    </p:spTree>
    <p:extLst>
      <p:ext uri="{BB962C8B-B14F-4D97-AF65-F5344CB8AC3E}">
        <p14:creationId xmlns:p14="http://schemas.microsoft.com/office/powerpoint/2010/main" val="20855375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January 2016</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Adrian Stephens, Intel Corporation</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07B4D0AE-50A3-4374-B97B-94DD77DA913C}" type="slidenum">
              <a:rPr lang="en-US"/>
              <a:pPr>
                <a:defRPr/>
              </a:pPr>
              <a:t>‹#›</a:t>
            </a:fld>
            <a:endParaRPr lang="en-US"/>
          </a:p>
        </p:txBody>
      </p:sp>
    </p:spTree>
    <p:extLst>
      <p:ext uri="{BB962C8B-B14F-4D97-AF65-F5344CB8AC3E}">
        <p14:creationId xmlns:p14="http://schemas.microsoft.com/office/powerpoint/2010/main" val="32743005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January 2016</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Adrian Stephens, Intel Corporation</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1A5BC343-D255-4229-A3C1-C2A825309C06}" type="slidenum">
              <a:rPr lang="en-US"/>
              <a:pPr>
                <a:defRPr/>
              </a:pPr>
              <a:t>‹#›</a:t>
            </a:fld>
            <a:endParaRPr lang="en-US"/>
          </a:p>
        </p:txBody>
      </p:sp>
    </p:spTree>
    <p:extLst>
      <p:ext uri="{BB962C8B-B14F-4D97-AF65-F5344CB8AC3E}">
        <p14:creationId xmlns:p14="http://schemas.microsoft.com/office/powerpoint/2010/main" val="41051646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28" name="Rectangle 4"/>
          <p:cNvSpPr>
            <a:spLocks noGrp="1" noChangeArrowheads="1"/>
          </p:cNvSpPr>
          <p:nvPr>
            <p:ph type="dt" sz="half" idx="2"/>
          </p:nvPr>
        </p:nvSpPr>
        <p:spPr bwMode="auto">
          <a:xfrm>
            <a:off x="696913" y="333375"/>
            <a:ext cx="1579562" cy="2762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defRPr sz="1800"/>
            </a:lvl1pPr>
          </a:lstStyle>
          <a:p>
            <a:pPr>
              <a:defRPr/>
            </a:pPr>
            <a:r>
              <a:rPr lang="en-US" smtClean="0"/>
              <a:t>January 2016</a:t>
            </a:r>
            <a:endParaRPr lang="en-US"/>
          </a:p>
        </p:txBody>
      </p:sp>
      <p:sp>
        <p:nvSpPr>
          <p:cNvPr id="1029" name="Rectangle 5"/>
          <p:cNvSpPr>
            <a:spLocks noGrp="1" noChangeArrowheads="1"/>
          </p:cNvSpPr>
          <p:nvPr>
            <p:ph type="ftr" sz="quarter" idx="3"/>
          </p:nvPr>
        </p:nvSpPr>
        <p:spPr bwMode="auto">
          <a:xfrm>
            <a:off x="8077200" y="6475413"/>
            <a:ext cx="4667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a:defRPr sz="1200" b="0"/>
            </a:lvl1pPr>
          </a:lstStyle>
          <a:p>
            <a:pPr>
              <a:defRPr/>
            </a:pPr>
            <a:r>
              <a:rPr lang="en-US" smtClean="0"/>
              <a:t>Adrian Stephens, Intel Corporation</a:t>
            </a:r>
            <a:endParaRPr lang="en-US"/>
          </a:p>
        </p:txBody>
      </p:sp>
      <p:sp>
        <p:nvSpPr>
          <p:cNvPr id="1030" name="Rectangle 6"/>
          <p:cNvSpPr>
            <a:spLocks noGrp="1" noChangeArrowheads="1"/>
          </p:cNvSpPr>
          <p:nvPr>
            <p:ph type="sldNum" sz="quarter" idx="4"/>
          </p:nvPr>
        </p:nvSpPr>
        <p:spPr bwMode="auto">
          <a:xfrm>
            <a:off x="4338392" y="6475413"/>
            <a:ext cx="543418"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a:defRPr sz="1200" b="0"/>
            </a:lvl1pPr>
          </a:lstStyle>
          <a:p>
            <a:pPr>
              <a:defRPr/>
            </a:pPr>
            <a:r>
              <a:rPr lang="en-US" dirty="0" smtClean="0"/>
              <a:t>Slide </a:t>
            </a:r>
            <a:fld id="{F5DBBF94-17B0-4983-A36A-09B6DE690826}" type="slidenum">
              <a:rPr lang="en-US" smtClean="0"/>
              <a:pPr>
                <a:defRPr/>
              </a:pPr>
              <a:t>‹#›</a:t>
            </a:fld>
            <a:endParaRPr lang="en-US" dirty="0"/>
          </a:p>
        </p:txBody>
      </p:sp>
      <p:sp>
        <p:nvSpPr>
          <p:cNvPr id="1031" name="Rectangle 7"/>
          <p:cNvSpPr>
            <a:spLocks noChangeArrowheads="1"/>
          </p:cNvSpPr>
          <p:nvPr/>
        </p:nvSpPr>
        <p:spPr bwMode="auto">
          <a:xfrm>
            <a:off x="5162485" y="332601"/>
            <a:ext cx="328301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a:r>
              <a:rPr lang="en-US" sz="1800" dirty="0"/>
              <a:t>doc.: IEEE </a:t>
            </a:r>
            <a:r>
              <a:rPr lang="en-US" sz="1800" dirty="0" smtClean="0"/>
              <a:t>802.11-15/1529r0</a:t>
            </a:r>
            <a:endParaRPr lang="en-US" sz="1800" dirty="0"/>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1033" name="Rectangle 9"/>
          <p:cNvSpPr>
            <a:spLocks noChangeArrowheads="1"/>
          </p:cNvSpPr>
          <p:nvPr/>
        </p:nvSpPr>
        <p:spPr bwMode="auto">
          <a:xfrm>
            <a:off x="685800" y="6475413"/>
            <a:ext cx="42068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0"/>
              <a:t>Report</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Lst>
  <p:timing>
    <p:tnLst>
      <p:par>
        <p:cTn id="1" dur="indefinite" restart="never" nodeType="tmRoot"/>
      </p:par>
    </p:tnLst>
  </p:timing>
  <p:hf hdr="0"/>
  <p:txStyles>
    <p:title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Times New Roman" pitchFamily="18" charset="0"/>
        </a:defRPr>
      </a:lvl2pPr>
      <a:lvl3pPr algn="ctr" rtl="0" eaLnBrk="0" fontAlgn="base" hangingPunct="0">
        <a:spcBef>
          <a:spcPct val="0"/>
        </a:spcBef>
        <a:spcAft>
          <a:spcPct val="0"/>
        </a:spcAft>
        <a:defRPr sz="3200" b="1">
          <a:solidFill>
            <a:schemeClr val="tx2"/>
          </a:solidFill>
          <a:latin typeface="Times New Roman" pitchFamily="18" charset="0"/>
        </a:defRPr>
      </a:lvl3pPr>
      <a:lvl4pPr algn="ctr" rtl="0" eaLnBrk="0" fontAlgn="base" hangingPunct="0">
        <a:spcBef>
          <a:spcPct val="0"/>
        </a:spcBef>
        <a:spcAft>
          <a:spcPct val="0"/>
        </a:spcAft>
        <a:defRPr sz="3200" b="1">
          <a:solidFill>
            <a:schemeClr val="tx2"/>
          </a:solidFill>
          <a:latin typeface="Times New Roman" pitchFamily="18" charset="0"/>
        </a:defRPr>
      </a:lvl4pPr>
      <a:lvl5pPr algn="ctr" rtl="0" eaLnBrk="0" fontAlgn="base" hangingPunct="0">
        <a:spcBef>
          <a:spcPct val="0"/>
        </a:spcBef>
        <a:spcAft>
          <a:spcPct val="0"/>
        </a:spcAft>
        <a:defRPr sz="3200" b="1">
          <a:solidFill>
            <a:schemeClr val="tx2"/>
          </a:solidFill>
          <a:latin typeface="Times New Roman" pitchFamily="18" charset="0"/>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Microsoft_Word_97_-_2003_Document1.doc"/></Relationships>
</file>

<file path=ppt/slides/_rels/slide10.xml.rels><?xml version="1.0" encoding="UTF-8" standalone="yes"?>
<Relationships xmlns="http://schemas.openxmlformats.org/package/2006/relationships"><Relationship Id="rId3" Type="http://schemas.openxmlformats.org/officeDocument/2006/relationships/hyperlink" Target="http://grouper.ieee.org/groups/802/11/Reports/802.11_Timelines.htm" TargetMode="External"/><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00.xml.rels><?xml version="1.0" encoding="UTF-8" standalone="yes"?>
<Relationships xmlns="http://schemas.openxmlformats.org/package/2006/relationships"><Relationship Id="rId3" Type="http://schemas.openxmlformats.org/officeDocument/2006/relationships/notesSlide" Target="../notesSlides/notesSlide100.xml"/><Relationship Id="rId2" Type="http://schemas.openxmlformats.org/officeDocument/2006/relationships/slideLayout" Target="../slideLayouts/slideLayout2.xml"/><Relationship Id="rId1" Type="http://schemas.openxmlformats.org/officeDocument/2006/relationships/vmlDrawing" Target="../drawings/vmlDrawing18.vml"/><Relationship Id="rId5" Type="http://schemas.openxmlformats.org/officeDocument/2006/relationships/image" Target="../media/image23.emf"/><Relationship Id="rId4" Type="http://schemas.openxmlformats.org/officeDocument/2006/relationships/oleObject" Target="../embeddings/Microsoft_Word_97_-_2003_Document17.doc"/></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hyperlink" Target="http://www.ietf.org/" TargetMode="External"/><Relationship Id="rId2" Type="http://schemas.openxmlformats.org/officeDocument/2006/relationships/notesSlide" Target="../notesSlides/notesSlide102.xml"/><Relationship Id="rId1" Type="http://schemas.openxmlformats.org/officeDocument/2006/relationships/slideLayout" Target="../slideLayouts/slideLayout2.xml"/><Relationship Id="rId5" Type="http://schemas.openxmlformats.org/officeDocument/2006/relationships/hyperlink" Target="https://www.ietf.org/edu/tutorials.html" TargetMode="External"/><Relationship Id="rId4" Type="http://schemas.openxmlformats.org/officeDocument/2006/relationships/hyperlink" Target="https://www.ietf.org/edu/process-oriented-tutorials.html#newcomers" TargetMode="External"/></Relationships>
</file>

<file path=ppt/slides/_rels/slide103.xml.rels><?xml version="1.0" encoding="UTF-8" standalone="yes"?>
<Relationships xmlns="http://schemas.openxmlformats.org/package/2006/relationships"><Relationship Id="rId3" Type="http://schemas.openxmlformats.org/officeDocument/2006/relationships/hyperlink" Target="http://www.iab.org/activities/joint-activities/iab-ieee-coordination/" TargetMode="External"/><Relationship Id="rId7" Type="http://schemas.openxmlformats.org/officeDocument/2006/relationships/hyperlink" Target="http://ieee-sa.centraldesktop.com/802liaisondb/FrontPage" TargetMode="External"/><Relationship Id="rId2" Type="http://schemas.openxmlformats.org/officeDocument/2006/relationships/notesSlide" Target="../notesSlides/notesSlide103.xml"/><Relationship Id="rId1" Type="http://schemas.openxmlformats.org/officeDocument/2006/relationships/slideLayout" Target="../slideLayouts/slideLayout2.xml"/><Relationship Id="rId6" Type="http://schemas.openxmlformats.org/officeDocument/2006/relationships/hyperlink" Target="https://datatracker.ietf.org/doc/rfc7241/" TargetMode="External"/><Relationship Id="rId5" Type="http://schemas.openxmlformats.org/officeDocument/2006/relationships/hyperlink" Target="http://www.ietf.org/edu/documents/WirelessLinks2.pdf" TargetMode="External"/><Relationship Id="rId4" Type="http://schemas.openxmlformats.org/officeDocument/2006/relationships/hyperlink" Target="http://ietf.org/meeting/95/tutorials.html" TargetMode="External"/></Relationships>
</file>

<file path=ppt/slides/_rels/slide104.xml.rels><?xml version="1.0" encoding="UTF-8" standalone="yes"?>
<Relationships xmlns="http://schemas.openxmlformats.org/package/2006/relationships"><Relationship Id="rId3" Type="http://schemas.openxmlformats.org/officeDocument/2006/relationships/hyperlink" Target="https://mentor.ieee.org/802.11/dcn/15/11-15-1261-02-0arc-mulicast-performance-optimization-features-overview-for-ietf-nov-2015.ppt" TargetMode="External"/><Relationship Id="rId2" Type="http://schemas.openxmlformats.org/officeDocument/2006/relationships/notesSlide" Target="../notesSlides/notesSlide104.xml"/><Relationship Id="rId1" Type="http://schemas.openxmlformats.org/officeDocument/2006/relationships/slideLayout" Target="../slideLayouts/slideLayout2.xml"/><Relationship Id="rId6" Type="http://schemas.openxmlformats.org/officeDocument/2006/relationships/hyperlink" Target="http://www.ipv6council.be/IMG/pdf/20141212-08_vyncke_-_ipv6_multicast_issues-pptx.pdf" TargetMode="External"/><Relationship Id="rId5" Type="http://schemas.openxmlformats.org/officeDocument/2006/relationships/hyperlink" Target="http://datatracker.ietf.org/doc/draft-mcbride-mboned-wifi-mcast-problem-statement/" TargetMode="External"/><Relationship Id="rId4" Type="http://schemas.openxmlformats.org/officeDocument/2006/relationships/hyperlink" Target="http://www.ieee802.org/11/email/stds-802-11/msg01838.html" TargetMode="External"/></Relationships>
</file>

<file path=ppt/slides/_rels/slide105.xml.rels><?xml version="1.0" encoding="UTF-8" standalone="yes"?>
<Relationships xmlns="http://schemas.openxmlformats.org/package/2006/relationships"><Relationship Id="rId3" Type="http://schemas.openxmlformats.org/officeDocument/2006/relationships/hyperlink" Target="https://tools.ietf.org/html/draft-cui-iss-problem-03" TargetMode="External"/><Relationship Id="rId2" Type="http://schemas.openxmlformats.org/officeDocument/2006/relationships/notesSlide" Target="../notesSlides/notesSlide105.xml"/><Relationship Id="rId1" Type="http://schemas.openxmlformats.org/officeDocument/2006/relationships/slideLayout" Target="../slideLayouts/slideLayout2.xml"/><Relationship Id="rId5" Type="http://schemas.openxmlformats.org/officeDocument/2006/relationships/hyperlink" Target="https://mentor.ieee.org/802.11/dcn/15/11-15-1184-05-000m-owe.docx" TargetMode="External"/><Relationship Id="rId4" Type="http://schemas.openxmlformats.org/officeDocument/2006/relationships/hyperlink" Target="http://www.ietf.org/mail-archive/web/ietf-announce/current/msg14957.html" TargetMode="External"/></Relationships>
</file>

<file path=ppt/slides/_rels/slide106.xml.rels><?xml version="1.0" encoding="UTF-8" standalone="yes"?>
<Relationships xmlns="http://schemas.openxmlformats.org/package/2006/relationships"><Relationship Id="rId3" Type="http://schemas.openxmlformats.org/officeDocument/2006/relationships/hyperlink" Target="https://datatracker.ietf.org/wg/ice/charter/" TargetMode="External"/><Relationship Id="rId2" Type="http://schemas.openxmlformats.org/officeDocument/2006/relationships/notesSlide" Target="../notesSlides/notesSlide106.xml"/><Relationship Id="rId1" Type="http://schemas.openxmlformats.org/officeDocument/2006/relationships/slideLayout" Target="../slideLayouts/slideLayout2.xml"/><Relationship Id="rId4" Type="http://schemas.openxmlformats.org/officeDocument/2006/relationships/hyperlink" Target="https://datatracker.ietf.org/wg/slim/charter/" TargetMode="External"/></Relationships>
</file>

<file path=ppt/slides/_rels/slide107.xml.rels><?xml version="1.0" encoding="UTF-8" standalone="yes"?>
<Relationships xmlns="http://schemas.openxmlformats.org/package/2006/relationships"><Relationship Id="rId3" Type="http://schemas.openxmlformats.org/officeDocument/2006/relationships/hyperlink" Target="https://datatracker.ietf.org/wg/cellar/charter/" TargetMode="External"/><Relationship Id="rId2" Type="http://schemas.openxmlformats.org/officeDocument/2006/relationships/notesSlide" Target="../notesSlides/notesSlide107.xml"/><Relationship Id="rId1" Type="http://schemas.openxmlformats.org/officeDocument/2006/relationships/slideLayout" Target="../slideLayouts/slideLayout2.xml"/><Relationship Id="rId4" Type="http://schemas.openxmlformats.org/officeDocument/2006/relationships/hyperlink" Target="https://datatracker.ietf.org/wg/curdle/charter/" TargetMode="External"/></Relationships>
</file>

<file path=ppt/slides/_rels/slide108.xml.rels><?xml version="1.0" encoding="UTF-8" standalone="yes"?>
<Relationships xmlns="http://schemas.openxmlformats.org/package/2006/relationships"><Relationship Id="rId8" Type="http://schemas.openxmlformats.org/officeDocument/2006/relationships/hyperlink" Target="https://tools.ietf.org/html/draft-jjmb-v6ops-unique-ipv6-prefix-per-host-00" TargetMode="External"/><Relationship Id="rId3" Type="http://schemas.openxmlformats.org/officeDocument/2006/relationships/hyperlink" Target="http://datatracker.ietf.org/wg/6lo/charter/" TargetMode="External"/><Relationship Id="rId7" Type="http://schemas.openxmlformats.org/officeDocument/2006/relationships/hyperlink" Target="https://tools.ietf.org/html/draft-thubert-6lo-backbone-router-02" TargetMode="External"/><Relationship Id="rId2" Type="http://schemas.openxmlformats.org/officeDocument/2006/relationships/notesSlide" Target="../notesSlides/notesSlide108.xml"/><Relationship Id="rId1" Type="http://schemas.openxmlformats.org/officeDocument/2006/relationships/slideLayout" Target="../slideLayouts/slideLayout2.xml"/><Relationship Id="rId6" Type="http://schemas.openxmlformats.org/officeDocument/2006/relationships/hyperlink" Target="https://tools.ietf.org/html/draft-thubert-6lo-routing-dispatch-06" TargetMode="External"/><Relationship Id="rId5" Type="http://schemas.openxmlformats.org/officeDocument/2006/relationships/hyperlink" Target="http://datatracker.ietf.org/doc/draft-delcarpio-6lo-wlanah/" TargetMode="External"/><Relationship Id="rId10" Type="http://schemas.openxmlformats.org/officeDocument/2006/relationships/hyperlink" Target="http://datatracker.ietf.org/wg/core/" TargetMode="External"/><Relationship Id="rId4" Type="http://schemas.openxmlformats.org/officeDocument/2006/relationships/hyperlink" Target="https://mentor.ieee.org/802.11/dcn/15/11-15-1085-00-0wng-6lowpan-over-802-11.pptx" TargetMode="External"/><Relationship Id="rId9" Type="http://schemas.openxmlformats.org/officeDocument/2006/relationships/hyperlink" Target="http://datatracker.ietf.org/wg/roll/" TargetMode="External"/></Relationships>
</file>

<file path=ppt/slides/_rels/slide109.xml.rels><?xml version="1.0" encoding="UTF-8" standalone="yes"?>
<Relationships xmlns="http://schemas.openxmlformats.org/package/2006/relationships"><Relationship Id="rId8" Type="http://schemas.openxmlformats.org/officeDocument/2006/relationships/hyperlink" Target="https://datatracker.ietf.org/doc/draft-irtf-cfrg-dragonfly/" TargetMode="External"/><Relationship Id="rId3" Type="http://schemas.openxmlformats.org/officeDocument/2006/relationships/hyperlink" Target="http://datatracker.ietf.org/wg/radext/" TargetMode="External"/><Relationship Id="rId7" Type="http://schemas.openxmlformats.org/officeDocument/2006/relationships/hyperlink" Target="https://tools.ietf.org/html/draft-harkins-salted-eap-pwd-02" TargetMode="External"/><Relationship Id="rId2" Type="http://schemas.openxmlformats.org/officeDocument/2006/relationships/notesSlide" Target="../notesSlides/notesSlide109.xml"/><Relationship Id="rId1" Type="http://schemas.openxmlformats.org/officeDocument/2006/relationships/slideLayout" Target="../slideLayouts/slideLayout2.xml"/><Relationship Id="rId6" Type="http://schemas.openxmlformats.org/officeDocument/2006/relationships/hyperlink" Target="http://datatracker.ietf.org/doc/draft-ietf-radext-datatypes/" TargetMode="External"/><Relationship Id="rId5" Type="http://schemas.openxmlformats.org/officeDocument/2006/relationships/hyperlink" Target="http://datatracker.ietf.org/doc/draft-ietf-radext-ip-port-radius-ext/" TargetMode="External"/><Relationship Id="rId4" Type="http://schemas.openxmlformats.org/officeDocument/2006/relationships/hyperlink" Target="https://datatracker.ietf.org/doc/draft-ietf-radext-coa-proxy/"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8" Type="http://schemas.openxmlformats.org/officeDocument/2006/relationships/hyperlink" Target="https://datatracker.ietf.org/doc/draft-ietf-ecrit-ecall/" TargetMode="External"/><Relationship Id="rId3" Type="http://schemas.openxmlformats.org/officeDocument/2006/relationships/hyperlink" Target="http://www.ietf.org/dyn/wg/charter/ecrit-charter.html" TargetMode="External"/><Relationship Id="rId7" Type="http://schemas.openxmlformats.org/officeDocument/2006/relationships/hyperlink" Target="https://datatracker.ietf.org/doc/draft-ietf-ecrit-car-crash/" TargetMode="External"/><Relationship Id="rId2" Type="http://schemas.openxmlformats.org/officeDocument/2006/relationships/notesSlide" Target="../notesSlides/notesSlide110.xml"/><Relationship Id="rId1" Type="http://schemas.openxmlformats.org/officeDocument/2006/relationships/slideLayout" Target="../slideLayouts/slideLayout2.xml"/><Relationship Id="rId6" Type="http://schemas.openxmlformats.org/officeDocument/2006/relationships/hyperlink" Target="https://datatracker.ietf.org/doc/draft-ietf-ecrit-held-routing/" TargetMode="External"/><Relationship Id="rId5" Type="http://schemas.openxmlformats.org/officeDocument/2006/relationships/hyperlink" Target="http://datatracker.ietf.org/doc/draft-ietf-ecrit-additional-data/" TargetMode="External"/><Relationship Id="rId4" Type="http://schemas.openxmlformats.org/officeDocument/2006/relationships/hyperlink" Target="http://datatracker.ietf.org/doc/rfc6443/" TargetMode="External"/></Relationships>
</file>

<file path=ppt/slides/_rels/slide111.xml.rels><?xml version="1.0" encoding="UTF-8" standalone="yes"?>
<Relationships xmlns="http://schemas.openxmlformats.org/package/2006/relationships"><Relationship Id="rId8" Type="http://schemas.openxmlformats.org/officeDocument/2006/relationships/hyperlink" Target="http://datatracker.ietf.org/doc/draft-ietf-homenet-front-end-naming-delegation/" TargetMode="External"/><Relationship Id="rId3" Type="http://schemas.openxmlformats.org/officeDocument/2006/relationships/hyperlink" Target="https://datatracker.ietf.org/wg/homenet/" TargetMode="External"/><Relationship Id="rId7" Type="http://schemas.openxmlformats.org/officeDocument/2006/relationships/hyperlink" Target="https://datatracker.ietf.org/doc/rfc7695/" TargetMode="External"/><Relationship Id="rId2" Type="http://schemas.openxmlformats.org/officeDocument/2006/relationships/notesSlide" Target="../notesSlides/notesSlide111.xml"/><Relationship Id="rId1" Type="http://schemas.openxmlformats.org/officeDocument/2006/relationships/slideLayout" Target="../slideLayouts/slideLayout2.xml"/><Relationship Id="rId6" Type="http://schemas.openxmlformats.org/officeDocument/2006/relationships/hyperlink" Target="http://datatracker.ietf.org/doc/draft-ietf-homenet-dncp/" TargetMode="External"/><Relationship Id="rId5" Type="http://schemas.openxmlformats.org/officeDocument/2006/relationships/hyperlink" Target="https://datatracker.ietf.org/doc/draft-barth-homenet-wifi-roaming/" TargetMode="External"/><Relationship Id="rId4" Type="http://schemas.openxmlformats.org/officeDocument/2006/relationships/hyperlink" Target="http://datatracker.ietf.org/doc/rfc7368/" TargetMode="External"/><Relationship Id="rId9" Type="http://schemas.openxmlformats.org/officeDocument/2006/relationships/hyperlink" Target="http://datatracker.ietf.org/doc/draft-ietf-homenet-hybrid-proxy-zeroconf/" TargetMode="External"/></Relationships>
</file>

<file path=ppt/slides/_rels/slide112.xml.rels><?xml version="1.0" encoding="UTF-8" standalone="yes"?>
<Relationships xmlns="http://schemas.openxmlformats.org/package/2006/relationships"><Relationship Id="rId8" Type="http://schemas.openxmlformats.org/officeDocument/2006/relationships/hyperlink" Target="https://datatracker.ietf.org/doc/draft-ietf-opsawg-tacacs/" TargetMode="External"/><Relationship Id="rId3" Type="http://schemas.openxmlformats.org/officeDocument/2006/relationships/hyperlink" Target="http://datatracker.ietf.org/wg/opsawg/" TargetMode="External"/><Relationship Id="rId7" Type="http://schemas.openxmlformats.org/officeDocument/2006/relationships/hyperlink" Target="https://datatracker.ietf.org/doc/draft-ietf-opsawg-hmac-sha-2-usm-snmp-new/" TargetMode="External"/><Relationship Id="rId12" Type="http://schemas.openxmlformats.org/officeDocument/2006/relationships/hyperlink" Target="https://datatracker.ietf.org/doc/rfc7548/" TargetMode="External"/><Relationship Id="rId2" Type="http://schemas.openxmlformats.org/officeDocument/2006/relationships/notesSlide" Target="../notesSlides/notesSlide112.xml"/><Relationship Id="rId1" Type="http://schemas.openxmlformats.org/officeDocument/2006/relationships/slideLayout" Target="../slideLayouts/slideLayout2.xml"/><Relationship Id="rId6" Type="http://schemas.openxmlformats.org/officeDocument/2006/relationships/hyperlink" Target="http://datatracker.ietf.org/doc/draft-ietf-opsawg-capwap-extension/" TargetMode="External"/><Relationship Id="rId11" Type="http://schemas.openxmlformats.org/officeDocument/2006/relationships/hyperlink" Target="https://tools.ietf.org/html/rfc6632" TargetMode="External"/><Relationship Id="rId5" Type="http://schemas.openxmlformats.org/officeDocument/2006/relationships/hyperlink" Target="https://datatracker.ietf.org/doc/draft-ietf-opsawg-capwap-hybridmac/" TargetMode="External"/><Relationship Id="rId10" Type="http://schemas.openxmlformats.org/officeDocument/2006/relationships/hyperlink" Target="http://datatracker.ietf.org/doc/draft-ietf-opsawg-capwap-alt-tunnel/" TargetMode="External"/><Relationship Id="rId4" Type="http://schemas.openxmlformats.org/officeDocument/2006/relationships/hyperlink" Target="http://www.ietf.org/id/draft-zhang-opsawg-capwap-cds-02.txt" TargetMode="External"/><Relationship Id="rId9" Type="http://schemas.openxmlformats.org/officeDocument/2006/relationships/hyperlink" Target="http://datatracker.ietf.org/doc/rfc7494/" TargetMode="External"/></Relationships>
</file>

<file path=ppt/slides/_rels/slide113.xml.rels><?xml version="1.0" encoding="UTF-8" standalone="yes"?>
<Relationships xmlns="http://schemas.openxmlformats.org/package/2006/relationships"><Relationship Id="rId3" Type="http://schemas.openxmlformats.org/officeDocument/2006/relationships/hyperlink" Target="http://datatracker.ietf.org/wg/aqm/charter/" TargetMode="External"/><Relationship Id="rId7" Type="http://schemas.openxmlformats.org/officeDocument/2006/relationships/hyperlink" Target="https://tools.ietf.org/html/rfc7567" TargetMode="External"/><Relationship Id="rId2" Type="http://schemas.openxmlformats.org/officeDocument/2006/relationships/notesSlide" Target="../notesSlides/notesSlide113.xml"/><Relationship Id="rId1" Type="http://schemas.openxmlformats.org/officeDocument/2006/relationships/slideLayout" Target="../slideLayouts/slideLayout2.xml"/><Relationship Id="rId6" Type="http://schemas.openxmlformats.org/officeDocument/2006/relationships/hyperlink" Target="http://datatracker.ietf.org/doc/draft-ietf-aqm-eval-guidelines/" TargetMode="External"/><Relationship Id="rId5" Type="http://schemas.openxmlformats.org/officeDocument/2006/relationships/hyperlink" Target="http://datatracker.ietf.org/doc/draft-ietf-aqm-ecn-benefits/" TargetMode="External"/><Relationship Id="rId4" Type="http://schemas.openxmlformats.org/officeDocument/2006/relationships/hyperlink" Target="https://datatracker.ietf.org/doc/rfc2309/" TargetMode="External"/></Relationships>
</file>

<file path=ppt/slides/_rels/slide114.xml.rels><?xml version="1.0" encoding="UTF-8" standalone="yes"?>
<Relationships xmlns="http://schemas.openxmlformats.org/package/2006/relationships"><Relationship Id="rId8" Type="http://schemas.openxmlformats.org/officeDocument/2006/relationships/hyperlink" Target="https://datatracker.ietf.org/doc/rfc7685/" TargetMode="External"/><Relationship Id="rId3" Type="http://schemas.openxmlformats.org/officeDocument/2006/relationships/hyperlink" Target="http://datatracker.ietf.org/wg/tls/charter/" TargetMode="External"/><Relationship Id="rId7" Type="http://schemas.openxmlformats.org/officeDocument/2006/relationships/hyperlink" Target="http://datatracker.ietf.org/doc/draft-ietf-tls-curve25519/" TargetMode="External"/><Relationship Id="rId2" Type="http://schemas.openxmlformats.org/officeDocument/2006/relationships/notesSlide" Target="../notesSlides/notesSlide114.xml"/><Relationship Id="rId1" Type="http://schemas.openxmlformats.org/officeDocument/2006/relationships/slideLayout" Target="../slideLayouts/slideLayout2.xml"/><Relationship Id="rId6" Type="http://schemas.openxmlformats.org/officeDocument/2006/relationships/hyperlink" Target="http://datatracker.ietf.org/doc/draft-ietf-tls-rfc4492bis/" TargetMode="External"/><Relationship Id="rId5" Type="http://schemas.openxmlformats.org/officeDocument/2006/relationships/hyperlink" Target="http://datatracker.ietf.org/doc/draft-ietf-tls-tls13/" TargetMode="External"/><Relationship Id="rId4" Type="http://schemas.openxmlformats.org/officeDocument/2006/relationships/hyperlink" Target="http://datatracker.ietf.org/doc/draft-ietf-tls-negotiated-ff-dhe/" TargetMode="External"/><Relationship Id="rId9" Type="http://schemas.openxmlformats.org/officeDocument/2006/relationships/hyperlink" Target="http://datatracker.ietf.org/doc/rfc7568/" TargetMode="External"/></Relationships>
</file>

<file path=ppt/slides/_rels/slide115.xml.rels><?xml version="1.0" encoding="UTF-8" standalone="yes"?>
<Relationships xmlns="http://schemas.openxmlformats.org/package/2006/relationships"><Relationship Id="rId3" Type="http://schemas.openxmlformats.org/officeDocument/2006/relationships/hyperlink" Target="http://datatracker.ietf.org/wg/dnssd/charter/" TargetMode="External"/><Relationship Id="rId7" Type="http://schemas.openxmlformats.org/officeDocument/2006/relationships/hyperlink" Target="http://datatracker.ietf.org/doc/draft-ietf-dnssd-mdns-dns-interop/" TargetMode="External"/><Relationship Id="rId2" Type="http://schemas.openxmlformats.org/officeDocument/2006/relationships/notesSlide" Target="../notesSlides/notesSlide115.xml"/><Relationship Id="rId1" Type="http://schemas.openxmlformats.org/officeDocument/2006/relationships/slideLayout" Target="../slideLayouts/slideLayout2.xml"/><Relationship Id="rId6" Type="http://schemas.openxmlformats.org/officeDocument/2006/relationships/hyperlink" Target="http://datatracker.ietf.org/doc/draft-otis-dnssd-scalable-dns-sd-threats/" TargetMode="External"/><Relationship Id="rId5" Type="http://schemas.openxmlformats.org/officeDocument/2006/relationships/hyperlink" Target="https://datatracker.ietf.org/doc/draft-ietf-dnssd-hybrid/" TargetMode="External"/><Relationship Id="rId4" Type="http://schemas.openxmlformats.org/officeDocument/2006/relationships/hyperlink" Target="http://datatracker.ietf.org/doc/rfc7558/" TargetMode="External"/></Relationships>
</file>

<file path=ppt/slides/_rels/slide116.xml.rels><?xml version="1.0" encoding="UTF-8" standalone="yes"?>
<Relationships xmlns="http://schemas.openxmlformats.org/package/2006/relationships"><Relationship Id="rId3" Type="http://schemas.openxmlformats.org/officeDocument/2006/relationships/hyperlink" Target="http://datatracker.ietf.org/wg/netext/charter/" TargetMode="External"/><Relationship Id="rId2" Type="http://schemas.openxmlformats.org/officeDocument/2006/relationships/notesSlide" Target="../notesSlides/notesSlide116.xml"/><Relationship Id="rId1" Type="http://schemas.openxmlformats.org/officeDocument/2006/relationships/slideLayout" Target="../slideLayouts/slideLayout2.xml"/><Relationship Id="rId4" Type="http://schemas.openxmlformats.org/officeDocument/2006/relationships/hyperlink" Target="http://datatracker.ietf.org/doc/rfc7561/" TargetMode="External"/></Relationships>
</file>

<file path=ppt/slides/_rels/slide117.xml.rels><?xml version="1.0" encoding="UTF-8" standalone="yes"?>
<Relationships xmlns="http://schemas.openxmlformats.org/package/2006/relationships"><Relationship Id="rId8" Type="http://schemas.openxmlformats.org/officeDocument/2006/relationships/hyperlink" Target="https://tools.ietf.org/html/rfc2236" TargetMode="External"/><Relationship Id="rId3" Type="http://schemas.openxmlformats.org/officeDocument/2006/relationships/hyperlink" Target="http://datatracker.ietf.org/wg/pim/charter/" TargetMode="External"/><Relationship Id="rId7" Type="http://schemas.openxmlformats.org/officeDocument/2006/relationships/hyperlink" Target="https://datatracker.ietf.org/doc/draft-vyncke-pim-mld-security/" TargetMode="External"/><Relationship Id="rId2" Type="http://schemas.openxmlformats.org/officeDocument/2006/relationships/notesSlide" Target="../notesSlides/notesSlide117.xml"/><Relationship Id="rId1" Type="http://schemas.openxmlformats.org/officeDocument/2006/relationships/slideLayout" Target="../slideLayouts/slideLayout2.xml"/><Relationship Id="rId6" Type="http://schemas.openxmlformats.org/officeDocument/2006/relationships/hyperlink" Target="https://datatracker.ietf.org/doc/draft-ietf-pim-explicit-tracking/" TargetMode="External"/><Relationship Id="rId5" Type="http://schemas.openxmlformats.org/officeDocument/2006/relationships/hyperlink" Target="https://datatracker.ietf.org/doc/draft-ietf-pim-rfc4601bis/" TargetMode="External"/><Relationship Id="rId4" Type="http://schemas.openxmlformats.org/officeDocument/2006/relationships/hyperlink" Target="https://datatracker.ietf.org/doc/draft-ietf-pim-hierarchicaljoinattr/" TargetMode="External"/><Relationship Id="rId9" Type="http://schemas.openxmlformats.org/officeDocument/2006/relationships/hyperlink" Target="https://www.ietf.org/rfc/rfc2710.txt" TargetMode="External"/></Relationships>
</file>

<file path=ppt/slides/_rels/slide118.xml.rels><?xml version="1.0" encoding="UTF-8" standalone="yes"?>
<Relationships xmlns="http://schemas.openxmlformats.org/package/2006/relationships"><Relationship Id="rId3" Type="http://schemas.openxmlformats.org/officeDocument/2006/relationships/hyperlink" Target="https://mentor.ieee.org/802.11/dcn/12/11-12-0122-01-0000-january-2012-liaison-to-ietf.ppt" TargetMode="External"/><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notesSlide" Target="../notesSlides/notesSlide119.xml"/><Relationship Id="rId2" Type="http://schemas.openxmlformats.org/officeDocument/2006/relationships/slideLayout" Target="../slideLayouts/slideLayout2.xml"/><Relationship Id="rId1" Type="http://schemas.openxmlformats.org/officeDocument/2006/relationships/vmlDrawing" Target="../drawings/vmlDrawing19.vml"/><Relationship Id="rId5" Type="http://schemas.openxmlformats.org/officeDocument/2006/relationships/image" Target="../media/image24.emf"/><Relationship Id="rId4" Type="http://schemas.openxmlformats.org/officeDocument/2006/relationships/oleObject" Target="../embeddings/Microsoft_Word_97_-_2003_Document18.doc"/></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hyperlink" Target="https://mentor.ieee.org/802.11/dcn/16/11-16-0111-00-0000-liaison-from-wfa-on-laa-coexistence-testing.doc" TargetMode="External"/><Relationship Id="rId2" Type="http://schemas.openxmlformats.org/officeDocument/2006/relationships/notesSlide" Target="../notesSlides/notesSlide120.xml"/><Relationship Id="rId1" Type="http://schemas.openxmlformats.org/officeDocument/2006/relationships/slideLayout" Target="../slideLayouts/slideLayout2.xml"/><Relationship Id="rId4" Type="http://schemas.openxmlformats.org/officeDocument/2006/relationships/hyperlink" Target="http://www.wi-fi.org/news-events/newsroom/wi-fi-alliance-introduces-low-power-long-range-wi-fi-halow" TargetMode="Externa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hyperlink" Target="http://www.wi-fi.org/" TargetMode="External"/><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8.emf"/><Relationship Id="rId4" Type="http://schemas.openxmlformats.org/officeDocument/2006/relationships/oleObject" Target="../embeddings/Microsoft_Word_97_-_2003_Document3.doc"/></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mentor.ieee.org/802.11/dcn/15/11-15-1519-03-0arc-arc-sc-agenda-jan-2016.ppt"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s://mentor.ieee.org/802.11/dcn/15/11-15-0540-08-0arc-updates-to-revmc-5-1-5.docx"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9.emf"/><Relationship Id="rId4" Type="http://schemas.openxmlformats.org/officeDocument/2006/relationships/oleObject" Target="../embeddings/oleObject1.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10.emf"/><Relationship Id="rId4" Type="http://schemas.openxmlformats.org/officeDocument/2006/relationships/oleObject" Target="../embeddings/Microsoft_Word_97_-_2003_Document4.doc"/></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mentor.ieee.org/802.11/dcn/15/11-15-1518-01-0wng-agenda-for-wng-2016-01.ppt"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hyperlink" Target="https://mentor.ieee.org/802.11/dcn/16/11-16-0128-01-0wng-imt-2020-way-forward-and-straw-polls.pptx" TargetMode="External"/><Relationship Id="rId5" Type="http://schemas.openxmlformats.org/officeDocument/2006/relationships/hyperlink" Target="https://mentor.ieee.org/802.11/dcn/16/11-16-0004-00-0000-next-steps-for-imt-2020.pptx" TargetMode="External"/><Relationship Id="rId4" Type="http://schemas.openxmlformats.org/officeDocument/2006/relationships/hyperlink" Target="https://mentor.ieee.org/802.11/dcn/16/11-16-0127-00-0wng-itu-r-imt-2020-status.pptx"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11.emf"/><Relationship Id="rId4" Type="http://schemas.openxmlformats.org/officeDocument/2006/relationships/oleObject" Target="../embeddings/Microsoft_Word_97_-_2003_Document5.doc"/></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12.emf"/><Relationship Id="rId4" Type="http://schemas.openxmlformats.org/officeDocument/2006/relationships/oleObject" Target="../embeddings/Microsoft_Word_97_-_2003_Document6.doc"/></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mentor.ieee.org/802.11/dcn/15/11-15-1522-05-000m-tgmc-agenda-january-2016.pptx"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hyperlink" Target="https://mentor.ieee.org/802.11/dcn/15/11-15-0532-30-000m-revmc-sponsor-ballot-comments.xls" TargetMode="Externa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13.emf"/><Relationship Id="rId4" Type="http://schemas.openxmlformats.org/officeDocument/2006/relationships/oleObject" Target="../embeddings/Microsoft_Word_97_-_2003_Document7.doc"/></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mentor.ieee.org/802.11/dcn/15/11-15-1292-07-00ah-tgah-sb0-comments-on-d5-0.xlsx"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hyperlink" Target="https://mentor.ieee.org/802.11/dcn/15/11-15-0525-02-00ah-tgah-lb211-comments-on-d5-0.xlsx" TargetMode="External"/><Relationship Id="rId4" Type="http://schemas.openxmlformats.org/officeDocument/2006/relationships/hyperlink" Target="https://mentor.ieee.org/802.11/dcn/15/11-15-1511-09-00ah-january-2016-agenda.pptx" TargetMode="Externa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mailto:mano@koden-ti.com"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hyperlink" Target="mailto:hiroshi@manosan.org" TargetMode="Externa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grouper.ieee.org/groups/802/11/SponsorBallots.html" TargetMode="External"/><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s://mentor.ieee.org/802.11/dcn/13/11-13-1186-38-00ai-tgai-motion-deck.pptx" TargetMode="External"/><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hyperlink" Target="https://mentor.ieee.org/802.11/dcn/15/11-15-1196-31-00ai-tgai-comments-from-1st-sb.xlsx" TargetMode="Externa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image" Target="../media/image14.emf"/><Relationship Id="rId4" Type="http://schemas.openxmlformats.org/officeDocument/2006/relationships/oleObject" Target="../embeddings/Microsoft_Word_97_-_2003_Document8.doc"/></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image" Target="../media/image15.emf"/><Relationship Id="rId4" Type="http://schemas.openxmlformats.org/officeDocument/2006/relationships/oleObject" Target="../embeddings/Microsoft_Word_97_-_2003_Document9.doc"/></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2.xml"/><Relationship Id="rId1" Type="http://schemas.openxmlformats.org/officeDocument/2006/relationships/vmlDrawing" Target="../drawings/vmlDrawing11.vml"/><Relationship Id="rId5" Type="http://schemas.openxmlformats.org/officeDocument/2006/relationships/image" Target="../media/image16.emf"/><Relationship Id="rId4" Type="http://schemas.openxmlformats.org/officeDocument/2006/relationships/oleObject" Target="../embeddings/Microsoft_Word_97_-_2003_Document10.doc"/></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hyperlink" Target="https://mentor.ieee.org/802.11/dcn/15/11-15-0132-07-00ax-spec-framework.docx" TargetMode="External"/><Relationship Id="rId7" Type="http://schemas.openxmlformats.org/officeDocument/2006/relationships/hyperlink" Target="https://mentor.ieee.org/802.11/dcn/14/11-14-1009-02-00ax-proposed-802-11ax-functional-requirements.doc" TargetMode="External"/><Relationship Id="rId2" Type="http://schemas.openxmlformats.org/officeDocument/2006/relationships/notesSlide" Target="../notesSlides/notesSlide67.xml"/><Relationship Id="rId1" Type="http://schemas.openxmlformats.org/officeDocument/2006/relationships/slideLayout" Target="../slideLayouts/slideLayout2.xml"/><Relationship Id="rId6" Type="http://schemas.openxmlformats.org/officeDocument/2006/relationships/hyperlink" Target="https://mentor.ieee.org/802.11/dcn/14/11-14-0882-04-00ax-tgax-channel-model-document.docx" TargetMode="External"/><Relationship Id="rId5" Type="http://schemas.openxmlformats.org/officeDocument/2006/relationships/hyperlink" Target="https://mentor.ieee.org/802.11/dcn/14/11-14-0980-14-00ax-simulation-scenarios.docx" TargetMode="External"/><Relationship Id="rId4" Type="http://schemas.openxmlformats.org/officeDocument/2006/relationships/hyperlink" Target="https://mentor.ieee.org/802.11/dcn/14/11-14-0571-10-00ax-evaluation-methodology.docx" TargetMode="External"/></Relationships>
</file>

<file path=ppt/slides/_rels/slide68.xml.rels><?xml version="1.0" encoding="UTF-8" standalone="yes"?>
<Relationships xmlns="http://schemas.openxmlformats.org/package/2006/relationships"><Relationship Id="rId3" Type="http://schemas.openxmlformats.org/officeDocument/2006/relationships/hyperlink" Target="https://mentor.ieee.org/802.11/dcn/15/11-15-1232-04-00ax-tgax-november-2015-meeting-agenda.ppt" TargetMode="External"/><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hyperlink" Target="https://mentor.ieee.org/802.11/dcn/16/11-16-0024-00-00ax-proposed-draft-specification.docx" TargetMode="External"/><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7.emf"/><Relationship Id="rId4" Type="http://schemas.openxmlformats.org/officeDocument/2006/relationships/oleObject" Target="../embeddings/Microsoft_Word_97_-_2003_Document2.doc"/></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73.xml"/><Relationship Id="rId2" Type="http://schemas.openxmlformats.org/officeDocument/2006/relationships/slideLayout" Target="../slideLayouts/slideLayout2.xml"/><Relationship Id="rId1" Type="http://schemas.openxmlformats.org/officeDocument/2006/relationships/vmlDrawing" Target="../drawings/vmlDrawing12.vml"/><Relationship Id="rId5" Type="http://schemas.openxmlformats.org/officeDocument/2006/relationships/image" Target="../media/image17.emf"/><Relationship Id="rId4" Type="http://schemas.openxmlformats.org/officeDocument/2006/relationships/oleObject" Target="../embeddings/Microsoft_Word_97_-_2003_Document11.doc"/></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79.xml"/><Relationship Id="rId2" Type="http://schemas.openxmlformats.org/officeDocument/2006/relationships/slideLayout" Target="../slideLayouts/slideLayout2.xml"/><Relationship Id="rId1" Type="http://schemas.openxmlformats.org/officeDocument/2006/relationships/vmlDrawing" Target="../drawings/vmlDrawing13.vml"/><Relationship Id="rId5" Type="http://schemas.openxmlformats.org/officeDocument/2006/relationships/image" Target="../media/image18.emf"/><Relationship Id="rId4" Type="http://schemas.openxmlformats.org/officeDocument/2006/relationships/oleObject" Target="../embeddings/Microsoft_Word_97_-_2003_Document12.doc"/></Relationships>
</file>

<file path=ppt/slides/_rels/slide8.xml.rels><?xml version="1.0" encoding="UTF-8" standalone="yes"?>
<Relationships xmlns="http://schemas.openxmlformats.org/package/2006/relationships"><Relationship Id="rId8" Type="http://schemas.openxmlformats.org/officeDocument/2006/relationships/hyperlink" Target="mailto:LRA@tiac.net" TargetMode="External"/><Relationship Id="rId13" Type="http://schemas.openxmlformats.org/officeDocument/2006/relationships/hyperlink" Target="mailto:nfinn@cisco.com" TargetMode="External"/><Relationship Id="rId18" Type="http://schemas.openxmlformats.org/officeDocument/2006/relationships/hyperlink" Target="mailto:henry@LOGOUT.COM" TargetMode="External"/><Relationship Id="rId3" Type="http://schemas.openxmlformats.org/officeDocument/2006/relationships/hyperlink" Target="mailto:adrian.p.stephens@intel.com" TargetMode="External"/><Relationship Id="rId7" Type="http://schemas.openxmlformats.org/officeDocument/2006/relationships/hyperlink" Target="mailto:aasterja@qti.qualcomm.com" TargetMode="External"/><Relationship Id="rId12" Type="http://schemas.openxmlformats.org/officeDocument/2006/relationships/hyperlink" Target="mailto:d3e3e3@gmail.com" TargetMode="External"/><Relationship Id="rId17" Type="http://schemas.openxmlformats.org/officeDocument/2006/relationships/hyperlink" Target="mailto:alex.ashley@hotmail.co.uk" TargetMode="External"/><Relationship Id="rId2" Type="http://schemas.openxmlformats.org/officeDocument/2006/relationships/notesSlide" Target="../notesSlides/notesSlide8.xml"/><Relationship Id="rId16" Type="http://schemas.openxmlformats.org/officeDocument/2006/relationships/hyperlink" Target="mailto:chaochun.wang@mediatek.com" TargetMode="External"/><Relationship Id="rId20" Type="http://schemas.openxmlformats.org/officeDocument/2006/relationships/hyperlink" Target="mailto:ddrgal@gmail.com" TargetMode="External"/><Relationship Id="rId1" Type="http://schemas.openxmlformats.org/officeDocument/2006/relationships/slideLayout" Target="../slideLayouts/slideLayout2.xml"/><Relationship Id="rId6" Type="http://schemas.openxmlformats.org/officeDocument/2006/relationships/hyperlink" Target="mailto:yongho.seok@gmail.com" TargetMode="External"/><Relationship Id="rId11" Type="http://schemas.openxmlformats.org/officeDocument/2006/relationships/hyperlink" Target="mailto:shiwenhe@seu.edu.cn" TargetMode="External"/><Relationship Id="rId5" Type="http://schemas.openxmlformats.org/officeDocument/2006/relationships/hyperlink" Target="mailto:emily.h.qi@intel.com" TargetMode="External"/><Relationship Id="rId15" Type="http://schemas.openxmlformats.org/officeDocument/2006/relationships/hyperlink" Target="mailto:carlos.cordeiro@intel.com" TargetMode="External"/><Relationship Id="rId10" Type="http://schemas.openxmlformats.org/officeDocument/2006/relationships/hyperlink" Target="mailto:jiamin.chen@mail01.huawei.com" TargetMode="External"/><Relationship Id="rId19" Type="http://schemas.openxmlformats.org/officeDocument/2006/relationships/hyperlink" Target="mailto:pecclesi@cisco.com" TargetMode="External"/><Relationship Id="rId4" Type="http://schemas.openxmlformats.org/officeDocument/2006/relationships/hyperlink" Target="mailto:edward.ks.au@huawei.com" TargetMode="External"/><Relationship Id="rId9" Type="http://schemas.openxmlformats.org/officeDocument/2006/relationships/hyperlink" Target="mailto:Ping.FANG@huawei.com" TargetMode="External"/><Relationship Id="rId14" Type="http://schemas.openxmlformats.org/officeDocument/2006/relationships/hyperlink" Target="mailto:robert.stacey@intel.com" TargetMode="Externa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notesSlide" Target="../notesSlides/notesSlide85.xml"/><Relationship Id="rId2" Type="http://schemas.openxmlformats.org/officeDocument/2006/relationships/slideLayout" Target="../slideLayouts/slideLayout2.xml"/><Relationship Id="rId1" Type="http://schemas.openxmlformats.org/officeDocument/2006/relationships/vmlDrawing" Target="../drawings/vmlDrawing14.vml"/><Relationship Id="rId5" Type="http://schemas.openxmlformats.org/officeDocument/2006/relationships/image" Target="../media/image19.emf"/><Relationship Id="rId4" Type="http://schemas.openxmlformats.org/officeDocument/2006/relationships/oleObject" Target="../embeddings/Microsoft_Word_97_-_2003_Document13.doc"/></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hyperlink" Target="11-15-1520-05-lrlp-Jan-2016-agenda%20and%20opening%20report.pptx" TargetMode="External"/><Relationship Id="rId2" Type="http://schemas.openxmlformats.org/officeDocument/2006/relationships/notesSlide" Target="../notesSlides/notesSlide88.xml"/><Relationship Id="rId1" Type="http://schemas.openxmlformats.org/officeDocument/2006/relationships/slideLayout" Target="../slideLayouts/slideLayout2.xml"/><Relationship Id="rId4" Type="http://schemas.openxmlformats.org/officeDocument/2006/relationships/hyperlink" Target="https://mentor.ieee.org/802.11/dcn/15/11-15-1446-06-lrlp-lrlp-output-report-draft.docx" TargetMode="Externa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development.standards.ieee.org/myproject/Public/mytools/draft/styleman.pdf"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notesSlide" Target="../notesSlides/notesSlide90.xml"/><Relationship Id="rId2" Type="http://schemas.openxmlformats.org/officeDocument/2006/relationships/slideLayout" Target="../slideLayouts/slideLayout7.xml"/><Relationship Id="rId1" Type="http://schemas.openxmlformats.org/officeDocument/2006/relationships/vmlDrawing" Target="../drawings/vmlDrawing15.vml"/><Relationship Id="rId5" Type="http://schemas.openxmlformats.org/officeDocument/2006/relationships/image" Target="../media/image20.emf"/><Relationship Id="rId4" Type="http://schemas.openxmlformats.org/officeDocument/2006/relationships/oleObject" Target="../embeddings/Microsoft_Word_97_-_2003_Document14.doc"/></Relationships>
</file>

<file path=ppt/slides/_rels/slide91.xml.rels><?xml version="1.0" encoding="UTF-8" standalone="yes"?>
<Relationships xmlns="http://schemas.openxmlformats.org/package/2006/relationships"><Relationship Id="rId3" Type="http://schemas.openxmlformats.org/officeDocument/2006/relationships/hyperlink" Target="https://mentor.ieee.org/802.11/dcn/16/11-16-0132-00-0reg-ieee-802-11-activities-related-to-ngmn.pptx" TargetMode="External"/><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notesSlide" Target="../notesSlides/notesSlide93.xml"/><Relationship Id="rId2" Type="http://schemas.openxmlformats.org/officeDocument/2006/relationships/slideLayout" Target="../slideLayouts/slideLayout2.xml"/><Relationship Id="rId1" Type="http://schemas.openxmlformats.org/officeDocument/2006/relationships/vmlDrawing" Target="../drawings/vmlDrawing16.vml"/><Relationship Id="rId5" Type="http://schemas.openxmlformats.org/officeDocument/2006/relationships/image" Target="../media/image21.emf"/><Relationship Id="rId4" Type="http://schemas.openxmlformats.org/officeDocument/2006/relationships/oleObject" Target="../embeddings/Microsoft_Word_97_-_2003_Document15.doc"/></Relationships>
</file>

<file path=ppt/slides/_rels/slide94.xml.rels><?xml version="1.0" encoding="UTF-8" standalone="yes"?>
<Relationships xmlns="http://schemas.openxmlformats.org/package/2006/relationships"><Relationship Id="rId3" Type="http://schemas.openxmlformats.org/officeDocument/2006/relationships/hyperlink" Target="https://mentor.ieee.org/802.24/dcn/15/24-15-0043-00-0000-january-2016-agenda.xlsx" TargetMode="External"/><Relationship Id="rId2" Type="http://schemas.openxmlformats.org/officeDocument/2006/relationships/notesSlide" Target="../notesSlides/notesSlide94.xml"/><Relationship Id="rId1" Type="http://schemas.openxmlformats.org/officeDocument/2006/relationships/slideLayout" Target="../slideLayouts/slideLayout2.xml"/><Relationship Id="rId4" Type="http://schemas.openxmlformats.org/officeDocument/2006/relationships/hyperlink" Target="https://mentor.ieee.org/802.24/dcn/15/24-15-0040-00-0000-november-2015-closing-report.pptx" TargetMode="External"/></Relationships>
</file>

<file path=ppt/slides/_rels/slide95.xml.rels><?xml version="1.0" encoding="UTF-8" standalone="yes"?>
<Relationships xmlns="http://schemas.openxmlformats.org/package/2006/relationships"><Relationship Id="rId3" Type="http://schemas.openxmlformats.org/officeDocument/2006/relationships/hyperlink" Target="https://mentor.ieee.org/802.24/dcn/15/24-15-0029-03-sgtg-sub-1-ghz-white-paper-draft.docxhttps:/mentor.ieee.org/802.24/dcn/15/24-15-0029-02-sgtg-sub-1-ghz-white-paper-draft.docx" TargetMode="External"/><Relationship Id="rId7" Type="http://schemas.openxmlformats.org/officeDocument/2006/relationships/hyperlink" Target="https://mentor.ieee.org/802.24/dcn/16/24-16-0004-00-0000-802-student-paper-competition-judging-criteria.docx" TargetMode="External"/><Relationship Id="rId2" Type="http://schemas.openxmlformats.org/officeDocument/2006/relationships/notesSlide" Target="../notesSlides/notesSlide95.xml"/><Relationship Id="rId1" Type="http://schemas.openxmlformats.org/officeDocument/2006/relationships/slideLayout" Target="../slideLayouts/slideLayout2.xml"/><Relationship Id="rId6" Type="http://schemas.openxmlformats.org/officeDocument/2006/relationships/hyperlink" Target="https://mentor.ieee.org/802.24/dcn/15/24-15-0033-01-0000-802-student-paper-competition-flyer.pdf" TargetMode="External"/><Relationship Id="rId5" Type="http://schemas.openxmlformats.org/officeDocument/2006/relationships/hyperlink" Target="https://mentor.ieee.org/802.24/dcn/16/24-16-0001-00-0000-802-16-802-24-tutorial-proposed-802-16s-narrowband-project.pdf" TargetMode="External"/><Relationship Id="rId4" Type="http://schemas.openxmlformats.org/officeDocument/2006/relationships/hyperlink" Target="https://mentor.ieee.org/802.24/dcn/16/24-16-0006-00-IoTg-iot-liaison-activity-report-0116.pdf" TargetMode="External"/></Relationships>
</file>

<file path=ppt/slides/_rels/slide96.xml.rels><?xml version="1.0" encoding="UTF-8" standalone="yes"?>
<Relationships xmlns="http://schemas.openxmlformats.org/package/2006/relationships"><Relationship Id="rId3" Type="http://schemas.openxmlformats.org/officeDocument/2006/relationships/notesSlide" Target="../notesSlides/notesSlide96.xml"/><Relationship Id="rId2" Type="http://schemas.openxmlformats.org/officeDocument/2006/relationships/slideLayout" Target="../slideLayouts/slideLayout2.xml"/><Relationship Id="rId1" Type="http://schemas.openxmlformats.org/officeDocument/2006/relationships/vmlDrawing" Target="../drawings/vmlDrawing17.vml"/><Relationship Id="rId5" Type="http://schemas.openxmlformats.org/officeDocument/2006/relationships/image" Target="../media/image22.emf"/><Relationship Id="rId4" Type="http://schemas.openxmlformats.org/officeDocument/2006/relationships/oleObject" Target="../embeddings/Microsoft_Word_97_-_2003_Document16.doc"/></Relationships>
</file>

<file path=ppt/slides/_rels/slide97.xml.rels><?xml version="1.0" encoding="UTF-8" standalone="yes"?>
<Relationships xmlns="http://schemas.openxmlformats.org/package/2006/relationships"><Relationship Id="rId3" Type="http://schemas.openxmlformats.org/officeDocument/2006/relationships/hyperlink" Target="https://mentor.ieee.org/omniran/bp/StartPage" TargetMode="External"/><Relationship Id="rId2" Type="http://schemas.openxmlformats.org/officeDocument/2006/relationships/notesSlide" Target="../notesSlides/notesSlide97.xml"/><Relationship Id="rId1" Type="http://schemas.openxmlformats.org/officeDocument/2006/relationships/slideLayout" Target="../slideLayouts/slideLayout2.xml"/><Relationship Id="rId6" Type="http://schemas.openxmlformats.org/officeDocument/2006/relationships/hyperlink" Target="https://development.standards.ieee.org/get-file/P802.1CF.pdf?t=81644900003" TargetMode="External"/><Relationship Id="rId5" Type="http://schemas.openxmlformats.org/officeDocument/2006/relationships/hyperlink" Target="http://www.ieee802.org/1/files/private/cf-drafts/d0/802-1cf-d0-0.pdf" TargetMode="External"/><Relationship Id="rId4" Type="http://schemas.openxmlformats.org/officeDocument/2006/relationships/hyperlink" Target="https://mentor.ieee.org/omniran/documents" TargetMode="Externa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hyperlink" Target="https://mentor.ieee.org/omniran/bp/StartPage" TargetMode="External"/><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2"/>
          <p:cNvSpPr>
            <a:spLocks noGrp="1" noChangeArrowheads="1"/>
          </p:cNvSpPr>
          <p:nvPr>
            <p:ph type="title"/>
          </p:nvPr>
        </p:nvSpPr>
        <p:spPr>
          <a:noFill/>
        </p:spPr>
        <p:txBody>
          <a:bodyPr/>
          <a:lstStyle/>
          <a:p>
            <a:r>
              <a:rPr lang="en-US" dirty="0" smtClean="0"/>
              <a:t>802.11 January </a:t>
            </a:r>
            <a:r>
              <a:rPr lang="en-US" dirty="0" smtClean="0"/>
              <a:t>2016 Closing </a:t>
            </a:r>
            <a:r>
              <a:rPr lang="en-US" dirty="0" smtClean="0"/>
              <a:t>Reports</a:t>
            </a:r>
          </a:p>
        </p:txBody>
      </p:sp>
      <p:sp>
        <p:nvSpPr>
          <p:cNvPr id="3078" name="Rectangle 6"/>
          <p:cNvSpPr>
            <a:spLocks noGrp="1" noChangeArrowheads="1"/>
          </p:cNvSpPr>
          <p:nvPr>
            <p:ph type="body" idx="1"/>
          </p:nvPr>
        </p:nvSpPr>
        <p:spPr>
          <a:xfrm>
            <a:off x="685800" y="1752600"/>
            <a:ext cx="7772400" cy="381000"/>
          </a:xfrm>
          <a:noFill/>
        </p:spPr>
        <p:txBody>
          <a:bodyPr/>
          <a:lstStyle/>
          <a:p>
            <a:pPr algn="ctr">
              <a:lnSpc>
                <a:spcPct val="90000"/>
              </a:lnSpc>
              <a:buFontTx/>
              <a:buNone/>
            </a:pPr>
            <a:r>
              <a:rPr lang="en-US" sz="2000" dirty="0" smtClean="0"/>
              <a:t>Date:</a:t>
            </a:r>
            <a:r>
              <a:rPr lang="en-US" sz="2000" b="0" dirty="0" smtClean="0"/>
              <a:t> 2016-01-21</a:t>
            </a:r>
          </a:p>
        </p:txBody>
      </p:sp>
      <p:graphicFrame>
        <p:nvGraphicFramePr>
          <p:cNvPr id="3079" name="Object 11"/>
          <p:cNvGraphicFramePr>
            <a:graphicFrameLocks noChangeAspect="1"/>
          </p:cNvGraphicFramePr>
          <p:nvPr>
            <p:extLst>
              <p:ext uri="{D42A27DB-BD31-4B8C-83A1-F6EECF244321}">
                <p14:modId xmlns:p14="http://schemas.microsoft.com/office/powerpoint/2010/main" val="1607233858"/>
              </p:ext>
            </p:extLst>
          </p:nvPr>
        </p:nvGraphicFramePr>
        <p:xfrm>
          <a:off x="523875" y="2274888"/>
          <a:ext cx="7750175" cy="2609850"/>
        </p:xfrm>
        <a:graphic>
          <a:graphicData uri="http://schemas.openxmlformats.org/presentationml/2006/ole">
            <mc:AlternateContent xmlns:mc="http://schemas.openxmlformats.org/markup-compatibility/2006">
              <mc:Choice xmlns:v="urn:schemas-microsoft-com:vml" Requires="v">
                <p:oleObj spid="_x0000_s3351" name="Document" r:id="rId4" imgW="8286716" imgH="2791833" progId="Word.Document.8">
                  <p:embed/>
                </p:oleObj>
              </mc:Choice>
              <mc:Fallback>
                <p:oleObj name="Document" r:id="rId4" imgW="8286716" imgH="2791833" progId="Word.Document.8">
                  <p:embed/>
                  <p:pic>
                    <p:nvPicPr>
                      <p:cNvPr id="0" name="Object 11"/>
                      <p:cNvPicPr>
                        <a:picLocks noChangeAspect="1" noChangeArrowheads="1"/>
                      </p:cNvPicPr>
                      <p:nvPr/>
                    </p:nvPicPr>
                    <p:blipFill>
                      <a:blip r:embed="rId5"/>
                      <a:srcRect/>
                      <a:stretch>
                        <a:fillRect/>
                      </a:stretch>
                    </p:blipFill>
                    <p:spPr bwMode="auto">
                      <a:xfrm>
                        <a:off x="523875" y="2274888"/>
                        <a:ext cx="7750175" cy="2609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080" name="Rectangle 12"/>
          <p:cNvSpPr>
            <a:spLocks noChangeArrowheads="1"/>
          </p:cNvSpPr>
          <p:nvPr/>
        </p:nvSpPr>
        <p:spPr bwMode="auto">
          <a:xfrm>
            <a:off x="533400" y="193992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342900" indent="-342900">
              <a:spcBef>
                <a:spcPct val="20000"/>
              </a:spcBef>
            </a:pPr>
            <a:r>
              <a:rPr lang="en-US" sz="2000"/>
              <a:t>Authors:</a:t>
            </a:r>
            <a:endParaRPr lang="en-US" sz="2000" b="0"/>
          </a:p>
        </p:txBody>
      </p:sp>
      <p:sp>
        <p:nvSpPr>
          <p:cNvPr id="2" name="Slide Number Placeholder 1"/>
          <p:cNvSpPr>
            <a:spLocks noGrp="1"/>
          </p:cNvSpPr>
          <p:nvPr>
            <p:ph type="sldNum" sz="quarter" idx="12"/>
          </p:nvPr>
        </p:nvSpPr>
        <p:spPr/>
        <p:txBody>
          <a:bodyPr/>
          <a:lstStyle/>
          <a:p>
            <a:pPr>
              <a:defRPr/>
            </a:pPr>
            <a:r>
              <a:rPr lang="en-US" smtClean="0"/>
              <a:t>Slide </a:t>
            </a:r>
            <a:fld id="{219CDBFA-76A2-4597-AA38-8543ED035B58}" type="slidenum">
              <a:rPr lang="en-US" smtClean="0"/>
              <a:pPr>
                <a:defRPr/>
              </a:pPr>
              <a:t>1</a:t>
            </a:fld>
            <a:endParaRPr lang="en-US"/>
          </a:p>
        </p:txBody>
      </p:sp>
      <p:sp>
        <p:nvSpPr>
          <p:cNvPr id="3" name="Date Placeholder 2"/>
          <p:cNvSpPr>
            <a:spLocks noGrp="1"/>
          </p:cNvSpPr>
          <p:nvPr>
            <p:ph type="dt" sz="half" idx="10"/>
          </p:nvPr>
        </p:nvSpPr>
        <p:spPr/>
        <p:txBody>
          <a:bodyPr/>
          <a:lstStyle/>
          <a:p>
            <a:pPr>
              <a:defRPr/>
            </a:pPr>
            <a:r>
              <a:rPr lang="en-US" smtClean="0"/>
              <a:t>January 2016</a:t>
            </a:r>
            <a:endParaRPr lang="en-US"/>
          </a:p>
        </p:txBody>
      </p:sp>
      <p:sp>
        <p:nvSpPr>
          <p:cNvPr id="4" name="Footer Placeholder 3"/>
          <p:cNvSpPr>
            <a:spLocks noGrp="1"/>
          </p:cNvSpPr>
          <p:nvPr>
            <p:ph type="ftr" sz="quarter" idx="11"/>
          </p:nvPr>
        </p:nvSpPr>
        <p:spPr/>
        <p:txBody>
          <a:bodyPr/>
          <a:lstStyle/>
          <a:p>
            <a:pPr>
              <a:defRPr/>
            </a:pPr>
            <a:r>
              <a:rPr lang="en-US" smtClean="0"/>
              <a:t>Adrian Stephens, Intel Corporation</a:t>
            </a:r>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5"/>
          <p:cNvSpPr>
            <a:spLocks noGrp="1"/>
          </p:cNvSpPr>
          <p:nvPr>
            <p:ph type="sldNum" sz="quarter" idx="12"/>
          </p:nvPr>
        </p:nvSpPr>
        <p:spPr>
          <a:xfrm>
            <a:off x="4357688" y="6475413"/>
            <a:ext cx="504825" cy="182562"/>
          </a:xfrm>
          <a:noFill/>
        </p:spPr>
        <p:txBody>
          <a:bodyPr/>
          <a:lstStyle/>
          <a:p>
            <a:r>
              <a:rPr lang="en-US" smtClean="0"/>
              <a:t>Slide </a:t>
            </a:r>
            <a:fld id="{267CEDAE-0893-43B3-92C5-6D110BF9235A}" type="slidenum">
              <a:rPr lang="en-US" smtClean="0"/>
              <a:pPr/>
              <a:t>10</a:t>
            </a:fld>
            <a:endParaRPr lang="en-US" smtClean="0"/>
          </a:p>
        </p:txBody>
      </p:sp>
      <p:sp>
        <p:nvSpPr>
          <p:cNvPr id="29699" name="Rectangle 4"/>
          <p:cNvSpPr>
            <a:spLocks noGrp="1" noChangeArrowheads="1"/>
          </p:cNvSpPr>
          <p:nvPr>
            <p:ph type="title"/>
          </p:nvPr>
        </p:nvSpPr>
        <p:spPr>
          <a:xfrm>
            <a:off x="685800" y="685800"/>
            <a:ext cx="7772400" cy="685800"/>
          </a:xfrm>
        </p:spPr>
        <p:txBody>
          <a:bodyPr/>
          <a:lstStyle/>
          <a:p>
            <a:r>
              <a:rPr lang="en-US" smtClean="0"/>
              <a:t>Editor Amendment Ordering</a:t>
            </a:r>
          </a:p>
        </p:txBody>
      </p:sp>
      <p:graphicFrame>
        <p:nvGraphicFramePr>
          <p:cNvPr id="14461" name="Group 125"/>
          <p:cNvGraphicFramePr>
            <a:graphicFrameLocks noGrp="1"/>
          </p:cNvGraphicFramePr>
          <p:nvPr>
            <p:ph idx="1"/>
            <p:extLst>
              <p:ext uri="{D42A27DB-BD31-4B8C-83A1-F6EECF244321}">
                <p14:modId xmlns:p14="http://schemas.microsoft.com/office/powerpoint/2010/main" val="1393851364"/>
              </p:ext>
            </p:extLst>
          </p:nvPr>
        </p:nvGraphicFramePr>
        <p:xfrm>
          <a:off x="914400" y="2398816"/>
          <a:ext cx="7772400" cy="3620980"/>
        </p:xfrm>
        <a:graphic>
          <a:graphicData uri="http://schemas.openxmlformats.org/drawingml/2006/table">
            <a:tbl>
              <a:tblPr/>
              <a:tblGrid>
                <a:gridCol w="2894013"/>
                <a:gridCol w="2284412"/>
                <a:gridCol w="2593975"/>
              </a:tblGrid>
              <a:tr h="734692">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Times New Roman" pitchFamily="18" charset="0"/>
                        </a:rPr>
                        <a:t>Amendment Number</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rPr>
                        <a:t>Task Group</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Times New Roman" pitchFamily="18" charset="0"/>
                        </a:rPr>
                        <a:t>Projected REVCOM Date</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60786">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400" b="0" i="0" u="none" strike="noStrike" cap="none" normalizeH="0" baseline="0" dirty="0" smtClean="0">
                          <a:ln>
                            <a:noFill/>
                          </a:ln>
                          <a:solidFill>
                            <a:schemeClr val="tx1"/>
                          </a:solidFill>
                          <a:effectLst/>
                          <a:latin typeface="Times New Roman" pitchFamily="18" charset="0"/>
                        </a:rPr>
                        <a:t>802.11REVmc</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400" b="0" i="0" u="none" strike="noStrike" cap="none" normalizeH="0" baseline="0" dirty="0" err="1" smtClean="0">
                          <a:ln>
                            <a:noFill/>
                          </a:ln>
                          <a:solidFill>
                            <a:schemeClr val="tx1"/>
                          </a:solidFill>
                          <a:effectLst/>
                          <a:latin typeface="Times New Roman" pitchFamily="18" charset="0"/>
                        </a:rPr>
                        <a:t>TGmc</a:t>
                      </a:r>
                      <a:r>
                        <a:rPr kumimoji="0" lang="en-US" sz="1400" b="0" i="0" u="none" strike="noStrike" cap="none" normalizeH="0" baseline="0" dirty="0" smtClean="0">
                          <a:ln>
                            <a:noFill/>
                          </a:ln>
                          <a:solidFill>
                            <a:schemeClr val="tx1"/>
                          </a:solidFill>
                          <a:effectLst/>
                          <a:latin typeface="Times New Roman" pitchFamily="18" charset="0"/>
                        </a:rPr>
                        <a:t> - 3718</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rPr>
                        <a:t>Jan 2017</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60786">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400" b="0" i="0" u="none" strike="noStrike" cap="none" normalizeH="0" baseline="0" dirty="0" smtClean="0">
                          <a:ln>
                            <a:noFill/>
                          </a:ln>
                          <a:solidFill>
                            <a:schemeClr val="tx1"/>
                          </a:solidFill>
                          <a:effectLst/>
                          <a:latin typeface="Times New Roman" pitchFamily="18" charset="0"/>
                        </a:rPr>
                        <a:t>802.11-2016 Amendment 1</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err="1" smtClean="0">
                          <a:ln>
                            <a:noFill/>
                          </a:ln>
                          <a:solidFill>
                            <a:schemeClr val="tx1"/>
                          </a:solidFill>
                          <a:effectLst/>
                          <a:latin typeface="Times New Roman" pitchFamily="18" charset="0"/>
                        </a:rPr>
                        <a:t>TGai</a:t>
                      </a:r>
                      <a:r>
                        <a:rPr kumimoji="0" lang="en-US" sz="1400" b="0" i="0" u="none" strike="noStrike" cap="none" normalizeH="0" baseline="0" dirty="0" smtClean="0">
                          <a:ln>
                            <a:noFill/>
                          </a:ln>
                          <a:solidFill>
                            <a:schemeClr val="tx1"/>
                          </a:solidFill>
                          <a:effectLst/>
                          <a:latin typeface="Times New Roman" pitchFamily="18" charset="0"/>
                        </a:rPr>
                        <a:t> - 168</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rPr>
                        <a:t>Jan 2017</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60786">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400" b="0" i="0" u="none" strike="noStrike" cap="none" normalizeH="0" baseline="0" dirty="0" smtClean="0">
                          <a:ln>
                            <a:noFill/>
                          </a:ln>
                          <a:solidFill>
                            <a:schemeClr val="tx1"/>
                          </a:solidFill>
                          <a:effectLst/>
                          <a:latin typeface="Times New Roman" pitchFamily="18" charset="0"/>
                        </a:rPr>
                        <a:t>802.11-2016 Amendment 2</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400" b="0" i="0" u="none" strike="noStrike" cap="none" normalizeH="0" baseline="0" dirty="0" err="1" smtClean="0">
                          <a:ln>
                            <a:noFill/>
                          </a:ln>
                          <a:solidFill>
                            <a:schemeClr val="tx1"/>
                          </a:solidFill>
                          <a:effectLst/>
                          <a:latin typeface="Times New Roman" pitchFamily="18" charset="0"/>
                        </a:rPr>
                        <a:t>TGah</a:t>
                      </a:r>
                      <a:r>
                        <a:rPr kumimoji="0" lang="en-US" sz="1400" b="0" i="0" u="none" strike="noStrike" cap="none" normalizeH="0" baseline="0" dirty="0" smtClean="0">
                          <a:ln>
                            <a:noFill/>
                          </a:ln>
                          <a:solidFill>
                            <a:schemeClr val="tx1"/>
                          </a:solidFill>
                          <a:effectLst/>
                          <a:latin typeface="Times New Roman" pitchFamily="18" charset="0"/>
                        </a:rPr>
                        <a:t> - 598</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rPr>
                        <a:t>Jan 2017</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60786">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400" b="0" i="0" u="none" strike="noStrike" cap="none" normalizeH="0" baseline="0" dirty="0" smtClean="0">
                          <a:ln>
                            <a:noFill/>
                          </a:ln>
                          <a:solidFill>
                            <a:schemeClr val="tx1"/>
                          </a:solidFill>
                          <a:effectLst/>
                          <a:latin typeface="Times New Roman" pitchFamily="18" charset="0"/>
                        </a:rPr>
                        <a:t>802.11-2016 Amendment 3</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400" b="0" i="0" u="none" strike="noStrike" cap="none" normalizeH="0" baseline="0" dirty="0" err="1" smtClean="0">
                          <a:ln>
                            <a:noFill/>
                          </a:ln>
                          <a:solidFill>
                            <a:schemeClr val="tx1"/>
                          </a:solidFill>
                          <a:effectLst/>
                          <a:latin typeface="Times New Roman" pitchFamily="18" charset="0"/>
                        </a:rPr>
                        <a:t>TGaq</a:t>
                      </a:r>
                      <a:r>
                        <a:rPr kumimoji="0" lang="en-US" sz="1400" b="0" i="0" u="none" strike="noStrike" cap="none" normalizeH="0" baseline="0" dirty="0" smtClean="0">
                          <a:ln>
                            <a:noFill/>
                          </a:ln>
                          <a:solidFill>
                            <a:schemeClr val="tx1"/>
                          </a:solidFill>
                          <a:effectLst/>
                          <a:latin typeface="Times New Roman" pitchFamily="18" charset="0"/>
                        </a:rPr>
                        <a:t> - 30</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rPr>
                        <a:t>Jan 2017</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60786">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400" b="0" i="0" u="none" strike="noStrike" cap="none" normalizeH="0" baseline="0" dirty="0" smtClean="0">
                          <a:ln>
                            <a:noFill/>
                          </a:ln>
                          <a:solidFill>
                            <a:schemeClr val="tx1"/>
                          </a:solidFill>
                          <a:effectLst/>
                          <a:latin typeface="Times New Roman" pitchFamily="18" charset="0"/>
                        </a:rPr>
                        <a:t>802.11-2016 Amendment 4</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400" b="0" i="0" u="none" strike="noStrike" cap="none" normalizeH="0" baseline="0" dirty="0" err="1" smtClean="0">
                          <a:ln>
                            <a:noFill/>
                          </a:ln>
                          <a:solidFill>
                            <a:schemeClr val="tx1"/>
                          </a:solidFill>
                          <a:effectLst/>
                          <a:latin typeface="Times New Roman" pitchFamily="18" charset="0"/>
                        </a:rPr>
                        <a:t>TGak</a:t>
                      </a:r>
                      <a:r>
                        <a:rPr kumimoji="0" lang="en-US" sz="1400" b="0" i="0" u="none" strike="noStrike" cap="none" normalizeH="0" baseline="0" dirty="0" smtClean="0">
                          <a:ln>
                            <a:noFill/>
                          </a:ln>
                          <a:solidFill>
                            <a:schemeClr val="tx1"/>
                          </a:solidFill>
                          <a:effectLst/>
                          <a:latin typeface="Times New Roman" pitchFamily="18" charset="0"/>
                        </a:rPr>
                        <a:t> - 79</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rPr>
                        <a:t>Jan 2017</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60786">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rPr>
                        <a:t>802.11-2016 Amendment 5</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400" b="0" i="0" u="none" strike="noStrike" cap="none" normalizeH="0" baseline="0" dirty="0" err="1" smtClean="0">
                          <a:ln>
                            <a:noFill/>
                          </a:ln>
                          <a:solidFill>
                            <a:schemeClr val="tx1"/>
                          </a:solidFill>
                          <a:effectLst/>
                          <a:latin typeface="Times New Roman" pitchFamily="18" charset="0"/>
                        </a:rPr>
                        <a:t>TGaj</a:t>
                      </a:r>
                      <a:r>
                        <a:rPr kumimoji="0" lang="en-US" sz="1400" b="0" i="0" u="none" strike="noStrike" cap="none" normalizeH="0" baseline="0" dirty="0" smtClean="0">
                          <a:ln>
                            <a:noFill/>
                          </a:ln>
                          <a:solidFill>
                            <a:schemeClr val="tx1"/>
                          </a:solidFill>
                          <a:effectLst/>
                          <a:latin typeface="Times New Roman" pitchFamily="18" charset="0"/>
                        </a:rPr>
                        <a:t> - 174</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rPr>
                        <a:t>Jun 2017</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60786">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rPr>
                        <a:t>802.11-2016 Amendment 6</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err="1" smtClean="0">
                          <a:ln>
                            <a:noFill/>
                          </a:ln>
                          <a:solidFill>
                            <a:schemeClr val="tx1"/>
                          </a:solidFill>
                          <a:effectLst/>
                          <a:latin typeface="Times New Roman" pitchFamily="18" charset="0"/>
                        </a:rPr>
                        <a:t>TGax</a:t>
                      </a:r>
                      <a:endParaRPr kumimoji="0" lang="en-US" sz="14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rPr>
                        <a:t>Mar 2019</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60786">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bl>
          </a:graphicData>
        </a:graphic>
      </p:graphicFrame>
      <p:sp>
        <p:nvSpPr>
          <p:cNvPr id="29754" name="Rectangle 65"/>
          <p:cNvSpPr>
            <a:spLocks noChangeArrowheads="1"/>
          </p:cNvSpPr>
          <p:nvPr/>
        </p:nvSpPr>
        <p:spPr bwMode="auto">
          <a:xfrm>
            <a:off x="533400" y="1219200"/>
            <a:ext cx="7924800" cy="1143000"/>
          </a:xfrm>
          <a:prstGeom prst="rect">
            <a:avLst/>
          </a:prstGeom>
          <a:noFill/>
          <a:ln w="9525">
            <a:noFill/>
            <a:miter lim="800000"/>
            <a:headEnd/>
            <a:tailEnd/>
          </a:ln>
        </p:spPr>
        <p:txBody>
          <a:bodyPr lIns="92075" tIns="46038" rIns="92075" bIns="46038"/>
          <a:lstStyle/>
          <a:p>
            <a:pPr marL="342900" indent="-342900">
              <a:lnSpc>
                <a:spcPct val="80000"/>
              </a:lnSpc>
              <a:spcBef>
                <a:spcPct val="20000"/>
              </a:spcBef>
              <a:buFontTx/>
              <a:buChar char="•"/>
            </a:pPr>
            <a:r>
              <a:rPr lang="en-US" sz="1400" b="1" dirty="0"/>
              <a:t>Data as of </a:t>
            </a:r>
            <a:r>
              <a:rPr lang="en-US" sz="1400" b="1" dirty="0" smtClean="0">
                <a:solidFill>
                  <a:srgbClr val="FF0000"/>
                </a:solidFill>
              </a:rPr>
              <a:t>Jan 2016</a:t>
            </a:r>
            <a:endParaRPr lang="en-US" sz="1400" b="1" dirty="0">
              <a:solidFill>
                <a:srgbClr val="FF0000"/>
              </a:solidFill>
            </a:endParaRPr>
          </a:p>
          <a:p>
            <a:pPr marL="342900" indent="-342900">
              <a:lnSpc>
                <a:spcPct val="80000"/>
              </a:lnSpc>
              <a:spcBef>
                <a:spcPct val="20000"/>
              </a:spcBef>
              <a:buFontTx/>
              <a:buChar char="•"/>
            </a:pPr>
            <a:r>
              <a:rPr lang="en-US" sz="1400" dirty="0"/>
              <a:t>See </a:t>
            </a:r>
            <a:r>
              <a:rPr lang="en-US" sz="1400" dirty="0">
                <a:hlinkClick r:id="rId3"/>
              </a:rPr>
              <a:t>http://</a:t>
            </a:r>
            <a:r>
              <a:rPr lang="en-US" sz="1400" dirty="0" smtClean="0">
                <a:hlinkClick r:id="rId3"/>
              </a:rPr>
              <a:t>grouper.ieee.org/groups/802/11/Reports/802.11_Timelines.htm</a:t>
            </a:r>
            <a:endParaRPr lang="en-US" sz="1400" dirty="0" smtClean="0"/>
          </a:p>
          <a:p>
            <a:pPr marL="342900" indent="-342900">
              <a:lnSpc>
                <a:spcPct val="80000"/>
              </a:lnSpc>
              <a:spcBef>
                <a:spcPct val="20000"/>
              </a:spcBef>
              <a:buFontTx/>
              <a:buChar char="•"/>
            </a:pPr>
            <a:r>
              <a:rPr lang="en-US" sz="1600" dirty="0" smtClean="0"/>
              <a:t>In Nov 2015, Editors changed the running order and will revisit in July 2016, maintaining this order in the interim </a:t>
            </a:r>
            <a:endParaRPr lang="en-US" sz="1600" dirty="0"/>
          </a:p>
        </p:txBody>
      </p:sp>
      <p:sp>
        <p:nvSpPr>
          <p:cNvPr id="29755" name="Text Box 66"/>
          <p:cNvSpPr txBox="1">
            <a:spLocks noChangeArrowheads="1"/>
          </p:cNvSpPr>
          <p:nvPr/>
        </p:nvSpPr>
        <p:spPr bwMode="auto">
          <a:xfrm>
            <a:off x="408878" y="5968425"/>
            <a:ext cx="8077200" cy="584775"/>
          </a:xfrm>
          <a:prstGeom prst="rect">
            <a:avLst/>
          </a:prstGeom>
          <a:noFill/>
          <a:ln w="12700">
            <a:noFill/>
            <a:miter lim="800000"/>
            <a:headEnd type="none" w="sm" len="sm"/>
            <a:tailEnd type="none" w="sm" len="sm"/>
          </a:ln>
        </p:spPr>
        <p:txBody>
          <a:bodyPr wrap="square">
            <a:spAutoFit/>
          </a:bodyPr>
          <a:lstStyle/>
          <a:p>
            <a:pPr>
              <a:spcBef>
                <a:spcPct val="50000"/>
              </a:spcBef>
            </a:pPr>
            <a:r>
              <a:rPr lang="en-US" sz="1600" b="1" dirty="0">
                <a:solidFill>
                  <a:srgbClr val="FF0000"/>
                </a:solidFill>
              </a:rPr>
              <a:t>Amendment numbering is editorial! No need to make ballot comments on these dynamic numbers!</a:t>
            </a:r>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4/6 of 11-16-0023 by Peter Ecclesine (Cisco Systems)</a:t>
            </a:r>
          </a:p>
        </p:txBody>
      </p:sp>
      <p:sp>
        <p:nvSpPr>
          <p:cNvPr id="10" name="Date Placeholder 2"/>
          <p:cNvSpPr>
            <a:spLocks noGrp="1"/>
          </p:cNvSpPr>
          <p:nvPr>
            <p:ph type="dt" sz="half" idx="10"/>
          </p:nvPr>
        </p:nvSpPr>
        <p:spPr>
          <a:xfrm>
            <a:off x="696913" y="333375"/>
            <a:ext cx="1579562" cy="276225"/>
          </a:xfrm>
        </p:spPr>
        <p:txBody>
          <a:bodyPr/>
          <a:lstStyle/>
          <a:p>
            <a:pPr>
              <a:defRPr/>
            </a:pPr>
            <a:r>
              <a:rPr lang="en-US" smtClean="0"/>
              <a:t>January 2016</a:t>
            </a:r>
            <a:endParaRPr lang="en-US"/>
          </a:p>
        </p:txBody>
      </p:sp>
      <p:sp>
        <p:nvSpPr>
          <p:cNvPr id="3" name="Footer Placeholder 2"/>
          <p:cNvSpPr>
            <a:spLocks noGrp="1"/>
          </p:cNvSpPr>
          <p:nvPr>
            <p:ph type="ftr" sz="quarter" idx="11"/>
          </p:nvPr>
        </p:nvSpPr>
        <p:spPr/>
        <p:txBody>
          <a:bodyPr/>
          <a:lstStyle/>
          <a:p>
            <a:pPr>
              <a:defRPr/>
            </a:pPr>
            <a:r>
              <a:rPr lang="en-US" smtClean="0"/>
              <a:t>Adrian Stephens, Intel Corporation</a:t>
            </a:r>
            <a:endParaRPr lang="en-US"/>
          </a:p>
        </p:txBody>
      </p:sp>
    </p:spTree>
    <p:extLst>
      <p:ext uri="{BB962C8B-B14F-4D97-AF65-F5344CB8AC3E}">
        <p14:creationId xmlns:p14="http://schemas.microsoft.com/office/powerpoint/2010/main" val="3946912124"/>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Slide </a:t>
            </a:r>
            <a:fld id="{26125894-C81E-43C9-9E54-526134551D80}" type="slidenum">
              <a:rPr lang="en-US" smtClean="0"/>
              <a:pPr/>
              <a:t>100</a:t>
            </a:fld>
            <a:endParaRPr lang="en-US" smtClean="0"/>
          </a:p>
        </p:txBody>
      </p:sp>
      <p:sp>
        <p:nvSpPr>
          <p:cNvPr id="2053" name="Rectangle 2"/>
          <p:cNvSpPr>
            <a:spLocks noGrp="1" noChangeArrowheads="1"/>
          </p:cNvSpPr>
          <p:nvPr>
            <p:ph type="title"/>
          </p:nvPr>
        </p:nvSpPr>
        <p:spPr>
          <a:noFill/>
        </p:spPr>
        <p:txBody>
          <a:bodyPr/>
          <a:lstStyle/>
          <a:p>
            <a:r>
              <a:rPr lang="en-US" dirty="0" smtClean="0"/>
              <a:t>IEEE 802.11-IETF Liaison Report</a:t>
            </a:r>
          </a:p>
        </p:txBody>
      </p:sp>
      <p:sp>
        <p:nvSpPr>
          <p:cNvPr id="2054" name="Rectangle 6"/>
          <p:cNvSpPr>
            <a:spLocks noGrp="1" noChangeArrowheads="1"/>
          </p:cNvSpPr>
          <p:nvPr>
            <p:ph type="body" idx="1"/>
          </p:nvPr>
        </p:nvSpPr>
        <p:spPr>
          <a:xfrm>
            <a:off x="685800" y="1524000"/>
            <a:ext cx="7772400" cy="381000"/>
          </a:xfrm>
          <a:noFill/>
        </p:spPr>
        <p:txBody>
          <a:bodyPr/>
          <a:lstStyle/>
          <a:p>
            <a:pPr algn="ctr">
              <a:lnSpc>
                <a:spcPct val="90000"/>
              </a:lnSpc>
              <a:buFontTx/>
              <a:buNone/>
            </a:pPr>
            <a:r>
              <a:rPr lang="en-US" sz="2000" dirty="0" smtClean="0"/>
              <a:t>Date:</a:t>
            </a:r>
            <a:r>
              <a:rPr lang="en-US" sz="2000" b="0" dirty="0" smtClean="0"/>
              <a:t> 2016-01-21</a:t>
            </a:r>
          </a:p>
        </p:txBody>
      </p:sp>
      <p:graphicFrame>
        <p:nvGraphicFramePr>
          <p:cNvPr id="2055" name="Object 11"/>
          <p:cNvGraphicFramePr>
            <a:graphicFrameLocks noChangeAspect="1"/>
          </p:cNvGraphicFramePr>
          <p:nvPr>
            <p:extLst>
              <p:ext uri="{D42A27DB-BD31-4B8C-83A1-F6EECF244321}">
                <p14:modId xmlns:p14="http://schemas.microsoft.com/office/powerpoint/2010/main" val="1247703024"/>
              </p:ext>
            </p:extLst>
          </p:nvPr>
        </p:nvGraphicFramePr>
        <p:xfrm>
          <a:off x="531813" y="2286000"/>
          <a:ext cx="8186737" cy="2519363"/>
        </p:xfrm>
        <a:graphic>
          <a:graphicData uri="http://schemas.openxmlformats.org/presentationml/2006/ole">
            <mc:AlternateContent xmlns:mc="http://schemas.openxmlformats.org/markup-compatibility/2006">
              <mc:Choice xmlns:v="urn:schemas-microsoft-com:vml" Requires="v">
                <p:oleObj spid="_x0000_s20491" name="Document" r:id="rId4" imgW="8248712" imgH="2546007" progId="Word.Document.8">
                  <p:embed/>
                </p:oleObj>
              </mc:Choice>
              <mc:Fallback>
                <p:oleObj name="Document" r:id="rId4" imgW="8248712" imgH="2546007" progId="Word.Document.8">
                  <p:embed/>
                  <p:pic>
                    <p:nvPicPr>
                      <p:cNvPr id="0" name=""/>
                      <p:cNvPicPr>
                        <a:picLocks noChangeAspect="1" noChangeArrowheads="1"/>
                      </p:cNvPicPr>
                      <p:nvPr/>
                    </p:nvPicPr>
                    <p:blipFill>
                      <a:blip r:embed="rId5"/>
                      <a:srcRect/>
                      <a:stretch>
                        <a:fillRect/>
                      </a:stretch>
                    </p:blipFill>
                    <p:spPr bwMode="auto">
                      <a:xfrm>
                        <a:off x="531813" y="2286000"/>
                        <a:ext cx="8186737" cy="2519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56" name="Rectangle 12"/>
          <p:cNvSpPr>
            <a:spLocks noChangeArrowheads="1"/>
          </p:cNvSpPr>
          <p:nvPr/>
        </p:nvSpPr>
        <p:spPr bwMode="auto">
          <a:xfrm>
            <a:off x="533400" y="1939925"/>
            <a:ext cx="1447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marL="342900" indent="-342900">
              <a:spcBef>
                <a:spcPct val="20000"/>
              </a:spcBef>
            </a:pPr>
            <a:r>
              <a:rPr lang="en-US" sz="2000" b="1"/>
              <a:t>Authors:</a:t>
            </a:r>
            <a:endParaRPr lang="en-US" sz="200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1/19 of 11-16-0049 by Dorothy Stanley, HPE</a:t>
            </a:r>
          </a:p>
        </p:txBody>
      </p:sp>
      <p:sp>
        <p:nvSpPr>
          <p:cNvPr id="10" name="Date Placeholder 2"/>
          <p:cNvSpPr>
            <a:spLocks noGrp="1"/>
          </p:cNvSpPr>
          <p:nvPr>
            <p:ph type="dt" sz="half" idx="10"/>
          </p:nvPr>
        </p:nvSpPr>
        <p:spPr>
          <a:xfrm>
            <a:off x="696913" y="333375"/>
            <a:ext cx="1579562" cy="276225"/>
          </a:xfrm>
        </p:spPr>
        <p:txBody>
          <a:bodyPr/>
          <a:lstStyle/>
          <a:p>
            <a:pPr>
              <a:defRPr/>
            </a:pPr>
            <a:r>
              <a:rPr lang="en-US" smtClean="0"/>
              <a:t>January 2016</a:t>
            </a:r>
            <a:endParaRPr lang="en-US"/>
          </a:p>
        </p:txBody>
      </p:sp>
      <p:sp>
        <p:nvSpPr>
          <p:cNvPr id="3" name="Footer Placeholder 2"/>
          <p:cNvSpPr>
            <a:spLocks noGrp="1"/>
          </p:cNvSpPr>
          <p:nvPr>
            <p:ph type="ftr" sz="quarter" idx="11"/>
          </p:nvPr>
        </p:nvSpPr>
        <p:spPr/>
        <p:txBody>
          <a:bodyPr/>
          <a:lstStyle/>
          <a:p>
            <a:pPr>
              <a:defRPr/>
            </a:pPr>
            <a:r>
              <a:rPr lang="en-US" smtClean="0"/>
              <a:t>Adrian Stephens, Intel Corporation</a:t>
            </a:r>
            <a:endParaRPr lang="en-US"/>
          </a:p>
        </p:txBody>
      </p:sp>
    </p:spTree>
    <p:extLst>
      <p:ext uri="{BB962C8B-B14F-4D97-AF65-F5344CB8AC3E}">
        <p14:creationId xmlns:p14="http://schemas.microsoft.com/office/powerpoint/2010/main" val="979507992"/>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Slide </a:t>
            </a:r>
            <a:fld id="{81F113F3-1D5D-4BCE-8B40-EA9857490F2F}" type="slidenum">
              <a:rPr lang="en-US" smtClean="0"/>
              <a:pPr/>
              <a:t>101</a:t>
            </a:fld>
            <a:endParaRPr lang="en-US" smtClean="0"/>
          </a:p>
        </p:txBody>
      </p:sp>
      <p:sp>
        <p:nvSpPr>
          <p:cNvPr id="3077" name="Rectangle 2"/>
          <p:cNvSpPr>
            <a:spLocks noGrp="1" noChangeArrowheads="1"/>
          </p:cNvSpPr>
          <p:nvPr>
            <p:ph type="title"/>
          </p:nvPr>
        </p:nvSpPr>
        <p:spPr>
          <a:noFill/>
        </p:spPr>
        <p:txBody>
          <a:bodyPr/>
          <a:lstStyle/>
          <a:p>
            <a:r>
              <a:rPr lang="en-US" smtClean="0"/>
              <a:t>Abstract</a:t>
            </a:r>
          </a:p>
        </p:txBody>
      </p:sp>
      <p:sp>
        <p:nvSpPr>
          <p:cNvPr id="3078" name="Rectangle 3"/>
          <p:cNvSpPr>
            <a:spLocks noGrp="1" noChangeArrowheads="1"/>
          </p:cNvSpPr>
          <p:nvPr>
            <p:ph type="body" idx="1"/>
          </p:nvPr>
        </p:nvSpPr>
        <p:spPr>
          <a:noFill/>
        </p:spPr>
        <p:txBody>
          <a:bodyPr/>
          <a:lstStyle/>
          <a:p>
            <a:pPr>
              <a:buFontTx/>
              <a:buNone/>
            </a:pPr>
            <a:r>
              <a:rPr lang="en-US" dirty="0" smtClean="0"/>
              <a:t>	This presentation contains the IEEE 802.11 – IETF liaison report for January 2016.</a:t>
            </a:r>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2/19 of 11-16-0049 by Dorothy Stanley, HPE</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January 2016</a:t>
            </a:r>
            <a:endParaRPr lang="en-US"/>
          </a:p>
        </p:txBody>
      </p:sp>
      <p:sp>
        <p:nvSpPr>
          <p:cNvPr id="3" name="Footer Placeholder 2"/>
          <p:cNvSpPr>
            <a:spLocks noGrp="1"/>
          </p:cNvSpPr>
          <p:nvPr>
            <p:ph type="ftr" sz="quarter" idx="11"/>
          </p:nvPr>
        </p:nvSpPr>
        <p:spPr/>
        <p:txBody>
          <a:bodyPr/>
          <a:lstStyle/>
          <a:p>
            <a:pPr>
              <a:defRPr/>
            </a:pPr>
            <a:r>
              <a:rPr lang="en-US" smtClean="0"/>
              <a:t>Adrian Stephens, Intel Corporation</a:t>
            </a:r>
            <a:endParaRPr lang="en-US"/>
          </a:p>
        </p:txBody>
      </p:sp>
    </p:spTree>
    <p:extLst>
      <p:ext uri="{BB962C8B-B14F-4D97-AF65-F5344CB8AC3E}">
        <p14:creationId xmlns:p14="http://schemas.microsoft.com/office/powerpoint/2010/main" val="3945227717"/>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Slide </a:t>
            </a:r>
            <a:fld id="{E66F8ADD-C4EE-4089-AC69-0373AC6D7C56}" type="slidenum">
              <a:rPr lang="en-US" smtClean="0"/>
              <a:pPr/>
              <a:t>102</a:t>
            </a:fld>
            <a:endParaRPr lang="en-US" smtClean="0"/>
          </a:p>
        </p:txBody>
      </p:sp>
      <p:sp>
        <p:nvSpPr>
          <p:cNvPr id="20485" name="Rectangle 2"/>
          <p:cNvSpPr>
            <a:spLocks noGrp="1" noChangeArrowheads="1"/>
          </p:cNvSpPr>
          <p:nvPr>
            <p:ph type="title"/>
          </p:nvPr>
        </p:nvSpPr>
        <p:spPr>
          <a:noFill/>
        </p:spPr>
        <p:txBody>
          <a:bodyPr/>
          <a:lstStyle/>
          <a:p>
            <a:r>
              <a:rPr lang="en-US" smtClean="0"/>
              <a:t>IETF Meetings</a:t>
            </a:r>
          </a:p>
        </p:txBody>
      </p:sp>
      <p:sp>
        <p:nvSpPr>
          <p:cNvPr id="20486" name="Rectangle 3"/>
          <p:cNvSpPr>
            <a:spLocks noGrp="1" noChangeArrowheads="1"/>
          </p:cNvSpPr>
          <p:nvPr>
            <p:ph type="body" idx="1"/>
          </p:nvPr>
        </p:nvSpPr>
        <p:spPr>
          <a:xfrm>
            <a:off x="685800" y="1600200"/>
            <a:ext cx="7848600" cy="4114800"/>
          </a:xfrm>
          <a:noFill/>
        </p:spPr>
        <p:txBody>
          <a:bodyPr/>
          <a:lstStyle/>
          <a:p>
            <a:r>
              <a:rPr lang="en-US" dirty="0" smtClean="0"/>
              <a:t>Meetings:</a:t>
            </a:r>
          </a:p>
          <a:p>
            <a:pPr lvl="1"/>
            <a:r>
              <a:rPr lang="en-US" dirty="0" smtClean="0"/>
              <a:t>April 3-8, 2016 – Buenos Aires</a:t>
            </a:r>
          </a:p>
          <a:p>
            <a:pPr lvl="1"/>
            <a:r>
              <a:rPr lang="en-US" dirty="0" smtClean="0"/>
              <a:t>July 17-22, 2016 – Berlin</a:t>
            </a:r>
          </a:p>
          <a:p>
            <a:pPr lvl="1"/>
            <a:r>
              <a:rPr lang="en-US" dirty="0" smtClean="0"/>
              <a:t>November 13-18, 2016 – Seoul Korea</a:t>
            </a:r>
          </a:p>
          <a:p>
            <a:pPr lvl="1"/>
            <a:r>
              <a:rPr lang="en-US" dirty="0" smtClean="0"/>
              <a:t>March 26-31, 2017 - Chicago</a:t>
            </a:r>
          </a:p>
          <a:p>
            <a:r>
              <a:rPr lang="en-US" dirty="0" smtClean="0">
                <a:hlinkClick r:id="rId3"/>
              </a:rPr>
              <a:t>http://www.ietf.org</a:t>
            </a:r>
            <a:endParaRPr lang="en-US" dirty="0" smtClean="0"/>
          </a:p>
          <a:p>
            <a:pPr lvl="1"/>
            <a:r>
              <a:rPr lang="en-US" dirty="0" smtClean="0"/>
              <a:t>Newcomer training: </a:t>
            </a:r>
            <a:r>
              <a:rPr lang="en-US" u="sng" dirty="0">
                <a:hlinkClick r:id="rId4"/>
              </a:rPr>
              <a:t>https://www.ietf.org/edu/process-oriented-tutorials.html#newcomers</a:t>
            </a:r>
            <a:r>
              <a:rPr lang="en-US" dirty="0"/>
              <a:t> </a:t>
            </a:r>
          </a:p>
          <a:p>
            <a:pPr lvl="1"/>
            <a:r>
              <a:rPr lang="en-US" dirty="0" smtClean="0"/>
              <a:t>Tutorials (process and technical); </a:t>
            </a:r>
            <a:r>
              <a:rPr lang="en-US" dirty="0"/>
              <a:t>Wireless Tutorial (Donald Eastlake</a:t>
            </a:r>
            <a:r>
              <a:rPr lang="en-US" dirty="0" smtClean="0"/>
              <a:t>) </a:t>
            </a:r>
            <a:r>
              <a:rPr lang="en-US" dirty="0"/>
              <a:t>: </a:t>
            </a:r>
            <a:r>
              <a:rPr lang="en-US" dirty="0">
                <a:hlinkClick r:id="rId5"/>
              </a:rPr>
              <a:t>https://</a:t>
            </a:r>
            <a:r>
              <a:rPr lang="en-US" dirty="0" smtClean="0">
                <a:hlinkClick r:id="rId5"/>
              </a:rPr>
              <a:t>www.ietf.org/edu/tutorials.html</a:t>
            </a:r>
            <a:r>
              <a:rPr lang="en-US" dirty="0" smtClean="0"/>
              <a:t> </a:t>
            </a:r>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3/19 of 11-16-0049 by Dorothy Stanley, HPE</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January 2016</a:t>
            </a:r>
            <a:endParaRPr lang="en-US"/>
          </a:p>
        </p:txBody>
      </p:sp>
      <p:sp>
        <p:nvSpPr>
          <p:cNvPr id="3" name="Footer Placeholder 2"/>
          <p:cNvSpPr>
            <a:spLocks noGrp="1"/>
          </p:cNvSpPr>
          <p:nvPr>
            <p:ph type="ftr" sz="quarter" idx="11"/>
          </p:nvPr>
        </p:nvSpPr>
        <p:spPr/>
        <p:txBody>
          <a:bodyPr/>
          <a:lstStyle/>
          <a:p>
            <a:pPr>
              <a:defRPr/>
            </a:pPr>
            <a:r>
              <a:rPr lang="en-US" smtClean="0"/>
              <a:t>Adrian Stephens, Intel Corporation</a:t>
            </a:r>
            <a:endParaRPr lang="en-US"/>
          </a:p>
        </p:txBody>
      </p:sp>
    </p:spTree>
    <p:extLst>
      <p:ext uri="{BB962C8B-B14F-4D97-AF65-F5344CB8AC3E}">
        <p14:creationId xmlns:p14="http://schemas.microsoft.com/office/powerpoint/2010/main" val="1308652507"/>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Slide </a:t>
            </a:r>
            <a:fld id="{5C16A05F-3B59-49E8-BD71-0001B80580FB}" type="slidenum">
              <a:rPr lang="en-US" smtClean="0"/>
              <a:pPr/>
              <a:t>103</a:t>
            </a:fld>
            <a:endParaRPr lang="en-US" smtClean="0"/>
          </a:p>
        </p:txBody>
      </p:sp>
      <p:sp>
        <p:nvSpPr>
          <p:cNvPr id="5125" name="Rectangle 2"/>
          <p:cNvSpPr>
            <a:spLocks noGrp="1" noChangeArrowheads="1"/>
          </p:cNvSpPr>
          <p:nvPr>
            <p:ph type="title"/>
          </p:nvPr>
        </p:nvSpPr>
        <p:spPr/>
        <p:txBody>
          <a:bodyPr/>
          <a:lstStyle/>
          <a:p>
            <a:r>
              <a:rPr lang="en-US" dirty="0" smtClean="0"/>
              <a:t>IETF- IEEE 802 Liaison Activity  </a:t>
            </a:r>
          </a:p>
        </p:txBody>
      </p:sp>
      <p:sp>
        <p:nvSpPr>
          <p:cNvPr id="113667" name="Rectangle 3"/>
          <p:cNvSpPr>
            <a:spLocks noGrp="1" noChangeArrowheads="1"/>
          </p:cNvSpPr>
          <p:nvPr>
            <p:ph type="body" idx="1"/>
          </p:nvPr>
        </p:nvSpPr>
        <p:spPr>
          <a:xfrm>
            <a:off x="685800" y="1676400"/>
            <a:ext cx="8153400" cy="4572000"/>
          </a:xfrm>
        </p:spPr>
        <p:txBody>
          <a:bodyPr/>
          <a:lstStyle/>
          <a:p>
            <a:pPr marL="0" indent="0">
              <a:lnSpc>
                <a:spcPct val="80000"/>
              </a:lnSpc>
              <a:buFontTx/>
              <a:buNone/>
              <a:defRPr/>
            </a:pPr>
            <a:endParaRPr lang="en-US" sz="900" dirty="0" smtClean="0"/>
          </a:p>
          <a:p>
            <a:pPr>
              <a:lnSpc>
                <a:spcPct val="80000"/>
              </a:lnSpc>
              <a:defRPr/>
            </a:pPr>
            <a:r>
              <a:rPr lang="en-US" sz="2000" dirty="0" smtClean="0"/>
              <a:t>Joint meetings, agenda and presentations</a:t>
            </a:r>
          </a:p>
          <a:p>
            <a:pPr lvl="1">
              <a:lnSpc>
                <a:spcPct val="80000"/>
              </a:lnSpc>
              <a:defRPr/>
            </a:pPr>
            <a:r>
              <a:rPr lang="en-US" sz="1800" dirty="0" smtClean="0">
                <a:hlinkClick r:id="rId3"/>
              </a:rPr>
              <a:t>http://www.iab.org/activities/joint-activities/iab-ieee-coordination/</a:t>
            </a:r>
            <a:endParaRPr lang="en-US" sz="1800" dirty="0"/>
          </a:p>
          <a:p>
            <a:pPr lvl="1">
              <a:lnSpc>
                <a:spcPct val="80000"/>
              </a:lnSpc>
              <a:defRPr/>
            </a:pPr>
            <a:r>
              <a:rPr lang="en-US" sz="1800" dirty="0" smtClean="0"/>
              <a:t>2015-09-29 teleconference held; </a:t>
            </a:r>
          </a:p>
          <a:p>
            <a:pPr lvl="1">
              <a:lnSpc>
                <a:spcPct val="80000"/>
              </a:lnSpc>
              <a:defRPr/>
            </a:pPr>
            <a:r>
              <a:rPr lang="en-US" sz="1800" dirty="0" smtClean="0"/>
              <a:t>New 802.11 work item re: multicast, request for more info on 802.11 multicast operation. </a:t>
            </a:r>
          </a:p>
          <a:p>
            <a:pPr lvl="1">
              <a:lnSpc>
                <a:spcPct val="80000"/>
              </a:lnSpc>
              <a:defRPr/>
            </a:pPr>
            <a:r>
              <a:rPr lang="en-US" sz="1800" dirty="0" smtClean="0"/>
              <a:t>Request for tutorial </a:t>
            </a:r>
            <a:r>
              <a:rPr lang="en-US" sz="1800" dirty="0"/>
              <a:t>on 802 wireless (.11, .15) technologies, see </a:t>
            </a:r>
            <a:r>
              <a:rPr lang="en-US" sz="1800" dirty="0">
                <a:hlinkClick r:id="rId4"/>
              </a:rPr>
              <a:t>http://</a:t>
            </a:r>
            <a:r>
              <a:rPr lang="en-US" sz="1800" dirty="0" smtClean="0">
                <a:hlinkClick r:id="rId4"/>
              </a:rPr>
              <a:t>ietf.org/meeting/95/tutorials.html</a:t>
            </a:r>
            <a:r>
              <a:rPr lang="en-US" sz="1800" dirty="0" smtClean="0"/>
              <a:t> ; note prior presentation from </a:t>
            </a:r>
            <a:r>
              <a:rPr lang="en-US" sz="1800" dirty="0"/>
              <a:t>Donald Eastlake: </a:t>
            </a:r>
            <a:r>
              <a:rPr lang="en-US" sz="1800" dirty="0">
                <a:hlinkClick r:id="rId5"/>
              </a:rPr>
              <a:t>http://</a:t>
            </a:r>
            <a:r>
              <a:rPr lang="en-US" sz="1800" dirty="0" smtClean="0">
                <a:hlinkClick r:id="rId5"/>
              </a:rPr>
              <a:t>www.ietf.org/edu/documents/WirelessLinks2.pdf</a:t>
            </a:r>
            <a:r>
              <a:rPr lang="en-US" sz="1800" dirty="0" smtClean="0"/>
              <a:t> </a:t>
            </a:r>
          </a:p>
          <a:p>
            <a:pPr lvl="1">
              <a:lnSpc>
                <a:spcPct val="80000"/>
              </a:lnSpc>
              <a:defRPr/>
            </a:pPr>
            <a:r>
              <a:rPr lang="en-US" sz="1800" dirty="0" smtClean="0"/>
              <a:t>Next teleconference is Monday February 1st, 2016 10am-noon Eastern</a:t>
            </a:r>
          </a:p>
          <a:p>
            <a:pPr marL="457200" lvl="1" indent="0">
              <a:lnSpc>
                <a:spcPct val="80000"/>
              </a:lnSpc>
              <a:buNone/>
              <a:defRPr/>
            </a:pPr>
            <a:endParaRPr lang="en-US" sz="1200" dirty="0" smtClean="0"/>
          </a:p>
          <a:p>
            <a:pPr>
              <a:lnSpc>
                <a:spcPct val="80000"/>
              </a:lnSpc>
              <a:defRPr/>
            </a:pPr>
            <a:r>
              <a:rPr lang="en-US" sz="2000" dirty="0" smtClean="0"/>
              <a:t>RFC </a:t>
            </a:r>
            <a:r>
              <a:rPr lang="en-US" sz="2000" dirty="0"/>
              <a:t>7241, “The IEEE 802/IETF Relationship”  has been published (</a:t>
            </a:r>
            <a:r>
              <a:rPr lang="en-US" sz="2000" dirty="0" smtClean="0"/>
              <a:t>RFC4441 </a:t>
            </a:r>
            <a:r>
              <a:rPr lang="en-US" sz="2000" dirty="0"/>
              <a:t>update)</a:t>
            </a:r>
          </a:p>
          <a:p>
            <a:pPr lvl="1">
              <a:lnSpc>
                <a:spcPct val="80000"/>
              </a:lnSpc>
              <a:defRPr/>
            </a:pPr>
            <a:r>
              <a:rPr lang="en-US" sz="1600" dirty="0">
                <a:hlinkClick r:id="rId6"/>
              </a:rPr>
              <a:t>https://datatracker.ietf.org/doc/rfc7241/</a:t>
            </a:r>
            <a:r>
              <a:rPr lang="en-US" sz="1600" dirty="0"/>
              <a:t> </a:t>
            </a:r>
          </a:p>
          <a:p>
            <a:pPr>
              <a:lnSpc>
                <a:spcPct val="80000"/>
              </a:lnSpc>
              <a:defRPr/>
            </a:pPr>
            <a:r>
              <a:rPr lang="en-US" sz="2000" dirty="0" smtClean="0"/>
              <a:t>IEEE </a:t>
            </a:r>
            <a:r>
              <a:rPr lang="en-US" sz="2000" dirty="0"/>
              <a:t>802 Liaisons list is available </a:t>
            </a:r>
          </a:p>
          <a:p>
            <a:pPr lvl="1">
              <a:lnSpc>
                <a:spcPct val="80000"/>
              </a:lnSpc>
              <a:defRPr/>
            </a:pPr>
            <a:r>
              <a:rPr lang="en-US" sz="1600" u="sng" dirty="0">
                <a:hlinkClick r:id="rId7"/>
              </a:rPr>
              <a:t>http://ieee-sa.centraldesktop.com/802liaisondb/FrontPage</a:t>
            </a:r>
            <a:endParaRPr lang="en-US" sz="1600" u="sng" dirty="0"/>
          </a:p>
          <a:p>
            <a:pPr>
              <a:lnSpc>
                <a:spcPct val="80000"/>
              </a:lnSpc>
              <a:defRPr/>
            </a:pPr>
            <a:r>
              <a:rPr lang="en-US" sz="2000" dirty="0" smtClean="0"/>
              <a:t>802 </a:t>
            </a:r>
            <a:r>
              <a:rPr lang="en-US" sz="2000" dirty="0"/>
              <a:t>EC “IETF/IAB/IESG” 802 EC Standing Committee </a:t>
            </a:r>
          </a:p>
          <a:p>
            <a:pPr lvl="1">
              <a:lnSpc>
                <a:spcPct val="80000"/>
              </a:lnSpc>
              <a:defRPr/>
            </a:pPr>
            <a:r>
              <a:rPr lang="en-US" sz="1600" dirty="0"/>
              <a:t>Formed March 2014, Pat Thaler as </a:t>
            </a:r>
            <a:r>
              <a:rPr lang="en-US" sz="1600" dirty="0" smtClean="0"/>
              <a:t>chair</a:t>
            </a:r>
          </a:p>
          <a:p>
            <a:pPr lvl="1">
              <a:lnSpc>
                <a:spcPct val="80000"/>
              </a:lnSpc>
              <a:defRPr/>
            </a:pPr>
            <a:r>
              <a:rPr lang="en-US" sz="1600" dirty="0" smtClean="0"/>
              <a:t>Regular meeting time to be established</a:t>
            </a:r>
            <a:endParaRPr lang="en-US" sz="1600" dirty="0"/>
          </a:p>
          <a:p>
            <a:pPr>
              <a:lnSpc>
                <a:spcPct val="80000"/>
              </a:lnSpc>
              <a:defRPr/>
            </a:pPr>
            <a:endParaRPr lang="en-US" sz="2200" dirty="0" smtClean="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4/19 of 11-16-0049 by Dorothy Stanley, HPE</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January 2016</a:t>
            </a:r>
            <a:endParaRPr lang="en-US"/>
          </a:p>
        </p:txBody>
      </p:sp>
      <p:sp>
        <p:nvSpPr>
          <p:cNvPr id="3" name="Footer Placeholder 2"/>
          <p:cNvSpPr>
            <a:spLocks noGrp="1"/>
          </p:cNvSpPr>
          <p:nvPr>
            <p:ph type="ftr" sz="quarter" idx="11"/>
          </p:nvPr>
        </p:nvSpPr>
        <p:spPr/>
        <p:txBody>
          <a:bodyPr/>
          <a:lstStyle/>
          <a:p>
            <a:pPr>
              <a:defRPr/>
            </a:pPr>
            <a:r>
              <a:rPr lang="en-US" smtClean="0"/>
              <a:t>Adrian Stephens, Intel Corporation</a:t>
            </a:r>
            <a:endParaRPr lang="en-US"/>
          </a:p>
        </p:txBody>
      </p:sp>
    </p:spTree>
    <p:extLst>
      <p:ext uri="{BB962C8B-B14F-4D97-AF65-F5344CB8AC3E}">
        <p14:creationId xmlns:p14="http://schemas.microsoft.com/office/powerpoint/2010/main" val="3298656228"/>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Slide </a:t>
            </a:r>
            <a:fld id="{5C16A05F-3B59-49E8-BD71-0001B80580FB}" type="slidenum">
              <a:rPr lang="en-US" smtClean="0"/>
              <a:pPr/>
              <a:t>104</a:t>
            </a:fld>
            <a:endParaRPr lang="en-US" smtClean="0"/>
          </a:p>
        </p:txBody>
      </p:sp>
      <p:sp>
        <p:nvSpPr>
          <p:cNvPr id="5125" name="Rectangle 2"/>
          <p:cNvSpPr>
            <a:spLocks noGrp="1" noChangeArrowheads="1"/>
          </p:cNvSpPr>
          <p:nvPr>
            <p:ph type="title"/>
          </p:nvPr>
        </p:nvSpPr>
        <p:spPr/>
        <p:txBody>
          <a:bodyPr/>
          <a:lstStyle/>
          <a:p>
            <a:r>
              <a:rPr lang="en-US" dirty="0" smtClean="0"/>
              <a:t>Multicast issues</a:t>
            </a:r>
          </a:p>
        </p:txBody>
      </p:sp>
      <p:sp>
        <p:nvSpPr>
          <p:cNvPr id="113667" name="Rectangle 3"/>
          <p:cNvSpPr>
            <a:spLocks noGrp="1" noChangeArrowheads="1"/>
          </p:cNvSpPr>
          <p:nvPr>
            <p:ph type="body" idx="1"/>
          </p:nvPr>
        </p:nvSpPr>
        <p:spPr>
          <a:xfrm>
            <a:off x="685800" y="1524000"/>
            <a:ext cx="8001000" cy="4800600"/>
          </a:xfrm>
        </p:spPr>
        <p:txBody>
          <a:bodyPr/>
          <a:lstStyle/>
          <a:p>
            <a:pPr marL="0" indent="0">
              <a:lnSpc>
                <a:spcPct val="80000"/>
              </a:lnSpc>
              <a:buFontTx/>
              <a:buNone/>
              <a:defRPr/>
            </a:pPr>
            <a:endParaRPr lang="en-US" sz="900" dirty="0" smtClean="0"/>
          </a:p>
          <a:p>
            <a:pPr>
              <a:lnSpc>
                <a:spcPct val="80000"/>
              </a:lnSpc>
            </a:pPr>
            <a:r>
              <a:rPr lang="en-US" sz="2000" dirty="0" smtClean="0"/>
              <a:t>Multicast issues were discussed at the IETF-IEEE 802 meeting Sept 29</a:t>
            </a:r>
            <a:r>
              <a:rPr lang="en-US" sz="2000" baseline="30000" dirty="0" smtClean="0"/>
              <a:t>th</a:t>
            </a:r>
            <a:r>
              <a:rPr lang="en-US" sz="2000" dirty="0" smtClean="0"/>
              <a:t> and a presentation given at the November IETF meeting</a:t>
            </a:r>
          </a:p>
          <a:p>
            <a:pPr lvl="1">
              <a:lnSpc>
                <a:spcPct val="80000"/>
              </a:lnSpc>
            </a:pPr>
            <a:r>
              <a:rPr lang="en-US" sz="1600" dirty="0" smtClean="0"/>
              <a:t>See </a:t>
            </a:r>
            <a:r>
              <a:rPr lang="en-US" sz="1600" dirty="0">
                <a:hlinkClick r:id="rId3"/>
              </a:rPr>
              <a:t>https://</a:t>
            </a:r>
            <a:r>
              <a:rPr lang="en-US" sz="1600" dirty="0" smtClean="0">
                <a:hlinkClick r:id="rId3"/>
              </a:rPr>
              <a:t>mentor.ieee.org/802.11/dcn/15/11-15-1261-02-0arc-mulicast-performance-optimization-features-overview-for-ietf-nov-2015.ppt</a:t>
            </a:r>
            <a:r>
              <a:rPr lang="en-US" sz="1600" dirty="0" smtClean="0"/>
              <a:t>  </a:t>
            </a:r>
          </a:p>
          <a:p>
            <a:pPr lvl="1">
              <a:lnSpc>
                <a:spcPct val="80000"/>
              </a:lnSpc>
            </a:pPr>
            <a:r>
              <a:rPr lang="en-US" sz="1600" dirty="0" smtClean="0"/>
              <a:t>Further actions: </a:t>
            </a:r>
            <a:r>
              <a:rPr lang="en-US" sz="1600" dirty="0" err="1" smtClean="0"/>
              <a:t>ietf</a:t>
            </a:r>
            <a:r>
              <a:rPr lang="en-US" sz="1600" dirty="0" smtClean="0"/>
              <a:t> mailing list will be established for ongoing discussion, will include additional 802. wireless groups</a:t>
            </a:r>
            <a:r>
              <a:rPr lang="en-US" sz="1600" dirty="0"/>
              <a:t>, see </a:t>
            </a:r>
            <a:r>
              <a:rPr lang="en-US" sz="1600" dirty="0">
                <a:hlinkClick r:id="rId4"/>
              </a:rPr>
              <a:t>http://</a:t>
            </a:r>
            <a:r>
              <a:rPr lang="en-US" sz="1600" dirty="0" smtClean="0">
                <a:hlinkClick r:id="rId4"/>
              </a:rPr>
              <a:t>www.ieee802.org/11/email/stds-802-11/msg01838.html</a:t>
            </a:r>
            <a:r>
              <a:rPr lang="en-US" sz="1600" dirty="0" smtClean="0"/>
              <a:t> </a:t>
            </a:r>
          </a:p>
          <a:p>
            <a:pPr lvl="1">
              <a:lnSpc>
                <a:spcPct val="80000"/>
              </a:lnSpc>
            </a:pPr>
            <a:r>
              <a:rPr lang="en-US" sz="1600" dirty="0"/>
              <a:t>P</a:t>
            </a:r>
            <a:r>
              <a:rPr lang="en-US" sz="1600" dirty="0" smtClean="0"/>
              <a:t>otential internet draft describing use cases, issues, etc</a:t>
            </a:r>
            <a:r>
              <a:rPr lang="en-US" sz="1600" dirty="0"/>
              <a:t>.</a:t>
            </a:r>
            <a:endParaRPr lang="en-US" sz="1600" dirty="0" smtClean="0"/>
          </a:p>
          <a:p>
            <a:pPr>
              <a:lnSpc>
                <a:spcPct val="80000"/>
              </a:lnSpc>
            </a:pPr>
            <a:r>
              <a:rPr lang="en-US" sz="2000" dirty="0" smtClean="0"/>
              <a:t>Insights</a:t>
            </a:r>
          </a:p>
          <a:p>
            <a:pPr lvl="1">
              <a:lnSpc>
                <a:spcPct val="80000"/>
              </a:lnSpc>
            </a:pPr>
            <a:r>
              <a:rPr lang="en-US" sz="1600" dirty="0" smtClean="0"/>
              <a:t>Multicast used for multiple types of traffic including ARP/ND, routing protocols, video applications, and these might need to be transmitted at different MCS</a:t>
            </a:r>
          </a:p>
          <a:p>
            <a:pPr lvl="1">
              <a:lnSpc>
                <a:spcPct val="80000"/>
              </a:lnSpc>
            </a:pPr>
            <a:r>
              <a:rPr lang="en-US" sz="1600" dirty="0" smtClean="0"/>
              <a:t>Implementations might consider APIs to allow MCS differentiation</a:t>
            </a:r>
          </a:p>
          <a:p>
            <a:pPr lvl="1">
              <a:lnSpc>
                <a:spcPct val="80000"/>
              </a:lnSpc>
            </a:pPr>
            <a:r>
              <a:rPr lang="en-US" sz="1600" dirty="0" smtClean="0"/>
              <a:t>RFC 6775, Neighbor Discovery Optimization for IPv6 over Low-Power Wireless Personal Area Networks (6LoWPANs) defines a registration mechanism for accomplishing proxy ND</a:t>
            </a:r>
          </a:p>
          <a:p>
            <a:pPr lvl="1">
              <a:lnSpc>
                <a:spcPct val="80000"/>
              </a:lnSpc>
            </a:pPr>
            <a:r>
              <a:rPr lang="en-US" sz="1600" dirty="0" smtClean="0"/>
              <a:t>Current Proxy ND support does not address Secure ND, see RFC 3971</a:t>
            </a:r>
          </a:p>
          <a:p>
            <a:pPr>
              <a:lnSpc>
                <a:spcPct val="80000"/>
              </a:lnSpc>
            </a:pPr>
            <a:r>
              <a:rPr lang="en-US" sz="2000" dirty="0" smtClean="0"/>
              <a:t>Available internet drafts and related documents</a:t>
            </a:r>
          </a:p>
          <a:p>
            <a:pPr lvl="1">
              <a:lnSpc>
                <a:spcPct val="80000"/>
              </a:lnSpc>
            </a:pPr>
            <a:r>
              <a:rPr lang="en-US" sz="1600" dirty="0" smtClean="0">
                <a:hlinkClick r:id="rId5"/>
              </a:rPr>
              <a:t>http://datatracker.ietf.org/doc/draft-mcbride-mboned-wifi-mcast-problem-statement/</a:t>
            </a:r>
            <a:r>
              <a:rPr lang="en-US" sz="1600" dirty="0" smtClean="0"/>
              <a:t> </a:t>
            </a:r>
          </a:p>
          <a:p>
            <a:pPr lvl="1">
              <a:lnSpc>
                <a:spcPct val="80000"/>
              </a:lnSpc>
            </a:pPr>
            <a:r>
              <a:rPr lang="en-US" sz="1600" dirty="0" smtClean="0">
                <a:hlinkClick r:id="rId6"/>
              </a:rPr>
              <a:t>http</a:t>
            </a:r>
            <a:r>
              <a:rPr lang="en-US" sz="1600" dirty="0">
                <a:hlinkClick r:id="rId6"/>
              </a:rPr>
              <a:t>://www.ipv6council.be/IMG/pdf/20141212-08_vyncke_-_</a:t>
            </a:r>
            <a:r>
              <a:rPr lang="en-US" sz="1600" dirty="0" smtClean="0">
                <a:hlinkClick r:id="rId6"/>
              </a:rPr>
              <a:t>ipv6_multicast_issues-pptx.pdf</a:t>
            </a:r>
            <a:r>
              <a:rPr lang="en-US" sz="1600" dirty="0" smtClean="0"/>
              <a:t> </a:t>
            </a:r>
          </a:p>
          <a:p>
            <a:pPr marL="0" indent="0">
              <a:buNone/>
            </a:pPr>
            <a:endParaRPr lang="en-US" sz="1800" dirty="0"/>
          </a:p>
          <a:p>
            <a:endParaRPr lang="en-US" sz="1800" dirty="0"/>
          </a:p>
          <a:p>
            <a:pPr marL="0" indent="0">
              <a:lnSpc>
                <a:spcPct val="80000"/>
              </a:lnSpc>
              <a:buNone/>
              <a:defRPr/>
            </a:pPr>
            <a:endParaRPr lang="en-US" sz="1800" dirty="0" smtClean="0"/>
          </a:p>
          <a:p>
            <a:pPr marL="457200" lvl="1" indent="0">
              <a:lnSpc>
                <a:spcPct val="80000"/>
              </a:lnSpc>
              <a:buNone/>
              <a:defRPr/>
            </a:pPr>
            <a:endParaRPr lang="en-US" sz="1400" dirty="0" smtClean="0"/>
          </a:p>
          <a:p>
            <a:pPr>
              <a:lnSpc>
                <a:spcPct val="80000"/>
              </a:lnSpc>
              <a:defRPr/>
            </a:pPr>
            <a:endParaRPr lang="en-US" sz="1800" dirty="0" smtClean="0"/>
          </a:p>
          <a:p>
            <a:pPr lvl="1">
              <a:lnSpc>
                <a:spcPct val="80000"/>
              </a:lnSpc>
              <a:defRPr/>
            </a:pPr>
            <a:endParaRPr lang="en-US" sz="1600" u="sng" dirty="0" smtClean="0"/>
          </a:p>
          <a:p>
            <a:pPr lvl="1">
              <a:lnSpc>
                <a:spcPct val="80000"/>
              </a:lnSpc>
              <a:defRPr/>
            </a:pPr>
            <a:endParaRPr lang="en-US" sz="1600" dirty="0" smtClean="0"/>
          </a:p>
          <a:p>
            <a:pPr>
              <a:lnSpc>
                <a:spcPct val="80000"/>
              </a:lnSpc>
              <a:defRPr/>
            </a:pPr>
            <a:endParaRPr lang="en-US" sz="1800" dirty="0" smtClean="0"/>
          </a:p>
          <a:p>
            <a:pPr lvl="1">
              <a:lnSpc>
                <a:spcPct val="80000"/>
              </a:lnSpc>
              <a:defRPr/>
            </a:pPr>
            <a:endParaRPr lang="en-US" sz="1400" dirty="0" smtClean="0"/>
          </a:p>
          <a:p>
            <a:pPr lvl="1">
              <a:lnSpc>
                <a:spcPct val="80000"/>
              </a:lnSpc>
              <a:defRPr/>
            </a:pPr>
            <a:endParaRPr lang="en-US" sz="1400" dirty="0" smtClean="0"/>
          </a:p>
          <a:p>
            <a:pPr lvl="1">
              <a:lnSpc>
                <a:spcPct val="80000"/>
              </a:lnSpc>
              <a:defRPr/>
            </a:pPr>
            <a:endParaRPr lang="en-US" sz="1400" dirty="0" smtClean="0"/>
          </a:p>
          <a:p>
            <a:pPr>
              <a:lnSpc>
                <a:spcPct val="80000"/>
              </a:lnSpc>
              <a:defRPr/>
            </a:pPr>
            <a:endParaRPr lang="en-US" sz="1000" dirty="0" smtClean="0"/>
          </a:p>
          <a:p>
            <a:pPr lvl="1">
              <a:lnSpc>
                <a:spcPct val="80000"/>
              </a:lnSpc>
              <a:defRPr/>
            </a:pPr>
            <a:endParaRPr lang="en-US" sz="1200" dirty="0" smtClean="0"/>
          </a:p>
          <a:p>
            <a:pPr lvl="1">
              <a:lnSpc>
                <a:spcPct val="80000"/>
              </a:lnSpc>
              <a:buFontTx/>
              <a:buNone/>
              <a:defRPr/>
            </a:pPr>
            <a:endParaRPr lang="en-US" sz="1400" dirty="0" smtClean="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5/19 of 11-16-0049 by Dorothy Stanley, HPE</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January 2016</a:t>
            </a:r>
            <a:endParaRPr lang="en-US"/>
          </a:p>
        </p:txBody>
      </p:sp>
      <p:sp>
        <p:nvSpPr>
          <p:cNvPr id="3" name="Footer Placeholder 2"/>
          <p:cNvSpPr>
            <a:spLocks noGrp="1"/>
          </p:cNvSpPr>
          <p:nvPr>
            <p:ph type="ftr" sz="quarter" idx="11"/>
          </p:nvPr>
        </p:nvSpPr>
        <p:spPr/>
        <p:txBody>
          <a:bodyPr/>
          <a:lstStyle/>
          <a:p>
            <a:pPr>
              <a:defRPr/>
            </a:pPr>
            <a:r>
              <a:rPr lang="en-US" smtClean="0"/>
              <a:t>Adrian Stephens, Intel Corporation</a:t>
            </a:r>
            <a:endParaRPr lang="en-US"/>
          </a:p>
        </p:txBody>
      </p:sp>
    </p:spTree>
    <p:extLst>
      <p:ext uri="{BB962C8B-B14F-4D97-AF65-F5344CB8AC3E}">
        <p14:creationId xmlns:p14="http://schemas.microsoft.com/office/powerpoint/2010/main" val="1374790230"/>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Slide </a:t>
            </a:r>
            <a:fld id="{E66F8ADD-C4EE-4089-AC69-0373AC6D7C56}" type="slidenum">
              <a:rPr lang="en-US" smtClean="0"/>
              <a:pPr/>
              <a:t>105</a:t>
            </a:fld>
            <a:endParaRPr lang="en-US" smtClean="0"/>
          </a:p>
        </p:txBody>
      </p:sp>
      <p:sp>
        <p:nvSpPr>
          <p:cNvPr id="20485" name="Rectangle 2"/>
          <p:cNvSpPr>
            <a:spLocks noGrp="1" noChangeArrowheads="1"/>
          </p:cNvSpPr>
          <p:nvPr>
            <p:ph type="title"/>
          </p:nvPr>
        </p:nvSpPr>
        <p:spPr>
          <a:noFill/>
        </p:spPr>
        <p:txBody>
          <a:bodyPr/>
          <a:lstStyle/>
          <a:p>
            <a:r>
              <a:rPr lang="en-US" dirty="0" smtClean="0"/>
              <a:t>Recent IETF BOFs and WG formation - 1</a:t>
            </a:r>
          </a:p>
        </p:txBody>
      </p:sp>
      <p:sp>
        <p:nvSpPr>
          <p:cNvPr id="20486" name="Rectangle 3"/>
          <p:cNvSpPr>
            <a:spLocks noGrp="1" noChangeArrowheads="1"/>
          </p:cNvSpPr>
          <p:nvPr>
            <p:ph type="body" idx="1"/>
          </p:nvPr>
        </p:nvSpPr>
        <p:spPr>
          <a:xfrm>
            <a:off x="685800" y="1600200"/>
            <a:ext cx="7848600" cy="5029200"/>
          </a:xfrm>
          <a:noFill/>
        </p:spPr>
        <p:txBody>
          <a:bodyPr/>
          <a:lstStyle/>
          <a:p>
            <a:r>
              <a:rPr lang="en-US" sz="2000" dirty="0" smtClean="0"/>
              <a:t>November: Internet Storage </a:t>
            </a:r>
            <a:r>
              <a:rPr lang="en-US" sz="2000" dirty="0"/>
              <a:t>Synch, see </a:t>
            </a:r>
            <a:r>
              <a:rPr lang="en-US" sz="2000" dirty="0">
                <a:hlinkClick r:id="rId3"/>
              </a:rPr>
              <a:t>https://</a:t>
            </a:r>
            <a:r>
              <a:rPr lang="en-US" sz="2000" dirty="0" smtClean="0">
                <a:hlinkClick r:id="rId3"/>
              </a:rPr>
              <a:t>tools.ietf.org/html/draft-cui-iss-problem-03</a:t>
            </a:r>
            <a:r>
              <a:rPr lang="en-US" sz="2000" dirty="0" smtClean="0"/>
              <a:t> </a:t>
            </a:r>
          </a:p>
          <a:p>
            <a:r>
              <a:rPr lang="en-US" sz="2000" dirty="0" err="1" smtClean="0"/>
              <a:t>CAPtive</a:t>
            </a:r>
            <a:r>
              <a:rPr lang="en-US" sz="2000" dirty="0" smtClean="0"/>
              <a:t> </a:t>
            </a:r>
            <a:r>
              <a:rPr lang="en-US" sz="2000" dirty="0" err="1" smtClean="0"/>
              <a:t>PORTal</a:t>
            </a:r>
            <a:r>
              <a:rPr lang="en-US" sz="2000" dirty="0" smtClean="0"/>
              <a:t> interaction (July 2015 BOF)</a:t>
            </a:r>
            <a:r>
              <a:rPr lang="en-US" sz="2000" b="0" dirty="0" smtClean="0"/>
              <a:t>:</a:t>
            </a:r>
            <a:r>
              <a:rPr lang="en-US" sz="2000" dirty="0" smtClean="0"/>
              <a:t>CAPPORT WG formed, see  </a:t>
            </a:r>
            <a:r>
              <a:rPr lang="en-US" sz="2000" dirty="0">
                <a:hlinkClick r:id="rId4"/>
              </a:rPr>
              <a:t>http://</a:t>
            </a:r>
            <a:r>
              <a:rPr lang="en-US" sz="2000" dirty="0" smtClean="0">
                <a:hlinkClick r:id="rId4"/>
              </a:rPr>
              <a:t>www.ietf.org/mail-archive/web/ietf-announce/current/msg14957.html</a:t>
            </a:r>
            <a:r>
              <a:rPr lang="en-US" sz="2000" dirty="0" smtClean="0"/>
              <a:t> </a:t>
            </a:r>
          </a:p>
          <a:p>
            <a:pPr lvl="1"/>
            <a:r>
              <a:rPr lang="en-US" sz="1600" dirty="0"/>
              <a:t>The CAPPORT Working Group will define secure mechanisms and protocols </a:t>
            </a:r>
            <a:r>
              <a:rPr lang="en-US" sz="1600" dirty="0" smtClean="0"/>
              <a:t>to</a:t>
            </a:r>
          </a:p>
          <a:p>
            <a:pPr lvl="1"/>
            <a:r>
              <a:rPr lang="en-US" sz="1600" dirty="0" smtClean="0"/>
              <a:t>allow </a:t>
            </a:r>
            <a:r>
              <a:rPr lang="en-US" sz="1600" dirty="0"/>
              <a:t>endpoints to discover that they are in this sort of limited environment</a:t>
            </a:r>
            <a:r>
              <a:rPr lang="en-US" sz="1600" dirty="0" smtClean="0"/>
              <a:t>,</a:t>
            </a:r>
          </a:p>
          <a:p>
            <a:pPr lvl="1"/>
            <a:r>
              <a:rPr lang="en-US" sz="1600" dirty="0" smtClean="0"/>
              <a:t>provide </a:t>
            </a:r>
            <a:r>
              <a:rPr lang="en-US" sz="1600" dirty="0"/>
              <a:t>a URL to interact with the Captive Portal, - allow endpoints to learn about the parameters of their confinement</a:t>
            </a:r>
            <a:r>
              <a:rPr lang="en-US" sz="1600" dirty="0" smtClean="0"/>
              <a:t>,</a:t>
            </a:r>
          </a:p>
          <a:p>
            <a:pPr lvl="1"/>
            <a:r>
              <a:rPr lang="en-US" sz="1600" dirty="0" smtClean="0"/>
              <a:t>interact </a:t>
            </a:r>
            <a:r>
              <a:rPr lang="en-US" sz="1600" dirty="0"/>
              <a:t>with the Captive Portal to obtain information such as status and remaining access time, </a:t>
            </a:r>
            <a:r>
              <a:rPr lang="en-US" sz="1600" dirty="0" smtClean="0"/>
              <a:t>and</a:t>
            </a:r>
          </a:p>
          <a:p>
            <a:pPr lvl="1"/>
            <a:r>
              <a:rPr lang="en-US" sz="1600" dirty="0" smtClean="0"/>
              <a:t>optionally</a:t>
            </a:r>
            <a:r>
              <a:rPr lang="en-US" sz="1600" dirty="0"/>
              <a:t>, advertise a service whereby devices can enable or disable access to the Internet without human interaction. (RFC 7710 may be a full or partial solution to the first two bullets</a:t>
            </a:r>
            <a:r>
              <a:rPr lang="en-US" sz="1600" dirty="0" smtClean="0"/>
              <a:t>)</a:t>
            </a:r>
          </a:p>
          <a:p>
            <a:pPr lvl="1"/>
            <a:r>
              <a:rPr lang="en-US" sz="1600" dirty="0" smtClean="0"/>
              <a:t>Note: related to OWE proposal in </a:t>
            </a:r>
            <a:r>
              <a:rPr lang="en-US" sz="1600" dirty="0" err="1" smtClean="0"/>
              <a:t>TGmc</a:t>
            </a:r>
            <a:r>
              <a:rPr lang="en-US" sz="1600" dirty="0"/>
              <a:t>, see </a:t>
            </a:r>
            <a:r>
              <a:rPr lang="en-US" sz="1600" dirty="0">
                <a:hlinkClick r:id="rId5"/>
              </a:rPr>
              <a:t>https://</a:t>
            </a:r>
            <a:r>
              <a:rPr lang="en-US" sz="1600" dirty="0" smtClean="0">
                <a:hlinkClick r:id="rId5"/>
              </a:rPr>
              <a:t>mentor.ieee.org/802.11/dcn/15/11-15-1184-05-000m-owe.docx</a:t>
            </a:r>
            <a:r>
              <a:rPr lang="en-US" sz="1600" dirty="0" smtClean="0"/>
              <a:t> </a:t>
            </a:r>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6/19 of 11-16-0049 by Dorothy Stanley, HPE</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January 2016</a:t>
            </a:r>
            <a:endParaRPr lang="en-US"/>
          </a:p>
        </p:txBody>
      </p:sp>
      <p:sp>
        <p:nvSpPr>
          <p:cNvPr id="3" name="Footer Placeholder 2"/>
          <p:cNvSpPr>
            <a:spLocks noGrp="1"/>
          </p:cNvSpPr>
          <p:nvPr>
            <p:ph type="ftr" sz="quarter" idx="11"/>
          </p:nvPr>
        </p:nvSpPr>
        <p:spPr/>
        <p:txBody>
          <a:bodyPr/>
          <a:lstStyle/>
          <a:p>
            <a:pPr>
              <a:defRPr/>
            </a:pPr>
            <a:r>
              <a:rPr lang="en-US" smtClean="0"/>
              <a:t>Adrian Stephens, Intel Corporation</a:t>
            </a:r>
            <a:endParaRPr lang="en-US"/>
          </a:p>
        </p:txBody>
      </p:sp>
    </p:spTree>
    <p:extLst>
      <p:ext uri="{BB962C8B-B14F-4D97-AF65-F5344CB8AC3E}">
        <p14:creationId xmlns:p14="http://schemas.microsoft.com/office/powerpoint/2010/main" val="3714878664"/>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Slide </a:t>
            </a:r>
            <a:fld id="{E66F8ADD-C4EE-4089-AC69-0373AC6D7C56}" type="slidenum">
              <a:rPr lang="en-US" smtClean="0"/>
              <a:pPr/>
              <a:t>106</a:t>
            </a:fld>
            <a:endParaRPr lang="en-US" smtClean="0"/>
          </a:p>
        </p:txBody>
      </p:sp>
      <p:sp>
        <p:nvSpPr>
          <p:cNvPr id="20485" name="Rectangle 2"/>
          <p:cNvSpPr>
            <a:spLocks noGrp="1" noChangeArrowheads="1"/>
          </p:cNvSpPr>
          <p:nvPr>
            <p:ph type="title"/>
          </p:nvPr>
        </p:nvSpPr>
        <p:spPr>
          <a:noFill/>
        </p:spPr>
        <p:txBody>
          <a:bodyPr/>
          <a:lstStyle/>
          <a:p>
            <a:r>
              <a:rPr lang="en-US" dirty="0" smtClean="0"/>
              <a:t>Recent IETF BOFs and WG formation - 2</a:t>
            </a:r>
          </a:p>
        </p:txBody>
      </p:sp>
      <p:sp>
        <p:nvSpPr>
          <p:cNvPr id="20486" name="Rectangle 3"/>
          <p:cNvSpPr>
            <a:spLocks noGrp="1" noChangeArrowheads="1"/>
          </p:cNvSpPr>
          <p:nvPr>
            <p:ph type="body" idx="1"/>
          </p:nvPr>
        </p:nvSpPr>
        <p:spPr>
          <a:xfrm>
            <a:off x="685800" y="1600200"/>
            <a:ext cx="7848600" cy="5029200"/>
          </a:xfrm>
          <a:noFill/>
        </p:spPr>
        <p:txBody>
          <a:bodyPr/>
          <a:lstStyle/>
          <a:p>
            <a:r>
              <a:rPr lang="en-US" sz="2000" dirty="0" smtClean="0"/>
              <a:t>Interactive </a:t>
            </a:r>
            <a:r>
              <a:rPr lang="en-US" sz="2000" dirty="0"/>
              <a:t>Connectivity Establishment (ice</a:t>
            </a:r>
            <a:r>
              <a:rPr lang="en-US" sz="2000" dirty="0" smtClean="0"/>
              <a:t>)</a:t>
            </a:r>
          </a:p>
          <a:p>
            <a:pPr lvl="1"/>
            <a:r>
              <a:rPr lang="en-US" sz="1600" dirty="0"/>
              <a:t>The goal of the ICE Working Group is to consolidate the various initiatives to update and improve ICE, and to help ensure suitability and consistency in the environments ICE operates in. Current work in this area includes an updated version of the ICE RFC (</a:t>
            </a:r>
            <a:r>
              <a:rPr lang="en-US" sz="1600" dirty="0" err="1"/>
              <a:t>ICEbis</a:t>
            </a:r>
            <a:r>
              <a:rPr lang="en-US" sz="1600" dirty="0"/>
              <a:t>), Trickle ICE and </a:t>
            </a:r>
            <a:r>
              <a:rPr lang="en-US" sz="1600" dirty="0" err="1"/>
              <a:t>dualstack</a:t>
            </a:r>
            <a:r>
              <a:rPr lang="en-US" sz="1600" dirty="0"/>
              <a:t>/</a:t>
            </a:r>
            <a:r>
              <a:rPr lang="en-US" sz="1600" dirty="0" err="1"/>
              <a:t>multihomed</a:t>
            </a:r>
            <a:r>
              <a:rPr lang="en-US" sz="1600" dirty="0"/>
              <a:t> fairness. </a:t>
            </a:r>
          </a:p>
          <a:p>
            <a:pPr lvl="1"/>
            <a:r>
              <a:rPr lang="en-US" sz="1600" dirty="0">
                <a:hlinkClick r:id="rId3"/>
              </a:rPr>
              <a:t>https://datatracker.ietf.org/wg/ice/charter/</a:t>
            </a:r>
            <a:r>
              <a:rPr lang="en-US" sz="1600" dirty="0"/>
              <a:t> </a:t>
            </a:r>
            <a:endParaRPr lang="en-US" sz="1600" dirty="0" smtClean="0"/>
          </a:p>
          <a:p>
            <a:r>
              <a:rPr lang="en-US" sz="2000" dirty="0"/>
              <a:t>Selection of Language for Internet Media (slim), see</a:t>
            </a:r>
          </a:p>
          <a:p>
            <a:pPr lvl="1"/>
            <a:r>
              <a:rPr lang="en-US" sz="1600" dirty="0" smtClean="0"/>
              <a:t>Email case: the </a:t>
            </a:r>
            <a:r>
              <a:rPr lang="en-US" sz="1600" dirty="0"/>
              <a:t>group will determine a MIME based solution (based</a:t>
            </a:r>
            <a:br>
              <a:rPr lang="en-US" sz="1600" dirty="0"/>
            </a:br>
            <a:r>
              <a:rPr lang="en-US" sz="1600" dirty="0"/>
              <a:t>on draft-</a:t>
            </a:r>
            <a:r>
              <a:rPr lang="en-US" sz="1600" dirty="0" err="1"/>
              <a:t>tomkinson</a:t>
            </a:r>
            <a:r>
              <a:rPr lang="en-US" sz="1600" dirty="0"/>
              <a:t>-slim-</a:t>
            </a:r>
            <a:r>
              <a:rPr lang="en-US" sz="1600" dirty="0" err="1"/>
              <a:t>multilangcontent</a:t>
            </a:r>
            <a:r>
              <a:rPr lang="en-US" sz="1600" dirty="0"/>
              <a:t>) that enables a single email</a:t>
            </a:r>
            <a:br>
              <a:rPr lang="en-US" sz="1600" dirty="0"/>
            </a:br>
            <a:r>
              <a:rPr lang="en-US" sz="1600" dirty="0"/>
              <a:t>message to contain multiple language versions of the content, with</a:t>
            </a:r>
            <a:br>
              <a:rPr lang="en-US" sz="1600" dirty="0"/>
            </a:br>
            <a:r>
              <a:rPr lang="en-US" sz="1600" dirty="0"/>
              <a:t>provisions to help clients select a best-fit version</a:t>
            </a:r>
            <a:r>
              <a:rPr lang="en-US" sz="1600" dirty="0" smtClean="0"/>
              <a:t>.</a:t>
            </a:r>
          </a:p>
          <a:p>
            <a:pPr lvl="1"/>
            <a:r>
              <a:rPr lang="en-US" sz="1600" dirty="0" smtClean="0"/>
              <a:t>Real-time </a:t>
            </a:r>
            <a:r>
              <a:rPr lang="en-US" sz="1600" dirty="0"/>
              <a:t>communication case, the group will produce a</a:t>
            </a:r>
            <a:br>
              <a:rPr lang="en-US" sz="1600" dirty="0"/>
            </a:br>
            <a:r>
              <a:rPr lang="en-US" sz="1600" dirty="0"/>
              <a:t>specification (based on draft-</a:t>
            </a:r>
            <a:r>
              <a:rPr lang="en-US" sz="1600" dirty="0" err="1"/>
              <a:t>gellens</a:t>
            </a:r>
            <a:r>
              <a:rPr lang="en-US" sz="1600" dirty="0"/>
              <a:t>-slim-negotiating-human-language)</a:t>
            </a:r>
            <a:br>
              <a:rPr lang="en-US" sz="1600" dirty="0"/>
            </a:br>
            <a:r>
              <a:rPr lang="en-US" sz="1600" dirty="0"/>
              <a:t>enabling negotiation of a human language per media stream.</a:t>
            </a:r>
          </a:p>
          <a:p>
            <a:pPr lvl="1"/>
            <a:r>
              <a:rPr lang="en-US" sz="1600" dirty="0" smtClean="0">
                <a:hlinkClick r:id="rId4"/>
              </a:rPr>
              <a:t>https://datatracker.ietf.org/wg/slim/charter/</a:t>
            </a:r>
            <a:r>
              <a:rPr lang="en-US" sz="1600" dirty="0" smtClean="0"/>
              <a:t>  </a:t>
            </a:r>
          </a:p>
          <a:p>
            <a:endParaRPr lang="en-US" sz="2200" dirty="0"/>
          </a:p>
          <a:p>
            <a:pPr lvl="1"/>
            <a:endParaRPr lang="en-US" sz="1600" b="0" dirty="0" smtClean="0"/>
          </a:p>
          <a:p>
            <a:pPr lvl="1"/>
            <a:endParaRPr lang="en-US" sz="1600" dirty="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7/19 of 11-16-0049 by Dorothy Stanley, HPE</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January 2016</a:t>
            </a:r>
            <a:endParaRPr lang="en-US"/>
          </a:p>
        </p:txBody>
      </p:sp>
      <p:sp>
        <p:nvSpPr>
          <p:cNvPr id="3" name="Footer Placeholder 2"/>
          <p:cNvSpPr>
            <a:spLocks noGrp="1"/>
          </p:cNvSpPr>
          <p:nvPr>
            <p:ph type="ftr" sz="quarter" idx="11"/>
          </p:nvPr>
        </p:nvSpPr>
        <p:spPr/>
        <p:txBody>
          <a:bodyPr/>
          <a:lstStyle/>
          <a:p>
            <a:pPr>
              <a:defRPr/>
            </a:pPr>
            <a:r>
              <a:rPr lang="en-US" smtClean="0"/>
              <a:t>Adrian Stephens, Intel Corporation</a:t>
            </a:r>
            <a:endParaRPr lang="en-US"/>
          </a:p>
        </p:txBody>
      </p:sp>
    </p:spTree>
    <p:extLst>
      <p:ext uri="{BB962C8B-B14F-4D97-AF65-F5344CB8AC3E}">
        <p14:creationId xmlns:p14="http://schemas.microsoft.com/office/powerpoint/2010/main" val="1016299836"/>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Slide </a:t>
            </a:r>
            <a:fld id="{E66F8ADD-C4EE-4089-AC69-0373AC6D7C56}" type="slidenum">
              <a:rPr lang="en-US" smtClean="0"/>
              <a:pPr/>
              <a:t>107</a:t>
            </a:fld>
            <a:endParaRPr lang="en-US" smtClean="0"/>
          </a:p>
        </p:txBody>
      </p:sp>
      <p:sp>
        <p:nvSpPr>
          <p:cNvPr id="20485" name="Rectangle 2"/>
          <p:cNvSpPr>
            <a:spLocks noGrp="1" noChangeArrowheads="1"/>
          </p:cNvSpPr>
          <p:nvPr>
            <p:ph type="title"/>
          </p:nvPr>
        </p:nvSpPr>
        <p:spPr>
          <a:noFill/>
        </p:spPr>
        <p:txBody>
          <a:bodyPr/>
          <a:lstStyle/>
          <a:p>
            <a:r>
              <a:rPr lang="en-US" dirty="0" smtClean="0"/>
              <a:t>Recent IETF BOFs and WG formation - 3</a:t>
            </a:r>
          </a:p>
        </p:txBody>
      </p:sp>
      <p:sp>
        <p:nvSpPr>
          <p:cNvPr id="20486" name="Rectangle 3"/>
          <p:cNvSpPr>
            <a:spLocks noGrp="1" noChangeArrowheads="1"/>
          </p:cNvSpPr>
          <p:nvPr>
            <p:ph type="body" idx="1"/>
          </p:nvPr>
        </p:nvSpPr>
        <p:spPr>
          <a:xfrm>
            <a:off x="685800" y="1600200"/>
            <a:ext cx="7848600" cy="4800600"/>
          </a:xfrm>
          <a:noFill/>
        </p:spPr>
        <p:txBody>
          <a:bodyPr/>
          <a:lstStyle/>
          <a:p>
            <a:r>
              <a:rPr lang="en-US" sz="2000" dirty="0" smtClean="0"/>
              <a:t>Codec </a:t>
            </a:r>
            <a:r>
              <a:rPr lang="en-US" sz="2000" dirty="0"/>
              <a:t>Encoding for </a:t>
            </a:r>
            <a:r>
              <a:rPr lang="en-US" sz="2000" dirty="0" err="1"/>
              <a:t>LossLess</a:t>
            </a:r>
            <a:r>
              <a:rPr lang="en-US" sz="2000" dirty="0"/>
              <a:t> Archiving and </a:t>
            </a:r>
            <a:r>
              <a:rPr lang="en-US" sz="2000" dirty="0" err="1"/>
              <a:t>Realtime</a:t>
            </a:r>
            <a:r>
              <a:rPr lang="en-US" sz="2000" dirty="0"/>
              <a:t> transmission (cellar</a:t>
            </a:r>
            <a:r>
              <a:rPr lang="en-US" sz="2000" dirty="0" smtClean="0"/>
              <a:t>) </a:t>
            </a:r>
          </a:p>
          <a:p>
            <a:pPr lvl="1"/>
            <a:r>
              <a:rPr lang="en-US" sz="1800" dirty="0" smtClean="0">
                <a:hlinkClick r:id="rId3"/>
              </a:rPr>
              <a:t>https</a:t>
            </a:r>
            <a:r>
              <a:rPr lang="en-US" sz="1800" dirty="0">
                <a:hlinkClick r:id="rId3"/>
              </a:rPr>
              <a:t>://datatracker.ietf.org/wg/cellar/charter</a:t>
            </a:r>
            <a:r>
              <a:rPr lang="en-US" sz="1800" dirty="0" smtClean="0">
                <a:hlinkClick r:id="rId3"/>
              </a:rPr>
              <a:t>/</a:t>
            </a:r>
            <a:r>
              <a:rPr lang="en-US" sz="1800" dirty="0" smtClean="0"/>
              <a:t> </a:t>
            </a:r>
          </a:p>
          <a:p>
            <a:r>
              <a:rPr lang="en-US" sz="2000" dirty="0" err="1"/>
              <a:t>CURves</a:t>
            </a:r>
            <a:r>
              <a:rPr lang="en-US" sz="2000" dirty="0"/>
              <a:t>, Deprecating and a Little more Encryption (curdle</a:t>
            </a:r>
            <a:r>
              <a:rPr lang="en-US" sz="2000" dirty="0" smtClean="0"/>
              <a:t>)</a:t>
            </a:r>
          </a:p>
          <a:p>
            <a:pPr lvl="1"/>
            <a:r>
              <a:rPr lang="en-US" sz="1600" dirty="0"/>
              <a:t>The CURDLE working group is chartered to add a small set of cryptographic mechanisms to some IETF protocols, and to make implementation requirements including deprecation of old algorithms where there is IETF consensus to do so</a:t>
            </a:r>
            <a:r>
              <a:rPr lang="en-US" sz="1600" dirty="0" smtClean="0"/>
              <a:t>.</a:t>
            </a:r>
          </a:p>
          <a:p>
            <a:pPr lvl="1"/>
            <a:r>
              <a:rPr lang="en-US" sz="1800" dirty="0">
                <a:hlinkClick r:id="rId4"/>
              </a:rPr>
              <a:t>https://datatracker.ietf.org/wg/curdle/charter</a:t>
            </a:r>
            <a:r>
              <a:rPr lang="en-US" sz="1800" dirty="0" smtClean="0">
                <a:hlinkClick r:id="rId4"/>
              </a:rPr>
              <a:t>/</a:t>
            </a:r>
            <a:r>
              <a:rPr lang="en-US" sz="1800" dirty="0" smtClean="0"/>
              <a:t> </a:t>
            </a:r>
          </a:p>
          <a:p>
            <a:r>
              <a:rPr lang="en-US" sz="2000" dirty="0"/>
              <a:t>Font Top Level Media Type (</a:t>
            </a:r>
            <a:r>
              <a:rPr lang="en-US" sz="2000" dirty="0" err="1"/>
              <a:t>justfont</a:t>
            </a:r>
            <a:r>
              <a:rPr lang="en-US" sz="2000" dirty="0" smtClean="0"/>
              <a:t>)</a:t>
            </a:r>
          </a:p>
          <a:p>
            <a:pPr lvl="1"/>
            <a:r>
              <a:rPr lang="en-US" sz="1600" dirty="0"/>
              <a:t>This Working Group is chartered to define the "font" top-level media type, as per RFC6838 Section 4.2.7.</a:t>
            </a:r>
            <a:endParaRPr lang="en-US" sz="1600" dirty="0" smtClean="0"/>
          </a:p>
          <a:p>
            <a:r>
              <a:rPr lang="en-US" sz="2000" dirty="0"/>
              <a:t>Deterministic Networking (</a:t>
            </a:r>
            <a:r>
              <a:rPr lang="en-US" sz="2000" dirty="0" err="1"/>
              <a:t>detnet</a:t>
            </a:r>
            <a:r>
              <a:rPr lang="en-US" sz="2000" dirty="0" smtClean="0"/>
              <a:t>)</a:t>
            </a:r>
          </a:p>
          <a:p>
            <a:pPr lvl="1"/>
            <a:r>
              <a:rPr lang="en-US" sz="1600" dirty="0"/>
              <a:t>The Deterministic Networking (</a:t>
            </a:r>
            <a:r>
              <a:rPr lang="en-US" sz="1600" dirty="0" err="1"/>
              <a:t>DetNet</a:t>
            </a:r>
            <a:r>
              <a:rPr lang="en-US" sz="1600" dirty="0"/>
              <a:t>) Working Group focuses on deterministic data paths that operate over Layer 2 bridged and Layer 3 routed segments, where such paths can provide bounds on latency, loss, and packet delay variation (jitter), and high reliability</a:t>
            </a:r>
            <a:r>
              <a:rPr lang="en-US" sz="1600" dirty="0" smtClean="0"/>
              <a:t>.</a:t>
            </a:r>
          </a:p>
          <a:p>
            <a:pPr lvl="1"/>
            <a:endParaRPr lang="en-US" sz="1600" dirty="0"/>
          </a:p>
          <a:p>
            <a:pPr lvl="1"/>
            <a:endParaRPr lang="en-US" sz="1600" dirty="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8/19 of 11-16-0049 by Dorothy Stanley, HPE</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January 2016</a:t>
            </a:r>
            <a:endParaRPr lang="en-US"/>
          </a:p>
        </p:txBody>
      </p:sp>
      <p:sp>
        <p:nvSpPr>
          <p:cNvPr id="3" name="Footer Placeholder 2"/>
          <p:cNvSpPr>
            <a:spLocks noGrp="1"/>
          </p:cNvSpPr>
          <p:nvPr>
            <p:ph type="ftr" sz="quarter" idx="11"/>
          </p:nvPr>
        </p:nvSpPr>
        <p:spPr/>
        <p:txBody>
          <a:bodyPr/>
          <a:lstStyle/>
          <a:p>
            <a:pPr>
              <a:defRPr/>
            </a:pPr>
            <a:r>
              <a:rPr lang="en-US" smtClean="0"/>
              <a:t>Adrian Stephens, Intel Corporation</a:t>
            </a:r>
            <a:endParaRPr lang="en-US"/>
          </a:p>
        </p:txBody>
      </p:sp>
    </p:spTree>
    <p:extLst>
      <p:ext uri="{BB962C8B-B14F-4D97-AF65-F5344CB8AC3E}">
        <p14:creationId xmlns:p14="http://schemas.microsoft.com/office/powerpoint/2010/main" val="95475371"/>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Slide </a:t>
            </a:r>
            <a:fld id="{5C16A05F-3B59-49E8-BD71-0001B80580FB}" type="slidenum">
              <a:rPr lang="en-US" smtClean="0"/>
              <a:pPr/>
              <a:t>108</a:t>
            </a:fld>
            <a:endParaRPr lang="en-US" smtClean="0"/>
          </a:p>
        </p:txBody>
      </p:sp>
      <p:sp>
        <p:nvSpPr>
          <p:cNvPr id="5125" name="Rectangle 2"/>
          <p:cNvSpPr>
            <a:spLocks noGrp="1" noChangeArrowheads="1"/>
          </p:cNvSpPr>
          <p:nvPr>
            <p:ph type="title"/>
          </p:nvPr>
        </p:nvSpPr>
        <p:spPr/>
        <p:txBody>
          <a:bodyPr/>
          <a:lstStyle/>
          <a:p>
            <a:r>
              <a:rPr lang="en-US" dirty="0" smtClean="0"/>
              <a:t>Of Interest to Smart Grid</a:t>
            </a:r>
          </a:p>
        </p:txBody>
      </p:sp>
      <p:sp>
        <p:nvSpPr>
          <p:cNvPr id="113667" name="Rectangle 3"/>
          <p:cNvSpPr>
            <a:spLocks noGrp="1" noChangeArrowheads="1"/>
          </p:cNvSpPr>
          <p:nvPr>
            <p:ph type="body" idx="1"/>
          </p:nvPr>
        </p:nvSpPr>
        <p:spPr>
          <a:xfrm>
            <a:off x="685800" y="1676400"/>
            <a:ext cx="8001000" cy="4724400"/>
          </a:xfrm>
        </p:spPr>
        <p:txBody>
          <a:bodyPr/>
          <a:lstStyle/>
          <a:p>
            <a:pPr>
              <a:lnSpc>
                <a:spcPct val="80000"/>
              </a:lnSpc>
            </a:pPr>
            <a:r>
              <a:rPr lang="en-GB" sz="2000" dirty="0" smtClean="0">
                <a:solidFill>
                  <a:srgbClr val="000000"/>
                </a:solidFill>
                <a:ea typeface="Arial Unicode MS" pitchFamily="34" charset="-128"/>
                <a:cs typeface="Arial Unicode MS" pitchFamily="34" charset="-128"/>
              </a:rPr>
              <a:t>6LO</a:t>
            </a:r>
          </a:p>
          <a:p>
            <a:pPr lvl="1">
              <a:lnSpc>
                <a:spcPct val="80000"/>
              </a:lnSpc>
            </a:pPr>
            <a:r>
              <a:rPr lang="en-GB" sz="1800" dirty="0" smtClean="0">
                <a:solidFill>
                  <a:srgbClr val="000000"/>
                </a:solidFill>
                <a:ea typeface="Arial Unicode MS" pitchFamily="34" charset="-128"/>
                <a:cs typeface="Arial Unicode MS" pitchFamily="34" charset="-128"/>
              </a:rPr>
              <a:t>Working </a:t>
            </a:r>
            <a:r>
              <a:rPr lang="en-GB" sz="1800" dirty="0">
                <a:solidFill>
                  <a:srgbClr val="000000"/>
                </a:solidFill>
                <a:ea typeface="Arial Unicode MS" pitchFamily="34" charset="-128"/>
                <a:cs typeface="Arial Unicode MS" pitchFamily="34" charset="-128"/>
              </a:rPr>
              <a:t>Group website: </a:t>
            </a:r>
            <a:r>
              <a:rPr lang="en-GB" sz="1800" dirty="0">
                <a:hlinkClick r:id="rId3"/>
              </a:rPr>
              <a:t>http://datatracker.ietf.org/wg/6lo/charter</a:t>
            </a:r>
            <a:r>
              <a:rPr lang="en-GB" sz="1800" dirty="0" smtClean="0">
                <a:hlinkClick r:id="rId3"/>
              </a:rPr>
              <a:t>/</a:t>
            </a:r>
            <a:r>
              <a:rPr lang="en-GB" sz="1800" dirty="0" smtClean="0"/>
              <a:t> </a:t>
            </a:r>
          </a:p>
          <a:p>
            <a:pPr lvl="1">
              <a:lnSpc>
                <a:spcPct val="80000"/>
              </a:lnSpc>
            </a:pPr>
            <a:r>
              <a:rPr lang="en-US" sz="1800" dirty="0" smtClean="0"/>
              <a:t>Focus</a:t>
            </a:r>
            <a:r>
              <a:rPr lang="en-US" sz="1800" dirty="0"/>
              <a:t>: IPv6 over Networks of Resource-constrained </a:t>
            </a:r>
            <a:r>
              <a:rPr lang="en-US" sz="1800" dirty="0" smtClean="0"/>
              <a:t>Nodes</a:t>
            </a:r>
          </a:p>
          <a:p>
            <a:pPr lvl="1">
              <a:lnSpc>
                <a:spcPct val="80000"/>
              </a:lnSpc>
            </a:pPr>
            <a:r>
              <a:rPr lang="en-US" sz="1800" dirty="0" smtClean="0"/>
              <a:t>See WNG presentation: </a:t>
            </a:r>
            <a:r>
              <a:rPr lang="en-US" sz="1800" dirty="0">
                <a:hlinkClick r:id="rId4"/>
              </a:rPr>
              <a:t>https://</a:t>
            </a:r>
            <a:r>
              <a:rPr lang="en-US" sz="1800" dirty="0" smtClean="0">
                <a:hlinkClick r:id="rId4"/>
              </a:rPr>
              <a:t>mentor.ieee.org/802.11/dcn/15/11-15-1085-00-0wng-6lowpan-over-802-11.pptx</a:t>
            </a:r>
            <a:r>
              <a:rPr lang="en-US" sz="1800" dirty="0"/>
              <a:t> </a:t>
            </a:r>
            <a:r>
              <a:rPr lang="en-US" sz="1800" dirty="0" smtClean="0"/>
              <a:t>and</a:t>
            </a:r>
          </a:p>
          <a:p>
            <a:pPr lvl="1">
              <a:lnSpc>
                <a:spcPct val="80000"/>
              </a:lnSpc>
            </a:pPr>
            <a:r>
              <a:rPr lang="en-US" sz="1800" dirty="0" smtClean="0">
                <a:hlinkClick r:id="rId5"/>
              </a:rPr>
              <a:t>http</a:t>
            </a:r>
            <a:r>
              <a:rPr lang="en-US" sz="1800" dirty="0">
                <a:hlinkClick r:id="rId5"/>
              </a:rPr>
              <a:t>://datatracker.ietf.org/doc/draft-delcarpio-6lo-wlanah</a:t>
            </a:r>
            <a:r>
              <a:rPr lang="en-US" sz="1800" dirty="0" smtClean="0">
                <a:hlinkClick r:id="rId5"/>
              </a:rPr>
              <a:t>/</a:t>
            </a:r>
            <a:r>
              <a:rPr lang="en-US" sz="1800" dirty="0" smtClean="0"/>
              <a:t> </a:t>
            </a:r>
          </a:p>
          <a:p>
            <a:pPr lvl="1">
              <a:lnSpc>
                <a:spcPct val="80000"/>
              </a:lnSpc>
            </a:pPr>
            <a:r>
              <a:rPr lang="en-US" sz="1800" dirty="0">
                <a:hlinkClick r:id="rId6"/>
              </a:rPr>
              <a:t>https://</a:t>
            </a:r>
            <a:r>
              <a:rPr lang="en-US" sz="1800" dirty="0" smtClean="0">
                <a:hlinkClick r:id="rId6"/>
              </a:rPr>
              <a:t>tools.ietf.org/html/draft-thubert-6lo-routing-dispatch-06</a:t>
            </a:r>
            <a:r>
              <a:rPr lang="en-US" sz="1800" dirty="0" smtClean="0"/>
              <a:t> </a:t>
            </a:r>
          </a:p>
          <a:p>
            <a:pPr lvl="1">
              <a:lnSpc>
                <a:spcPct val="80000"/>
              </a:lnSpc>
            </a:pPr>
            <a:r>
              <a:rPr lang="en-US" sz="1800" dirty="0">
                <a:hlinkClick r:id="rId7"/>
              </a:rPr>
              <a:t>https://</a:t>
            </a:r>
            <a:r>
              <a:rPr lang="en-US" sz="1800" dirty="0" smtClean="0">
                <a:hlinkClick r:id="rId7"/>
              </a:rPr>
              <a:t>tools.ietf.org/html/draft-thubert-6lo-backbone-router-02</a:t>
            </a:r>
            <a:r>
              <a:rPr lang="en-US" sz="1800" dirty="0" smtClean="0"/>
              <a:t> </a:t>
            </a:r>
            <a:endParaRPr lang="en-US" sz="1800" dirty="0"/>
          </a:p>
          <a:p>
            <a:pPr lvl="1">
              <a:lnSpc>
                <a:spcPct val="80000"/>
              </a:lnSpc>
            </a:pPr>
            <a:r>
              <a:rPr lang="en-US" sz="1800" dirty="0" smtClean="0"/>
              <a:t>Unique </a:t>
            </a:r>
            <a:r>
              <a:rPr lang="en-US" sz="1800" dirty="0"/>
              <a:t>IPv6 Prefix Per Host, </a:t>
            </a:r>
            <a:r>
              <a:rPr lang="en-US" sz="1800" dirty="0">
                <a:hlinkClick r:id="rId8"/>
              </a:rPr>
              <a:t>https://</a:t>
            </a:r>
            <a:r>
              <a:rPr lang="en-US" sz="1800" dirty="0" smtClean="0">
                <a:hlinkClick r:id="rId8"/>
              </a:rPr>
              <a:t>tools.ietf.org/html/draft-jjmb-v6ops-unique-ipv6-prefix-per-host-00</a:t>
            </a:r>
            <a:r>
              <a:rPr lang="en-US" sz="1800" dirty="0" smtClean="0"/>
              <a:t>  </a:t>
            </a:r>
          </a:p>
          <a:p>
            <a:pPr lvl="2">
              <a:lnSpc>
                <a:spcPct val="80000"/>
              </a:lnSpc>
            </a:pPr>
            <a:r>
              <a:rPr lang="en-US" sz="1600" i="1" dirty="0" smtClean="0"/>
              <a:t>The </a:t>
            </a:r>
            <a:r>
              <a:rPr lang="en-US" sz="1600" i="1" dirty="0"/>
              <a:t>concepts in this document were originally developed as part of a large scale, production deployment of IPv6 support for a community Wi-Fi service</a:t>
            </a:r>
            <a:r>
              <a:rPr lang="en-US" sz="1600" i="1" dirty="0" smtClean="0"/>
              <a:t>. </a:t>
            </a:r>
            <a:endParaRPr lang="en-US" sz="1600" i="1" dirty="0"/>
          </a:p>
          <a:p>
            <a:pPr marL="457200" lvl="1" indent="0">
              <a:lnSpc>
                <a:spcPct val="80000"/>
              </a:lnSpc>
              <a:buNone/>
            </a:pPr>
            <a:r>
              <a:rPr lang="en-US" sz="1600" dirty="0" smtClean="0"/>
              <a:t> </a:t>
            </a:r>
          </a:p>
          <a:p>
            <a:pPr>
              <a:lnSpc>
                <a:spcPct val="80000"/>
              </a:lnSpc>
              <a:defRPr/>
            </a:pPr>
            <a:r>
              <a:rPr lang="en-US" sz="2000" dirty="0" smtClean="0"/>
              <a:t>ROLL: </a:t>
            </a:r>
            <a:r>
              <a:rPr lang="en-GB" sz="1600" dirty="0" smtClean="0">
                <a:solidFill>
                  <a:srgbClr val="000000"/>
                </a:solidFill>
                <a:ea typeface="Arial Unicode MS" pitchFamily="34" charset="-128"/>
                <a:cs typeface="Arial Unicode MS" pitchFamily="34" charset="-128"/>
              </a:rPr>
              <a:t>Working </a:t>
            </a:r>
            <a:r>
              <a:rPr lang="en-GB" sz="1600" dirty="0">
                <a:solidFill>
                  <a:srgbClr val="000000"/>
                </a:solidFill>
                <a:ea typeface="Arial Unicode MS" pitchFamily="34" charset="-128"/>
                <a:cs typeface="Arial Unicode MS" pitchFamily="34" charset="-128"/>
              </a:rPr>
              <a:t>Group website: </a:t>
            </a:r>
            <a:r>
              <a:rPr lang="en-GB" sz="1600" b="0" dirty="0">
                <a:hlinkClick r:id="rId9"/>
              </a:rPr>
              <a:t>http://datatracker.ietf.org/wg/roll/</a:t>
            </a:r>
            <a:r>
              <a:rPr lang="en-GB" sz="1600" dirty="0"/>
              <a:t> </a:t>
            </a:r>
          </a:p>
          <a:p>
            <a:pPr lvl="1"/>
            <a:r>
              <a:rPr lang="en-US" sz="1600" dirty="0"/>
              <a:t>Focus: Routing over Low Power and </a:t>
            </a:r>
            <a:r>
              <a:rPr lang="en-US" sz="1600" dirty="0" err="1"/>
              <a:t>Lossy</a:t>
            </a:r>
            <a:r>
              <a:rPr lang="en-US" sz="1600" dirty="0"/>
              <a:t> </a:t>
            </a:r>
            <a:r>
              <a:rPr lang="en-US" sz="1600" dirty="0" smtClean="0"/>
              <a:t>Networks</a:t>
            </a:r>
          </a:p>
          <a:p>
            <a:r>
              <a:rPr lang="en-GB" sz="1800" dirty="0">
                <a:solidFill>
                  <a:srgbClr val="000000"/>
                </a:solidFill>
                <a:ea typeface="Arial Unicode MS" pitchFamily="34" charset="-128"/>
                <a:cs typeface="Arial Unicode MS" pitchFamily="34" charset="-128"/>
              </a:rPr>
              <a:t>CORE </a:t>
            </a:r>
            <a:r>
              <a:rPr lang="en-GB" sz="1800" dirty="0" smtClean="0">
                <a:solidFill>
                  <a:srgbClr val="000000"/>
                </a:solidFill>
                <a:ea typeface="Arial Unicode MS" pitchFamily="34" charset="-128"/>
                <a:cs typeface="Arial Unicode MS" pitchFamily="34" charset="-128"/>
              </a:rPr>
              <a:t>: </a:t>
            </a:r>
            <a:r>
              <a:rPr lang="en-GB" sz="1600" dirty="0" smtClean="0">
                <a:solidFill>
                  <a:srgbClr val="000000"/>
                </a:solidFill>
                <a:ea typeface="Arial Unicode MS" pitchFamily="34" charset="-128"/>
                <a:cs typeface="Arial Unicode MS" pitchFamily="34" charset="-128"/>
              </a:rPr>
              <a:t>(</a:t>
            </a:r>
            <a:r>
              <a:rPr lang="en-US" sz="1600" dirty="0"/>
              <a:t>Constrained </a:t>
            </a:r>
            <a:r>
              <a:rPr lang="en-US" sz="1600" dirty="0" err="1"/>
              <a:t>RESTful</a:t>
            </a:r>
            <a:r>
              <a:rPr lang="en-US" sz="1600" dirty="0"/>
              <a:t> Environments) </a:t>
            </a:r>
            <a:r>
              <a:rPr lang="en-GB" sz="1600" dirty="0">
                <a:solidFill>
                  <a:srgbClr val="000000"/>
                </a:solidFill>
                <a:ea typeface="Arial Unicode MS" pitchFamily="34" charset="-128"/>
                <a:cs typeface="Arial Unicode MS" pitchFamily="34" charset="-128"/>
              </a:rPr>
              <a:t>Working Group website: </a:t>
            </a:r>
            <a:r>
              <a:rPr lang="en-GB" sz="1600" b="0" dirty="0">
                <a:hlinkClick r:id="rId10"/>
              </a:rPr>
              <a:t>http://datatracker.ietf.org/wg/core/</a:t>
            </a:r>
            <a:r>
              <a:rPr lang="en-GB" sz="1600" b="0" dirty="0"/>
              <a:t> </a:t>
            </a:r>
            <a:endParaRPr lang="en-GB" sz="1600" dirty="0"/>
          </a:p>
          <a:p>
            <a:pPr lvl="1"/>
            <a:r>
              <a:rPr lang="en-US" sz="1600" dirty="0"/>
              <a:t>Focus: framework for resource-oriented applications intended to run on constrained IP networks. </a:t>
            </a:r>
            <a:endParaRPr lang="en-US" sz="1600" dirty="0" smtClean="0"/>
          </a:p>
          <a:p>
            <a:pPr marL="0" indent="0">
              <a:buNone/>
            </a:pPr>
            <a:endParaRPr lang="en-US" sz="1800" dirty="0"/>
          </a:p>
          <a:p>
            <a:endParaRPr lang="en-US" sz="1800" dirty="0"/>
          </a:p>
          <a:p>
            <a:pPr marL="0" indent="0">
              <a:lnSpc>
                <a:spcPct val="80000"/>
              </a:lnSpc>
              <a:buNone/>
              <a:defRPr/>
            </a:pPr>
            <a:endParaRPr lang="en-US" sz="1800" dirty="0" smtClean="0"/>
          </a:p>
          <a:p>
            <a:pPr marL="457200" lvl="1" indent="0">
              <a:lnSpc>
                <a:spcPct val="80000"/>
              </a:lnSpc>
              <a:buNone/>
              <a:defRPr/>
            </a:pPr>
            <a:endParaRPr lang="en-US" sz="1400" dirty="0" smtClean="0"/>
          </a:p>
          <a:p>
            <a:pPr>
              <a:lnSpc>
                <a:spcPct val="80000"/>
              </a:lnSpc>
              <a:defRPr/>
            </a:pPr>
            <a:endParaRPr lang="en-US" sz="1800" dirty="0" smtClean="0"/>
          </a:p>
          <a:p>
            <a:pPr lvl="1">
              <a:lnSpc>
                <a:spcPct val="80000"/>
              </a:lnSpc>
              <a:defRPr/>
            </a:pPr>
            <a:endParaRPr lang="en-US" sz="1600" u="sng" dirty="0" smtClean="0"/>
          </a:p>
          <a:p>
            <a:pPr lvl="1">
              <a:lnSpc>
                <a:spcPct val="80000"/>
              </a:lnSpc>
              <a:defRPr/>
            </a:pPr>
            <a:endParaRPr lang="en-US" sz="1600" dirty="0" smtClean="0"/>
          </a:p>
          <a:p>
            <a:pPr>
              <a:lnSpc>
                <a:spcPct val="80000"/>
              </a:lnSpc>
              <a:defRPr/>
            </a:pPr>
            <a:endParaRPr lang="en-US" sz="1800" dirty="0" smtClean="0"/>
          </a:p>
          <a:p>
            <a:pPr lvl="1">
              <a:lnSpc>
                <a:spcPct val="80000"/>
              </a:lnSpc>
              <a:defRPr/>
            </a:pPr>
            <a:endParaRPr lang="en-US" sz="1400" dirty="0" smtClean="0"/>
          </a:p>
          <a:p>
            <a:pPr lvl="1">
              <a:lnSpc>
                <a:spcPct val="80000"/>
              </a:lnSpc>
              <a:defRPr/>
            </a:pPr>
            <a:endParaRPr lang="en-US" sz="1400" dirty="0" smtClean="0"/>
          </a:p>
          <a:p>
            <a:pPr lvl="1">
              <a:lnSpc>
                <a:spcPct val="80000"/>
              </a:lnSpc>
              <a:defRPr/>
            </a:pPr>
            <a:endParaRPr lang="en-US" sz="1400" dirty="0" smtClean="0"/>
          </a:p>
          <a:p>
            <a:pPr>
              <a:lnSpc>
                <a:spcPct val="80000"/>
              </a:lnSpc>
              <a:defRPr/>
            </a:pPr>
            <a:endParaRPr lang="en-US" sz="1000" dirty="0" smtClean="0"/>
          </a:p>
          <a:p>
            <a:pPr lvl="1">
              <a:lnSpc>
                <a:spcPct val="80000"/>
              </a:lnSpc>
              <a:defRPr/>
            </a:pPr>
            <a:endParaRPr lang="en-US" sz="1200" dirty="0" smtClean="0"/>
          </a:p>
          <a:p>
            <a:pPr lvl="1">
              <a:lnSpc>
                <a:spcPct val="80000"/>
              </a:lnSpc>
              <a:buFontTx/>
              <a:buNone/>
              <a:defRPr/>
            </a:pPr>
            <a:endParaRPr lang="en-US" sz="1400" dirty="0" smtClean="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9/19 of 11-16-0049 by Dorothy Stanley, HPE</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January 2016</a:t>
            </a:r>
            <a:endParaRPr lang="en-US"/>
          </a:p>
        </p:txBody>
      </p:sp>
      <p:sp>
        <p:nvSpPr>
          <p:cNvPr id="3" name="Footer Placeholder 2"/>
          <p:cNvSpPr>
            <a:spLocks noGrp="1"/>
          </p:cNvSpPr>
          <p:nvPr>
            <p:ph type="ftr" sz="quarter" idx="11"/>
          </p:nvPr>
        </p:nvSpPr>
        <p:spPr/>
        <p:txBody>
          <a:bodyPr/>
          <a:lstStyle/>
          <a:p>
            <a:pPr>
              <a:defRPr/>
            </a:pPr>
            <a:r>
              <a:rPr lang="en-US" smtClean="0"/>
              <a:t>Adrian Stephens, Intel Corporation</a:t>
            </a:r>
            <a:endParaRPr lang="en-US"/>
          </a:p>
        </p:txBody>
      </p:sp>
    </p:spTree>
    <p:extLst>
      <p:ext uri="{BB962C8B-B14F-4D97-AF65-F5344CB8AC3E}">
        <p14:creationId xmlns:p14="http://schemas.microsoft.com/office/powerpoint/2010/main" val="2101159423"/>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Slide </a:t>
            </a:r>
            <a:fld id="{BE2D3960-A144-4B75-B89D-4EFD7A4AD3C3}" type="slidenum">
              <a:rPr lang="en-US" smtClean="0"/>
              <a:pPr/>
              <a:t>109</a:t>
            </a:fld>
            <a:endParaRPr lang="en-US" smtClean="0"/>
          </a:p>
        </p:txBody>
      </p:sp>
      <p:sp>
        <p:nvSpPr>
          <p:cNvPr id="19461" name="Rectangle 2"/>
          <p:cNvSpPr>
            <a:spLocks noGrp="1" noChangeArrowheads="1"/>
          </p:cNvSpPr>
          <p:nvPr>
            <p:ph type="title"/>
          </p:nvPr>
        </p:nvSpPr>
        <p:spPr/>
        <p:txBody>
          <a:bodyPr/>
          <a:lstStyle/>
          <a:p>
            <a:r>
              <a:rPr lang="en-US" dirty="0" smtClean="0"/>
              <a:t>RADEXT WG</a:t>
            </a:r>
          </a:p>
        </p:txBody>
      </p:sp>
      <p:sp>
        <p:nvSpPr>
          <p:cNvPr id="19462" name="Rectangle 3"/>
          <p:cNvSpPr>
            <a:spLocks noGrp="1" noChangeArrowheads="1"/>
          </p:cNvSpPr>
          <p:nvPr>
            <p:ph type="body" idx="1"/>
          </p:nvPr>
        </p:nvSpPr>
        <p:spPr>
          <a:xfrm>
            <a:off x="685800" y="1676400"/>
            <a:ext cx="7772400" cy="4648200"/>
          </a:xfrm>
        </p:spPr>
        <p:txBody>
          <a:bodyPr/>
          <a:lstStyle/>
          <a:p>
            <a:pPr>
              <a:lnSpc>
                <a:spcPct val="80000"/>
              </a:lnSpc>
            </a:pPr>
            <a:r>
              <a:rPr lang="en-US" sz="1800" dirty="0" smtClean="0"/>
              <a:t>See </a:t>
            </a:r>
            <a:r>
              <a:rPr lang="en-US" sz="1800" dirty="0" smtClean="0">
                <a:hlinkClick r:id="rId3"/>
              </a:rPr>
              <a:t>http://datatracker.ietf.org/wg/radext/</a:t>
            </a:r>
            <a:r>
              <a:rPr lang="en-US" sz="1800" dirty="0" smtClean="0"/>
              <a:t> </a:t>
            </a:r>
          </a:p>
          <a:p>
            <a:pPr>
              <a:lnSpc>
                <a:spcPct val="80000"/>
              </a:lnSpc>
            </a:pPr>
            <a:r>
              <a:rPr lang="en-US" sz="1800" dirty="0" smtClean="0"/>
              <a:t>RADIUS Extensions</a:t>
            </a:r>
          </a:p>
          <a:p>
            <a:pPr lvl="1">
              <a:lnSpc>
                <a:spcPct val="80000"/>
              </a:lnSpc>
            </a:pPr>
            <a:r>
              <a:rPr lang="en-US" sz="1600" dirty="0" smtClean="0"/>
              <a:t>The RADIUS Extensions Working Group will focus on extensions to the</a:t>
            </a:r>
            <a:br>
              <a:rPr lang="en-US" sz="1600" dirty="0" smtClean="0"/>
            </a:br>
            <a:r>
              <a:rPr lang="en-US" sz="1600" dirty="0" smtClean="0"/>
              <a:t>RADIUS protocol required to define extensions to the standard attribute space as well as to address cryptographic algorithm agility and use over new transports. </a:t>
            </a:r>
          </a:p>
          <a:p>
            <a:pPr lvl="1">
              <a:lnSpc>
                <a:spcPct val="80000"/>
              </a:lnSpc>
            </a:pPr>
            <a:r>
              <a:rPr lang="en-US" sz="1600" dirty="0" smtClean="0"/>
              <a:t>In addition, RADEXT will work on RADIUS Design Guidelines and define new attributes for particular applications of authentication, authorization and</a:t>
            </a:r>
            <a:br>
              <a:rPr lang="en-US" sz="1600" dirty="0" smtClean="0"/>
            </a:br>
            <a:r>
              <a:rPr lang="en-US" sz="1600" dirty="0" smtClean="0"/>
              <a:t>accounting such as NAS management and local area network (LAN) usage. </a:t>
            </a:r>
            <a:endParaRPr lang="en-US" sz="1800" dirty="0" smtClean="0"/>
          </a:p>
          <a:p>
            <a:pPr>
              <a:lnSpc>
                <a:spcPct val="80000"/>
              </a:lnSpc>
            </a:pPr>
            <a:r>
              <a:rPr lang="en-US" sz="1800" dirty="0" smtClean="0"/>
              <a:t>Updates [January 2016]</a:t>
            </a:r>
          </a:p>
          <a:p>
            <a:pPr lvl="1">
              <a:lnSpc>
                <a:spcPct val="80000"/>
              </a:lnSpc>
            </a:pPr>
            <a:r>
              <a:rPr lang="en-US" sz="1600" dirty="0" smtClean="0"/>
              <a:t>New: </a:t>
            </a:r>
            <a:r>
              <a:rPr lang="en-US" sz="1600" dirty="0"/>
              <a:t>Dynamic Authorization </a:t>
            </a:r>
            <a:r>
              <a:rPr lang="en-US" sz="1600" dirty="0" err="1"/>
              <a:t>Proxying</a:t>
            </a:r>
            <a:r>
              <a:rPr lang="en-US" sz="1600" dirty="0"/>
              <a:t> in Remote Authorization Dial-In User Service Protocol (RADIUS), see </a:t>
            </a:r>
            <a:r>
              <a:rPr lang="en-US" sz="1600" dirty="0">
                <a:hlinkClick r:id="rId4"/>
              </a:rPr>
              <a:t>https://datatracker.ietf.org/doc/draft-ietf-radext-coa-proxy</a:t>
            </a:r>
            <a:r>
              <a:rPr lang="en-US" sz="1600" dirty="0" smtClean="0">
                <a:hlinkClick r:id="rId4"/>
              </a:rPr>
              <a:t>/</a:t>
            </a:r>
            <a:r>
              <a:rPr lang="en-US" sz="1600" dirty="0" smtClean="0"/>
              <a:t> RADIUS extensions for IP Port Configuration </a:t>
            </a:r>
            <a:r>
              <a:rPr lang="en-US" sz="1600" dirty="0"/>
              <a:t>and Reporting, see </a:t>
            </a:r>
            <a:r>
              <a:rPr lang="en-US" sz="1600" dirty="0">
                <a:hlinkClick r:id="rId5"/>
              </a:rPr>
              <a:t>http://datatracker.ietf.org/doc/draft-ietf-radext-ip-port-radius-ext</a:t>
            </a:r>
            <a:r>
              <a:rPr lang="en-US" sz="1600" dirty="0" smtClean="0">
                <a:hlinkClick r:id="rId5"/>
              </a:rPr>
              <a:t>/</a:t>
            </a:r>
            <a:r>
              <a:rPr lang="en-US" sz="1600" dirty="0" smtClean="0"/>
              <a:t> </a:t>
            </a:r>
          </a:p>
          <a:p>
            <a:pPr lvl="1">
              <a:lnSpc>
                <a:spcPct val="80000"/>
              </a:lnSpc>
            </a:pPr>
            <a:r>
              <a:rPr lang="en-US" sz="1600" dirty="0" smtClean="0"/>
              <a:t>Data Types in the Remote Authentication Dial-In User Service Protocol (RADIUS, see </a:t>
            </a:r>
            <a:r>
              <a:rPr lang="en-US" sz="1600" dirty="0" smtClean="0">
                <a:hlinkClick r:id="rId6"/>
              </a:rPr>
              <a:t>http://datatracker.ietf.org/doc/draft-ietf-radext-datatypes/</a:t>
            </a:r>
            <a:r>
              <a:rPr lang="en-US" sz="1600" dirty="0" smtClean="0"/>
              <a:t> </a:t>
            </a:r>
          </a:p>
          <a:p>
            <a:pPr lvl="1">
              <a:lnSpc>
                <a:spcPct val="80000"/>
              </a:lnSpc>
            </a:pPr>
            <a:endParaRPr lang="en-US" sz="1600" dirty="0"/>
          </a:p>
          <a:p>
            <a:pPr lvl="1">
              <a:lnSpc>
                <a:spcPct val="80000"/>
              </a:lnSpc>
            </a:pPr>
            <a:r>
              <a:rPr lang="en-US" sz="1600" dirty="0" smtClean="0"/>
              <a:t>Also note individual submission: </a:t>
            </a:r>
            <a:r>
              <a:rPr lang="en-US" sz="1600" dirty="0">
                <a:hlinkClick r:id="rId7"/>
              </a:rPr>
              <a:t>https://</a:t>
            </a:r>
            <a:r>
              <a:rPr lang="en-US" sz="1600" dirty="0" smtClean="0">
                <a:hlinkClick r:id="rId7"/>
              </a:rPr>
              <a:t>tools.ietf.org/html/draft-harkins-salted-eap-pwd-02</a:t>
            </a:r>
            <a:r>
              <a:rPr lang="en-US" sz="1600" dirty="0" smtClean="0"/>
              <a:t> EMU and Security Area review incorporated, IETF Last Call pending.. Related draft (will be RFC 7664), see </a:t>
            </a:r>
            <a:r>
              <a:rPr lang="en-US" sz="1600" dirty="0">
                <a:hlinkClick r:id="rId8"/>
              </a:rPr>
              <a:t>https://datatracker.ietf.org/doc/draft-irtf-cfrg-dragonfly</a:t>
            </a:r>
            <a:r>
              <a:rPr lang="en-US" sz="1600" dirty="0" smtClean="0">
                <a:hlinkClick r:id="rId8"/>
              </a:rPr>
              <a:t>/</a:t>
            </a:r>
            <a:r>
              <a:rPr lang="en-US" sz="1600" dirty="0" smtClean="0"/>
              <a:t> .</a:t>
            </a:r>
            <a:endParaRPr lang="en-US" sz="1200" dirty="0" smtClean="0"/>
          </a:p>
          <a:p>
            <a:pPr lvl="1">
              <a:lnSpc>
                <a:spcPct val="80000"/>
              </a:lnSpc>
              <a:buFontTx/>
              <a:buNone/>
            </a:pPr>
            <a:endParaRPr lang="en-US" sz="1400" dirty="0" smtClean="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10/19 of 11-16-0049 by Dorothy Stanley, HPE</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January 2016</a:t>
            </a:r>
            <a:endParaRPr lang="en-US"/>
          </a:p>
        </p:txBody>
      </p:sp>
      <p:sp>
        <p:nvSpPr>
          <p:cNvPr id="3" name="Footer Placeholder 2"/>
          <p:cNvSpPr>
            <a:spLocks noGrp="1"/>
          </p:cNvSpPr>
          <p:nvPr>
            <p:ph type="ftr" sz="quarter" idx="11"/>
          </p:nvPr>
        </p:nvSpPr>
        <p:spPr/>
        <p:txBody>
          <a:bodyPr/>
          <a:lstStyle/>
          <a:p>
            <a:pPr>
              <a:defRPr/>
            </a:pPr>
            <a:r>
              <a:rPr lang="en-US" smtClean="0"/>
              <a:t>Adrian Stephens, Intel Corporation</a:t>
            </a:r>
            <a:endParaRPr lang="en-US"/>
          </a:p>
        </p:txBody>
      </p:sp>
    </p:spTree>
    <p:extLst>
      <p:ext uri="{BB962C8B-B14F-4D97-AF65-F5344CB8AC3E}">
        <p14:creationId xmlns:p14="http://schemas.microsoft.com/office/powerpoint/2010/main" val="33172528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116"/>
          <p:cNvSpPr txBox="1">
            <a:spLocks noChangeArrowheads="1"/>
          </p:cNvSpPr>
          <p:nvPr/>
        </p:nvSpPr>
        <p:spPr bwMode="auto">
          <a:xfrm>
            <a:off x="190500" y="5871865"/>
            <a:ext cx="4381500" cy="457200"/>
          </a:xfrm>
          <a:prstGeom prst="rect">
            <a:avLst/>
          </a:prstGeom>
          <a:solidFill>
            <a:srgbClr val="92D050"/>
          </a:solidFill>
          <a:ln w="12700">
            <a:noFill/>
            <a:miter lim="800000"/>
            <a:headEnd type="none" w="sm" len="sm"/>
            <a:tailEnd type="none" w="sm" len="sm"/>
          </a:ln>
        </p:spPr>
        <p:txBody>
          <a:bodyPr wrap="square">
            <a:spAutoFit/>
          </a:bodyPr>
          <a:lstStyle/>
          <a:p>
            <a:pPr algn="ctr"/>
            <a:r>
              <a:rPr lang="en-US" dirty="0"/>
              <a:t>Most current doc shaded green.</a:t>
            </a:r>
            <a:endParaRPr lang="en-US" b="1" dirty="0"/>
          </a:p>
        </p:txBody>
      </p:sp>
      <p:graphicFrame>
        <p:nvGraphicFramePr>
          <p:cNvPr id="79875" name="Group 3"/>
          <p:cNvGraphicFramePr>
            <a:graphicFrameLocks noGrp="1"/>
          </p:cNvGraphicFramePr>
          <p:nvPr>
            <p:extLst>
              <p:ext uri="{D42A27DB-BD31-4B8C-83A1-F6EECF244321}">
                <p14:modId xmlns:p14="http://schemas.microsoft.com/office/powerpoint/2010/main" val="3770090193"/>
              </p:ext>
            </p:extLst>
          </p:nvPr>
        </p:nvGraphicFramePr>
        <p:xfrm>
          <a:off x="457200" y="1371600"/>
          <a:ext cx="8262379" cy="3782378"/>
        </p:xfrm>
        <a:graphic>
          <a:graphicData uri="http://schemas.openxmlformats.org/drawingml/2006/table">
            <a:tbl>
              <a:tblPr/>
              <a:tblGrid>
                <a:gridCol w="325603"/>
                <a:gridCol w="402976"/>
                <a:gridCol w="338221"/>
                <a:gridCol w="347579"/>
                <a:gridCol w="338221"/>
                <a:gridCol w="449339"/>
                <a:gridCol w="465061"/>
                <a:gridCol w="373139"/>
                <a:gridCol w="152400"/>
                <a:gridCol w="116840"/>
                <a:gridCol w="116840"/>
                <a:gridCol w="797560"/>
                <a:gridCol w="533400"/>
                <a:gridCol w="533400"/>
                <a:gridCol w="1828800"/>
                <a:gridCol w="1143000"/>
              </a:tblGrid>
              <a:tr h="261938">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Times New Roman" pitchFamily="18" charset="0"/>
                        </a:rPr>
                        <a:t>TG</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gridSpan="10">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00B050"/>
                          </a:solidFill>
                          <a:effectLst/>
                          <a:latin typeface="Times New Roman" pitchFamily="18" charset="0"/>
                        </a:rPr>
                        <a:t>Published </a:t>
                      </a:r>
                      <a:r>
                        <a:rPr kumimoji="0" lang="en-US" sz="1000" b="1" i="0" u="none" strike="noStrike" cap="none" normalizeH="0" baseline="0" dirty="0" smtClean="0">
                          <a:ln>
                            <a:noFill/>
                          </a:ln>
                          <a:solidFill>
                            <a:schemeClr val="tx1"/>
                          </a:solidFill>
                          <a:effectLst/>
                          <a:latin typeface="Times New Roman" pitchFamily="18" charset="0"/>
                        </a:rPr>
                        <a:t>or </a:t>
                      </a:r>
                      <a:r>
                        <a:rPr kumimoji="0" lang="en-US" sz="1000" b="1" i="0" u="none" strike="noStrike" cap="none" normalizeH="0" baseline="0" dirty="0" smtClean="0">
                          <a:ln>
                            <a:noFill/>
                          </a:ln>
                          <a:solidFill>
                            <a:srgbClr val="0000CC"/>
                          </a:solidFill>
                          <a:effectLst/>
                          <a:latin typeface="Times New Roman" pitchFamily="18" charset="0"/>
                        </a:rPr>
                        <a:t>Draft</a:t>
                      </a:r>
                      <a:r>
                        <a:rPr kumimoji="0" lang="en-US" sz="1000" b="1" i="0" u="none" strike="noStrike" cap="none" normalizeH="0" baseline="0" dirty="0" smtClean="0">
                          <a:ln>
                            <a:noFill/>
                          </a:ln>
                          <a:solidFill>
                            <a:schemeClr val="tx1"/>
                          </a:solidFill>
                          <a:effectLst/>
                          <a:latin typeface="Times New Roman" pitchFamily="18" charset="0"/>
                        </a:rPr>
                        <a:t> Baseline Documents</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hMerge="1">
                  <a:txBody>
                    <a:bodyPr/>
                    <a:lstStyle/>
                    <a:p>
                      <a:endParaRPr lang="en-US"/>
                    </a:p>
                  </a:txBody>
                  <a:tcPr/>
                </a:tc>
                <a:tc hMerge="1">
                  <a:txBody>
                    <a:bodyPr/>
                    <a:lstStyle/>
                    <a:p>
                      <a:endParaRPr lang="en-US"/>
                    </a:p>
                  </a:txBody>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Times New Roman" pitchFamily="18" charset="0"/>
                        </a:rPr>
                        <a:t>Source</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Times New Roman" pitchFamily="18" charset="0"/>
                        </a:rPr>
                        <a:t>MDR</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Times New Roman" pitchFamily="18" charset="0"/>
                        </a:rPr>
                        <a:t>Style Guide</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Times New Roman" pitchFamily="18" charset="0"/>
                        </a:rPr>
                        <a:t>Editor</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Times New Roman" pitchFamily="18" charset="0"/>
                        </a:rPr>
                        <a:t>Snapshot Date</a:t>
                      </a:r>
                    </a:p>
                  </a:txBody>
                  <a:tcPr marR="0" marB="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292100">
                <a:tc vMerge="1">
                  <a:txBody>
                    <a:bodyPr/>
                    <a:lstStyle/>
                    <a:p>
                      <a:endParaRPr lang="en-US"/>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00B050"/>
                          </a:solidFill>
                          <a:effectLst/>
                          <a:latin typeface="Times New Roman" pitchFamily="18" charset="0"/>
                        </a:rPr>
                        <a:t>Published</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folHlink"/>
                          </a:solidFill>
                          <a:effectLst/>
                          <a:latin typeface="Times New Roman" pitchFamily="18" charset="0"/>
                        </a:rPr>
                        <a:t>mc</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100" b="1" i="0" u="none" strike="noStrike" cap="none" normalizeH="0" baseline="0" dirty="0" smtClean="0">
                        <a:ln>
                          <a:noFill/>
                        </a:ln>
                        <a:solidFill>
                          <a:schemeClr val="folHlink"/>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err="1" smtClean="0">
                          <a:ln>
                            <a:noFill/>
                          </a:ln>
                          <a:solidFill>
                            <a:schemeClr val="folHlink"/>
                          </a:solidFill>
                          <a:effectLst/>
                          <a:latin typeface="Times New Roman" pitchFamily="18" charset="0"/>
                        </a:rPr>
                        <a:t>ai</a:t>
                      </a:r>
                      <a:endParaRPr kumimoji="0" lang="en-US" sz="1100" b="1" i="0" u="none" strike="noStrike" cap="none" normalizeH="0" baseline="0" dirty="0" smtClean="0">
                        <a:ln>
                          <a:noFill/>
                        </a:ln>
                        <a:solidFill>
                          <a:schemeClr val="folHlink"/>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folHlink"/>
                          </a:solidFill>
                          <a:effectLst/>
                          <a:latin typeface="Times New Roman" pitchFamily="18" charset="0"/>
                        </a:rPr>
                        <a:t>ah</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err="1" smtClean="0">
                          <a:ln>
                            <a:noFill/>
                          </a:ln>
                          <a:solidFill>
                            <a:schemeClr val="folHlink"/>
                          </a:solidFill>
                          <a:effectLst/>
                          <a:latin typeface="Times New Roman" pitchFamily="18" charset="0"/>
                        </a:rPr>
                        <a:t>aq</a:t>
                      </a:r>
                      <a:endParaRPr kumimoji="0" lang="en-US" sz="1100" b="1" i="0" u="none" strike="noStrike" cap="none" normalizeH="0" baseline="0" dirty="0" smtClean="0">
                        <a:ln>
                          <a:noFill/>
                        </a:ln>
                        <a:solidFill>
                          <a:schemeClr val="folHlink"/>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err="1" smtClean="0">
                          <a:ln>
                            <a:noFill/>
                          </a:ln>
                          <a:solidFill>
                            <a:schemeClr val="folHlink"/>
                          </a:solidFill>
                          <a:effectLst/>
                          <a:latin typeface="Times New Roman" pitchFamily="18" charset="0"/>
                        </a:rPr>
                        <a:t>ak</a:t>
                      </a:r>
                      <a:endParaRPr kumimoji="0" lang="en-US" sz="1100" b="1" i="0" u="none" strike="noStrike" cap="none" normalizeH="0" baseline="0" dirty="0" smtClean="0">
                        <a:ln>
                          <a:noFill/>
                        </a:ln>
                        <a:solidFill>
                          <a:schemeClr val="folHlink"/>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err="1" smtClean="0">
                          <a:ln>
                            <a:noFill/>
                          </a:ln>
                          <a:solidFill>
                            <a:schemeClr val="folHlink"/>
                          </a:solidFill>
                          <a:effectLst/>
                          <a:latin typeface="Times New Roman" pitchFamily="18" charset="0"/>
                        </a:rPr>
                        <a:t>aj</a:t>
                      </a:r>
                      <a:endParaRPr kumimoji="0" lang="en-US" sz="1100" b="1" i="0" u="none" strike="noStrike" cap="none" normalizeH="0" baseline="0" dirty="0" smtClean="0">
                        <a:ln>
                          <a:noFill/>
                        </a:ln>
                        <a:solidFill>
                          <a:schemeClr val="folHlink"/>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folHlink"/>
                          </a:solidFill>
                          <a:effectLst/>
                          <a:latin typeface="Times New Roman" pitchFamily="18" charset="0"/>
                        </a:rPr>
                        <a:t>ax</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folHlink"/>
                          </a:solidFill>
                          <a:effectLst/>
                          <a:latin typeface="Times New Roman" pitchFamily="18" charset="0"/>
                        </a:rPr>
                        <a:t>ay</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err="1" smtClean="0">
                          <a:ln>
                            <a:noFill/>
                          </a:ln>
                          <a:solidFill>
                            <a:schemeClr val="folHlink"/>
                          </a:solidFill>
                          <a:effectLst/>
                          <a:latin typeface="Times New Roman" pitchFamily="18" charset="0"/>
                        </a:rPr>
                        <a:t>az</a:t>
                      </a:r>
                      <a:endParaRPr kumimoji="0" lang="en-US" sz="1100" b="1" i="0" u="none" strike="noStrike" cap="none" normalizeH="0" baseline="0" dirty="0" smtClean="0">
                        <a:ln>
                          <a:noFill/>
                        </a:ln>
                        <a:solidFill>
                          <a:schemeClr val="folHlink"/>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378142">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folHlink"/>
                          </a:solidFill>
                          <a:effectLst/>
                          <a:latin typeface="Times New Roman" pitchFamily="18" charset="0"/>
                        </a:rPr>
                        <a:t>mc</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B050"/>
                          </a:solidFill>
                          <a:effectLst/>
                          <a:latin typeface="Times New Roman" pitchFamily="18" charset="0"/>
                        </a:rPr>
                        <a:t>Y</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FF0000"/>
                          </a:solidFill>
                          <a:effectLst/>
                          <a:latin typeface="Times New Roman" pitchFamily="18" charset="0"/>
                        </a:rPr>
                        <a:t>5.0</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92D05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smtClean="0">
                        <a:ln>
                          <a:noFill/>
                        </a:ln>
                        <a:solidFill>
                          <a:srgbClr val="0000CC"/>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smtClean="0">
                        <a:ln>
                          <a:noFill/>
                        </a:ln>
                        <a:solidFill>
                          <a:srgbClr val="0000CC"/>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smtClean="0">
                        <a:ln>
                          <a:noFill/>
                        </a:ln>
                        <a:solidFill>
                          <a:srgbClr val="0000CC"/>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smtClean="0">
                        <a:ln>
                          <a:noFill/>
                        </a:ln>
                        <a:solidFill>
                          <a:srgbClr val="0000CC"/>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smtClean="0">
                        <a:ln>
                          <a:noFill/>
                        </a:ln>
                        <a:solidFill>
                          <a:srgbClr val="0000CC"/>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rgbClr val="0000CC"/>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rgbClr val="0000CC"/>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rgbClr val="0000CC"/>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Frame 12.0</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Yes</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2012</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smtClean="0">
                          <a:ln>
                            <a:noFill/>
                          </a:ln>
                          <a:solidFill>
                            <a:schemeClr val="tx1"/>
                          </a:solidFill>
                          <a:effectLst/>
                          <a:latin typeface="Times New Roman" pitchFamily="18" charset="0"/>
                        </a:rPr>
                        <a:t>Adrian Stephens</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smtClean="0">
                          <a:ln>
                            <a:noFill/>
                          </a:ln>
                          <a:solidFill>
                            <a:schemeClr val="tx1"/>
                          </a:solidFill>
                          <a:effectLst/>
                          <a:latin typeface="Times New Roman" pitchFamily="18" charset="0"/>
                        </a:rPr>
                        <a:t>Edward Au, Emily Qi</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FF0000"/>
                          </a:solidFill>
                          <a:effectLst/>
                          <a:latin typeface="Times New Roman" pitchFamily="18" charset="0"/>
                        </a:rPr>
                        <a:t>19-Jan</a:t>
                      </a:r>
                    </a:p>
                  </a:txBody>
                  <a:tcPr marR="0" marB="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0480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err="1" smtClean="0">
                          <a:ln>
                            <a:noFill/>
                          </a:ln>
                          <a:solidFill>
                            <a:schemeClr val="folHlink"/>
                          </a:solidFill>
                          <a:effectLst/>
                          <a:latin typeface="Times New Roman" pitchFamily="18" charset="0"/>
                        </a:rPr>
                        <a:t>ai</a:t>
                      </a:r>
                      <a:endParaRPr kumimoji="0" lang="en-US" sz="1400" b="0" i="0" u="none" strike="noStrike" cap="none" normalizeH="0" baseline="0" dirty="0" smtClean="0">
                        <a:ln>
                          <a:noFill/>
                        </a:ln>
                        <a:solidFill>
                          <a:schemeClr val="folHlink"/>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B050"/>
                          </a:solidFill>
                          <a:effectLst/>
                          <a:latin typeface="Times New Roman" pitchFamily="18" charset="0"/>
                        </a:rPr>
                        <a:t>N</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CC"/>
                          </a:solidFill>
                          <a:effectLst/>
                          <a:latin typeface="Times New Roman" pitchFamily="18" charset="0"/>
                        </a:rPr>
                        <a:t>4.0</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FF0000"/>
                          </a:solidFill>
                          <a:effectLst/>
                          <a:latin typeface="Times New Roman" pitchFamily="18" charset="0"/>
                        </a:rPr>
                        <a:t>6.3</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92D05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smtClean="0">
                        <a:ln>
                          <a:noFill/>
                        </a:ln>
                        <a:solidFill>
                          <a:srgbClr val="FF0000"/>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smtClean="0">
                        <a:ln>
                          <a:noFill/>
                        </a:ln>
                        <a:solidFill>
                          <a:srgbClr val="0000CC"/>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smtClean="0">
                        <a:ln>
                          <a:noFill/>
                        </a:ln>
                        <a:solidFill>
                          <a:srgbClr val="0000CC"/>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smtClean="0">
                        <a:ln>
                          <a:noFill/>
                        </a:ln>
                        <a:solidFill>
                          <a:srgbClr val="0000CC"/>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rgbClr val="0000CC"/>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rgbClr val="0000CC"/>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rgbClr val="0000CC"/>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1200" kern="1200" dirty="0" smtClean="0">
                          <a:solidFill>
                            <a:schemeClr val="tx1"/>
                          </a:solidFill>
                          <a:latin typeface="+mn-lt"/>
                          <a:ea typeface="+mn-ea"/>
                          <a:cs typeface="+mn-cs"/>
                        </a:rPr>
                        <a:t>Frame 12.0</a:t>
                      </a:r>
                      <a:endParaRPr kumimoji="0" lang="en-US" sz="1200" b="0" i="0" u="none" strike="noStrike" cap="none" normalizeH="0" baseline="0" dirty="0" smtClean="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Yes</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2012</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Lee Armstrong</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Ping FANG</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200" b="0" i="0" u="none" strike="noStrike" cap="none" normalizeH="0" baseline="0" dirty="0" smtClean="0">
                          <a:ln>
                            <a:noFill/>
                          </a:ln>
                          <a:solidFill>
                            <a:srgbClr val="FF0000"/>
                          </a:solidFill>
                          <a:effectLst/>
                          <a:latin typeface="Times New Roman" pitchFamily="18" charset="0"/>
                        </a:rPr>
                        <a:t>20-Jan</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3528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folHlink"/>
                          </a:solidFill>
                          <a:effectLst/>
                          <a:latin typeface="Times New Roman" pitchFamily="18" charset="0"/>
                        </a:rPr>
                        <a:t>ah</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B050"/>
                          </a:solidFill>
                          <a:effectLst/>
                          <a:latin typeface="Times New Roman" pitchFamily="18" charset="0"/>
                        </a:rPr>
                        <a:t>N</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CC"/>
                          </a:solidFill>
                          <a:effectLst/>
                          <a:latin typeface="Times New Roman" pitchFamily="18" charset="0"/>
                        </a:rPr>
                        <a:t>4.0</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0000CC"/>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FF0000"/>
                          </a:solidFill>
                          <a:effectLst/>
                          <a:latin typeface="Times New Roman" pitchFamily="18" charset="0"/>
                        </a:rPr>
                        <a:t>5.1</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92D05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smtClean="0">
                        <a:ln>
                          <a:noFill/>
                        </a:ln>
                        <a:solidFill>
                          <a:srgbClr val="0000CC"/>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smtClean="0">
                        <a:ln>
                          <a:noFill/>
                        </a:ln>
                        <a:solidFill>
                          <a:srgbClr val="0000CC"/>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smtClean="0">
                        <a:ln>
                          <a:noFill/>
                        </a:ln>
                        <a:solidFill>
                          <a:srgbClr val="0000CC"/>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rgbClr val="0000CC"/>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rgbClr val="0000CC"/>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rgbClr val="0000CC"/>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Times New Roman" pitchFamily="18" charset="0"/>
                        </a:rPr>
                        <a:t>Frame 11.0</a:t>
                      </a:r>
                      <a:endParaRPr kumimoji="0" lang="en-US" sz="1200" b="0" i="0" u="none" strike="noStrike" cap="none" normalizeH="0" baseline="0" dirty="0" smtClean="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Yes</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2012</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err="1" smtClean="0">
                          <a:ln>
                            <a:noFill/>
                          </a:ln>
                          <a:solidFill>
                            <a:schemeClr val="tx1"/>
                          </a:solidFill>
                          <a:effectLst/>
                          <a:latin typeface="Times New Roman" pitchFamily="18" charset="0"/>
                        </a:rPr>
                        <a:t>Yongho</a:t>
                      </a:r>
                      <a:r>
                        <a:rPr kumimoji="0" lang="en-US" sz="1200" b="0" i="0" u="none" strike="noStrike" cap="none" normalizeH="0" baseline="0" dirty="0" smtClean="0">
                          <a:ln>
                            <a:noFill/>
                          </a:ln>
                          <a:solidFill>
                            <a:schemeClr val="tx1"/>
                          </a:solidFill>
                          <a:effectLst/>
                          <a:latin typeface="Times New Roman" pitchFamily="18" charset="0"/>
                        </a:rPr>
                        <a:t> </a:t>
                      </a:r>
                      <a:r>
                        <a:rPr kumimoji="0" lang="en-US" sz="1200" b="0" i="0" u="none" strike="noStrike" cap="none" normalizeH="0" baseline="0" dirty="0" err="1" smtClean="0">
                          <a:ln>
                            <a:noFill/>
                          </a:ln>
                          <a:solidFill>
                            <a:schemeClr val="tx1"/>
                          </a:solidFill>
                          <a:effectLst/>
                          <a:latin typeface="Times New Roman" pitchFamily="18" charset="0"/>
                        </a:rPr>
                        <a:t>Seok</a:t>
                      </a:r>
                      <a:endParaRPr kumimoji="0" lang="en-US" sz="1200" b="0"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lang="en-US" sz="1200" kern="1200" dirty="0" smtClean="0">
                          <a:solidFill>
                            <a:schemeClr val="tx1"/>
                          </a:solidFill>
                          <a:effectLst/>
                          <a:latin typeface="+mn-lt"/>
                          <a:ea typeface="+mn-ea"/>
                          <a:cs typeface="+mn-cs"/>
                        </a:rPr>
                        <a:t>Alfred </a:t>
                      </a:r>
                      <a:r>
                        <a:rPr lang="en-US" sz="1200" kern="1200" dirty="0" err="1" smtClean="0">
                          <a:solidFill>
                            <a:schemeClr val="tx1"/>
                          </a:solidFill>
                          <a:effectLst/>
                          <a:latin typeface="+mn-lt"/>
                          <a:ea typeface="+mn-ea"/>
                          <a:cs typeface="+mn-cs"/>
                        </a:rPr>
                        <a:t>Asterjadhi</a:t>
                      </a:r>
                      <a:endParaRPr kumimoji="0" lang="en-US" sz="1200" b="0" i="0" u="none" strike="noStrike" cap="none" normalizeH="0" baseline="0" dirty="0" smtClean="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FF0000"/>
                          </a:solidFill>
                          <a:effectLst/>
                          <a:latin typeface="Times New Roman" pitchFamily="18" charset="0"/>
                        </a:rPr>
                        <a:t>20-Jan</a:t>
                      </a:r>
                    </a:p>
                  </a:txBody>
                  <a:tcPr marR="0" marB="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0480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err="1" smtClean="0">
                          <a:ln>
                            <a:noFill/>
                          </a:ln>
                          <a:solidFill>
                            <a:schemeClr val="folHlink"/>
                          </a:solidFill>
                          <a:effectLst/>
                          <a:latin typeface="Times New Roman" pitchFamily="18" charset="0"/>
                        </a:rPr>
                        <a:t>aq</a:t>
                      </a:r>
                      <a:endParaRPr kumimoji="0" lang="en-US" sz="1400" b="0" i="0" u="none" strike="noStrike" cap="none" normalizeH="0" baseline="0" dirty="0" smtClean="0">
                        <a:ln>
                          <a:noFill/>
                        </a:ln>
                        <a:solidFill>
                          <a:schemeClr val="folHlink"/>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B050"/>
                          </a:solidFill>
                          <a:effectLst/>
                          <a:latin typeface="Times New Roman" pitchFamily="18" charset="0"/>
                        </a:rPr>
                        <a:t>N</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CC"/>
                          </a:solidFill>
                          <a:effectLst/>
                          <a:latin typeface="Times New Roman" pitchFamily="18" charset="0"/>
                        </a:rPr>
                        <a:t>4.0</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0000CC"/>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0000CC"/>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FF0000"/>
                          </a:solidFill>
                          <a:effectLst/>
                          <a:latin typeface="Times New Roman" pitchFamily="18" charset="0"/>
                        </a:rPr>
                        <a:t>3.1</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92D05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400" b="1" i="0" u="none" strike="noStrike" cap="none" normalizeH="0" baseline="0" dirty="0" smtClean="0">
                        <a:ln>
                          <a:noFill/>
                        </a:ln>
                        <a:solidFill>
                          <a:srgbClr val="0000CC"/>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smtClean="0">
                        <a:ln>
                          <a:noFill/>
                        </a:ln>
                        <a:solidFill>
                          <a:srgbClr val="0000CC"/>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rgbClr val="0000CC"/>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rgbClr val="0000CC"/>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rgbClr val="0000CC"/>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Frame 12.0</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No</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2012</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smtClean="0">
                          <a:ln>
                            <a:noFill/>
                          </a:ln>
                          <a:solidFill>
                            <a:schemeClr val="tx1"/>
                          </a:solidFill>
                          <a:effectLst/>
                          <a:latin typeface="Times New Roman" pitchFamily="18" charset="0"/>
                        </a:rPr>
                        <a:t>Lee Armstrong </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smtClean="0">
                          <a:ln>
                            <a:noFill/>
                          </a:ln>
                          <a:solidFill>
                            <a:srgbClr val="FF0000"/>
                          </a:solidFill>
                          <a:effectLst/>
                          <a:latin typeface="Times New Roman" pitchFamily="18" charset="0"/>
                        </a:rPr>
                        <a:t>20-Jan</a:t>
                      </a:r>
                    </a:p>
                  </a:txBody>
                  <a:tcPr marR="0" marB="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25908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err="1" smtClean="0">
                          <a:ln>
                            <a:noFill/>
                          </a:ln>
                          <a:solidFill>
                            <a:srgbClr val="0000CC"/>
                          </a:solidFill>
                          <a:effectLst/>
                          <a:latin typeface="Times New Roman" pitchFamily="18" charset="0"/>
                        </a:rPr>
                        <a:t>ak</a:t>
                      </a:r>
                      <a:endParaRPr kumimoji="0" lang="en-US" sz="1400" b="0" i="0" u="none" strike="noStrike" cap="none" normalizeH="0" baseline="0" dirty="0" smtClean="0">
                        <a:ln>
                          <a:noFill/>
                        </a:ln>
                        <a:solidFill>
                          <a:srgbClr val="0000CC"/>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B050"/>
                          </a:solidFill>
                          <a:effectLst/>
                          <a:latin typeface="Times New Roman" pitchFamily="18" charset="0"/>
                        </a:rPr>
                        <a:t>N</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CC"/>
                          </a:solidFill>
                          <a:effectLst/>
                          <a:latin typeface="Times New Roman" pitchFamily="18" charset="0"/>
                        </a:rPr>
                        <a:t>4.0</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0000CC"/>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0000CC"/>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0000CC"/>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FF0000"/>
                          </a:solidFill>
                          <a:effectLst/>
                          <a:latin typeface="Times New Roman" pitchFamily="18" charset="0"/>
                        </a:rPr>
                        <a:t>1.4</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92D05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0000CC"/>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CC"/>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CC"/>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CC"/>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200" b="0" i="0" u="none" strike="noStrike" cap="none" normalizeH="0" baseline="0" dirty="0" smtClean="0">
                          <a:ln>
                            <a:noFill/>
                          </a:ln>
                          <a:solidFill>
                            <a:schemeClr val="tx1"/>
                          </a:solidFill>
                          <a:effectLst/>
                          <a:latin typeface="Times New Roman" pitchFamily="18" charset="0"/>
                        </a:rPr>
                        <a:t>Word</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Times New Roman" pitchFamily="18" charset="0"/>
                        </a:rPr>
                        <a:t>No</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Times New Roman" pitchFamily="18" charset="0"/>
                        </a:rPr>
                        <a:t>2012</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smtClean="0">
                          <a:ln>
                            <a:noFill/>
                          </a:ln>
                          <a:solidFill>
                            <a:schemeClr val="tx1"/>
                          </a:solidFill>
                          <a:effectLst/>
                          <a:latin typeface="Times New Roman" pitchFamily="18" charset="0"/>
                        </a:rPr>
                        <a:t>Donald Eastlake</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smtClean="0">
                          <a:ln>
                            <a:noFill/>
                          </a:ln>
                          <a:solidFill>
                            <a:schemeClr val="tx1"/>
                          </a:solidFill>
                          <a:effectLst/>
                          <a:latin typeface="Times New Roman" pitchFamily="18" charset="0"/>
                        </a:rPr>
                        <a:t>Norm Finn</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200" b="0" i="0" u="none" strike="noStrike" cap="none" normalizeH="0" baseline="0" dirty="0" smtClean="0">
                          <a:ln>
                            <a:noFill/>
                          </a:ln>
                          <a:solidFill>
                            <a:srgbClr val="FF0000"/>
                          </a:solidFill>
                          <a:effectLst/>
                          <a:latin typeface="Times New Roman" pitchFamily="18" charset="0"/>
                        </a:rPr>
                        <a:t>19-Jan</a:t>
                      </a:r>
                    </a:p>
                  </a:txBody>
                  <a:tcPr marR="0" marB="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271462">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err="1" smtClean="0">
                          <a:ln>
                            <a:noFill/>
                          </a:ln>
                          <a:solidFill>
                            <a:srgbClr val="0000CC"/>
                          </a:solidFill>
                          <a:effectLst/>
                          <a:latin typeface="Times New Roman" pitchFamily="18" charset="0"/>
                        </a:rPr>
                        <a:t>aj</a:t>
                      </a:r>
                      <a:endParaRPr kumimoji="0" lang="en-US" sz="1400" b="0" i="0" u="none" strike="noStrike" cap="none" normalizeH="0" baseline="0" dirty="0" smtClean="0">
                        <a:ln>
                          <a:noFill/>
                        </a:ln>
                        <a:solidFill>
                          <a:srgbClr val="0000CC"/>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00B050"/>
                          </a:solidFill>
                          <a:effectLst/>
                          <a:latin typeface="Times New Roman" pitchFamily="18" charset="0"/>
                        </a:rPr>
                        <a:t>N</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endParaRPr lang="en-US" sz="1400" dirty="0">
                        <a:solidFill>
                          <a:srgbClr val="0000CC"/>
                        </a:solidFill>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endParaRPr lang="en-US" sz="1400" dirty="0">
                        <a:solidFill>
                          <a:srgbClr val="0000CC"/>
                        </a:solidFill>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endParaRPr lang="en-US" sz="1400" dirty="0">
                        <a:solidFill>
                          <a:srgbClr val="0000CC"/>
                        </a:solidFill>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smtClean="0">
                        <a:ln>
                          <a:noFill/>
                        </a:ln>
                        <a:solidFill>
                          <a:srgbClr val="0000CC"/>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smtClean="0">
                        <a:ln>
                          <a:noFill/>
                        </a:ln>
                        <a:solidFill>
                          <a:srgbClr val="0000CC"/>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400" b="0" i="0" u="none" strike="noStrike" cap="none" normalizeH="0" baseline="0" dirty="0" smtClean="0">
                          <a:ln>
                            <a:noFill/>
                          </a:ln>
                          <a:solidFill>
                            <a:srgbClr val="0000CC"/>
                          </a:solidFill>
                          <a:effectLst/>
                          <a:latin typeface="Times New Roman" pitchFamily="18" charset="0"/>
                        </a:rPr>
                        <a:t>1.0</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92D05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rgbClr val="0000CC"/>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rgbClr val="0000CC"/>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rgbClr val="0000CC"/>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200" b="0" i="0" u="none" strike="noStrike" cap="none" normalizeH="0" baseline="0" dirty="0" smtClean="0">
                          <a:ln>
                            <a:noFill/>
                          </a:ln>
                          <a:solidFill>
                            <a:schemeClr val="tx1"/>
                          </a:solidFill>
                          <a:effectLst/>
                          <a:latin typeface="Times New Roman" pitchFamily="18" charset="0"/>
                        </a:rPr>
                        <a:t>Frame 10.0</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Times New Roman" pitchFamily="18" charset="0"/>
                        </a:rPr>
                        <a:t>No</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Times New Roman" pitchFamily="18" charset="0"/>
                        </a:rPr>
                        <a:t>2012</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err="1" smtClean="0">
                          <a:ln>
                            <a:noFill/>
                          </a:ln>
                          <a:solidFill>
                            <a:schemeClr val="tx1"/>
                          </a:solidFill>
                          <a:effectLst/>
                          <a:latin typeface="Times New Roman" pitchFamily="18" charset="0"/>
                        </a:rPr>
                        <a:t>Jiamin</a:t>
                      </a:r>
                      <a:r>
                        <a:rPr kumimoji="0" lang="en-US" sz="1200" b="0" i="0" u="none" strike="noStrike" cap="none" normalizeH="0" baseline="0" dirty="0" smtClean="0">
                          <a:ln>
                            <a:noFill/>
                          </a:ln>
                          <a:solidFill>
                            <a:schemeClr val="tx1"/>
                          </a:solidFill>
                          <a:effectLst/>
                          <a:latin typeface="Times New Roman" pitchFamily="18" charset="0"/>
                        </a:rPr>
                        <a:t> Chen</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err="1" smtClean="0">
                          <a:ln>
                            <a:noFill/>
                          </a:ln>
                          <a:solidFill>
                            <a:schemeClr val="tx1"/>
                          </a:solidFill>
                          <a:effectLst/>
                          <a:latin typeface="Times New Roman" pitchFamily="18" charset="0"/>
                        </a:rPr>
                        <a:t>Shiwen</a:t>
                      </a:r>
                      <a:r>
                        <a:rPr kumimoji="0" lang="en-US" sz="1200" b="0" i="0" u="none" strike="noStrike" cap="none" normalizeH="0" baseline="0" dirty="0" smtClean="0">
                          <a:ln>
                            <a:noFill/>
                          </a:ln>
                          <a:solidFill>
                            <a:schemeClr val="tx1"/>
                          </a:solidFill>
                          <a:effectLst/>
                          <a:latin typeface="Times New Roman" pitchFamily="18" charset="0"/>
                        </a:rPr>
                        <a:t> He</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FF0000"/>
                          </a:solidFill>
                          <a:effectLst/>
                          <a:latin typeface="Times New Roman" pitchFamily="18" charset="0"/>
                        </a:rPr>
                        <a:t>18-Jan</a:t>
                      </a:r>
                    </a:p>
                  </a:txBody>
                  <a:tcPr marR="0" marB="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15240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folHlink"/>
                          </a:solidFill>
                          <a:effectLst/>
                          <a:latin typeface="Times New Roman" pitchFamily="18" charset="0"/>
                        </a:rPr>
                        <a:t>ax</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00B050"/>
                          </a:solidFill>
                          <a:effectLst/>
                          <a:latin typeface="Times New Roman" pitchFamily="18" charset="0"/>
                        </a:rPr>
                        <a:t>Y</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endParaRPr lang="en-US" sz="1400" dirty="0">
                        <a:solidFill>
                          <a:srgbClr val="0000CC"/>
                        </a:solidFill>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endParaRPr lang="en-US" sz="1400" dirty="0">
                        <a:solidFill>
                          <a:srgbClr val="0000CC"/>
                        </a:solidFill>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endParaRPr lang="en-US" sz="1400" dirty="0">
                        <a:solidFill>
                          <a:srgbClr val="0000CC"/>
                        </a:solidFill>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endParaRPr lang="en-US" sz="1400" dirty="0">
                        <a:solidFill>
                          <a:srgbClr val="0000CC"/>
                        </a:solidFill>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endParaRPr lang="en-US" sz="1400" dirty="0">
                        <a:solidFill>
                          <a:srgbClr val="0000CC"/>
                        </a:solidFill>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endParaRPr lang="en-US" sz="1400" dirty="0">
                        <a:solidFill>
                          <a:srgbClr val="0000CC"/>
                        </a:solidFill>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rgbClr val="0000CC"/>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92D05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rgbClr val="0000CC"/>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92D05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rgbClr val="0000CC"/>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92D05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algn="ctr"/>
                      <a:r>
                        <a:rPr lang="en-US" sz="1200" dirty="0" smtClean="0">
                          <a:solidFill>
                            <a:schemeClr val="tx1"/>
                          </a:solidFill>
                        </a:rPr>
                        <a:t>No</a:t>
                      </a:r>
                      <a:endParaRPr lang="en-US" sz="1200" dirty="0">
                        <a:solidFill>
                          <a:schemeClr val="tx1"/>
                        </a:solidFill>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algn="ctr"/>
                      <a:r>
                        <a:rPr lang="en-US" sz="1200" dirty="0" smtClean="0">
                          <a:solidFill>
                            <a:schemeClr val="tx1"/>
                          </a:solidFill>
                        </a:rPr>
                        <a:t>2012</a:t>
                      </a:r>
                      <a:endParaRPr lang="en-US" sz="1200" dirty="0">
                        <a:solidFill>
                          <a:schemeClr val="tx1"/>
                        </a:solidFill>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Robert Stacey</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FF0000"/>
                          </a:solidFill>
                          <a:effectLst/>
                          <a:latin typeface="Times New Roman" pitchFamily="18" charset="0"/>
                        </a:rPr>
                        <a:t>20-Jan</a:t>
                      </a:r>
                    </a:p>
                  </a:txBody>
                  <a:tcPr marR="0" marB="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12954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folHlink"/>
                          </a:solidFill>
                          <a:effectLst/>
                          <a:latin typeface="Times New Roman" pitchFamily="18" charset="0"/>
                        </a:rPr>
                        <a:t>ay</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smtClean="0">
                        <a:ln>
                          <a:noFill/>
                        </a:ln>
                        <a:solidFill>
                          <a:srgbClr val="00B050"/>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endParaRPr lang="en-US" sz="1400" dirty="0">
                        <a:solidFill>
                          <a:srgbClr val="0000CC"/>
                        </a:solidFill>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endParaRPr lang="en-US" sz="1400" dirty="0">
                        <a:solidFill>
                          <a:srgbClr val="0000CC"/>
                        </a:solidFill>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endParaRPr lang="en-US" sz="1400" dirty="0">
                        <a:solidFill>
                          <a:srgbClr val="0000CC"/>
                        </a:solidFill>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endParaRPr lang="en-US" sz="1400" dirty="0">
                        <a:solidFill>
                          <a:srgbClr val="0000CC"/>
                        </a:solidFill>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endParaRPr lang="en-US" sz="1400" dirty="0">
                        <a:solidFill>
                          <a:srgbClr val="0000CC"/>
                        </a:solidFill>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endParaRPr lang="en-US" sz="1400" dirty="0">
                        <a:solidFill>
                          <a:srgbClr val="0000CC"/>
                        </a:solidFill>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rgbClr val="0000CC"/>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92D05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rgbClr val="0000CC"/>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92D05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rgbClr val="0000CC"/>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92D05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rgbClr val="FF0000"/>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algn="ctr"/>
                      <a:r>
                        <a:rPr lang="en-US" sz="1200" dirty="0" smtClean="0">
                          <a:solidFill>
                            <a:schemeClr val="tx1"/>
                          </a:solidFill>
                        </a:rPr>
                        <a:t>No</a:t>
                      </a:r>
                      <a:endParaRPr lang="en-US" sz="1200" dirty="0">
                        <a:solidFill>
                          <a:schemeClr val="tx1"/>
                        </a:solidFill>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algn="ctr"/>
                      <a:r>
                        <a:rPr lang="en-US" sz="1200" dirty="0" smtClean="0">
                          <a:solidFill>
                            <a:schemeClr val="tx1"/>
                          </a:solidFill>
                        </a:rPr>
                        <a:t>2012</a:t>
                      </a:r>
                      <a:endParaRPr lang="en-US" sz="1200" dirty="0">
                        <a:solidFill>
                          <a:schemeClr val="tx1"/>
                        </a:solidFill>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Carlos </a:t>
                      </a:r>
                      <a:r>
                        <a:rPr kumimoji="0" lang="en-US" sz="1200" b="0" i="0" u="none" strike="noStrike" cap="none" normalizeH="0" baseline="0" dirty="0" err="1" smtClean="0">
                          <a:ln>
                            <a:noFill/>
                          </a:ln>
                          <a:solidFill>
                            <a:schemeClr val="tx1"/>
                          </a:solidFill>
                          <a:effectLst/>
                          <a:latin typeface="Times New Roman" pitchFamily="18" charset="0"/>
                        </a:rPr>
                        <a:t>Cordeiro</a:t>
                      </a:r>
                      <a:endParaRPr kumimoji="0" lang="en-US" sz="1200" b="0" i="0" u="none" strike="noStrike" cap="none" normalizeH="0" baseline="0" dirty="0" smtClean="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Times New Roman" pitchFamily="18" charset="0"/>
                        </a:rPr>
                        <a:t>6-Nov</a:t>
                      </a:r>
                    </a:p>
                  </a:txBody>
                  <a:tcPr marR="0" marB="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12954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err="1" smtClean="0">
                          <a:ln>
                            <a:noFill/>
                          </a:ln>
                          <a:solidFill>
                            <a:schemeClr val="folHlink"/>
                          </a:solidFill>
                          <a:effectLst/>
                          <a:latin typeface="Times New Roman" pitchFamily="18" charset="0"/>
                        </a:rPr>
                        <a:t>az</a:t>
                      </a:r>
                      <a:endParaRPr kumimoji="0" lang="en-US" sz="1400" b="0" i="0" u="none" strike="noStrike" cap="none" normalizeH="0" baseline="0" dirty="0" smtClean="0">
                        <a:ln>
                          <a:noFill/>
                        </a:ln>
                        <a:solidFill>
                          <a:schemeClr val="folHlink"/>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smtClean="0">
                        <a:ln>
                          <a:noFill/>
                        </a:ln>
                        <a:solidFill>
                          <a:srgbClr val="00B050"/>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endParaRPr lang="en-US" sz="1400" dirty="0">
                        <a:solidFill>
                          <a:srgbClr val="0000CC"/>
                        </a:solidFill>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endParaRPr lang="en-US" sz="1400" dirty="0">
                        <a:solidFill>
                          <a:srgbClr val="0000CC"/>
                        </a:solidFill>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endParaRPr lang="en-US" sz="1400" dirty="0">
                        <a:solidFill>
                          <a:srgbClr val="0000CC"/>
                        </a:solidFill>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endParaRPr lang="en-US" sz="1400" dirty="0">
                        <a:solidFill>
                          <a:srgbClr val="0000CC"/>
                        </a:solidFill>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endParaRPr lang="en-US" sz="1400" dirty="0">
                        <a:solidFill>
                          <a:srgbClr val="0000CC"/>
                        </a:solidFill>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endParaRPr lang="en-US" sz="1400" dirty="0">
                        <a:solidFill>
                          <a:srgbClr val="0000CC"/>
                        </a:solidFill>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rgbClr val="0000CC"/>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92D05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rgbClr val="0000CC"/>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92D05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rgbClr val="0000CC"/>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92D05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algn="ctr"/>
                      <a:endParaRPr lang="en-US" sz="1200" dirty="0">
                        <a:solidFill>
                          <a:schemeClr val="tx1"/>
                        </a:solidFill>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algn="ctr"/>
                      <a:endParaRPr lang="en-US" sz="1200" dirty="0">
                        <a:solidFill>
                          <a:schemeClr val="tx1"/>
                        </a:solidFill>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FF0000"/>
                          </a:solidFill>
                          <a:effectLst/>
                          <a:latin typeface="Times New Roman" pitchFamily="18" charset="0"/>
                        </a:rPr>
                        <a:t>Chao Chun Wang</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FF0000"/>
                          </a:solidFill>
                          <a:effectLst/>
                          <a:latin typeface="Times New Roman" pitchFamily="18" charset="0"/>
                        </a:rPr>
                        <a:t>21-Jan</a:t>
                      </a:r>
                    </a:p>
                  </a:txBody>
                  <a:tcPr marR="0" marB="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bl>
          </a:graphicData>
        </a:graphic>
      </p:graphicFrame>
      <p:sp>
        <p:nvSpPr>
          <p:cNvPr id="31970" name="Text Box 116"/>
          <p:cNvSpPr txBox="1">
            <a:spLocks noChangeArrowheads="1"/>
          </p:cNvSpPr>
          <p:nvPr/>
        </p:nvSpPr>
        <p:spPr bwMode="auto">
          <a:xfrm>
            <a:off x="156117" y="5410200"/>
            <a:ext cx="6172200" cy="461665"/>
          </a:xfrm>
          <a:prstGeom prst="rect">
            <a:avLst/>
          </a:prstGeom>
          <a:noFill/>
          <a:ln w="12700">
            <a:noFill/>
            <a:miter lim="800000"/>
            <a:headEnd type="none" w="sm" len="sm"/>
            <a:tailEnd type="none" w="sm" len="sm"/>
          </a:ln>
        </p:spPr>
        <p:txBody>
          <a:bodyPr wrap="square">
            <a:spAutoFit/>
          </a:bodyPr>
          <a:lstStyle/>
          <a:p>
            <a:r>
              <a:rPr lang="en-US" dirty="0">
                <a:solidFill>
                  <a:srgbClr val="FF0000"/>
                </a:solidFill>
              </a:rPr>
              <a:t>Changes from  last report shown in </a:t>
            </a:r>
            <a:r>
              <a:rPr lang="en-US" b="1" dirty="0">
                <a:solidFill>
                  <a:srgbClr val="FF0000"/>
                </a:solidFill>
              </a:rPr>
              <a:t>red.</a:t>
            </a:r>
          </a:p>
        </p:txBody>
      </p:sp>
      <p:sp>
        <p:nvSpPr>
          <p:cNvPr id="31973" name="Text Box 231"/>
          <p:cNvSpPr txBox="1">
            <a:spLocks noChangeArrowheads="1"/>
          </p:cNvSpPr>
          <p:nvPr/>
        </p:nvSpPr>
        <p:spPr bwMode="auto">
          <a:xfrm>
            <a:off x="304800" y="804446"/>
            <a:ext cx="1219200" cy="338554"/>
          </a:xfrm>
          <a:prstGeom prst="rect">
            <a:avLst/>
          </a:prstGeom>
          <a:noFill/>
          <a:ln w="9525">
            <a:noFill/>
            <a:miter lim="800000"/>
            <a:headEnd/>
            <a:tailEnd/>
          </a:ln>
        </p:spPr>
        <p:txBody>
          <a:bodyPr wrap="square">
            <a:spAutoFit/>
          </a:bodyPr>
          <a:lstStyle/>
          <a:p>
            <a:pPr eaLnBrk="1" hangingPunct="1">
              <a:spcBef>
                <a:spcPct val="50000"/>
              </a:spcBef>
            </a:pPr>
            <a:r>
              <a:rPr lang="en-US" sz="1600" dirty="0" smtClean="0">
                <a:solidFill>
                  <a:srgbClr val="FF0000"/>
                </a:solidFill>
                <a:latin typeface="Arial" charset="0"/>
              </a:rPr>
              <a:t>Jan 2016</a:t>
            </a:r>
            <a:endParaRPr lang="en-US" sz="1800" dirty="0">
              <a:solidFill>
                <a:srgbClr val="FF0000"/>
              </a:solidFill>
              <a:latin typeface="Arial" charset="0"/>
            </a:endParaRPr>
          </a:p>
        </p:txBody>
      </p:sp>
      <p:sp>
        <p:nvSpPr>
          <p:cNvPr id="31974" name="Rectangle 232"/>
          <p:cNvSpPr>
            <a:spLocks noGrp="1" noChangeArrowheads="1"/>
          </p:cNvSpPr>
          <p:nvPr>
            <p:ph type="title" idx="4294967295"/>
          </p:nvPr>
        </p:nvSpPr>
        <p:spPr>
          <a:xfrm>
            <a:off x="696913" y="691116"/>
            <a:ext cx="7772400" cy="457200"/>
          </a:xfrm>
        </p:spPr>
        <p:txBody>
          <a:bodyPr/>
          <a:lstStyle/>
          <a:p>
            <a:r>
              <a:rPr lang="en-US" sz="2800" dirty="0" smtClean="0"/>
              <a:t>Draft Development Snapshot</a:t>
            </a:r>
            <a:endParaRPr lang="en-GB" sz="2800" dirty="0" smtClean="0"/>
          </a:p>
        </p:txBody>
      </p:sp>
      <p:sp>
        <p:nvSpPr>
          <p:cNvPr id="31975" name="Slide Number Placeholder 9"/>
          <p:cNvSpPr>
            <a:spLocks noGrp="1"/>
          </p:cNvSpPr>
          <p:nvPr>
            <p:ph type="sldNum" sz="quarter" idx="12"/>
          </p:nvPr>
        </p:nvSpPr>
        <p:spPr>
          <a:noFill/>
        </p:spPr>
        <p:txBody>
          <a:bodyPr/>
          <a:lstStyle/>
          <a:p>
            <a:r>
              <a:rPr lang="en-US" smtClean="0"/>
              <a:t>Slide </a:t>
            </a:r>
            <a:fld id="{795EAAF8-1103-4F9A-8384-029AC986883C}" type="slidenum">
              <a:rPr lang="en-US" smtClean="0"/>
              <a:pPr/>
              <a:t>11</a:t>
            </a:fld>
            <a:endParaRPr lang="en-US" smtClean="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from slide 5/6 of 11-16-0023 by Peter Ecclesine (Cisco Systems)</a:t>
            </a:r>
          </a:p>
        </p:txBody>
      </p:sp>
      <p:sp>
        <p:nvSpPr>
          <p:cNvPr id="13" name="Date Placeholder 2"/>
          <p:cNvSpPr txBox="1">
            <a:spLocks/>
          </p:cNvSpPr>
          <p:nvPr/>
        </p:nvSpPr>
        <p:spPr bwMode="auto">
          <a:xfrm>
            <a:off x="706438" y="304800"/>
            <a:ext cx="1579562" cy="2762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a:defRPr/>
            </a:pPr>
            <a:r>
              <a:rPr lang="en-US" dirty="0" smtClean="0"/>
              <a:t>January 2016</a:t>
            </a:r>
            <a:endParaRPr lang="en-US" dirty="0"/>
          </a:p>
        </p:txBody>
      </p:sp>
      <p:sp>
        <p:nvSpPr>
          <p:cNvPr id="4" name="Footer Placeholder 3"/>
          <p:cNvSpPr>
            <a:spLocks noGrp="1"/>
          </p:cNvSpPr>
          <p:nvPr>
            <p:ph type="ftr" sz="quarter" idx="11"/>
          </p:nvPr>
        </p:nvSpPr>
        <p:spPr/>
        <p:txBody>
          <a:bodyPr/>
          <a:lstStyle/>
          <a:p>
            <a:pPr>
              <a:defRPr/>
            </a:pPr>
            <a:r>
              <a:rPr lang="en-US" smtClean="0"/>
              <a:t>Adrian Stephens, Intel Corporation</a:t>
            </a:r>
            <a:endParaRPr lang="en-US"/>
          </a:p>
        </p:txBody>
      </p:sp>
    </p:spTree>
    <p:extLst>
      <p:ext uri="{BB962C8B-B14F-4D97-AF65-F5344CB8AC3E}">
        <p14:creationId xmlns:p14="http://schemas.microsoft.com/office/powerpoint/2010/main" val="2140051963"/>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Slide </a:t>
            </a:r>
            <a:fld id="{07800250-5732-46B4-B14C-1F0DC15AA41A}" type="slidenum">
              <a:rPr lang="en-US" smtClean="0"/>
              <a:pPr/>
              <a:t>110</a:t>
            </a:fld>
            <a:endParaRPr lang="en-US" smtClean="0"/>
          </a:p>
        </p:txBody>
      </p:sp>
      <p:sp>
        <p:nvSpPr>
          <p:cNvPr id="15365" name="Rectangle 2"/>
          <p:cNvSpPr>
            <a:spLocks noGrp="1" noChangeArrowheads="1"/>
          </p:cNvSpPr>
          <p:nvPr>
            <p:ph type="title"/>
          </p:nvPr>
        </p:nvSpPr>
        <p:spPr>
          <a:xfrm>
            <a:off x="685800" y="838200"/>
            <a:ext cx="7772400" cy="1143000"/>
          </a:xfrm>
          <a:noFill/>
        </p:spPr>
        <p:txBody>
          <a:bodyPr/>
          <a:lstStyle/>
          <a:p>
            <a:r>
              <a:rPr lang="en-US" smtClean="0"/>
              <a:t>Emergency Context Resolution with Internet Technologies (ECRIT) </a:t>
            </a:r>
          </a:p>
        </p:txBody>
      </p:sp>
      <p:sp>
        <p:nvSpPr>
          <p:cNvPr id="15366" name="Rectangle 3"/>
          <p:cNvSpPr>
            <a:spLocks noGrp="1" noChangeArrowheads="1"/>
          </p:cNvSpPr>
          <p:nvPr>
            <p:ph type="body" idx="1"/>
          </p:nvPr>
        </p:nvSpPr>
        <p:spPr>
          <a:xfrm>
            <a:off x="685800" y="2209800"/>
            <a:ext cx="7772400" cy="4114800"/>
          </a:xfrm>
          <a:noFill/>
        </p:spPr>
        <p:txBody>
          <a:bodyPr/>
          <a:lstStyle/>
          <a:p>
            <a:pPr>
              <a:lnSpc>
                <a:spcPct val="80000"/>
              </a:lnSpc>
            </a:pPr>
            <a:r>
              <a:rPr lang="en-GB" sz="1800" dirty="0" smtClean="0">
                <a:solidFill>
                  <a:srgbClr val="000000"/>
                </a:solidFill>
                <a:ea typeface="Arial Unicode MS" pitchFamily="34" charset="-128"/>
                <a:cs typeface="Arial Unicode MS" pitchFamily="34" charset="-128"/>
              </a:rPr>
              <a:t>Working Group website: </a:t>
            </a:r>
            <a:r>
              <a:rPr lang="en-GB" sz="1800" dirty="0" smtClean="0">
                <a:hlinkClick r:id="rId3"/>
              </a:rPr>
              <a:t>http://www.ietf.org/dyn/wg/charter/ecrit-charter.html</a:t>
            </a:r>
            <a:r>
              <a:rPr lang="en-GB" sz="1800" dirty="0" smtClean="0"/>
              <a:t> </a:t>
            </a:r>
          </a:p>
          <a:p>
            <a:pPr marL="0" indent="0">
              <a:lnSpc>
                <a:spcPct val="80000"/>
              </a:lnSpc>
              <a:buNone/>
            </a:pPr>
            <a:endParaRPr lang="en-GB" sz="1800" dirty="0" smtClean="0">
              <a:solidFill>
                <a:srgbClr val="000000"/>
              </a:solidFill>
              <a:ea typeface="Arial Unicode MS" pitchFamily="34" charset="-128"/>
              <a:cs typeface="Arial Unicode MS" pitchFamily="34" charset="-128"/>
            </a:endParaRPr>
          </a:p>
          <a:p>
            <a:pPr>
              <a:lnSpc>
                <a:spcPct val="80000"/>
              </a:lnSpc>
            </a:pPr>
            <a:r>
              <a:rPr lang="en-US" sz="1800" dirty="0" smtClean="0"/>
              <a:t>Emergency Services </a:t>
            </a:r>
          </a:p>
          <a:p>
            <a:pPr lvl="1">
              <a:lnSpc>
                <a:spcPct val="80000"/>
              </a:lnSpc>
            </a:pPr>
            <a:r>
              <a:rPr lang="en-US" sz="1600" dirty="0" smtClean="0"/>
              <a:t>Framework for Emergency Calling using Internet Multimedia, see </a:t>
            </a:r>
            <a:r>
              <a:rPr lang="en-US" sz="1600" dirty="0" smtClean="0">
                <a:hlinkClick r:id="rId4"/>
              </a:rPr>
              <a:t>http://datatracker.ietf.org/doc/rfc6443/</a:t>
            </a:r>
            <a:r>
              <a:rPr lang="en-US" sz="1600" dirty="0" smtClean="0"/>
              <a:t> </a:t>
            </a:r>
          </a:p>
          <a:p>
            <a:pPr>
              <a:lnSpc>
                <a:spcPct val="80000"/>
              </a:lnSpc>
            </a:pPr>
            <a:endParaRPr lang="en-US" sz="1800" dirty="0" smtClean="0"/>
          </a:p>
          <a:p>
            <a:pPr>
              <a:lnSpc>
                <a:spcPct val="80000"/>
              </a:lnSpc>
            </a:pPr>
            <a:r>
              <a:rPr lang="en-US" sz="1800" dirty="0" smtClean="0"/>
              <a:t>Updates [January 2016]</a:t>
            </a:r>
          </a:p>
          <a:p>
            <a:pPr lvl="1">
              <a:lnSpc>
                <a:spcPct val="80000"/>
              </a:lnSpc>
            </a:pPr>
            <a:r>
              <a:rPr lang="en-US" sz="1400" dirty="0" smtClean="0"/>
              <a:t>Submitted to IESG for publication: Additional Data Related to </a:t>
            </a:r>
            <a:r>
              <a:rPr lang="en-US" sz="1400" dirty="0"/>
              <a:t>an Emergency Call, see </a:t>
            </a:r>
            <a:r>
              <a:rPr lang="en-US" sz="1400" dirty="0">
                <a:hlinkClick r:id="rId5"/>
              </a:rPr>
              <a:t>http://datatracker.ietf.org/doc/draft-ietf-ecrit-additional-data</a:t>
            </a:r>
            <a:r>
              <a:rPr lang="en-US" sz="1400" dirty="0" smtClean="0">
                <a:hlinkClick r:id="rId5"/>
              </a:rPr>
              <a:t>/</a:t>
            </a:r>
            <a:r>
              <a:rPr lang="en-US" sz="1400" dirty="0" smtClean="0"/>
              <a:t> </a:t>
            </a:r>
          </a:p>
          <a:p>
            <a:pPr lvl="1">
              <a:lnSpc>
                <a:spcPct val="80000"/>
              </a:lnSpc>
            </a:pPr>
            <a:r>
              <a:rPr lang="en-US" sz="1400" dirty="0" smtClean="0"/>
              <a:t>Submitted for publication: </a:t>
            </a:r>
            <a:r>
              <a:rPr lang="en-US" sz="1400" dirty="0"/>
              <a:t>A Routing Request Extension for the HELD Protocol, see </a:t>
            </a:r>
            <a:r>
              <a:rPr lang="en-US" sz="1400" dirty="0">
                <a:hlinkClick r:id="rId6"/>
              </a:rPr>
              <a:t>https://datatracker.ietf.org/doc/draft-ietf-ecrit-held-routing</a:t>
            </a:r>
            <a:r>
              <a:rPr lang="en-US" sz="1400" dirty="0" smtClean="0">
                <a:hlinkClick r:id="rId6"/>
              </a:rPr>
              <a:t>/</a:t>
            </a:r>
            <a:r>
              <a:rPr lang="en-US" sz="1400" dirty="0" smtClean="0"/>
              <a:t> </a:t>
            </a:r>
          </a:p>
          <a:p>
            <a:pPr lvl="1">
              <a:lnSpc>
                <a:spcPct val="80000"/>
              </a:lnSpc>
            </a:pPr>
            <a:r>
              <a:rPr lang="en-US" sz="1400" dirty="0" smtClean="0"/>
              <a:t>Next-Generation </a:t>
            </a:r>
            <a:r>
              <a:rPr lang="en-US" sz="1400" dirty="0"/>
              <a:t>Vehicle-Initiated Emergency Calls, see </a:t>
            </a:r>
            <a:r>
              <a:rPr lang="en-US" sz="1400" dirty="0">
                <a:hlinkClick r:id="rId7"/>
              </a:rPr>
              <a:t>https://datatracker.ietf.org/doc/draft-ietf-ecrit-car-crash/</a:t>
            </a:r>
            <a:r>
              <a:rPr lang="en-US" sz="1400" dirty="0"/>
              <a:t> </a:t>
            </a:r>
            <a:endParaRPr lang="en-US" sz="1400" dirty="0" smtClean="0"/>
          </a:p>
          <a:p>
            <a:pPr lvl="1">
              <a:lnSpc>
                <a:spcPct val="80000"/>
              </a:lnSpc>
            </a:pPr>
            <a:r>
              <a:rPr lang="en-US" sz="1400" dirty="0" smtClean="0"/>
              <a:t>Next-Generation </a:t>
            </a:r>
            <a:r>
              <a:rPr lang="en-US" sz="1400" dirty="0"/>
              <a:t>Pan-European </a:t>
            </a:r>
            <a:r>
              <a:rPr lang="en-US" sz="1400" dirty="0" err="1" smtClean="0"/>
              <a:t>eCall</a:t>
            </a:r>
            <a:r>
              <a:rPr lang="en-US" sz="1400" dirty="0"/>
              <a:t>, see </a:t>
            </a:r>
            <a:r>
              <a:rPr lang="en-US" sz="1400" dirty="0">
                <a:hlinkClick r:id="rId8"/>
              </a:rPr>
              <a:t>https://datatracker.ietf.org/doc/draft-ietf-ecrit-ecall</a:t>
            </a:r>
            <a:r>
              <a:rPr lang="en-US" sz="1400" dirty="0" smtClean="0">
                <a:hlinkClick r:id="rId8"/>
              </a:rPr>
              <a:t>/</a:t>
            </a:r>
            <a:r>
              <a:rPr lang="en-US" sz="1400" dirty="0" smtClean="0"/>
              <a:t> </a:t>
            </a:r>
            <a:endParaRPr lang="en-US" sz="1400" dirty="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11/19 of 11-16-0049 by Dorothy Stanley, HPE</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January 2016</a:t>
            </a:r>
            <a:endParaRPr lang="en-US"/>
          </a:p>
        </p:txBody>
      </p:sp>
      <p:sp>
        <p:nvSpPr>
          <p:cNvPr id="3" name="Footer Placeholder 2"/>
          <p:cNvSpPr>
            <a:spLocks noGrp="1"/>
          </p:cNvSpPr>
          <p:nvPr>
            <p:ph type="ftr" sz="quarter" idx="11"/>
          </p:nvPr>
        </p:nvSpPr>
        <p:spPr/>
        <p:txBody>
          <a:bodyPr/>
          <a:lstStyle/>
          <a:p>
            <a:pPr>
              <a:defRPr/>
            </a:pPr>
            <a:r>
              <a:rPr lang="en-US" smtClean="0"/>
              <a:t>Adrian Stephens, Intel Corporation</a:t>
            </a:r>
            <a:endParaRPr lang="en-US"/>
          </a:p>
        </p:txBody>
      </p:sp>
    </p:spTree>
    <p:extLst>
      <p:ext uri="{BB962C8B-B14F-4D97-AF65-F5344CB8AC3E}">
        <p14:creationId xmlns:p14="http://schemas.microsoft.com/office/powerpoint/2010/main" val="3400155948"/>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Slide </a:t>
            </a:r>
            <a:fld id="{38A9DF8B-7739-464D-BCA9-BDE1E90A768D}" type="slidenum">
              <a:rPr lang="en-US" smtClean="0"/>
              <a:pPr/>
              <a:t>111</a:t>
            </a:fld>
            <a:endParaRPr lang="en-US" smtClean="0"/>
          </a:p>
        </p:txBody>
      </p:sp>
      <p:sp>
        <p:nvSpPr>
          <p:cNvPr id="17413" name="Rectangle 2"/>
          <p:cNvSpPr>
            <a:spLocks noGrp="1" noChangeArrowheads="1"/>
          </p:cNvSpPr>
          <p:nvPr>
            <p:ph type="title"/>
          </p:nvPr>
        </p:nvSpPr>
        <p:spPr/>
        <p:txBody>
          <a:bodyPr/>
          <a:lstStyle/>
          <a:p>
            <a:r>
              <a:rPr lang="en-US" smtClean="0"/>
              <a:t>Home Networking (homenet) WG</a:t>
            </a:r>
          </a:p>
        </p:txBody>
      </p:sp>
      <p:sp>
        <p:nvSpPr>
          <p:cNvPr id="17414" name="Rectangle 3"/>
          <p:cNvSpPr>
            <a:spLocks noGrp="1" noChangeArrowheads="1"/>
          </p:cNvSpPr>
          <p:nvPr>
            <p:ph type="body" idx="1"/>
          </p:nvPr>
        </p:nvSpPr>
        <p:spPr>
          <a:xfrm>
            <a:off x="685800" y="1828800"/>
            <a:ext cx="7772400" cy="4419600"/>
          </a:xfrm>
        </p:spPr>
        <p:txBody>
          <a:bodyPr/>
          <a:lstStyle/>
          <a:p>
            <a:pPr>
              <a:lnSpc>
                <a:spcPct val="80000"/>
              </a:lnSpc>
            </a:pPr>
            <a:r>
              <a:rPr lang="en-US" sz="1600" dirty="0" smtClean="0"/>
              <a:t>See </a:t>
            </a:r>
            <a:r>
              <a:rPr lang="en-US" sz="1600" dirty="0" smtClean="0">
                <a:hlinkClick r:id="rId3"/>
              </a:rPr>
              <a:t>https://datatracker.ietf.org/wg/homenet/</a:t>
            </a:r>
            <a:r>
              <a:rPr lang="en-US" sz="1600" dirty="0" smtClean="0"/>
              <a:t>  </a:t>
            </a:r>
          </a:p>
          <a:p>
            <a:pPr>
              <a:lnSpc>
                <a:spcPct val="80000"/>
              </a:lnSpc>
            </a:pPr>
            <a:r>
              <a:rPr lang="en-US" sz="1600" dirty="0" smtClean="0"/>
              <a:t>This working group focuses on the evolving networking technology </a:t>
            </a:r>
            <a:br>
              <a:rPr lang="en-US" sz="1600" dirty="0" smtClean="0"/>
            </a:br>
            <a:r>
              <a:rPr lang="en-US" sz="1600" dirty="0" smtClean="0"/>
              <a:t>within and among relatively small "residential home" networks </a:t>
            </a:r>
          </a:p>
          <a:p>
            <a:pPr lvl="1">
              <a:lnSpc>
                <a:spcPct val="80000"/>
              </a:lnSpc>
            </a:pPr>
            <a:r>
              <a:rPr lang="en-US" sz="1400" dirty="0" smtClean="0"/>
              <a:t>The task of the group is to produce an architecture document that outlines how to construct home networks involving multiple routers and subnets. </a:t>
            </a:r>
          </a:p>
          <a:p>
            <a:pPr lvl="1">
              <a:lnSpc>
                <a:spcPct val="80000"/>
              </a:lnSpc>
            </a:pPr>
            <a:r>
              <a:rPr lang="en-US" sz="1400" dirty="0" smtClean="0"/>
              <a:t>This document is expected to apply the IPv6 addressing architecture, prefix delegation, global and ULA addresses, source address selection rules and other existing components of the IPv6 </a:t>
            </a:r>
            <a:br>
              <a:rPr lang="en-US" sz="1400" dirty="0" smtClean="0"/>
            </a:br>
            <a:r>
              <a:rPr lang="en-US" sz="1400" dirty="0" smtClean="0"/>
              <a:t>architecture, as appropriate. </a:t>
            </a:r>
          </a:p>
          <a:p>
            <a:pPr lvl="1">
              <a:lnSpc>
                <a:spcPct val="80000"/>
              </a:lnSpc>
            </a:pPr>
            <a:r>
              <a:rPr lang="en-US" sz="1400" dirty="0" smtClean="0"/>
              <a:t>Home Networking Architecture for IPv6, Published as IPv6 Home Networking Architecture Principle: </a:t>
            </a:r>
            <a:r>
              <a:rPr lang="en-US" sz="1400" dirty="0" smtClean="0">
                <a:hlinkClick r:id="rId4"/>
              </a:rPr>
              <a:t>http://datatracker.ietf.org/doc/rfc7368/</a:t>
            </a:r>
            <a:r>
              <a:rPr lang="en-US" sz="1400" dirty="0" smtClean="0"/>
              <a:t> </a:t>
            </a:r>
          </a:p>
          <a:p>
            <a:pPr>
              <a:lnSpc>
                <a:spcPct val="80000"/>
              </a:lnSpc>
            </a:pPr>
            <a:r>
              <a:rPr lang="en-US" sz="1600" dirty="0" smtClean="0"/>
              <a:t>Updates [January 2016] Documents of interest:</a:t>
            </a:r>
          </a:p>
          <a:p>
            <a:pPr lvl="1">
              <a:lnSpc>
                <a:spcPct val="80000"/>
              </a:lnSpc>
            </a:pPr>
            <a:r>
              <a:rPr lang="en-US" sz="1400" dirty="0" smtClean="0"/>
              <a:t>New: Home Networking Control Protocol</a:t>
            </a:r>
            <a:r>
              <a:rPr lang="en-US" sz="1400" dirty="0"/>
              <a:t>, see https://datatracker.ietf.org/doc/draft-ietf-homenet-hncp/ </a:t>
            </a:r>
            <a:r>
              <a:rPr lang="en-US" sz="1400" dirty="0" smtClean="0"/>
              <a:t> </a:t>
            </a:r>
          </a:p>
          <a:p>
            <a:pPr lvl="1">
              <a:lnSpc>
                <a:spcPct val="80000"/>
              </a:lnSpc>
            </a:pPr>
            <a:r>
              <a:rPr lang="en-US" sz="1400" dirty="0" smtClean="0"/>
              <a:t>Of Interest: Home Network Wi-Fi Roaming, see </a:t>
            </a:r>
            <a:r>
              <a:rPr lang="en-US" sz="1400" dirty="0" smtClean="0">
                <a:hlinkClick r:id="rId5"/>
              </a:rPr>
              <a:t>https://datatracker.ietf.org/doc/draft-barth-homenet-wifi-roaming/</a:t>
            </a:r>
            <a:r>
              <a:rPr lang="en-US" sz="1400" dirty="0" smtClean="0"/>
              <a:t> </a:t>
            </a:r>
          </a:p>
          <a:p>
            <a:pPr lvl="1">
              <a:lnSpc>
                <a:spcPct val="80000"/>
              </a:lnSpc>
            </a:pPr>
            <a:r>
              <a:rPr lang="en-US" sz="1400" dirty="0" smtClean="0"/>
              <a:t>Submitted for publication : Distributed Node Consensus Protocol, see </a:t>
            </a:r>
            <a:r>
              <a:rPr lang="en-US" sz="1400" dirty="0" smtClean="0">
                <a:hlinkClick r:id="rId6"/>
              </a:rPr>
              <a:t>http://datatracker.ietf.org/doc/draft-ietf-homenet-dncp/</a:t>
            </a:r>
            <a:r>
              <a:rPr lang="en-US" sz="1400" dirty="0" smtClean="0"/>
              <a:t> </a:t>
            </a:r>
          </a:p>
          <a:p>
            <a:pPr lvl="1">
              <a:lnSpc>
                <a:spcPct val="80000"/>
              </a:lnSpc>
            </a:pPr>
            <a:r>
              <a:rPr lang="en-US" sz="1400" dirty="0" smtClean="0"/>
              <a:t>RFC 7695 published: Prefix and Address Assignment in a Home Network: </a:t>
            </a:r>
            <a:r>
              <a:rPr lang="en-US" sz="1400" dirty="0">
                <a:hlinkClick r:id="rId7"/>
              </a:rPr>
              <a:t>https://datatracker.ietf.org/doc/rfc7695</a:t>
            </a:r>
            <a:r>
              <a:rPr lang="en-US" sz="1400" dirty="0" smtClean="0">
                <a:hlinkClick r:id="rId7"/>
              </a:rPr>
              <a:t>/</a:t>
            </a:r>
            <a:r>
              <a:rPr lang="en-US" sz="1400" dirty="0" smtClean="0"/>
              <a:t> </a:t>
            </a:r>
          </a:p>
          <a:p>
            <a:pPr lvl="1">
              <a:lnSpc>
                <a:spcPct val="80000"/>
              </a:lnSpc>
            </a:pPr>
            <a:r>
              <a:rPr lang="en-US" sz="1400" dirty="0" smtClean="0"/>
              <a:t>Outsourcing </a:t>
            </a:r>
            <a:r>
              <a:rPr lang="en-US" sz="1400" dirty="0"/>
              <a:t>Home Network Authoritative Naming Service , </a:t>
            </a:r>
            <a:r>
              <a:rPr lang="en-US" sz="1400" dirty="0">
                <a:hlinkClick r:id="rId8"/>
              </a:rPr>
              <a:t>http://datatracker.ietf.org/doc/draft-ietf-homenet-front-end-naming-delegation</a:t>
            </a:r>
            <a:r>
              <a:rPr lang="en-US" sz="1400" dirty="0" smtClean="0">
                <a:hlinkClick r:id="rId8"/>
              </a:rPr>
              <a:t>/</a:t>
            </a:r>
            <a:r>
              <a:rPr lang="en-US" sz="1400" dirty="0" smtClean="0"/>
              <a:t> </a:t>
            </a:r>
          </a:p>
          <a:p>
            <a:pPr lvl="1">
              <a:lnSpc>
                <a:spcPct val="80000"/>
              </a:lnSpc>
            </a:pPr>
            <a:r>
              <a:rPr lang="en-US" sz="1400" dirty="0" smtClean="0"/>
              <a:t>Auto-Configuration </a:t>
            </a:r>
            <a:r>
              <a:rPr lang="en-US" sz="1400" dirty="0"/>
              <a:t>of a Network of Hybrid Unicast/Multicast DNS-Based Service Discovery Proxy Nodes, </a:t>
            </a:r>
            <a:r>
              <a:rPr lang="en-US" sz="1400" dirty="0">
                <a:hlinkClick r:id="rId9"/>
              </a:rPr>
              <a:t>http://datatracker.ietf.org/doc/draft-ietf-homenet-hybrid-proxy-zeroconf</a:t>
            </a:r>
            <a:r>
              <a:rPr lang="en-US" sz="1400" dirty="0" smtClean="0">
                <a:hlinkClick r:id="rId9"/>
              </a:rPr>
              <a:t>/</a:t>
            </a:r>
            <a:r>
              <a:rPr lang="en-US" sz="1400" dirty="0" smtClean="0"/>
              <a:t> </a:t>
            </a:r>
          </a:p>
          <a:p>
            <a:pPr lvl="1">
              <a:lnSpc>
                <a:spcPct val="80000"/>
              </a:lnSpc>
            </a:pPr>
            <a:endParaRPr lang="en-US" sz="1400" dirty="0" smtClean="0"/>
          </a:p>
          <a:p>
            <a:pPr lvl="1">
              <a:lnSpc>
                <a:spcPct val="80000"/>
              </a:lnSpc>
            </a:pPr>
            <a:endParaRPr lang="en-US" sz="1400" dirty="0" smtClean="0"/>
          </a:p>
          <a:p>
            <a:pPr>
              <a:lnSpc>
                <a:spcPct val="80000"/>
              </a:lnSpc>
            </a:pPr>
            <a:endParaRPr lang="en-US" sz="1000" dirty="0" smtClean="0"/>
          </a:p>
          <a:p>
            <a:pPr lvl="1">
              <a:lnSpc>
                <a:spcPct val="80000"/>
              </a:lnSpc>
            </a:pPr>
            <a:endParaRPr lang="en-US" sz="1200" dirty="0" smtClean="0"/>
          </a:p>
          <a:p>
            <a:pPr lvl="1">
              <a:lnSpc>
                <a:spcPct val="80000"/>
              </a:lnSpc>
              <a:buFontTx/>
              <a:buNone/>
            </a:pPr>
            <a:endParaRPr lang="en-US" sz="1400" dirty="0" smtClean="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12/19 of 11-16-0049 by Dorothy Stanley, HPE</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January 2016</a:t>
            </a:r>
            <a:endParaRPr lang="en-US"/>
          </a:p>
        </p:txBody>
      </p:sp>
      <p:sp>
        <p:nvSpPr>
          <p:cNvPr id="3" name="Footer Placeholder 2"/>
          <p:cNvSpPr>
            <a:spLocks noGrp="1"/>
          </p:cNvSpPr>
          <p:nvPr>
            <p:ph type="ftr" sz="quarter" idx="11"/>
          </p:nvPr>
        </p:nvSpPr>
        <p:spPr/>
        <p:txBody>
          <a:bodyPr/>
          <a:lstStyle/>
          <a:p>
            <a:pPr>
              <a:defRPr/>
            </a:pPr>
            <a:r>
              <a:rPr lang="en-US" smtClean="0"/>
              <a:t>Adrian Stephens, Intel Corporation</a:t>
            </a:r>
            <a:endParaRPr lang="en-US"/>
          </a:p>
        </p:txBody>
      </p:sp>
    </p:spTree>
    <p:extLst>
      <p:ext uri="{BB962C8B-B14F-4D97-AF65-F5344CB8AC3E}">
        <p14:creationId xmlns:p14="http://schemas.microsoft.com/office/powerpoint/2010/main" val="2266607002"/>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Slide </a:t>
            </a:r>
            <a:fld id="{5C16A05F-3B59-49E8-BD71-0001B80580FB}" type="slidenum">
              <a:rPr lang="en-US" smtClean="0"/>
              <a:pPr/>
              <a:t>112</a:t>
            </a:fld>
            <a:endParaRPr lang="en-US" smtClean="0"/>
          </a:p>
        </p:txBody>
      </p:sp>
      <p:sp>
        <p:nvSpPr>
          <p:cNvPr id="5125" name="Rectangle 2"/>
          <p:cNvSpPr>
            <a:spLocks noGrp="1" noChangeArrowheads="1"/>
          </p:cNvSpPr>
          <p:nvPr>
            <p:ph type="title"/>
          </p:nvPr>
        </p:nvSpPr>
        <p:spPr>
          <a:xfrm>
            <a:off x="685800" y="457200"/>
            <a:ext cx="7772400" cy="1066800"/>
          </a:xfrm>
        </p:spPr>
        <p:txBody>
          <a:bodyPr/>
          <a:lstStyle/>
          <a:p>
            <a:r>
              <a:rPr lang="en-US" dirty="0" smtClean="0"/>
              <a:t>Operations Area Working Group</a:t>
            </a:r>
          </a:p>
        </p:txBody>
      </p:sp>
      <p:sp>
        <p:nvSpPr>
          <p:cNvPr id="113667" name="Rectangle 3"/>
          <p:cNvSpPr>
            <a:spLocks noGrp="1" noChangeArrowheads="1"/>
          </p:cNvSpPr>
          <p:nvPr>
            <p:ph type="body" idx="1"/>
          </p:nvPr>
        </p:nvSpPr>
        <p:spPr>
          <a:xfrm>
            <a:off x="685800" y="1295400"/>
            <a:ext cx="8001000" cy="5181600"/>
          </a:xfrm>
        </p:spPr>
        <p:txBody>
          <a:bodyPr/>
          <a:lstStyle/>
          <a:p>
            <a:pPr>
              <a:lnSpc>
                <a:spcPct val="80000"/>
              </a:lnSpc>
              <a:defRPr/>
            </a:pPr>
            <a:r>
              <a:rPr lang="en-US" sz="2000" dirty="0" smtClean="0">
                <a:hlinkClick r:id="rId3"/>
              </a:rPr>
              <a:t>http</a:t>
            </a:r>
            <a:r>
              <a:rPr lang="en-US" sz="2000" dirty="0">
                <a:hlinkClick r:id="rId3"/>
              </a:rPr>
              <a:t>://datatracker.ietf.org/wg/opsawg</a:t>
            </a:r>
            <a:r>
              <a:rPr lang="en-US" sz="2000" dirty="0" smtClean="0">
                <a:hlinkClick r:id="rId3"/>
              </a:rPr>
              <a:t>/</a:t>
            </a:r>
            <a:endParaRPr lang="en-US" sz="2000" dirty="0" smtClean="0"/>
          </a:p>
          <a:p>
            <a:pPr lvl="1">
              <a:lnSpc>
                <a:spcPct val="80000"/>
              </a:lnSpc>
              <a:defRPr/>
            </a:pPr>
            <a:r>
              <a:rPr lang="en-US" sz="1600" dirty="0" smtClean="0"/>
              <a:t>Area WG processes submissions related to Operations Area WGs that have closed</a:t>
            </a:r>
          </a:p>
          <a:p>
            <a:pPr lvl="1">
              <a:lnSpc>
                <a:spcPct val="80000"/>
              </a:lnSpc>
              <a:defRPr/>
            </a:pPr>
            <a:r>
              <a:rPr lang="en-US" sz="1600" dirty="0" smtClean="0"/>
              <a:t>Control and Provisioning of Wireless Access Points (CAPWAP) Working Group closed in 2009</a:t>
            </a:r>
          </a:p>
          <a:p>
            <a:pPr>
              <a:lnSpc>
                <a:spcPct val="80000"/>
              </a:lnSpc>
              <a:defRPr/>
            </a:pPr>
            <a:r>
              <a:rPr lang="en-US" sz="1800" dirty="0" smtClean="0"/>
              <a:t>Responded to requests from OPSAWG chairs for IEEE 802.11 review </a:t>
            </a:r>
          </a:p>
          <a:p>
            <a:pPr lvl="1">
              <a:lnSpc>
                <a:spcPct val="80000"/>
              </a:lnSpc>
              <a:defRPr/>
            </a:pPr>
            <a:r>
              <a:rPr lang="en-US" sz="1400" dirty="0" smtClean="0"/>
              <a:t>“Alternate Tunnel Encapsulation for Data Frames in CAPWAP”  </a:t>
            </a:r>
            <a:r>
              <a:rPr lang="en-US" sz="1400" dirty="0" smtClean="0">
                <a:hlinkClick r:id="rId4"/>
              </a:rPr>
              <a:t>http://www.ietf.org/id/draft-zhang-opsawg-capwap-cds-02.txt</a:t>
            </a:r>
            <a:r>
              <a:rPr lang="en-US" sz="1400" dirty="0" smtClean="0"/>
              <a:t> , see Slide 5 in11-14-0368-01  </a:t>
            </a:r>
          </a:p>
          <a:p>
            <a:pPr lvl="1">
              <a:lnSpc>
                <a:spcPct val="80000"/>
              </a:lnSpc>
              <a:defRPr/>
            </a:pPr>
            <a:r>
              <a:rPr lang="en-US" sz="1400" dirty="0" smtClean="0"/>
              <a:t>“</a:t>
            </a:r>
            <a:r>
              <a:rPr lang="en-US" sz="1400" dirty="0"/>
              <a:t>IEEE 802.11 MAC Profile for CAPWAP” </a:t>
            </a:r>
            <a:r>
              <a:rPr lang="en-US" sz="1400" dirty="0">
                <a:hlinkClick r:id="rId5"/>
              </a:rPr>
              <a:t>https://datatracker.ietf.org/doc/draft-ietf-opsawg-capwap-hybridmac</a:t>
            </a:r>
            <a:r>
              <a:rPr lang="en-US" sz="1400" dirty="0" smtClean="0">
                <a:hlinkClick r:id="rId5"/>
              </a:rPr>
              <a:t>/</a:t>
            </a:r>
            <a:r>
              <a:rPr lang="en-US" sz="1400" dirty="0" smtClean="0"/>
              <a:t> , see 11-14-0684-01 </a:t>
            </a:r>
          </a:p>
          <a:p>
            <a:pPr lvl="1">
              <a:lnSpc>
                <a:spcPct val="80000"/>
              </a:lnSpc>
              <a:defRPr/>
            </a:pPr>
            <a:r>
              <a:rPr lang="en-US" sz="1400" dirty="0" smtClean="0"/>
              <a:t>“</a:t>
            </a:r>
            <a:r>
              <a:rPr lang="en-GB" sz="1400" dirty="0"/>
              <a:t>CAPWAP extension for 802.11n and Power/channel </a:t>
            </a:r>
            <a:r>
              <a:rPr lang="en-GB" sz="1400" dirty="0" err="1" smtClean="0"/>
              <a:t>Autoconfiguration</a:t>
            </a:r>
            <a:r>
              <a:rPr lang="en-GB" sz="1400" dirty="0" smtClean="0"/>
              <a:t>” </a:t>
            </a:r>
            <a:r>
              <a:rPr lang="en-US" sz="1400" u="sng" dirty="0">
                <a:hlinkClick r:id="rId6"/>
              </a:rPr>
              <a:t>http://datatracker.ietf.org/doc/draft-ietf-opsawg-capwap-extension/</a:t>
            </a:r>
            <a:r>
              <a:rPr lang="en-US" sz="1400" dirty="0"/>
              <a:t> </a:t>
            </a:r>
            <a:r>
              <a:rPr lang="en-US" sz="1400" dirty="0" smtClean="0"/>
              <a:t>, </a:t>
            </a:r>
            <a:r>
              <a:rPr lang="en-US" sz="1400" dirty="0"/>
              <a:t>see </a:t>
            </a:r>
            <a:r>
              <a:rPr lang="en-US" sz="1400" dirty="0" smtClean="0"/>
              <a:t>11-14-0913-01</a:t>
            </a:r>
          </a:p>
          <a:p>
            <a:pPr>
              <a:lnSpc>
                <a:spcPct val="80000"/>
              </a:lnSpc>
              <a:defRPr/>
            </a:pPr>
            <a:r>
              <a:rPr lang="en-US" sz="1800" dirty="0" smtClean="0"/>
              <a:t>Updates [January 2016] Operations Area Working Group work group items</a:t>
            </a:r>
          </a:p>
          <a:p>
            <a:pPr lvl="1">
              <a:lnSpc>
                <a:spcPct val="80000"/>
              </a:lnSpc>
              <a:defRPr/>
            </a:pPr>
            <a:r>
              <a:rPr lang="en-US" sz="1400" dirty="0" smtClean="0"/>
              <a:t>New: </a:t>
            </a:r>
            <a:r>
              <a:rPr lang="en-US" sz="1400" dirty="0"/>
              <a:t>HMAC-SHA-2 Authentication Protocols in USM for SNMPv3 , see </a:t>
            </a:r>
            <a:r>
              <a:rPr lang="en-US" sz="1400" dirty="0">
                <a:hlinkClick r:id="rId7"/>
              </a:rPr>
              <a:t>https://datatracker.ietf.org/doc/draft-ietf-opsawg-hmac-sha-2-usm-snmp-new</a:t>
            </a:r>
            <a:r>
              <a:rPr lang="en-US" sz="1400" dirty="0" smtClean="0">
                <a:hlinkClick r:id="rId7"/>
              </a:rPr>
              <a:t>/</a:t>
            </a:r>
            <a:r>
              <a:rPr lang="en-US" sz="1400" dirty="0" smtClean="0"/>
              <a:t>  </a:t>
            </a:r>
          </a:p>
          <a:p>
            <a:pPr lvl="1">
              <a:lnSpc>
                <a:spcPct val="80000"/>
              </a:lnSpc>
              <a:defRPr/>
            </a:pPr>
            <a:r>
              <a:rPr lang="en-US" sz="1400" dirty="0" smtClean="0"/>
              <a:t>New: </a:t>
            </a:r>
            <a:r>
              <a:rPr lang="en-US" sz="1400" dirty="0"/>
              <a:t>The TACACS+ </a:t>
            </a:r>
            <a:r>
              <a:rPr lang="en-US" sz="1400" dirty="0" smtClean="0"/>
              <a:t>Protocol</a:t>
            </a:r>
            <a:r>
              <a:rPr lang="en-US" sz="1400" dirty="0"/>
              <a:t>, see </a:t>
            </a:r>
            <a:r>
              <a:rPr lang="en-US" sz="1400" dirty="0">
                <a:hlinkClick r:id="rId8"/>
              </a:rPr>
              <a:t>https://datatracker.ietf.org/doc/draft-ietf-opsawg-tacacs</a:t>
            </a:r>
            <a:r>
              <a:rPr lang="en-US" sz="1400" dirty="0" smtClean="0">
                <a:hlinkClick r:id="rId8"/>
              </a:rPr>
              <a:t>/</a:t>
            </a:r>
            <a:r>
              <a:rPr lang="en-US" sz="1400" dirty="0" smtClean="0"/>
              <a:t> </a:t>
            </a:r>
            <a:endParaRPr lang="en-US" sz="1400" dirty="0"/>
          </a:p>
          <a:p>
            <a:pPr lvl="1">
              <a:lnSpc>
                <a:spcPct val="80000"/>
              </a:lnSpc>
              <a:defRPr/>
            </a:pPr>
            <a:r>
              <a:rPr lang="en-US" sz="1400" dirty="0" smtClean="0"/>
              <a:t>CAPWAP Hybrid </a:t>
            </a:r>
            <a:r>
              <a:rPr lang="en-US" sz="1400" dirty="0"/>
              <a:t>MAC published as RFC7494, </a:t>
            </a:r>
            <a:r>
              <a:rPr lang="en-US" sz="1400" dirty="0">
                <a:hlinkClick r:id="rId9"/>
              </a:rPr>
              <a:t>http://datatracker.ietf.org/doc/rfc7494</a:t>
            </a:r>
            <a:r>
              <a:rPr lang="en-US" sz="1400" dirty="0" smtClean="0">
                <a:hlinkClick r:id="rId9"/>
              </a:rPr>
              <a:t>/</a:t>
            </a:r>
            <a:r>
              <a:rPr lang="en-US" sz="1400" dirty="0" smtClean="0"/>
              <a:t> </a:t>
            </a:r>
          </a:p>
          <a:p>
            <a:pPr lvl="1">
              <a:lnSpc>
                <a:spcPct val="80000"/>
              </a:lnSpc>
              <a:defRPr/>
            </a:pPr>
            <a:r>
              <a:rPr lang="en-US" sz="1400" dirty="0" smtClean="0"/>
              <a:t>No longer active: </a:t>
            </a:r>
            <a:r>
              <a:rPr lang="en-US" sz="1400" u="sng" dirty="0" smtClean="0">
                <a:hlinkClick r:id="rId6"/>
              </a:rPr>
              <a:t>http://datatracker.ietf.org/doc/draft-ietf-opsawg-capwap-extension/</a:t>
            </a:r>
            <a:r>
              <a:rPr lang="en-US" sz="1400" u="sng" dirty="0" smtClean="0"/>
              <a:t>  </a:t>
            </a:r>
            <a:endParaRPr lang="en-US" sz="1400" dirty="0" smtClean="0"/>
          </a:p>
          <a:p>
            <a:pPr lvl="1">
              <a:lnSpc>
                <a:spcPct val="80000"/>
              </a:lnSpc>
              <a:defRPr/>
            </a:pPr>
            <a:r>
              <a:rPr lang="en-US" sz="1400" dirty="0"/>
              <a:t>Alternate Tunnel Encapsulation for Data Frames in CAPWAP </a:t>
            </a:r>
            <a:r>
              <a:rPr lang="en-US" sz="1400" dirty="0" smtClean="0"/>
              <a:t>: </a:t>
            </a:r>
            <a:r>
              <a:rPr lang="en-US" sz="1400" dirty="0" smtClean="0">
                <a:hlinkClick r:id="rId10"/>
              </a:rPr>
              <a:t>http</a:t>
            </a:r>
            <a:r>
              <a:rPr lang="en-US" sz="1400" dirty="0">
                <a:hlinkClick r:id="rId10"/>
              </a:rPr>
              <a:t>://datatracker.ietf.org/doc/draft-ietf-opsawg-capwap-alt-tunnel</a:t>
            </a:r>
            <a:r>
              <a:rPr lang="en-US" sz="1400" dirty="0" smtClean="0">
                <a:hlinkClick r:id="rId10"/>
              </a:rPr>
              <a:t>/</a:t>
            </a:r>
            <a:r>
              <a:rPr lang="en-US" sz="1400" dirty="0" smtClean="0"/>
              <a:t> </a:t>
            </a:r>
          </a:p>
          <a:p>
            <a:pPr lvl="1">
              <a:lnSpc>
                <a:spcPct val="80000"/>
              </a:lnSpc>
              <a:defRPr/>
            </a:pPr>
            <a:r>
              <a:rPr lang="en-US" sz="1400" dirty="0" smtClean="0"/>
              <a:t>Of interest: RFC6632, An Overview of the IETF Network Management Protocols, </a:t>
            </a:r>
            <a:r>
              <a:rPr lang="en-US" sz="1400" dirty="0"/>
              <a:t>see </a:t>
            </a:r>
            <a:r>
              <a:rPr lang="en-US" sz="1400" dirty="0">
                <a:hlinkClick r:id="rId11"/>
              </a:rPr>
              <a:t>https://</a:t>
            </a:r>
            <a:r>
              <a:rPr lang="en-US" sz="1400" dirty="0" smtClean="0">
                <a:hlinkClick r:id="rId11"/>
              </a:rPr>
              <a:t>tools.ietf.org/html/rfc6632</a:t>
            </a:r>
            <a:r>
              <a:rPr lang="en-US" sz="1400" dirty="0" smtClean="0"/>
              <a:t> </a:t>
            </a:r>
          </a:p>
          <a:p>
            <a:pPr lvl="1">
              <a:lnSpc>
                <a:spcPct val="80000"/>
              </a:lnSpc>
              <a:defRPr/>
            </a:pPr>
            <a:r>
              <a:rPr lang="en-US" sz="1400" dirty="0"/>
              <a:t>Of Interest: </a:t>
            </a:r>
            <a:r>
              <a:rPr lang="en-US" sz="1400" dirty="0" smtClean="0"/>
              <a:t>RFC7548, Management of Networks with Constrained Devices: Use Cases, see </a:t>
            </a:r>
            <a:r>
              <a:rPr lang="en-US" sz="1400" dirty="0">
                <a:hlinkClick r:id="rId12"/>
              </a:rPr>
              <a:t>https://datatracker.ietf.org/doc/rfc7548</a:t>
            </a:r>
            <a:r>
              <a:rPr lang="en-US" sz="1400" dirty="0" smtClean="0">
                <a:hlinkClick r:id="rId12"/>
              </a:rPr>
              <a:t>/</a:t>
            </a:r>
            <a:r>
              <a:rPr lang="en-US" sz="1400" dirty="0" smtClean="0"/>
              <a:t> </a:t>
            </a:r>
          </a:p>
          <a:p>
            <a:pPr>
              <a:lnSpc>
                <a:spcPct val="80000"/>
              </a:lnSpc>
              <a:defRPr/>
            </a:pPr>
            <a:endParaRPr lang="en-US" sz="1800" dirty="0" smtClean="0"/>
          </a:p>
          <a:p>
            <a:pPr>
              <a:lnSpc>
                <a:spcPct val="80000"/>
              </a:lnSpc>
              <a:defRPr/>
            </a:pPr>
            <a:endParaRPr lang="en-US" sz="1800" dirty="0" smtClean="0"/>
          </a:p>
          <a:p>
            <a:pPr lvl="1">
              <a:lnSpc>
                <a:spcPct val="80000"/>
              </a:lnSpc>
              <a:defRPr/>
            </a:pPr>
            <a:endParaRPr lang="en-US" sz="1400" dirty="0" smtClean="0"/>
          </a:p>
          <a:p>
            <a:pPr lvl="1">
              <a:lnSpc>
                <a:spcPct val="80000"/>
              </a:lnSpc>
              <a:defRPr/>
            </a:pPr>
            <a:endParaRPr lang="en-US" sz="1400" dirty="0" smtClean="0"/>
          </a:p>
          <a:p>
            <a:pPr lvl="1">
              <a:lnSpc>
                <a:spcPct val="80000"/>
              </a:lnSpc>
              <a:defRPr/>
            </a:pPr>
            <a:endParaRPr lang="en-US" sz="1400" dirty="0" smtClean="0"/>
          </a:p>
          <a:p>
            <a:pPr>
              <a:lnSpc>
                <a:spcPct val="80000"/>
              </a:lnSpc>
              <a:defRPr/>
            </a:pPr>
            <a:endParaRPr lang="en-US" sz="1000" dirty="0" smtClean="0"/>
          </a:p>
          <a:p>
            <a:pPr lvl="1">
              <a:lnSpc>
                <a:spcPct val="80000"/>
              </a:lnSpc>
              <a:defRPr/>
            </a:pPr>
            <a:endParaRPr lang="en-US" sz="1200" dirty="0" smtClean="0"/>
          </a:p>
          <a:p>
            <a:pPr lvl="1">
              <a:lnSpc>
                <a:spcPct val="80000"/>
              </a:lnSpc>
              <a:buFontTx/>
              <a:buNone/>
              <a:defRPr/>
            </a:pPr>
            <a:endParaRPr lang="en-US" sz="1400" dirty="0" smtClean="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13/19 of 11-16-0049 by Dorothy Stanley, HPE</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January 2016</a:t>
            </a:r>
            <a:endParaRPr lang="en-US"/>
          </a:p>
        </p:txBody>
      </p:sp>
      <p:sp>
        <p:nvSpPr>
          <p:cNvPr id="3" name="Footer Placeholder 2"/>
          <p:cNvSpPr>
            <a:spLocks noGrp="1"/>
          </p:cNvSpPr>
          <p:nvPr>
            <p:ph type="ftr" sz="quarter" idx="11"/>
          </p:nvPr>
        </p:nvSpPr>
        <p:spPr/>
        <p:txBody>
          <a:bodyPr/>
          <a:lstStyle/>
          <a:p>
            <a:pPr>
              <a:defRPr/>
            </a:pPr>
            <a:r>
              <a:rPr lang="en-US" smtClean="0"/>
              <a:t>Adrian Stephens, Intel Corporation</a:t>
            </a:r>
            <a:endParaRPr lang="en-US"/>
          </a:p>
        </p:txBody>
      </p:sp>
    </p:spTree>
    <p:extLst>
      <p:ext uri="{BB962C8B-B14F-4D97-AF65-F5344CB8AC3E}">
        <p14:creationId xmlns:p14="http://schemas.microsoft.com/office/powerpoint/2010/main" val="2915385727"/>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Slide </a:t>
            </a:r>
            <a:fld id="{5C16A05F-3B59-49E8-BD71-0001B80580FB}" type="slidenum">
              <a:rPr lang="en-US" smtClean="0"/>
              <a:pPr/>
              <a:t>113</a:t>
            </a:fld>
            <a:endParaRPr lang="en-US" smtClean="0"/>
          </a:p>
        </p:txBody>
      </p:sp>
      <p:sp>
        <p:nvSpPr>
          <p:cNvPr id="5125" name="Rectangle 2"/>
          <p:cNvSpPr>
            <a:spLocks noGrp="1" noChangeArrowheads="1"/>
          </p:cNvSpPr>
          <p:nvPr>
            <p:ph type="title"/>
          </p:nvPr>
        </p:nvSpPr>
        <p:spPr/>
        <p:txBody>
          <a:bodyPr/>
          <a:lstStyle/>
          <a:p>
            <a:r>
              <a:rPr lang="en-US" dirty="0" smtClean="0"/>
              <a:t>Active Queue Management (AQM)</a:t>
            </a:r>
          </a:p>
        </p:txBody>
      </p:sp>
      <p:sp>
        <p:nvSpPr>
          <p:cNvPr id="113667" name="Rectangle 3"/>
          <p:cNvSpPr>
            <a:spLocks noGrp="1" noChangeArrowheads="1"/>
          </p:cNvSpPr>
          <p:nvPr>
            <p:ph type="body" idx="1"/>
          </p:nvPr>
        </p:nvSpPr>
        <p:spPr>
          <a:xfrm>
            <a:off x="685800" y="1676400"/>
            <a:ext cx="8001000" cy="4724400"/>
          </a:xfrm>
        </p:spPr>
        <p:txBody>
          <a:bodyPr/>
          <a:lstStyle/>
          <a:p>
            <a:pPr marL="0" indent="0">
              <a:lnSpc>
                <a:spcPct val="80000"/>
              </a:lnSpc>
              <a:buFontTx/>
              <a:buNone/>
              <a:defRPr/>
            </a:pPr>
            <a:endParaRPr lang="en-US" sz="900" dirty="0" smtClean="0"/>
          </a:p>
          <a:p>
            <a:pPr lvl="1">
              <a:lnSpc>
                <a:spcPct val="80000"/>
              </a:lnSpc>
              <a:defRPr/>
            </a:pPr>
            <a:endParaRPr lang="en-US" sz="1600" dirty="0" smtClean="0"/>
          </a:p>
          <a:p>
            <a:pPr>
              <a:lnSpc>
                <a:spcPct val="80000"/>
              </a:lnSpc>
              <a:defRPr/>
            </a:pPr>
            <a:r>
              <a:rPr lang="en-US" sz="2000" dirty="0" smtClean="0"/>
              <a:t>Active Queue Management and Packet Scheduling Working Group website: </a:t>
            </a:r>
            <a:r>
              <a:rPr lang="en-US" sz="2000" dirty="0">
                <a:hlinkClick r:id="rId3"/>
              </a:rPr>
              <a:t>http://datatracker.ietf.org/wg/aqm/charter/</a:t>
            </a:r>
            <a:r>
              <a:rPr lang="en-US" sz="2000" dirty="0"/>
              <a:t> </a:t>
            </a:r>
          </a:p>
          <a:p>
            <a:pPr>
              <a:lnSpc>
                <a:spcPct val="80000"/>
              </a:lnSpc>
              <a:defRPr/>
            </a:pPr>
            <a:endParaRPr lang="en-US" sz="2000" dirty="0" smtClean="0"/>
          </a:p>
          <a:p>
            <a:pPr>
              <a:lnSpc>
                <a:spcPct val="80000"/>
              </a:lnSpc>
              <a:defRPr/>
            </a:pPr>
            <a:r>
              <a:rPr lang="en-US" sz="1800" dirty="0" smtClean="0"/>
              <a:t>IETF Recommendations Regarding Active Queue Management </a:t>
            </a:r>
            <a:r>
              <a:rPr lang="en-US" sz="1800" dirty="0"/>
              <a:t>to update </a:t>
            </a:r>
            <a:r>
              <a:rPr lang="en-US" sz="1800" dirty="0">
                <a:hlinkClick r:id="rId4"/>
              </a:rPr>
              <a:t>https://datatracker.ietf.org/doc/rfc2309</a:t>
            </a:r>
            <a:r>
              <a:rPr lang="en-US" sz="1800" dirty="0" smtClean="0">
                <a:hlinkClick r:id="rId4"/>
              </a:rPr>
              <a:t>/</a:t>
            </a:r>
            <a:r>
              <a:rPr lang="en-US" sz="1800" dirty="0" smtClean="0"/>
              <a:t> </a:t>
            </a:r>
          </a:p>
          <a:p>
            <a:pPr>
              <a:lnSpc>
                <a:spcPct val="80000"/>
              </a:lnSpc>
              <a:defRPr/>
            </a:pPr>
            <a:endParaRPr lang="en-US" sz="1800" dirty="0" smtClean="0"/>
          </a:p>
          <a:p>
            <a:pPr>
              <a:lnSpc>
                <a:spcPct val="80000"/>
              </a:lnSpc>
              <a:defRPr/>
            </a:pPr>
            <a:r>
              <a:rPr lang="en-US" sz="1800" dirty="0" smtClean="0"/>
              <a:t>Updates [January 2016]</a:t>
            </a:r>
            <a:endParaRPr lang="en-US" sz="1800" dirty="0"/>
          </a:p>
          <a:p>
            <a:pPr lvl="1">
              <a:lnSpc>
                <a:spcPct val="80000"/>
              </a:lnSpc>
              <a:defRPr/>
            </a:pPr>
            <a:r>
              <a:rPr lang="en-US" sz="1400" dirty="0" smtClean="0"/>
              <a:t>Submitted to IESG for publication: The Benefits and Pitfalls of using Explicit Congestion Notification (ECN), see </a:t>
            </a:r>
            <a:r>
              <a:rPr lang="en-US" sz="1400" dirty="0" smtClean="0">
                <a:hlinkClick r:id="rId5"/>
              </a:rPr>
              <a:t>http://datatracker.ietf.org/doc/draft-ietf-aqm-ecn-benefits/</a:t>
            </a:r>
            <a:r>
              <a:rPr lang="en-US" sz="1400" dirty="0" smtClean="0"/>
              <a:t> </a:t>
            </a:r>
          </a:p>
          <a:p>
            <a:pPr lvl="1">
              <a:lnSpc>
                <a:spcPct val="80000"/>
              </a:lnSpc>
              <a:defRPr/>
            </a:pPr>
            <a:r>
              <a:rPr lang="en-US" sz="1400" dirty="0" smtClean="0"/>
              <a:t>In WG last call and updated: AQM Characterization Guidelines, see </a:t>
            </a:r>
            <a:r>
              <a:rPr lang="en-US" sz="1400" dirty="0" smtClean="0">
                <a:hlinkClick r:id="rId6"/>
              </a:rPr>
              <a:t>http://datatracker.ietf.org/doc/draft-ietf-aqm-eval-guidelines/</a:t>
            </a:r>
            <a:r>
              <a:rPr lang="en-US" sz="1400" dirty="0" smtClean="0"/>
              <a:t> </a:t>
            </a:r>
          </a:p>
          <a:p>
            <a:pPr lvl="1">
              <a:lnSpc>
                <a:spcPct val="80000"/>
              </a:lnSpc>
              <a:defRPr/>
            </a:pPr>
            <a:r>
              <a:rPr lang="fr-FR" sz="1400" dirty="0" smtClean="0"/>
              <a:t>RFC 7567 </a:t>
            </a:r>
            <a:r>
              <a:rPr lang="fr-FR" sz="1400" dirty="0" err="1" smtClean="0"/>
              <a:t>published</a:t>
            </a:r>
            <a:r>
              <a:rPr lang="fr-FR" sz="1400" dirty="0" smtClean="0"/>
              <a:t>: IETF </a:t>
            </a:r>
            <a:r>
              <a:rPr lang="fr-FR" sz="1400" dirty="0" err="1" smtClean="0"/>
              <a:t>Recommendations</a:t>
            </a:r>
            <a:r>
              <a:rPr lang="fr-FR" sz="1400" dirty="0" smtClean="0"/>
              <a:t> </a:t>
            </a:r>
            <a:r>
              <a:rPr lang="fr-FR" sz="1400" dirty="0" err="1" smtClean="0"/>
              <a:t>Regarding</a:t>
            </a:r>
            <a:r>
              <a:rPr lang="fr-FR" sz="1400" dirty="0" smtClean="0"/>
              <a:t> Active Queue Management, </a:t>
            </a:r>
            <a:r>
              <a:rPr lang="fr-FR" sz="1400" dirty="0" err="1" smtClean="0"/>
              <a:t>see</a:t>
            </a:r>
            <a:r>
              <a:rPr lang="fr-FR" sz="1400" dirty="0" smtClean="0"/>
              <a:t> </a:t>
            </a:r>
            <a:r>
              <a:rPr lang="en-US" sz="1400" u="sng" dirty="0" smtClean="0">
                <a:hlinkClick r:id="rId7"/>
              </a:rPr>
              <a:t>https://tools.ietf.org/html/rfc7567</a:t>
            </a:r>
            <a:endParaRPr lang="en-US" sz="1400" u="sng" dirty="0" smtClean="0"/>
          </a:p>
          <a:p>
            <a:pPr lvl="1">
              <a:lnSpc>
                <a:spcPct val="80000"/>
              </a:lnSpc>
              <a:defRPr/>
            </a:pPr>
            <a:endParaRPr lang="en-US" sz="1400" dirty="0" smtClean="0"/>
          </a:p>
          <a:p>
            <a:pPr lvl="1">
              <a:lnSpc>
                <a:spcPct val="80000"/>
              </a:lnSpc>
              <a:defRPr/>
            </a:pPr>
            <a:endParaRPr lang="en-US" sz="1800" dirty="0" smtClean="0"/>
          </a:p>
          <a:p>
            <a:pPr>
              <a:lnSpc>
                <a:spcPct val="80000"/>
              </a:lnSpc>
              <a:defRPr/>
            </a:pPr>
            <a:endParaRPr lang="en-US" sz="1800" dirty="0" smtClean="0"/>
          </a:p>
          <a:p>
            <a:pPr lvl="1">
              <a:lnSpc>
                <a:spcPct val="80000"/>
              </a:lnSpc>
              <a:defRPr/>
            </a:pPr>
            <a:endParaRPr lang="en-US" sz="1400" dirty="0" smtClean="0"/>
          </a:p>
          <a:p>
            <a:pPr lvl="1">
              <a:lnSpc>
                <a:spcPct val="80000"/>
              </a:lnSpc>
              <a:defRPr/>
            </a:pPr>
            <a:endParaRPr lang="en-US" sz="1400" dirty="0" smtClean="0"/>
          </a:p>
          <a:p>
            <a:pPr lvl="1">
              <a:lnSpc>
                <a:spcPct val="80000"/>
              </a:lnSpc>
              <a:defRPr/>
            </a:pPr>
            <a:endParaRPr lang="en-US" sz="1400" dirty="0" smtClean="0"/>
          </a:p>
          <a:p>
            <a:pPr>
              <a:lnSpc>
                <a:spcPct val="80000"/>
              </a:lnSpc>
              <a:defRPr/>
            </a:pPr>
            <a:endParaRPr lang="en-US" sz="1000" dirty="0" smtClean="0"/>
          </a:p>
          <a:p>
            <a:pPr lvl="1">
              <a:lnSpc>
                <a:spcPct val="80000"/>
              </a:lnSpc>
              <a:defRPr/>
            </a:pPr>
            <a:endParaRPr lang="en-US" sz="1200" dirty="0" smtClean="0"/>
          </a:p>
          <a:p>
            <a:pPr lvl="1">
              <a:lnSpc>
                <a:spcPct val="80000"/>
              </a:lnSpc>
              <a:buFontTx/>
              <a:buNone/>
              <a:defRPr/>
            </a:pPr>
            <a:endParaRPr lang="en-US" sz="1400" dirty="0" smtClean="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14/19 of 11-16-0049 by Dorothy Stanley, HPE</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January 2016</a:t>
            </a:r>
            <a:endParaRPr lang="en-US"/>
          </a:p>
        </p:txBody>
      </p:sp>
      <p:sp>
        <p:nvSpPr>
          <p:cNvPr id="3" name="Footer Placeholder 2"/>
          <p:cNvSpPr>
            <a:spLocks noGrp="1"/>
          </p:cNvSpPr>
          <p:nvPr>
            <p:ph type="ftr" sz="quarter" idx="11"/>
          </p:nvPr>
        </p:nvSpPr>
        <p:spPr/>
        <p:txBody>
          <a:bodyPr/>
          <a:lstStyle/>
          <a:p>
            <a:pPr>
              <a:defRPr/>
            </a:pPr>
            <a:r>
              <a:rPr lang="en-US" smtClean="0"/>
              <a:t>Adrian Stephens, Intel Corporation</a:t>
            </a:r>
            <a:endParaRPr lang="en-US"/>
          </a:p>
        </p:txBody>
      </p:sp>
    </p:spTree>
    <p:extLst>
      <p:ext uri="{BB962C8B-B14F-4D97-AF65-F5344CB8AC3E}">
        <p14:creationId xmlns:p14="http://schemas.microsoft.com/office/powerpoint/2010/main" val="408062995"/>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Slide </a:t>
            </a:r>
            <a:fld id="{5C16A05F-3B59-49E8-BD71-0001B80580FB}" type="slidenum">
              <a:rPr lang="en-US" smtClean="0"/>
              <a:pPr/>
              <a:t>114</a:t>
            </a:fld>
            <a:endParaRPr lang="en-US" smtClean="0"/>
          </a:p>
        </p:txBody>
      </p:sp>
      <p:sp>
        <p:nvSpPr>
          <p:cNvPr id="5125" name="Rectangle 2"/>
          <p:cNvSpPr>
            <a:spLocks noGrp="1" noChangeArrowheads="1"/>
          </p:cNvSpPr>
          <p:nvPr>
            <p:ph type="title"/>
          </p:nvPr>
        </p:nvSpPr>
        <p:spPr/>
        <p:txBody>
          <a:bodyPr/>
          <a:lstStyle/>
          <a:p>
            <a:r>
              <a:rPr lang="en-US" dirty="0" smtClean="0"/>
              <a:t>Transport Layer Security (TLS)</a:t>
            </a:r>
          </a:p>
        </p:txBody>
      </p:sp>
      <p:sp>
        <p:nvSpPr>
          <p:cNvPr id="113667" name="Rectangle 3"/>
          <p:cNvSpPr>
            <a:spLocks noGrp="1" noChangeArrowheads="1"/>
          </p:cNvSpPr>
          <p:nvPr>
            <p:ph type="body" idx="1"/>
          </p:nvPr>
        </p:nvSpPr>
        <p:spPr>
          <a:xfrm>
            <a:off x="685800" y="1676400"/>
            <a:ext cx="8001000" cy="4572000"/>
          </a:xfrm>
        </p:spPr>
        <p:txBody>
          <a:bodyPr/>
          <a:lstStyle/>
          <a:p>
            <a:pPr>
              <a:lnSpc>
                <a:spcPct val="80000"/>
              </a:lnSpc>
              <a:defRPr/>
            </a:pPr>
            <a:r>
              <a:rPr lang="en-US" sz="2000" dirty="0" smtClean="0"/>
              <a:t>Transport Layer Security Working Group website: </a:t>
            </a:r>
            <a:r>
              <a:rPr lang="en-US" sz="2000" dirty="0">
                <a:hlinkClick r:id="rId3"/>
              </a:rPr>
              <a:t>http://datatracker.ietf.org/wg/tls/charter</a:t>
            </a:r>
            <a:r>
              <a:rPr lang="en-US" sz="2000" dirty="0" smtClean="0">
                <a:hlinkClick r:id="rId3"/>
              </a:rPr>
              <a:t>/</a:t>
            </a:r>
            <a:r>
              <a:rPr lang="en-US" sz="2000" dirty="0" smtClean="0"/>
              <a:t> </a:t>
            </a:r>
          </a:p>
          <a:p>
            <a:pPr>
              <a:lnSpc>
                <a:spcPct val="80000"/>
              </a:lnSpc>
              <a:defRPr/>
            </a:pPr>
            <a:endParaRPr lang="en-US" sz="2000" dirty="0" smtClean="0"/>
          </a:p>
          <a:p>
            <a:pPr>
              <a:lnSpc>
                <a:spcPct val="80000"/>
              </a:lnSpc>
              <a:defRPr/>
            </a:pPr>
            <a:r>
              <a:rPr lang="en-US" sz="1800" dirty="0" smtClean="0"/>
              <a:t>Work underway on a new version of TLS (used in EAP methods): Transport Layer Security Protocol Version 1.3</a:t>
            </a:r>
          </a:p>
          <a:p>
            <a:pPr lvl="1">
              <a:lnSpc>
                <a:spcPct val="80000"/>
              </a:lnSpc>
              <a:defRPr/>
            </a:pPr>
            <a:endParaRPr lang="en-US" sz="1400" dirty="0"/>
          </a:p>
          <a:p>
            <a:pPr>
              <a:lnSpc>
                <a:spcPct val="80000"/>
              </a:lnSpc>
              <a:defRPr/>
            </a:pPr>
            <a:r>
              <a:rPr lang="en-US" sz="1800" dirty="0" smtClean="0"/>
              <a:t>Updates [January 2016]</a:t>
            </a:r>
          </a:p>
          <a:p>
            <a:pPr lvl="1">
              <a:lnSpc>
                <a:spcPct val="80000"/>
              </a:lnSpc>
              <a:defRPr/>
            </a:pPr>
            <a:r>
              <a:rPr lang="en-US" sz="1600" dirty="0" smtClean="0"/>
              <a:t>Submitted to IESG for publication: Negotiated </a:t>
            </a:r>
            <a:r>
              <a:rPr lang="en-US" sz="1600" dirty="0"/>
              <a:t>Finite Field </a:t>
            </a:r>
            <a:r>
              <a:rPr lang="en-US" sz="1600" dirty="0" err="1"/>
              <a:t>Diffie</a:t>
            </a:r>
            <a:r>
              <a:rPr lang="en-US" sz="1600" dirty="0"/>
              <a:t>-Hellman Ephemeral Parameters for </a:t>
            </a:r>
            <a:r>
              <a:rPr lang="en-US" sz="1600" dirty="0" smtClean="0"/>
              <a:t>TLS, </a:t>
            </a:r>
            <a:r>
              <a:rPr lang="en-US" sz="1600" dirty="0"/>
              <a:t>see </a:t>
            </a:r>
            <a:r>
              <a:rPr lang="en-US" sz="1600" dirty="0">
                <a:hlinkClick r:id="rId4"/>
              </a:rPr>
              <a:t>http://datatracker.ietf.org/doc/draft-ietf-tls-negotiated-ff-dhe</a:t>
            </a:r>
            <a:r>
              <a:rPr lang="en-US" sz="1600" dirty="0" smtClean="0">
                <a:hlinkClick r:id="rId4"/>
              </a:rPr>
              <a:t>/</a:t>
            </a:r>
            <a:r>
              <a:rPr lang="en-US" sz="1600" dirty="0" smtClean="0"/>
              <a:t> </a:t>
            </a:r>
          </a:p>
          <a:p>
            <a:pPr lvl="1">
              <a:lnSpc>
                <a:spcPct val="80000"/>
              </a:lnSpc>
              <a:defRPr/>
            </a:pPr>
            <a:r>
              <a:rPr lang="en-US" sz="1600" dirty="0" smtClean="0"/>
              <a:t>Updated: TLS version 1.3 </a:t>
            </a:r>
            <a:r>
              <a:rPr lang="en-US" sz="1600" u="sng" dirty="0" smtClean="0">
                <a:hlinkClick r:id="rId5"/>
              </a:rPr>
              <a:t>http</a:t>
            </a:r>
            <a:r>
              <a:rPr lang="en-US" sz="1600" u="sng" dirty="0">
                <a:hlinkClick r:id="rId5"/>
              </a:rPr>
              <a:t>://datatracker.ietf.org/doc/draft-ietf-tls-tls13</a:t>
            </a:r>
            <a:r>
              <a:rPr lang="en-US" sz="1600" u="sng" dirty="0" smtClean="0">
                <a:hlinkClick r:id="rId5"/>
              </a:rPr>
              <a:t>/</a:t>
            </a:r>
            <a:r>
              <a:rPr lang="en-US" sz="1600" u="sng" dirty="0" smtClean="0"/>
              <a:t> </a:t>
            </a:r>
          </a:p>
          <a:p>
            <a:pPr lvl="1">
              <a:lnSpc>
                <a:spcPct val="80000"/>
              </a:lnSpc>
              <a:defRPr/>
            </a:pPr>
            <a:r>
              <a:rPr lang="en-US" sz="1600" dirty="0" smtClean="0"/>
              <a:t>Updated: Elliptic Curve Cryptography (ECC) Cipher Suites for Transport Layer Security (TLS) Versions 1.2 and Earlier, see </a:t>
            </a:r>
            <a:r>
              <a:rPr lang="en-US" sz="1600" dirty="0" smtClean="0">
                <a:hlinkClick r:id="rId6"/>
              </a:rPr>
              <a:t>http://datatracker.ietf.org/doc/draft-ietf-tls-rfc4492bis/</a:t>
            </a:r>
            <a:r>
              <a:rPr lang="en-US" sz="1600" dirty="0" smtClean="0"/>
              <a:t>  </a:t>
            </a:r>
          </a:p>
          <a:p>
            <a:pPr lvl="1">
              <a:lnSpc>
                <a:spcPct val="80000"/>
              </a:lnSpc>
              <a:defRPr/>
            </a:pPr>
            <a:r>
              <a:rPr lang="en-US" sz="1600" dirty="0" smtClean="0"/>
              <a:t>No longer active: Curve 25519 </a:t>
            </a:r>
            <a:r>
              <a:rPr lang="en-US" sz="1600" dirty="0"/>
              <a:t>and Curve448 for Transport Layer Security (TLS), see </a:t>
            </a:r>
            <a:r>
              <a:rPr lang="en-US" sz="1600" dirty="0">
                <a:hlinkClick r:id="rId7"/>
              </a:rPr>
              <a:t>http://datatracker.ietf.org/doc/draft-ietf-tls-curve25519</a:t>
            </a:r>
            <a:r>
              <a:rPr lang="en-US" sz="1600" dirty="0" smtClean="0">
                <a:hlinkClick r:id="rId7"/>
              </a:rPr>
              <a:t>/</a:t>
            </a:r>
            <a:r>
              <a:rPr lang="en-US" sz="1600" dirty="0" smtClean="0"/>
              <a:t> </a:t>
            </a:r>
          </a:p>
          <a:p>
            <a:pPr lvl="1">
              <a:lnSpc>
                <a:spcPct val="80000"/>
              </a:lnSpc>
              <a:defRPr/>
            </a:pPr>
            <a:r>
              <a:rPr lang="en-US" sz="1600" dirty="0" smtClean="0"/>
              <a:t>RFC 7685 published: A TLS </a:t>
            </a:r>
            <a:r>
              <a:rPr lang="en-US" sz="1600" dirty="0" err="1" smtClean="0"/>
              <a:t>ClientHello</a:t>
            </a:r>
            <a:r>
              <a:rPr lang="en-US" sz="1600" dirty="0" smtClean="0"/>
              <a:t> padding extension, </a:t>
            </a:r>
            <a:r>
              <a:rPr lang="en-US" sz="1600" dirty="0" smtClean="0">
                <a:hlinkClick r:id="rId8"/>
              </a:rPr>
              <a:t>https://datatracker.ietf.org/doc/rfc7685/</a:t>
            </a:r>
            <a:r>
              <a:rPr lang="en-US" sz="1600" dirty="0" smtClean="0"/>
              <a:t> </a:t>
            </a:r>
            <a:endParaRPr lang="en-US" sz="1800" dirty="0" smtClean="0"/>
          </a:p>
          <a:p>
            <a:pPr lvl="1">
              <a:lnSpc>
                <a:spcPct val="80000"/>
              </a:lnSpc>
              <a:defRPr/>
            </a:pPr>
            <a:r>
              <a:rPr lang="en-US" sz="1600" dirty="0" smtClean="0"/>
              <a:t>RFC 7568 published: Deprecating Secure Sockets Layer Version 3.0, see </a:t>
            </a:r>
            <a:r>
              <a:rPr lang="en-US" sz="1600" dirty="0" smtClean="0">
                <a:hlinkClick r:id="rId9"/>
              </a:rPr>
              <a:t>http://datatracker.ietf.org/doc/rfc7568/</a:t>
            </a:r>
            <a:r>
              <a:rPr lang="en-US" sz="1600" dirty="0" smtClean="0"/>
              <a:t> </a:t>
            </a:r>
          </a:p>
          <a:p>
            <a:pPr>
              <a:lnSpc>
                <a:spcPct val="80000"/>
              </a:lnSpc>
              <a:defRPr/>
            </a:pPr>
            <a:endParaRPr lang="en-US" sz="1800" dirty="0" smtClean="0"/>
          </a:p>
          <a:p>
            <a:pPr lvl="1">
              <a:lnSpc>
                <a:spcPct val="80000"/>
              </a:lnSpc>
              <a:defRPr/>
            </a:pPr>
            <a:endParaRPr lang="en-US" sz="1400" dirty="0" smtClean="0"/>
          </a:p>
          <a:p>
            <a:pPr lvl="1">
              <a:lnSpc>
                <a:spcPct val="80000"/>
              </a:lnSpc>
              <a:defRPr/>
            </a:pPr>
            <a:endParaRPr lang="en-US" sz="1400" dirty="0" smtClean="0"/>
          </a:p>
          <a:p>
            <a:pPr lvl="1">
              <a:lnSpc>
                <a:spcPct val="80000"/>
              </a:lnSpc>
              <a:defRPr/>
            </a:pPr>
            <a:endParaRPr lang="en-US" sz="1400" dirty="0" smtClean="0"/>
          </a:p>
          <a:p>
            <a:pPr>
              <a:lnSpc>
                <a:spcPct val="80000"/>
              </a:lnSpc>
              <a:defRPr/>
            </a:pPr>
            <a:endParaRPr lang="en-US" sz="1000" dirty="0" smtClean="0"/>
          </a:p>
          <a:p>
            <a:pPr lvl="1">
              <a:lnSpc>
                <a:spcPct val="80000"/>
              </a:lnSpc>
              <a:defRPr/>
            </a:pPr>
            <a:endParaRPr lang="en-US" sz="1200" dirty="0" smtClean="0"/>
          </a:p>
          <a:p>
            <a:pPr lvl="1">
              <a:lnSpc>
                <a:spcPct val="80000"/>
              </a:lnSpc>
              <a:buFontTx/>
              <a:buNone/>
              <a:defRPr/>
            </a:pPr>
            <a:endParaRPr lang="en-US" sz="1400" dirty="0" smtClean="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15/19 of 11-16-0049 by Dorothy Stanley, HPE</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January 2016</a:t>
            </a:r>
            <a:endParaRPr lang="en-US"/>
          </a:p>
        </p:txBody>
      </p:sp>
      <p:sp>
        <p:nvSpPr>
          <p:cNvPr id="3" name="Footer Placeholder 2"/>
          <p:cNvSpPr>
            <a:spLocks noGrp="1"/>
          </p:cNvSpPr>
          <p:nvPr>
            <p:ph type="ftr" sz="quarter" idx="11"/>
          </p:nvPr>
        </p:nvSpPr>
        <p:spPr/>
        <p:txBody>
          <a:bodyPr/>
          <a:lstStyle/>
          <a:p>
            <a:pPr>
              <a:defRPr/>
            </a:pPr>
            <a:r>
              <a:rPr lang="en-US" smtClean="0"/>
              <a:t>Adrian Stephens, Intel Corporation</a:t>
            </a:r>
            <a:endParaRPr lang="en-US"/>
          </a:p>
        </p:txBody>
      </p:sp>
    </p:spTree>
    <p:extLst>
      <p:ext uri="{BB962C8B-B14F-4D97-AF65-F5344CB8AC3E}">
        <p14:creationId xmlns:p14="http://schemas.microsoft.com/office/powerpoint/2010/main" val="4278378019"/>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Slide </a:t>
            </a:r>
            <a:fld id="{5C16A05F-3B59-49E8-BD71-0001B80580FB}" type="slidenum">
              <a:rPr lang="en-US" smtClean="0"/>
              <a:pPr/>
              <a:t>115</a:t>
            </a:fld>
            <a:endParaRPr lang="en-US" smtClean="0"/>
          </a:p>
        </p:txBody>
      </p:sp>
      <p:sp>
        <p:nvSpPr>
          <p:cNvPr id="5125" name="Rectangle 2"/>
          <p:cNvSpPr>
            <a:spLocks noGrp="1" noChangeArrowheads="1"/>
          </p:cNvSpPr>
          <p:nvPr>
            <p:ph type="title"/>
          </p:nvPr>
        </p:nvSpPr>
        <p:spPr/>
        <p:txBody>
          <a:bodyPr/>
          <a:lstStyle/>
          <a:p>
            <a:r>
              <a:rPr lang="en-US" dirty="0" smtClean="0"/>
              <a:t>Extensions for Scalable DNS Service Discovery (</a:t>
            </a:r>
            <a:r>
              <a:rPr lang="en-US" dirty="0" err="1" smtClean="0"/>
              <a:t>dnssd</a:t>
            </a:r>
            <a:r>
              <a:rPr lang="en-US" dirty="0" smtClean="0"/>
              <a:t>)</a:t>
            </a:r>
          </a:p>
        </p:txBody>
      </p:sp>
      <p:sp>
        <p:nvSpPr>
          <p:cNvPr id="113667" name="Rectangle 3"/>
          <p:cNvSpPr>
            <a:spLocks noGrp="1" noChangeArrowheads="1"/>
          </p:cNvSpPr>
          <p:nvPr>
            <p:ph type="body" idx="1"/>
          </p:nvPr>
        </p:nvSpPr>
        <p:spPr>
          <a:xfrm>
            <a:off x="685800" y="1676400"/>
            <a:ext cx="8229600" cy="4572000"/>
          </a:xfrm>
        </p:spPr>
        <p:txBody>
          <a:bodyPr/>
          <a:lstStyle/>
          <a:p>
            <a:pPr marL="0" indent="0">
              <a:lnSpc>
                <a:spcPct val="80000"/>
              </a:lnSpc>
              <a:buFontTx/>
              <a:buNone/>
              <a:defRPr/>
            </a:pPr>
            <a:endParaRPr lang="en-US" sz="900" dirty="0" smtClean="0"/>
          </a:p>
          <a:p>
            <a:pPr>
              <a:lnSpc>
                <a:spcPct val="80000"/>
              </a:lnSpc>
              <a:defRPr/>
            </a:pPr>
            <a:r>
              <a:rPr lang="en-US" sz="2000" dirty="0" smtClean="0"/>
              <a:t>Working Group website: </a:t>
            </a:r>
            <a:r>
              <a:rPr lang="en-US" sz="2000" dirty="0">
                <a:hlinkClick r:id="rId3"/>
              </a:rPr>
              <a:t>http://</a:t>
            </a:r>
            <a:r>
              <a:rPr lang="en-US" sz="2000" dirty="0" smtClean="0">
                <a:hlinkClick r:id="rId3"/>
              </a:rPr>
              <a:t>datatracker.ietf.org/wg/dnssd/charter/</a:t>
            </a:r>
            <a:r>
              <a:rPr lang="en-US" sz="2000" dirty="0" smtClean="0"/>
              <a:t> </a:t>
            </a:r>
          </a:p>
          <a:p>
            <a:pPr>
              <a:lnSpc>
                <a:spcPct val="80000"/>
              </a:lnSpc>
              <a:defRPr/>
            </a:pPr>
            <a:r>
              <a:rPr lang="en-US" sz="1800" dirty="0" smtClean="0"/>
              <a:t>Charter: Develop scalable </a:t>
            </a:r>
            <a:r>
              <a:rPr lang="en-US" sz="1800" dirty="0"/>
              <a:t>DNS-SD/</a:t>
            </a:r>
            <a:r>
              <a:rPr lang="en-US" sz="1800" dirty="0" err="1"/>
              <a:t>mDNS</a:t>
            </a:r>
            <a:r>
              <a:rPr lang="en-US" sz="1800" dirty="0"/>
              <a:t> </a:t>
            </a:r>
            <a:r>
              <a:rPr lang="en-US" sz="1800" dirty="0" smtClean="0"/>
              <a:t>Extension </a:t>
            </a:r>
            <a:r>
              <a:rPr lang="en-US" sz="1800" dirty="0"/>
              <a:t>requirements </a:t>
            </a:r>
            <a:r>
              <a:rPr lang="en-US" sz="1800" dirty="0" smtClean="0"/>
              <a:t>and standard solutions to address problematic </a:t>
            </a:r>
            <a:r>
              <a:rPr lang="en-US" sz="1800" dirty="0"/>
              <a:t>use of </a:t>
            </a:r>
            <a:r>
              <a:rPr lang="en-US" sz="1800" dirty="0" err="1"/>
              <a:t>mDNS</a:t>
            </a:r>
            <a:r>
              <a:rPr lang="en-US" sz="1800" dirty="0"/>
              <a:t> and DNS-SD in networks today</a:t>
            </a:r>
          </a:p>
          <a:p>
            <a:pPr lvl="1"/>
            <a:r>
              <a:rPr lang="en-US" sz="1600" dirty="0" err="1" smtClean="0"/>
              <a:t>mDNS</a:t>
            </a:r>
            <a:r>
              <a:rPr lang="en-US" sz="1600" dirty="0" smtClean="0"/>
              <a:t> </a:t>
            </a:r>
            <a:r>
              <a:rPr lang="en-US" sz="1600" dirty="0"/>
              <a:t>discovery of services on other links is not possible</a:t>
            </a:r>
          </a:p>
          <a:p>
            <a:pPr lvl="1"/>
            <a:r>
              <a:rPr lang="en-US" sz="1600" dirty="0"/>
              <a:t>Multicast transmissions over wireless are very expensive</a:t>
            </a:r>
          </a:p>
          <a:p>
            <a:pPr lvl="1"/>
            <a:r>
              <a:rPr lang="en-US" sz="1600" dirty="0"/>
              <a:t>Addressed with different ad hoc technologies</a:t>
            </a:r>
          </a:p>
          <a:p>
            <a:r>
              <a:rPr lang="en-US" sz="1800" dirty="0" smtClean="0"/>
              <a:t>Of </a:t>
            </a:r>
            <a:r>
              <a:rPr lang="en-US" sz="1800" dirty="0"/>
              <a:t>interest </a:t>
            </a:r>
            <a:r>
              <a:rPr lang="en-US" sz="1800" dirty="0" smtClean="0"/>
              <a:t>to: </a:t>
            </a:r>
            <a:r>
              <a:rPr lang="en-US" sz="1800" dirty="0" err="1" smtClean="0"/>
              <a:t>Homenet</a:t>
            </a:r>
            <a:r>
              <a:rPr lang="en-US" sz="1800" dirty="0" smtClean="0"/>
              <a:t>, Zero configuration, Enterprise-grade </a:t>
            </a:r>
            <a:r>
              <a:rPr lang="en-US" sz="1800" dirty="0"/>
              <a:t>vendors of 802.11 </a:t>
            </a:r>
            <a:r>
              <a:rPr lang="en-US" sz="1800" dirty="0" smtClean="0"/>
              <a:t>infrastructure, Multi-link </a:t>
            </a:r>
            <a:r>
              <a:rPr lang="en-US" sz="1800" dirty="0"/>
              <a:t>mesh </a:t>
            </a:r>
            <a:r>
              <a:rPr lang="en-US" sz="1800" dirty="0" smtClean="0"/>
              <a:t>networking</a:t>
            </a:r>
            <a:endParaRPr lang="en-US" sz="1800" dirty="0"/>
          </a:p>
          <a:p>
            <a:pPr>
              <a:lnSpc>
                <a:spcPct val="80000"/>
              </a:lnSpc>
              <a:defRPr/>
            </a:pPr>
            <a:r>
              <a:rPr lang="en-US" sz="1800" dirty="0" smtClean="0"/>
              <a:t>Updates [January 2016]</a:t>
            </a:r>
          </a:p>
          <a:p>
            <a:pPr lvl="1">
              <a:lnSpc>
                <a:spcPct val="80000"/>
              </a:lnSpc>
              <a:defRPr/>
            </a:pPr>
            <a:r>
              <a:rPr lang="en-US" sz="1600" dirty="0" smtClean="0"/>
              <a:t>New: DNS Push Notifications</a:t>
            </a:r>
            <a:r>
              <a:rPr lang="en-US" sz="1600" dirty="0"/>
              <a:t>, see https://datatracker.ietf.org/doc/draft-ietf-dnssd-push/ </a:t>
            </a:r>
            <a:r>
              <a:rPr lang="en-US" sz="1600" dirty="0" smtClean="0"/>
              <a:t> </a:t>
            </a:r>
          </a:p>
          <a:p>
            <a:pPr lvl="1">
              <a:lnSpc>
                <a:spcPct val="80000"/>
              </a:lnSpc>
              <a:defRPr/>
            </a:pPr>
            <a:r>
              <a:rPr lang="en-US" sz="1600" dirty="0" smtClean="0"/>
              <a:t>RFC 7558 published, </a:t>
            </a:r>
            <a:r>
              <a:rPr lang="en-US" sz="1600" dirty="0"/>
              <a:t>Requirements for Scalable DNS-Based Service Discovery (DNS-SD) / Multicast DNS (</a:t>
            </a:r>
            <a:r>
              <a:rPr lang="en-US" sz="1600" dirty="0" err="1"/>
              <a:t>mDNS</a:t>
            </a:r>
            <a:r>
              <a:rPr lang="en-US" sz="1600" dirty="0"/>
              <a:t>) </a:t>
            </a:r>
            <a:r>
              <a:rPr lang="en-US" sz="1600" dirty="0" smtClean="0"/>
              <a:t>Extensions: </a:t>
            </a:r>
            <a:r>
              <a:rPr lang="en-US" sz="1600" u="sng" dirty="0" smtClean="0">
                <a:hlinkClick r:id="rId4"/>
              </a:rPr>
              <a:t>http</a:t>
            </a:r>
            <a:r>
              <a:rPr lang="en-US" sz="1600" u="sng" dirty="0">
                <a:hlinkClick r:id="rId4"/>
              </a:rPr>
              <a:t>://datatracker.ietf.org/doc/rfc7558</a:t>
            </a:r>
            <a:r>
              <a:rPr lang="en-US" sz="1600" u="sng" dirty="0" smtClean="0">
                <a:hlinkClick r:id="rId4"/>
              </a:rPr>
              <a:t>/</a:t>
            </a:r>
            <a:r>
              <a:rPr lang="en-US" sz="1600" u="sng" dirty="0" smtClean="0"/>
              <a:t> </a:t>
            </a:r>
          </a:p>
          <a:p>
            <a:pPr lvl="1">
              <a:lnSpc>
                <a:spcPct val="80000"/>
              </a:lnSpc>
              <a:defRPr/>
            </a:pPr>
            <a:r>
              <a:rPr lang="en-US" sz="1600" dirty="0" smtClean="0"/>
              <a:t>Hybrid Multicast/Unicast DNS-Based Service Discovery, </a:t>
            </a:r>
            <a:r>
              <a:rPr lang="en-US" sz="1600" dirty="0"/>
              <a:t>see </a:t>
            </a:r>
            <a:r>
              <a:rPr lang="en-US" sz="1600" dirty="0">
                <a:hlinkClick r:id="rId5"/>
              </a:rPr>
              <a:t>https://datatracker.ietf.org/doc/draft-ietf-dnssd-hybrid</a:t>
            </a:r>
            <a:r>
              <a:rPr lang="en-US" sz="1600" dirty="0" smtClean="0">
                <a:hlinkClick r:id="rId5"/>
              </a:rPr>
              <a:t>/</a:t>
            </a:r>
            <a:r>
              <a:rPr lang="en-US" sz="1600" dirty="0" smtClean="0"/>
              <a:t> </a:t>
            </a:r>
          </a:p>
          <a:p>
            <a:pPr lvl="1">
              <a:lnSpc>
                <a:spcPct val="80000"/>
              </a:lnSpc>
              <a:defRPr/>
            </a:pPr>
            <a:r>
              <a:rPr lang="en-US" sz="1600" dirty="0" smtClean="0"/>
              <a:t>Scalable </a:t>
            </a:r>
            <a:r>
              <a:rPr lang="en-US" sz="1600" dirty="0"/>
              <a:t>DNS-SD (SSD) Threats</a:t>
            </a:r>
            <a:r>
              <a:rPr lang="en-US" sz="1600" dirty="0" smtClean="0"/>
              <a:t>, see </a:t>
            </a:r>
            <a:r>
              <a:rPr lang="en-US" sz="1600" dirty="0">
                <a:hlinkClick r:id="rId6"/>
              </a:rPr>
              <a:t>http://datatracker.ietf.org/doc/draft-otis-dnssd-scalable-dns-sd-threats</a:t>
            </a:r>
            <a:r>
              <a:rPr lang="en-US" sz="1600" dirty="0" smtClean="0">
                <a:hlinkClick r:id="rId6"/>
              </a:rPr>
              <a:t>/</a:t>
            </a:r>
            <a:r>
              <a:rPr lang="en-US" sz="1600" dirty="0" smtClean="0"/>
              <a:t> </a:t>
            </a:r>
          </a:p>
          <a:p>
            <a:pPr lvl="1">
              <a:lnSpc>
                <a:spcPct val="80000"/>
              </a:lnSpc>
              <a:defRPr/>
            </a:pPr>
            <a:r>
              <a:rPr lang="en-US" sz="1600" dirty="0" smtClean="0"/>
              <a:t>On </a:t>
            </a:r>
            <a:r>
              <a:rPr lang="en-US" sz="1600" dirty="0"/>
              <a:t>Interoperation of Labels Between </a:t>
            </a:r>
            <a:r>
              <a:rPr lang="en-US" sz="1600" dirty="0" err="1"/>
              <a:t>mDNS</a:t>
            </a:r>
            <a:r>
              <a:rPr lang="en-US" sz="1600" dirty="0"/>
              <a:t> and DNS, </a:t>
            </a:r>
            <a:r>
              <a:rPr lang="en-US" sz="1600" dirty="0">
                <a:hlinkClick r:id="rId7"/>
              </a:rPr>
              <a:t>http://datatracker.ietf.org/doc/draft-ietf-dnssd-mdns-dns-interop</a:t>
            </a:r>
            <a:r>
              <a:rPr lang="en-US" sz="1600" dirty="0" smtClean="0">
                <a:hlinkClick r:id="rId7"/>
              </a:rPr>
              <a:t>/</a:t>
            </a:r>
            <a:r>
              <a:rPr lang="en-US" sz="1600" dirty="0" smtClean="0"/>
              <a:t> </a:t>
            </a:r>
            <a:endParaRPr lang="en-US" sz="1600" dirty="0"/>
          </a:p>
          <a:p>
            <a:pPr lvl="1">
              <a:lnSpc>
                <a:spcPct val="80000"/>
              </a:lnSpc>
              <a:defRPr/>
            </a:pPr>
            <a:endParaRPr lang="en-US" sz="1600" dirty="0" smtClean="0"/>
          </a:p>
          <a:p>
            <a:pPr>
              <a:lnSpc>
                <a:spcPct val="80000"/>
              </a:lnSpc>
              <a:defRPr/>
            </a:pPr>
            <a:endParaRPr lang="en-US" sz="1800" dirty="0" smtClean="0"/>
          </a:p>
          <a:p>
            <a:pPr lvl="1">
              <a:lnSpc>
                <a:spcPct val="80000"/>
              </a:lnSpc>
              <a:defRPr/>
            </a:pPr>
            <a:endParaRPr lang="en-US" sz="1400" dirty="0" smtClean="0"/>
          </a:p>
          <a:p>
            <a:pPr lvl="1">
              <a:lnSpc>
                <a:spcPct val="80000"/>
              </a:lnSpc>
              <a:defRPr/>
            </a:pPr>
            <a:endParaRPr lang="en-US" sz="1400" dirty="0" smtClean="0"/>
          </a:p>
          <a:p>
            <a:pPr lvl="1">
              <a:lnSpc>
                <a:spcPct val="80000"/>
              </a:lnSpc>
              <a:defRPr/>
            </a:pPr>
            <a:endParaRPr lang="en-US" sz="1400" dirty="0" smtClean="0"/>
          </a:p>
          <a:p>
            <a:pPr>
              <a:lnSpc>
                <a:spcPct val="80000"/>
              </a:lnSpc>
              <a:defRPr/>
            </a:pPr>
            <a:endParaRPr lang="en-US" sz="1000" dirty="0" smtClean="0"/>
          </a:p>
          <a:p>
            <a:pPr lvl="1">
              <a:lnSpc>
                <a:spcPct val="80000"/>
              </a:lnSpc>
              <a:defRPr/>
            </a:pPr>
            <a:endParaRPr lang="en-US" sz="1200" dirty="0" smtClean="0"/>
          </a:p>
          <a:p>
            <a:pPr lvl="1">
              <a:lnSpc>
                <a:spcPct val="80000"/>
              </a:lnSpc>
              <a:buFontTx/>
              <a:buNone/>
              <a:defRPr/>
            </a:pPr>
            <a:endParaRPr lang="en-US" sz="1400" dirty="0" smtClean="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16/19 of 11-16-0049 by Dorothy Stanley, HPE</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January 2016</a:t>
            </a:r>
            <a:endParaRPr lang="en-US"/>
          </a:p>
        </p:txBody>
      </p:sp>
      <p:sp>
        <p:nvSpPr>
          <p:cNvPr id="3" name="Footer Placeholder 2"/>
          <p:cNvSpPr>
            <a:spLocks noGrp="1"/>
          </p:cNvSpPr>
          <p:nvPr>
            <p:ph type="ftr" sz="quarter" idx="11"/>
          </p:nvPr>
        </p:nvSpPr>
        <p:spPr/>
        <p:txBody>
          <a:bodyPr/>
          <a:lstStyle/>
          <a:p>
            <a:pPr>
              <a:defRPr/>
            </a:pPr>
            <a:r>
              <a:rPr lang="en-US" smtClean="0"/>
              <a:t>Adrian Stephens, Intel Corporation</a:t>
            </a:r>
            <a:endParaRPr lang="en-US"/>
          </a:p>
        </p:txBody>
      </p:sp>
    </p:spTree>
    <p:extLst>
      <p:ext uri="{BB962C8B-B14F-4D97-AF65-F5344CB8AC3E}">
        <p14:creationId xmlns:p14="http://schemas.microsoft.com/office/powerpoint/2010/main" val="2199988915"/>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Slide </a:t>
            </a:r>
            <a:fld id="{5C16A05F-3B59-49E8-BD71-0001B80580FB}" type="slidenum">
              <a:rPr lang="en-US" smtClean="0"/>
              <a:pPr/>
              <a:t>116</a:t>
            </a:fld>
            <a:endParaRPr lang="en-US" smtClean="0"/>
          </a:p>
        </p:txBody>
      </p:sp>
      <p:sp>
        <p:nvSpPr>
          <p:cNvPr id="5125" name="Rectangle 2"/>
          <p:cNvSpPr>
            <a:spLocks noGrp="1" noChangeArrowheads="1"/>
          </p:cNvSpPr>
          <p:nvPr>
            <p:ph type="title"/>
          </p:nvPr>
        </p:nvSpPr>
        <p:spPr/>
        <p:txBody>
          <a:bodyPr/>
          <a:lstStyle/>
          <a:p>
            <a:r>
              <a:rPr lang="en-US" dirty="0" smtClean="0"/>
              <a:t>Of Interest: Network-Based Mobility Extensions (NETEXT)</a:t>
            </a:r>
          </a:p>
        </p:txBody>
      </p:sp>
      <p:sp>
        <p:nvSpPr>
          <p:cNvPr id="113667" name="Rectangle 3"/>
          <p:cNvSpPr>
            <a:spLocks noGrp="1" noChangeArrowheads="1"/>
          </p:cNvSpPr>
          <p:nvPr>
            <p:ph type="body" idx="1"/>
          </p:nvPr>
        </p:nvSpPr>
        <p:spPr>
          <a:xfrm>
            <a:off x="685800" y="1676400"/>
            <a:ext cx="8001000" cy="4572000"/>
          </a:xfrm>
        </p:spPr>
        <p:txBody>
          <a:bodyPr/>
          <a:lstStyle/>
          <a:p>
            <a:pPr marL="0" indent="0">
              <a:lnSpc>
                <a:spcPct val="80000"/>
              </a:lnSpc>
              <a:buFontTx/>
              <a:buNone/>
              <a:defRPr/>
            </a:pPr>
            <a:endParaRPr lang="en-US" sz="900" dirty="0" smtClean="0"/>
          </a:p>
          <a:p>
            <a:pPr lvl="1">
              <a:lnSpc>
                <a:spcPct val="80000"/>
              </a:lnSpc>
              <a:defRPr/>
            </a:pPr>
            <a:endParaRPr lang="en-US" sz="1600" dirty="0" smtClean="0"/>
          </a:p>
          <a:p>
            <a:pPr>
              <a:lnSpc>
                <a:spcPct val="80000"/>
              </a:lnSpc>
            </a:pPr>
            <a:r>
              <a:rPr lang="en-US" sz="2000" dirty="0" smtClean="0">
                <a:solidFill>
                  <a:srgbClr val="000000"/>
                </a:solidFill>
                <a:ea typeface="Arial Unicode MS" pitchFamily="34" charset="-128"/>
                <a:cs typeface="Arial Unicode MS" pitchFamily="34" charset="-128"/>
              </a:rPr>
              <a:t>NETEXT: </a:t>
            </a:r>
            <a:r>
              <a:rPr lang="en-US" sz="2000" dirty="0">
                <a:solidFill>
                  <a:srgbClr val="000000"/>
                </a:solidFill>
                <a:ea typeface="Arial Unicode MS" pitchFamily="34" charset="-128"/>
                <a:cs typeface="Arial Unicode MS" pitchFamily="34" charset="-128"/>
                <a:hlinkClick r:id="rId3"/>
              </a:rPr>
              <a:t>http://datatracker.ietf.org/wg/netext/charter</a:t>
            </a:r>
            <a:r>
              <a:rPr lang="en-US" sz="2000" dirty="0" smtClean="0">
                <a:solidFill>
                  <a:srgbClr val="000000"/>
                </a:solidFill>
                <a:ea typeface="Arial Unicode MS" pitchFamily="34" charset="-128"/>
                <a:cs typeface="Arial Unicode MS" pitchFamily="34" charset="-128"/>
                <a:hlinkClick r:id="rId3"/>
              </a:rPr>
              <a:t>/</a:t>
            </a:r>
            <a:r>
              <a:rPr lang="en-US" sz="2000" dirty="0" smtClean="0">
                <a:solidFill>
                  <a:srgbClr val="000000"/>
                </a:solidFill>
                <a:ea typeface="Arial Unicode MS" pitchFamily="34" charset="-128"/>
                <a:cs typeface="Arial Unicode MS" pitchFamily="34" charset="-128"/>
              </a:rPr>
              <a:t> </a:t>
            </a:r>
          </a:p>
          <a:p>
            <a:endParaRPr lang="en-US" sz="1800" dirty="0" smtClean="0"/>
          </a:p>
          <a:p>
            <a:r>
              <a:rPr lang="en-US" sz="1800" dirty="0" smtClean="0"/>
              <a:t>RFC 7561 published: Mapping </a:t>
            </a:r>
            <a:r>
              <a:rPr lang="en-US" sz="1800" dirty="0"/>
              <a:t>PMIPv6 </a:t>
            </a:r>
            <a:r>
              <a:rPr lang="en-US" sz="1800" dirty="0" err="1"/>
              <a:t>QoS</a:t>
            </a:r>
            <a:r>
              <a:rPr lang="en-US" sz="1800" dirty="0"/>
              <a:t> Procedures with WLAN </a:t>
            </a:r>
            <a:r>
              <a:rPr lang="en-US" sz="1800" dirty="0" err="1"/>
              <a:t>QoS</a:t>
            </a:r>
            <a:r>
              <a:rPr lang="en-US" sz="1800" dirty="0"/>
              <a:t> Procedures, see </a:t>
            </a:r>
            <a:r>
              <a:rPr lang="en-US" sz="1800" dirty="0">
                <a:hlinkClick r:id="rId4"/>
              </a:rPr>
              <a:t>http://datatracker.ietf.org/doc/rfc7561</a:t>
            </a:r>
            <a:r>
              <a:rPr lang="en-US" sz="1800" dirty="0" smtClean="0">
                <a:hlinkClick r:id="rId4"/>
              </a:rPr>
              <a:t>/</a:t>
            </a:r>
            <a:r>
              <a:rPr lang="en-US" sz="1800" dirty="0" smtClean="0"/>
              <a:t> </a:t>
            </a:r>
          </a:p>
          <a:p>
            <a:endParaRPr lang="en-US" sz="1800" dirty="0"/>
          </a:p>
          <a:p>
            <a:pPr algn="just"/>
            <a:r>
              <a:rPr lang="en-US" sz="1400" dirty="0" smtClean="0"/>
              <a:t>Abstract: This </a:t>
            </a:r>
            <a:r>
              <a:rPr lang="en-US" sz="1400" dirty="0"/>
              <a:t>document provides guidelines for achieving end to end Quality- of-Service (</a:t>
            </a:r>
            <a:r>
              <a:rPr lang="en-US" sz="1400" dirty="0" err="1"/>
              <a:t>QoS</a:t>
            </a:r>
            <a:r>
              <a:rPr lang="en-US" sz="1400" dirty="0"/>
              <a:t>) in a Proxy Mobile IPv6 (PMIPv6) domain where the access network is based on IEEE 802.11. RFC 7222 describes </a:t>
            </a:r>
            <a:r>
              <a:rPr lang="en-US" sz="1400" dirty="0" err="1"/>
              <a:t>QoS</a:t>
            </a:r>
            <a:r>
              <a:rPr lang="en-US" sz="1400" dirty="0"/>
              <a:t> negotiation between a Mobility Access Gateway (MAG) and Local Mobility Anchor (LMA) in a PMIPv6 mobility domain. The negotiated </a:t>
            </a:r>
            <a:r>
              <a:rPr lang="en-US" sz="1400" dirty="0" err="1"/>
              <a:t>QoS</a:t>
            </a:r>
            <a:r>
              <a:rPr lang="en-US" sz="1400" dirty="0"/>
              <a:t> parameters can be used for </a:t>
            </a:r>
            <a:r>
              <a:rPr lang="en-US" sz="1400" dirty="0" err="1"/>
              <a:t>QoS</a:t>
            </a:r>
            <a:r>
              <a:rPr lang="en-US" sz="1400" dirty="0"/>
              <a:t> policing and marking of packets to enforce </a:t>
            </a:r>
            <a:r>
              <a:rPr lang="en-US" sz="1400" dirty="0" err="1"/>
              <a:t>QoS</a:t>
            </a:r>
            <a:r>
              <a:rPr lang="en-US" sz="1400" dirty="0"/>
              <a:t> differentiation on the path between the MAG and LMA. IEEE 802.11, Wi-Fi Multimedia - Admission Control (WMM-AC) describes methods for </a:t>
            </a:r>
            <a:r>
              <a:rPr lang="en-US" sz="1400" dirty="0" err="1"/>
              <a:t>QoS</a:t>
            </a:r>
            <a:r>
              <a:rPr lang="en-US" sz="1400" dirty="0"/>
              <a:t> negotiation between a Wi-Fi Station (MN in PMIPv6 terminology) and an Access Point. This document provides a mapping between the above two sets of </a:t>
            </a:r>
            <a:r>
              <a:rPr lang="en-US" sz="1400" dirty="0" err="1"/>
              <a:t>QoS</a:t>
            </a:r>
            <a:r>
              <a:rPr lang="en-US" sz="1400" dirty="0"/>
              <a:t> procedures and the associated </a:t>
            </a:r>
            <a:r>
              <a:rPr lang="en-US" sz="1400" dirty="0" err="1"/>
              <a:t>QoS</a:t>
            </a:r>
            <a:r>
              <a:rPr lang="en-US" sz="1400" dirty="0"/>
              <a:t> parameters. This document is intended to be used as a companion document to RFC 7222 to enable implementation of end to end </a:t>
            </a:r>
            <a:r>
              <a:rPr lang="en-US" sz="1400" dirty="0" err="1"/>
              <a:t>QoS</a:t>
            </a:r>
            <a:r>
              <a:rPr lang="en-US" sz="1400" dirty="0"/>
              <a:t>.</a:t>
            </a:r>
          </a:p>
          <a:p>
            <a:pPr marL="0" indent="0">
              <a:lnSpc>
                <a:spcPct val="80000"/>
              </a:lnSpc>
              <a:buNone/>
              <a:defRPr/>
            </a:pPr>
            <a:endParaRPr lang="en-US" sz="1800" dirty="0" smtClean="0"/>
          </a:p>
          <a:p>
            <a:pPr marL="457200" lvl="1" indent="0">
              <a:lnSpc>
                <a:spcPct val="80000"/>
              </a:lnSpc>
              <a:buNone/>
              <a:defRPr/>
            </a:pPr>
            <a:endParaRPr lang="en-US" sz="1400" dirty="0" smtClean="0"/>
          </a:p>
          <a:p>
            <a:pPr>
              <a:lnSpc>
                <a:spcPct val="80000"/>
              </a:lnSpc>
              <a:defRPr/>
            </a:pPr>
            <a:endParaRPr lang="en-US" sz="1800" dirty="0" smtClean="0"/>
          </a:p>
          <a:p>
            <a:pPr lvl="1">
              <a:lnSpc>
                <a:spcPct val="80000"/>
              </a:lnSpc>
              <a:defRPr/>
            </a:pPr>
            <a:endParaRPr lang="en-US" sz="1600" u="sng" dirty="0" smtClean="0"/>
          </a:p>
          <a:p>
            <a:pPr lvl="1">
              <a:lnSpc>
                <a:spcPct val="80000"/>
              </a:lnSpc>
              <a:defRPr/>
            </a:pPr>
            <a:endParaRPr lang="en-US" sz="1600" dirty="0" smtClean="0"/>
          </a:p>
          <a:p>
            <a:pPr>
              <a:lnSpc>
                <a:spcPct val="80000"/>
              </a:lnSpc>
              <a:defRPr/>
            </a:pPr>
            <a:endParaRPr lang="en-US" sz="1800" dirty="0" smtClean="0"/>
          </a:p>
          <a:p>
            <a:pPr lvl="1">
              <a:lnSpc>
                <a:spcPct val="80000"/>
              </a:lnSpc>
              <a:defRPr/>
            </a:pPr>
            <a:endParaRPr lang="en-US" sz="1400" dirty="0" smtClean="0"/>
          </a:p>
          <a:p>
            <a:pPr lvl="1">
              <a:lnSpc>
                <a:spcPct val="80000"/>
              </a:lnSpc>
              <a:defRPr/>
            </a:pPr>
            <a:endParaRPr lang="en-US" sz="1400" dirty="0" smtClean="0"/>
          </a:p>
          <a:p>
            <a:pPr lvl="1">
              <a:lnSpc>
                <a:spcPct val="80000"/>
              </a:lnSpc>
              <a:defRPr/>
            </a:pPr>
            <a:endParaRPr lang="en-US" sz="1400" dirty="0" smtClean="0"/>
          </a:p>
          <a:p>
            <a:pPr>
              <a:lnSpc>
                <a:spcPct val="80000"/>
              </a:lnSpc>
              <a:defRPr/>
            </a:pPr>
            <a:endParaRPr lang="en-US" sz="1000" dirty="0" smtClean="0"/>
          </a:p>
          <a:p>
            <a:pPr lvl="1">
              <a:lnSpc>
                <a:spcPct val="80000"/>
              </a:lnSpc>
              <a:defRPr/>
            </a:pPr>
            <a:endParaRPr lang="en-US" sz="1200" dirty="0" smtClean="0"/>
          </a:p>
          <a:p>
            <a:pPr lvl="1">
              <a:lnSpc>
                <a:spcPct val="80000"/>
              </a:lnSpc>
              <a:buFontTx/>
              <a:buNone/>
              <a:defRPr/>
            </a:pPr>
            <a:endParaRPr lang="en-US" sz="1400" dirty="0" smtClean="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17/19 of 11-16-0049 by Dorothy Stanley, HPE</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January 2016</a:t>
            </a:r>
            <a:endParaRPr lang="en-US"/>
          </a:p>
        </p:txBody>
      </p:sp>
      <p:sp>
        <p:nvSpPr>
          <p:cNvPr id="3" name="Footer Placeholder 2"/>
          <p:cNvSpPr>
            <a:spLocks noGrp="1"/>
          </p:cNvSpPr>
          <p:nvPr>
            <p:ph type="ftr" sz="quarter" idx="11"/>
          </p:nvPr>
        </p:nvSpPr>
        <p:spPr/>
        <p:txBody>
          <a:bodyPr/>
          <a:lstStyle/>
          <a:p>
            <a:pPr>
              <a:defRPr/>
            </a:pPr>
            <a:r>
              <a:rPr lang="en-US" smtClean="0"/>
              <a:t>Adrian Stephens, Intel Corporation</a:t>
            </a:r>
            <a:endParaRPr lang="en-US"/>
          </a:p>
        </p:txBody>
      </p:sp>
    </p:spTree>
    <p:extLst>
      <p:ext uri="{BB962C8B-B14F-4D97-AF65-F5344CB8AC3E}">
        <p14:creationId xmlns:p14="http://schemas.microsoft.com/office/powerpoint/2010/main" val="726649829"/>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Slide </a:t>
            </a:r>
            <a:fld id="{5C16A05F-3B59-49E8-BD71-0001B80580FB}" type="slidenum">
              <a:rPr lang="en-US" smtClean="0"/>
              <a:pPr/>
              <a:t>117</a:t>
            </a:fld>
            <a:endParaRPr lang="en-US" smtClean="0"/>
          </a:p>
        </p:txBody>
      </p:sp>
      <p:sp>
        <p:nvSpPr>
          <p:cNvPr id="5125" name="Rectangle 2"/>
          <p:cNvSpPr>
            <a:spLocks noGrp="1" noChangeArrowheads="1"/>
          </p:cNvSpPr>
          <p:nvPr>
            <p:ph type="title"/>
          </p:nvPr>
        </p:nvSpPr>
        <p:spPr/>
        <p:txBody>
          <a:bodyPr/>
          <a:lstStyle/>
          <a:p>
            <a:r>
              <a:rPr lang="en-US" dirty="0"/>
              <a:t>Protocols for IP Multicast </a:t>
            </a:r>
            <a:r>
              <a:rPr lang="en-US" dirty="0" smtClean="0"/>
              <a:t>(PIM)</a:t>
            </a:r>
            <a:endParaRPr lang="en-US" dirty="0"/>
          </a:p>
        </p:txBody>
      </p:sp>
      <p:sp>
        <p:nvSpPr>
          <p:cNvPr id="113667" name="Rectangle 3"/>
          <p:cNvSpPr>
            <a:spLocks noGrp="1" noChangeArrowheads="1"/>
          </p:cNvSpPr>
          <p:nvPr>
            <p:ph type="body" idx="1"/>
          </p:nvPr>
        </p:nvSpPr>
        <p:spPr>
          <a:xfrm>
            <a:off x="685800" y="1524000"/>
            <a:ext cx="8001000" cy="4572000"/>
          </a:xfrm>
        </p:spPr>
        <p:txBody>
          <a:bodyPr/>
          <a:lstStyle/>
          <a:p>
            <a:pPr marL="0" indent="0">
              <a:lnSpc>
                <a:spcPct val="80000"/>
              </a:lnSpc>
              <a:buFontTx/>
              <a:buNone/>
              <a:defRPr/>
            </a:pPr>
            <a:endParaRPr lang="en-US" sz="900" dirty="0" smtClean="0"/>
          </a:p>
          <a:p>
            <a:pPr lvl="1">
              <a:lnSpc>
                <a:spcPct val="80000"/>
              </a:lnSpc>
              <a:defRPr/>
            </a:pPr>
            <a:endParaRPr lang="en-US" sz="1600" dirty="0" smtClean="0"/>
          </a:p>
          <a:p>
            <a:pPr>
              <a:lnSpc>
                <a:spcPct val="80000"/>
              </a:lnSpc>
            </a:pPr>
            <a:r>
              <a:rPr lang="en-US" sz="2000" dirty="0">
                <a:solidFill>
                  <a:srgbClr val="000000"/>
                </a:solidFill>
                <a:ea typeface="Arial Unicode MS" pitchFamily="34" charset="-128"/>
                <a:cs typeface="Arial Unicode MS" pitchFamily="34" charset="-128"/>
              </a:rPr>
              <a:t>PIM: </a:t>
            </a:r>
            <a:r>
              <a:rPr lang="en-US" sz="2000" dirty="0">
                <a:solidFill>
                  <a:srgbClr val="000000"/>
                </a:solidFill>
                <a:ea typeface="Arial Unicode MS" pitchFamily="34" charset="-128"/>
                <a:cs typeface="Arial Unicode MS" pitchFamily="34" charset="-128"/>
                <a:hlinkClick r:id="rId3"/>
              </a:rPr>
              <a:t>http://datatracker.ietf.org/wg/pim/charter</a:t>
            </a:r>
            <a:r>
              <a:rPr lang="en-US" sz="2000" dirty="0" smtClean="0">
                <a:solidFill>
                  <a:srgbClr val="000000"/>
                </a:solidFill>
                <a:ea typeface="Arial Unicode MS" pitchFamily="34" charset="-128"/>
                <a:cs typeface="Arial Unicode MS" pitchFamily="34" charset="-128"/>
                <a:hlinkClick r:id="rId3"/>
              </a:rPr>
              <a:t>/</a:t>
            </a:r>
            <a:r>
              <a:rPr lang="en-US" sz="2000" dirty="0" smtClean="0">
                <a:solidFill>
                  <a:srgbClr val="000000"/>
                </a:solidFill>
                <a:ea typeface="Arial Unicode MS" pitchFamily="34" charset="-128"/>
                <a:cs typeface="Arial Unicode MS" pitchFamily="34" charset="-128"/>
              </a:rPr>
              <a:t> </a:t>
            </a:r>
          </a:p>
          <a:p>
            <a:pPr lvl="1">
              <a:lnSpc>
                <a:spcPct val="80000"/>
              </a:lnSpc>
            </a:pPr>
            <a:r>
              <a:rPr lang="en-US" sz="1600" dirty="0" smtClean="0"/>
              <a:t>The </a:t>
            </a:r>
            <a:r>
              <a:rPr lang="en-US" sz="1600" dirty="0"/>
              <a:t>Working </a:t>
            </a:r>
            <a:r>
              <a:rPr lang="en-US" sz="1600" dirty="0" smtClean="0"/>
              <a:t>Group charter includes: “Optimization </a:t>
            </a:r>
            <a:r>
              <a:rPr lang="en-US" sz="1600" dirty="0"/>
              <a:t>approaches for IGMP and MLD to adapt to link conditions in wireless and mobile networks and be more robust to packet loss</a:t>
            </a:r>
            <a:r>
              <a:rPr lang="en-US" sz="1600" dirty="0" smtClean="0"/>
              <a:t>.”</a:t>
            </a:r>
          </a:p>
          <a:p>
            <a:pPr lvl="1">
              <a:lnSpc>
                <a:spcPct val="80000"/>
              </a:lnSpc>
            </a:pPr>
            <a:r>
              <a:rPr lang="en-US" sz="1600" dirty="0" smtClean="0"/>
              <a:t>And a work item (April 2016) “submit </a:t>
            </a:r>
            <a:r>
              <a:rPr lang="en-US" sz="1600" dirty="0"/>
              <a:t>solutions for IGMP and MLD to adapt to wireless link </a:t>
            </a:r>
            <a:r>
              <a:rPr lang="en-US" sz="1600" dirty="0" smtClean="0"/>
              <a:t>conditions”</a:t>
            </a:r>
          </a:p>
          <a:p>
            <a:pPr>
              <a:lnSpc>
                <a:spcPct val="80000"/>
              </a:lnSpc>
            </a:pPr>
            <a:r>
              <a:rPr lang="en-US" sz="2000" dirty="0" smtClean="0"/>
              <a:t>Of interest:</a:t>
            </a:r>
          </a:p>
          <a:p>
            <a:pPr lvl="1">
              <a:lnSpc>
                <a:spcPct val="80000"/>
              </a:lnSpc>
            </a:pPr>
            <a:r>
              <a:rPr lang="en-US" sz="1600" dirty="0" smtClean="0"/>
              <a:t>New: </a:t>
            </a:r>
            <a:r>
              <a:rPr lang="en-US" sz="1600" dirty="0"/>
              <a:t>Hierarchical Join/Prune Attributes, see </a:t>
            </a:r>
            <a:r>
              <a:rPr lang="en-US" sz="1600" dirty="0">
                <a:hlinkClick r:id="rId4"/>
              </a:rPr>
              <a:t>https://datatracker.ietf.org/doc/draft-ietf-pim-hierarchicaljoinattr</a:t>
            </a:r>
            <a:r>
              <a:rPr lang="en-US" sz="1600" dirty="0" smtClean="0">
                <a:hlinkClick r:id="rId4"/>
              </a:rPr>
              <a:t>/</a:t>
            </a:r>
            <a:r>
              <a:rPr lang="en-US" sz="1600" dirty="0" smtClean="0"/>
              <a:t>   </a:t>
            </a:r>
          </a:p>
          <a:p>
            <a:pPr lvl="1">
              <a:lnSpc>
                <a:spcPct val="80000"/>
              </a:lnSpc>
            </a:pPr>
            <a:r>
              <a:rPr lang="en-US" sz="1600" dirty="0" smtClean="0"/>
              <a:t>Submitted to IESG for publication: </a:t>
            </a:r>
            <a:r>
              <a:rPr lang="en-US" sz="1600" dirty="0"/>
              <a:t>Protocol Independent Multicast - Sparse Mode (PIM-SM): Protocol Specification (Revised</a:t>
            </a:r>
            <a:r>
              <a:rPr lang="en-US" sz="1600" dirty="0" smtClean="0"/>
              <a:t>), </a:t>
            </a:r>
            <a:r>
              <a:rPr lang="en-US" sz="1600" dirty="0">
                <a:hlinkClick r:id="rId5"/>
              </a:rPr>
              <a:t>https://datatracker.ietf.org/doc/draft-ietf-pim-rfc4601bis</a:t>
            </a:r>
            <a:r>
              <a:rPr lang="en-US" sz="1600" dirty="0" smtClean="0">
                <a:hlinkClick r:id="rId5"/>
              </a:rPr>
              <a:t>/</a:t>
            </a:r>
            <a:endParaRPr lang="en-US" sz="1600" dirty="0" smtClean="0"/>
          </a:p>
          <a:p>
            <a:pPr lvl="1">
              <a:lnSpc>
                <a:spcPct val="80000"/>
              </a:lnSpc>
            </a:pPr>
            <a:r>
              <a:rPr lang="en-US" sz="1600" dirty="0" smtClean="0"/>
              <a:t>IGMP/MLD-Based Explicit Membership Tracking Function for Multicast Routers,  </a:t>
            </a:r>
            <a:r>
              <a:rPr lang="en-US" sz="1600" dirty="0" smtClean="0">
                <a:hlinkClick r:id="rId6"/>
              </a:rPr>
              <a:t>https://datatracker.ietf.org/doc/draft-ietf-pim-explicit-tracking/</a:t>
            </a:r>
            <a:r>
              <a:rPr lang="en-US" sz="1600" dirty="0" smtClean="0"/>
              <a:t> </a:t>
            </a:r>
          </a:p>
          <a:p>
            <a:pPr lvl="1">
              <a:lnSpc>
                <a:spcPct val="80000"/>
              </a:lnSpc>
            </a:pPr>
            <a:r>
              <a:rPr lang="en-US" sz="1600" dirty="0" smtClean="0"/>
              <a:t>MLD Security</a:t>
            </a:r>
            <a:r>
              <a:rPr lang="en-US" sz="1600" dirty="0"/>
              <a:t>, see </a:t>
            </a:r>
            <a:r>
              <a:rPr lang="en-US" sz="1600" dirty="0">
                <a:hlinkClick r:id="rId7"/>
              </a:rPr>
              <a:t>https://datatracker.ietf.org/doc/draft-vyncke-pim-mld-security</a:t>
            </a:r>
            <a:r>
              <a:rPr lang="en-US" sz="1600" dirty="0" smtClean="0">
                <a:hlinkClick r:id="rId7"/>
              </a:rPr>
              <a:t>/</a:t>
            </a:r>
            <a:r>
              <a:rPr lang="en-US" sz="1600" dirty="0" smtClean="0"/>
              <a:t>   </a:t>
            </a:r>
          </a:p>
          <a:p>
            <a:pPr lvl="1">
              <a:lnSpc>
                <a:spcPct val="80000"/>
              </a:lnSpc>
            </a:pPr>
            <a:r>
              <a:rPr lang="en-US" sz="1600" dirty="0" smtClean="0"/>
              <a:t>RFC 2236: </a:t>
            </a:r>
            <a:r>
              <a:rPr lang="fr-FR" sz="1600" dirty="0"/>
              <a:t>Internet Group Management Protocol, Version </a:t>
            </a:r>
            <a:r>
              <a:rPr lang="fr-FR" sz="1600" dirty="0" smtClean="0"/>
              <a:t>2</a:t>
            </a:r>
            <a:r>
              <a:rPr lang="en-US" sz="1600" dirty="0" smtClean="0"/>
              <a:t> (</a:t>
            </a:r>
            <a:r>
              <a:rPr lang="en-US" sz="1600" dirty="0"/>
              <a:t>IPv4), </a:t>
            </a:r>
            <a:r>
              <a:rPr lang="en-US" sz="1600" dirty="0">
                <a:hlinkClick r:id="rId8"/>
              </a:rPr>
              <a:t>https://</a:t>
            </a:r>
            <a:r>
              <a:rPr lang="en-US" sz="1600" dirty="0" smtClean="0">
                <a:hlinkClick r:id="rId8"/>
              </a:rPr>
              <a:t>tools.ietf.org/html/rfc2236</a:t>
            </a:r>
            <a:r>
              <a:rPr lang="en-US" sz="1600" dirty="0" smtClean="0"/>
              <a:t> </a:t>
            </a:r>
          </a:p>
          <a:p>
            <a:pPr lvl="1">
              <a:lnSpc>
                <a:spcPct val="80000"/>
              </a:lnSpc>
            </a:pPr>
            <a:r>
              <a:rPr lang="en-US" sz="1600" dirty="0" smtClean="0"/>
              <a:t>RFC 2710: Multicast </a:t>
            </a:r>
            <a:r>
              <a:rPr lang="en-US" sz="1600" dirty="0"/>
              <a:t>Listener Discovery (MLD) </a:t>
            </a:r>
            <a:r>
              <a:rPr lang="en-US" sz="1600" dirty="0" smtClean="0"/>
              <a:t>for IPv6, </a:t>
            </a:r>
            <a:r>
              <a:rPr lang="en-US" sz="1600" dirty="0">
                <a:hlinkClick r:id="rId9"/>
              </a:rPr>
              <a:t>https://</a:t>
            </a:r>
            <a:r>
              <a:rPr lang="en-US" sz="1600" dirty="0" smtClean="0">
                <a:hlinkClick r:id="rId9"/>
              </a:rPr>
              <a:t>www.ietf.org/rfc/rfc2710.txt</a:t>
            </a:r>
            <a:r>
              <a:rPr lang="en-US" sz="1600" dirty="0" smtClean="0"/>
              <a:t> </a:t>
            </a:r>
          </a:p>
          <a:p>
            <a:pPr>
              <a:lnSpc>
                <a:spcPct val="80000"/>
              </a:lnSpc>
            </a:pPr>
            <a:endParaRPr lang="en-US" sz="2000" dirty="0" smtClean="0"/>
          </a:p>
          <a:p>
            <a:pPr marL="0" indent="0">
              <a:buNone/>
            </a:pPr>
            <a:endParaRPr lang="en-US" sz="1800" dirty="0"/>
          </a:p>
          <a:p>
            <a:endParaRPr lang="en-US" sz="1800" dirty="0"/>
          </a:p>
          <a:p>
            <a:pPr marL="0" indent="0">
              <a:lnSpc>
                <a:spcPct val="80000"/>
              </a:lnSpc>
              <a:buNone/>
              <a:defRPr/>
            </a:pPr>
            <a:endParaRPr lang="en-US" sz="1800" dirty="0" smtClean="0"/>
          </a:p>
          <a:p>
            <a:pPr marL="457200" lvl="1" indent="0">
              <a:lnSpc>
                <a:spcPct val="80000"/>
              </a:lnSpc>
              <a:buNone/>
              <a:defRPr/>
            </a:pPr>
            <a:endParaRPr lang="en-US" sz="1400" dirty="0" smtClean="0"/>
          </a:p>
          <a:p>
            <a:pPr>
              <a:lnSpc>
                <a:spcPct val="80000"/>
              </a:lnSpc>
              <a:defRPr/>
            </a:pPr>
            <a:endParaRPr lang="en-US" sz="1800" dirty="0" smtClean="0"/>
          </a:p>
          <a:p>
            <a:pPr lvl="1">
              <a:lnSpc>
                <a:spcPct val="80000"/>
              </a:lnSpc>
              <a:defRPr/>
            </a:pPr>
            <a:endParaRPr lang="en-US" sz="1600" u="sng" dirty="0" smtClean="0"/>
          </a:p>
          <a:p>
            <a:pPr lvl="1">
              <a:lnSpc>
                <a:spcPct val="80000"/>
              </a:lnSpc>
              <a:defRPr/>
            </a:pPr>
            <a:endParaRPr lang="en-US" sz="1600" dirty="0" smtClean="0"/>
          </a:p>
          <a:p>
            <a:pPr>
              <a:lnSpc>
                <a:spcPct val="80000"/>
              </a:lnSpc>
              <a:defRPr/>
            </a:pPr>
            <a:endParaRPr lang="en-US" sz="1800" dirty="0" smtClean="0"/>
          </a:p>
          <a:p>
            <a:pPr lvl="1">
              <a:lnSpc>
                <a:spcPct val="80000"/>
              </a:lnSpc>
              <a:defRPr/>
            </a:pPr>
            <a:endParaRPr lang="en-US" sz="1400" dirty="0" smtClean="0"/>
          </a:p>
          <a:p>
            <a:pPr lvl="1">
              <a:lnSpc>
                <a:spcPct val="80000"/>
              </a:lnSpc>
              <a:defRPr/>
            </a:pPr>
            <a:endParaRPr lang="en-US" sz="1400" dirty="0" smtClean="0"/>
          </a:p>
          <a:p>
            <a:pPr lvl="1">
              <a:lnSpc>
                <a:spcPct val="80000"/>
              </a:lnSpc>
              <a:defRPr/>
            </a:pPr>
            <a:endParaRPr lang="en-US" sz="1400" dirty="0" smtClean="0"/>
          </a:p>
          <a:p>
            <a:pPr>
              <a:lnSpc>
                <a:spcPct val="80000"/>
              </a:lnSpc>
              <a:defRPr/>
            </a:pPr>
            <a:endParaRPr lang="en-US" sz="1000" dirty="0" smtClean="0"/>
          </a:p>
          <a:p>
            <a:pPr lvl="1">
              <a:lnSpc>
                <a:spcPct val="80000"/>
              </a:lnSpc>
              <a:defRPr/>
            </a:pPr>
            <a:endParaRPr lang="en-US" sz="1200" dirty="0" smtClean="0"/>
          </a:p>
          <a:p>
            <a:pPr lvl="1">
              <a:lnSpc>
                <a:spcPct val="80000"/>
              </a:lnSpc>
              <a:buFontTx/>
              <a:buNone/>
              <a:defRPr/>
            </a:pPr>
            <a:endParaRPr lang="en-US" sz="1400" dirty="0" smtClean="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18/19 of 11-16-0049 by Dorothy Stanley, HPE</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January 2016</a:t>
            </a:r>
            <a:endParaRPr lang="en-US"/>
          </a:p>
        </p:txBody>
      </p:sp>
      <p:sp>
        <p:nvSpPr>
          <p:cNvPr id="3" name="Footer Placeholder 2"/>
          <p:cNvSpPr>
            <a:spLocks noGrp="1"/>
          </p:cNvSpPr>
          <p:nvPr>
            <p:ph type="ftr" sz="quarter" idx="11"/>
          </p:nvPr>
        </p:nvSpPr>
        <p:spPr/>
        <p:txBody>
          <a:bodyPr/>
          <a:lstStyle/>
          <a:p>
            <a:pPr>
              <a:defRPr/>
            </a:pPr>
            <a:r>
              <a:rPr lang="en-US" smtClean="0"/>
              <a:t>Adrian Stephens, Intel Corporation</a:t>
            </a:r>
            <a:endParaRPr lang="en-US"/>
          </a:p>
        </p:txBody>
      </p:sp>
    </p:spTree>
    <p:extLst>
      <p:ext uri="{BB962C8B-B14F-4D97-AF65-F5344CB8AC3E}">
        <p14:creationId xmlns:p14="http://schemas.microsoft.com/office/powerpoint/2010/main" val="33433914"/>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Slide </a:t>
            </a:r>
            <a:fld id="{4AFE48CA-64CD-4957-84CE-969E1D15CE85}" type="slidenum">
              <a:rPr lang="en-US" smtClean="0"/>
              <a:pPr/>
              <a:t>118</a:t>
            </a:fld>
            <a:endParaRPr lang="en-US" smtClean="0"/>
          </a:p>
        </p:txBody>
      </p:sp>
      <p:sp>
        <p:nvSpPr>
          <p:cNvPr id="21509" name="Rectangle 2"/>
          <p:cNvSpPr>
            <a:spLocks noGrp="1" noChangeArrowheads="1"/>
          </p:cNvSpPr>
          <p:nvPr>
            <p:ph type="title"/>
          </p:nvPr>
        </p:nvSpPr>
        <p:spPr/>
        <p:txBody>
          <a:bodyPr/>
          <a:lstStyle/>
          <a:p>
            <a:r>
              <a:rPr lang="en-GB" smtClean="0"/>
              <a:t>References</a:t>
            </a:r>
          </a:p>
        </p:txBody>
      </p:sp>
      <p:sp>
        <p:nvSpPr>
          <p:cNvPr id="21510" name="Rectangle 3"/>
          <p:cNvSpPr>
            <a:spLocks noGrp="1" noChangeArrowheads="1"/>
          </p:cNvSpPr>
          <p:nvPr>
            <p:ph type="body" idx="1"/>
          </p:nvPr>
        </p:nvSpPr>
        <p:spPr/>
        <p:txBody>
          <a:bodyPr/>
          <a:lstStyle/>
          <a:p>
            <a:r>
              <a:rPr lang="en-US" dirty="0" smtClean="0"/>
              <a:t>RFC 4017 - IEEE 802.11 Requirements on EAP Methods</a:t>
            </a:r>
          </a:p>
          <a:p>
            <a:r>
              <a:rPr lang="en-US" dirty="0" smtClean="0"/>
              <a:t>Jan 2012 report (PAWS, </a:t>
            </a:r>
            <a:r>
              <a:rPr lang="en-US" dirty="0" err="1" smtClean="0"/>
              <a:t>Homenet</a:t>
            </a:r>
            <a:r>
              <a:rPr lang="en-US" dirty="0" smtClean="0"/>
              <a:t> details), </a:t>
            </a:r>
            <a:r>
              <a:rPr lang="en-US" dirty="0" smtClean="0">
                <a:hlinkClick r:id="rId3"/>
              </a:rPr>
              <a:t>https://mentor.ieee.org/802.11/dcn/12/11-12-0122-01-0000-january-2012-liaison-to-ietf.ppt</a:t>
            </a:r>
            <a:r>
              <a:rPr lang="en-US" dirty="0" smtClean="0"/>
              <a:t> </a:t>
            </a:r>
          </a:p>
          <a:p>
            <a:endParaRPr lang="en-US" dirty="0" smtClean="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19/19 of 11-16-0049 by Dorothy Stanley, HPE</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January 2016</a:t>
            </a:r>
            <a:endParaRPr lang="en-US"/>
          </a:p>
        </p:txBody>
      </p:sp>
      <p:sp>
        <p:nvSpPr>
          <p:cNvPr id="3" name="Footer Placeholder 2"/>
          <p:cNvSpPr>
            <a:spLocks noGrp="1"/>
          </p:cNvSpPr>
          <p:nvPr>
            <p:ph type="ftr" sz="quarter" idx="11"/>
          </p:nvPr>
        </p:nvSpPr>
        <p:spPr/>
        <p:txBody>
          <a:bodyPr/>
          <a:lstStyle/>
          <a:p>
            <a:pPr>
              <a:defRPr/>
            </a:pPr>
            <a:r>
              <a:rPr lang="en-US" smtClean="0"/>
              <a:t>Adrian Stephens, Intel Corporation</a:t>
            </a:r>
            <a:endParaRPr lang="en-US"/>
          </a:p>
        </p:txBody>
      </p:sp>
    </p:spTree>
    <p:extLst>
      <p:ext uri="{BB962C8B-B14F-4D97-AF65-F5344CB8AC3E}">
        <p14:creationId xmlns:p14="http://schemas.microsoft.com/office/powerpoint/2010/main" val="2857218426"/>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spcBef>
                <a:spcPct val="0"/>
              </a:spcBef>
              <a:buFontTx/>
              <a:buNone/>
            </a:pPr>
            <a:r>
              <a:rPr lang="en-GB" altLang="en-US" sz="1200" b="0" smtClean="0"/>
              <a:t>Slide </a:t>
            </a:r>
            <a:fld id="{8FE25096-5E5B-426E-A9B8-71287369BE6E}" type="slidenum">
              <a:rPr lang="en-GB" altLang="en-US" sz="1200" b="0" smtClean="0"/>
              <a:pPr>
                <a:spcBef>
                  <a:spcPct val="0"/>
                </a:spcBef>
                <a:buFontTx/>
                <a:buNone/>
              </a:pPr>
              <a:t>119</a:t>
            </a:fld>
            <a:endParaRPr lang="en-GB" altLang="en-US" sz="1200" b="0" smtClean="0"/>
          </a:p>
        </p:txBody>
      </p:sp>
      <p:sp>
        <p:nvSpPr>
          <p:cNvPr id="4101" name="Rectangle 2"/>
          <p:cNvSpPr>
            <a:spLocks noGrp="1" noChangeArrowheads="1"/>
          </p:cNvSpPr>
          <p:nvPr>
            <p:ph type="title"/>
          </p:nvPr>
        </p:nvSpPr>
        <p:spPr>
          <a:noFill/>
        </p:spPr>
        <p:txBody>
          <a:bodyPr/>
          <a:lstStyle/>
          <a:p>
            <a:r>
              <a:rPr lang="en-GB" altLang="en-US" smtClean="0"/>
              <a:t>Wi-Fi Alliance Liaison Update</a:t>
            </a:r>
          </a:p>
        </p:txBody>
      </p:sp>
      <p:sp>
        <p:nvSpPr>
          <p:cNvPr id="4102" name="Rectangle 4"/>
          <p:cNvSpPr>
            <a:spLocks noGrp="1" noChangeArrowheads="1"/>
          </p:cNvSpPr>
          <p:nvPr>
            <p:ph type="body" idx="1"/>
          </p:nvPr>
        </p:nvSpPr>
        <p:spPr>
          <a:xfrm>
            <a:off x="685800" y="1524000"/>
            <a:ext cx="7772400" cy="381000"/>
          </a:xfrm>
          <a:noFill/>
        </p:spPr>
        <p:txBody>
          <a:bodyPr/>
          <a:lstStyle/>
          <a:p>
            <a:pPr algn="ctr">
              <a:buFontTx/>
              <a:buNone/>
            </a:pPr>
            <a:r>
              <a:rPr lang="en-GB" altLang="en-US" sz="2000" smtClean="0"/>
              <a:t>Date:</a:t>
            </a:r>
            <a:r>
              <a:rPr lang="en-GB" altLang="en-US" sz="2000" b="0" smtClean="0"/>
              <a:t> 2016-01-20</a:t>
            </a:r>
          </a:p>
        </p:txBody>
      </p:sp>
      <p:graphicFrame>
        <p:nvGraphicFramePr>
          <p:cNvPr id="4103" name="Object 5"/>
          <p:cNvGraphicFramePr>
            <a:graphicFrameLocks noChangeAspect="1"/>
          </p:cNvGraphicFramePr>
          <p:nvPr/>
        </p:nvGraphicFramePr>
        <p:xfrm>
          <a:off x="534988" y="2351088"/>
          <a:ext cx="7813675" cy="2232025"/>
        </p:xfrm>
        <a:graphic>
          <a:graphicData uri="http://schemas.openxmlformats.org/presentationml/2006/ole">
            <mc:AlternateContent xmlns:mc="http://schemas.openxmlformats.org/markup-compatibility/2006">
              <mc:Choice xmlns:v="urn:schemas-microsoft-com:vml" Requires="v">
                <p:oleObj spid="_x0000_s21515" name="Document" r:id="rId4" imgW="8156175" imgH="2330354" progId="Word.Document.8">
                  <p:embed/>
                </p:oleObj>
              </mc:Choice>
              <mc:Fallback>
                <p:oleObj name="Document" r:id="rId4" imgW="8156175" imgH="2330354"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4988" y="2351088"/>
                        <a:ext cx="7813675" cy="2232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104" name="Rectangle 6"/>
          <p:cNvSpPr>
            <a:spLocks noChangeArrowheads="1"/>
          </p:cNvSpPr>
          <p:nvPr/>
        </p:nvSpPr>
        <p:spPr bwMode="auto">
          <a:xfrm>
            <a:off x="533400" y="1935163"/>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buFontTx/>
              <a:buNone/>
            </a:pPr>
            <a:r>
              <a:rPr lang="en-GB" altLang="en-US" sz="2000"/>
              <a:t>Authors:</a:t>
            </a:r>
            <a:endParaRPr lang="en-GB" altLang="en-US" sz="2000" b="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from slide 1/4 of 11-16-0135 by Ian Sherlock, Texas Instruments</a:t>
            </a:r>
          </a:p>
        </p:txBody>
      </p:sp>
      <p:sp>
        <p:nvSpPr>
          <p:cNvPr id="10" name="Date Placeholder 2"/>
          <p:cNvSpPr>
            <a:spLocks noGrp="1"/>
          </p:cNvSpPr>
          <p:nvPr>
            <p:ph type="dt" sz="half" idx="10"/>
          </p:nvPr>
        </p:nvSpPr>
        <p:spPr>
          <a:xfrm>
            <a:off x="696913" y="333375"/>
            <a:ext cx="1579562" cy="276225"/>
          </a:xfrm>
        </p:spPr>
        <p:txBody>
          <a:bodyPr/>
          <a:lstStyle/>
          <a:p>
            <a:pPr>
              <a:defRPr/>
            </a:pPr>
            <a:r>
              <a:rPr lang="en-US" smtClean="0"/>
              <a:t>January 2016</a:t>
            </a:r>
            <a:endParaRPr lang="en-US"/>
          </a:p>
        </p:txBody>
      </p:sp>
      <p:sp>
        <p:nvSpPr>
          <p:cNvPr id="3" name="Footer Placeholder 2"/>
          <p:cNvSpPr>
            <a:spLocks noGrp="1"/>
          </p:cNvSpPr>
          <p:nvPr>
            <p:ph type="ftr" sz="quarter" idx="11"/>
          </p:nvPr>
        </p:nvSpPr>
        <p:spPr/>
        <p:txBody>
          <a:bodyPr/>
          <a:lstStyle/>
          <a:p>
            <a:pPr>
              <a:defRPr/>
            </a:pPr>
            <a:r>
              <a:rPr lang="en-US" smtClean="0"/>
              <a:t>Adrian Stephens, Intel Corporation</a:t>
            </a:r>
            <a:endParaRPr lang="en-US"/>
          </a:p>
        </p:txBody>
      </p:sp>
    </p:spTree>
    <p:extLst>
      <p:ext uri="{BB962C8B-B14F-4D97-AF65-F5344CB8AC3E}">
        <p14:creationId xmlns:p14="http://schemas.microsoft.com/office/powerpoint/2010/main" val="33803088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smtClean="0"/>
              <a:t>MIB style, Visio and Frame practices</a:t>
            </a:r>
            <a:br>
              <a:rPr lang="en-US" smtClean="0"/>
            </a:br>
            <a:endParaRPr lang="en-US" smtClean="0"/>
          </a:p>
        </p:txBody>
      </p:sp>
      <p:sp>
        <p:nvSpPr>
          <p:cNvPr id="32771" name="Content Placeholder 2"/>
          <p:cNvSpPr>
            <a:spLocks noGrp="1"/>
          </p:cNvSpPr>
          <p:nvPr>
            <p:ph idx="1"/>
          </p:nvPr>
        </p:nvSpPr>
        <p:spPr>
          <a:xfrm>
            <a:off x="685800" y="1981200"/>
            <a:ext cx="7772400" cy="4495800"/>
          </a:xfrm>
        </p:spPr>
        <p:txBody>
          <a:bodyPr/>
          <a:lstStyle/>
          <a:p>
            <a:r>
              <a:rPr lang="en-GB" sz="2000" dirty="0" smtClean="0"/>
              <a:t>I’m going to suggest going forward we use a single style with appropriately set tabs,  and use leading</a:t>
            </a:r>
            <a:r>
              <a:rPr lang="en-US" sz="2000" dirty="0" smtClean="0"/>
              <a:t> </a:t>
            </a:r>
            <a:r>
              <a:rPr lang="en-GB" sz="2000" dirty="0" smtClean="0"/>
              <a:t>Tabs to distinguish the syntax and description parts. (Adrian Stephens Feb 9, 2010)</a:t>
            </a:r>
          </a:p>
          <a:p>
            <a:r>
              <a:rPr lang="en-GB" sz="2000" dirty="0" smtClean="0"/>
              <a:t>Figure in an anchored frame within a table, and use a table caption as a figure caption</a:t>
            </a:r>
          </a:p>
          <a:p>
            <a:r>
              <a:rPr lang="en-GB" sz="2000" dirty="0" smtClean="0"/>
              <a:t> Keep embedded figures using </a:t>
            </a:r>
            <a:r>
              <a:rPr lang="en-GB" sz="2000" dirty="0" err="1" smtClean="0"/>
              <a:t>visio</a:t>
            </a:r>
            <a:r>
              <a:rPr lang="en-GB" sz="2000" dirty="0" smtClean="0"/>
              <a:t> as long as possible</a:t>
            </a:r>
            <a:endParaRPr lang="en-US" sz="2000" dirty="0" smtClean="0"/>
          </a:p>
          <a:p>
            <a:pPr lvl="1"/>
            <a:r>
              <a:rPr lang="en-GB" sz="1800" dirty="0" smtClean="0"/>
              <a:t>Near the end of sponsor ballot,  turn these all into .</a:t>
            </a:r>
            <a:r>
              <a:rPr lang="en-GB" sz="1800" dirty="0" err="1" smtClean="0"/>
              <a:t>wmf</a:t>
            </a:r>
            <a:r>
              <a:rPr lang="en-GB" sz="1800" dirty="0" smtClean="0"/>
              <a:t> (windows meta file) format files (you can do this from </a:t>
            </a:r>
            <a:r>
              <a:rPr lang="en-GB" sz="1800" dirty="0" err="1" smtClean="0"/>
              <a:t>visio</a:t>
            </a:r>
            <a:r>
              <a:rPr lang="en-GB" sz="1800" dirty="0" smtClean="0"/>
              <a:t> using “save as”).   Keep separate files for the .</a:t>
            </a:r>
            <a:r>
              <a:rPr lang="en-GB" sz="1800" dirty="0" err="1" smtClean="0"/>
              <a:t>vsd</a:t>
            </a:r>
            <a:r>
              <a:rPr lang="en-GB" sz="1800" dirty="0" smtClean="0"/>
              <a:t> source and the .</a:t>
            </a:r>
            <a:r>
              <a:rPr lang="en-GB" sz="1800" dirty="0" err="1" smtClean="0"/>
              <a:t>wmf</a:t>
            </a:r>
            <a:r>
              <a:rPr lang="en-GB" sz="1800" dirty="0" smtClean="0"/>
              <a:t> file that is linked to from frame. There is likelihood we should use .</a:t>
            </a:r>
            <a:r>
              <a:rPr lang="en-GB" sz="1800" dirty="0" err="1" smtClean="0"/>
              <a:t>emf</a:t>
            </a:r>
            <a:endParaRPr lang="en-GB" sz="1800" dirty="0" smtClean="0"/>
          </a:p>
          <a:p>
            <a:r>
              <a:rPr lang="en-GB" sz="2000" dirty="0" smtClean="0"/>
              <a:t>Frame templates for </a:t>
            </a:r>
            <a:r>
              <a:rPr lang="en-GB" sz="2000" dirty="0" err="1" smtClean="0"/>
              <a:t>11aa</a:t>
            </a:r>
            <a:r>
              <a:rPr lang="en-GB" sz="2000" dirty="0" smtClean="0"/>
              <a:t>, </a:t>
            </a:r>
            <a:r>
              <a:rPr lang="en-GB" sz="2000" dirty="0" err="1" smtClean="0"/>
              <a:t>11ac</a:t>
            </a:r>
            <a:r>
              <a:rPr lang="en-GB" sz="2000" dirty="0" smtClean="0"/>
              <a:t>, </a:t>
            </a:r>
            <a:r>
              <a:rPr lang="en-GB" sz="2000" dirty="0" err="1" smtClean="0"/>
              <a:t>11af</a:t>
            </a:r>
            <a:r>
              <a:rPr lang="en-GB" sz="2000" dirty="0" smtClean="0"/>
              <a:t> </a:t>
            </a:r>
          </a:p>
          <a:p>
            <a:r>
              <a:rPr lang="en-GB" sz="2000" dirty="0" smtClean="0"/>
              <a:t>Text version of MIB is available (2012, ae2012, aa2012, ad2012, acD5.0, afD5.0. mcD3.0)</a:t>
            </a:r>
            <a:endParaRPr lang="en-US" sz="2000" dirty="0" smtClean="0"/>
          </a:p>
          <a:p>
            <a:endParaRPr lang="en-US" dirty="0" smtClean="0"/>
          </a:p>
        </p:txBody>
      </p:sp>
      <p:sp>
        <p:nvSpPr>
          <p:cNvPr id="32774" name="Slide Number Placeholder 5"/>
          <p:cNvSpPr>
            <a:spLocks noGrp="1"/>
          </p:cNvSpPr>
          <p:nvPr>
            <p:ph type="sldNum" sz="quarter" idx="12"/>
          </p:nvPr>
        </p:nvSpPr>
        <p:spPr>
          <a:noFill/>
        </p:spPr>
        <p:txBody>
          <a:bodyPr/>
          <a:lstStyle/>
          <a:p>
            <a:r>
              <a:rPr lang="en-US" smtClean="0"/>
              <a:t>Slide </a:t>
            </a:r>
            <a:fld id="{B6A5EF2C-B352-4DCD-8AF4-06278E96712B}" type="slidenum">
              <a:rPr lang="en-US" smtClean="0"/>
              <a:pPr/>
              <a:t>12</a:t>
            </a:fld>
            <a:endParaRPr lang="en-US" smtClean="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6/6 of 11-16-0023 by Peter Ecclesine (Cisco Systems)</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January 2016</a:t>
            </a:r>
            <a:endParaRPr lang="en-US" dirty="0"/>
          </a:p>
        </p:txBody>
      </p:sp>
      <p:sp>
        <p:nvSpPr>
          <p:cNvPr id="3" name="Footer Placeholder 2"/>
          <p:cNvSpPr>
            <a:spLocks noGrp="1"/>
          </p:cNvSpPr>
          <p:nvPr>
            <p:ph type="ftr" sz="quarter" idx="11"/>
          </p:nvPr>
        </p:nvSpPr>
        <p:spPr/>
        <p:txBody>
          <a:bodyPr/>
          <a:lstStyle/>
          <a:p>
            <a:pPr>
              <a:defRPr/>
            </a:pPr>
            <a:r>
              <a:rPr lang="en-US" smtClean="0"/>
              <a:t>Adrian Stephens, Intel Corporation</a:t>
            </a:r>
            <a:endParaRPr lang="en-US"/>
          </a:p>
        </p:txBody>
      </p:sp>
    </p:spTree>
    <p:extLst>
      <p:ext uri="{BB962C8B-B14F-4D97-AF65-F5344CB8AC3E}">
        <p14:creationId xmlns:p14="http://schemas.microsoft.com/office/powerpoint/2010/main" val="2984730174"/>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685800" y="549275"/>
            <a:ext cx="8062913" cy="5616575"/>
          </a:xfrm>
        </p:spPr>
        <p:txBody>
          <a:bodyPr/>
          <a:lstStyle/>
          <a:p>
            <a:pPr>
              <a:defRPr/>
            </a:pPr>
            <a:r>
              <a:rPr lang="en-US" altLang="en-US" sz="2000" b="0" dirty="0" smtClean="0"/>
              <a:t>The last WFA member meeting was held in the week of 19</a:t>
            </a:r>
            <a:r>
              <a:rPr lang="en-US" altLang="en-US" sz="2000" b="0" baseline="30000" dirty="0" smtClean="0"/>
              <a:t>th</a:t>
            </a:r>
            <a:r>
              <a:rPr lang="en-US" altLang="en-US" sz="2000" b="0" dirty="0" smtClean="0"/>
              <a:t> Oct 2015 in Budapest, Hungary</a:t>
            </a:r>
          </a:p>
          <a:p>
            <a:pPr>
              <a:defRPr/>
            </a:pPr>
            <a:r>
              <a:rPr lang="en-US" altLang="en-US" sz="2000" b="0" dirty="0" smtClean="0"/>
              <a:t>Recent Items of note</a:t>
            </a:r>
          </a:p>
          <a:p>
            <a:pPr lvl="1">
              <a:defRPr/>
            </a:pPr>
            <a:r>
              <a:rPr lang="en-US" altLang="en-US" sz="1600" dirty="0"/>
              <a:t>Liaison to IEEE on </a:t>
            </a:r>
            <a:r>
              <a:rPr lang="en-US" altLang="en-US" sz="1600" dirty="0" smtClean="0"/>
              <a:t>LTE in unlicensed band coexistence </a:t>
            </a:r>
            <a:r>
              <a:rPr lang="en-US" altLang="en-US" sz="1600" dirty="0"/>
              <a:t>testing </a:t>
            </a:r>
            <a:r>
              <a:rPr lang="en-US" altLang="en-US" sz="1600" dirty="0" smtClean="0"/>
              <a:t> </a:t>
            </a:r>
            <a:endParaRPr lang="en-US" altLang="en-US" sz="1600" dirty="0"/>
          </a:p>
          <a:p>
            <a:pPr lvl="2">
              <a:defRPr/>
            </a:pPr>
            <a:r>
              <a:rPr lang="en-GB" sz="1400" u="sng" dirty="0">
                <a:hlinkClick r:id="rId3"/>
              </a:rPr>
              <a:t>https://mentor.ieee.org/802.11/dcn/16/11-16-0111-00-0000-liaison-from-wfa-on-laa-coexistence-testing.doc</a:t>
            </a:r>
            <a:endParaRPr lang="en-US" altLang="en-US" sz="1400" dirty="0"/>
          </a:p>
          <a:p>
            <a:pPr lvl="1">
              <a:defRPr/>
            </a:pPr>
            <a:r>
              <a:rPr lang="en-US" altLang="en-US" sz="1600" dirty="0"/>
              <a:t>Second </a:t>
            </a:r>
            <a:r>
              <a:rPr lang="en-US" altLang="en-US" sz="1600" dirty="0" smtClean="0"/>
              <a:t>WFA workshop </a:t>
            </a:r>
            <a:r>
              <a:rPr lang="en-US" altLang="en-US" sz="1600" dirty="0"/>
              <a:t>on LTE-U and Wi-Fi coexistence </a:t>
            </a:r>
            <a:r>
              <a:rPr lang="en-US" altLang="en-US" sz="1600" dirty="0" smtClean="0"/>
              <a:t>scheduled on 10</a:t>
            </a:r>
            <a:r>
              <a:rPr lang="en-US" altLang="en-US" sz="1600" baseline="30000" dirty="0" smtClean="0"/>
              <a:t>th</a:t>
            </a:r>
            <a:r>
              <a:rPr lang="en-US" altLang="en-US" sz="1600" dirty="0" smtClean="0"/>
              <a:t> </a:t>
            </a:r>
            <a:r>
              <a:rPr lang="en-US" altLang="en-US" sz="1600" dirty="0"/>
              <a:t>Feb </a:t>
            </a:r>
            <a:r>
              <a:rPr lang="en-US" altLang="en-US" sz="1600" dirty="0" smtClean="0"/>
              <a:t>2016</a:t>
            </a:r>
          </a:p>
          <a:p>
            <a:pPr lvl="1">
              <a:defRPr/>
            </a:pPr>
            <a:r>
              <a:rPr lang="en-US" altLang="en-US" sz="1600" dirty="0" smtClean="0"/>
              <a:t>Wi-Fi Alliance </a:t>
            </a:r>
            <a:r>
              <a:rPr lang="en-US" altLang="en-US" sz="1600" dirty="0"/>
              <a:t>announced </a:t>
            </a:r>
            <a:r>
              <a:rPr lang="en-US" altLang="en-US" sz="1600" dirty="0" smtClean="0"/>
              <a:t>the Wi-Fi </a:t>
            </a:r>
            <a:r>
              <a:rPr lang="en-US" altLang="en-US" sz="1600" dirty="0" err="1"/>
              <a:t>HaLow</a:t>
            </a:r>
            <a:r>
              <a:rPr lang="en-US" altLang="en-US" sz="1600" dirty="0"/>
              <a:t>™ designation for products incorporating </a:t>
            </a:r>
            <a:r>
              <a:rPr lang="en-US" altLang="en-US" sz="1600" dirty="0" smtClean="0"/>
              <a:t>forthcoming IEEE </a:t>
            </a:r>
            <a:r>
              <a:rPr lang="en-US" altLang="en-US" sz="1600" dirty="0"/>
              <a:t>802.11ah technology </a:t>
            </a:r>
            <a:endParaRPr lang="en-US" altLang="en-US" sz="1600" dirty="0" smtClean="0"/>
          </a:p>
          <a:p>
            <a:pPr lvl="2">
              <a:defRPr/>
            </a:pPr>
            <a:r>
              <a:rPr lang="en-US" altLang="en-US" sz="1400" dirty="0" smtClean="0">
                <a:hlinkClick r:id="rId4"/>
              </a:rPr>
              <a:t>http</a:t>
            </a:r>
            <a:r>
              <a:rPr lang="en-US" altLang="en-US" sz="1400" dirty="0">
                <a:hlinkClick r:id="rId4"/>
              </a:rPr>
              <a:t>://</a:t>
            </a:r>
            <a:r>
              <a:rPr lang="en-US" altLang="en-US" sz="1400" dirty="0" smtClean="0">
                <a:hlinkClick r:id="rId4"/>
              </a:rPr>
              <a:t>www.wi-fi.org/news-events/newsroom/wi-fi-alliance-introduces-low-power-long-range-wi-fi-halow</a:t>
            </a:r>
            <a:endParaRPr lang="en-US" altLang="en-US" sz="1400" dirty="0" smtClean="0"/>
          </a:p>
          <a:p>
            <a:pPr>
              <a:defRPr/>
            </a:pPr>
            <a:r>
              <a:rPr lang="en-US" altLang="en-US" sz="2000" b="0" dirty="0" smtClean="0"/>
              <a:t>Ongoing technical activity at WFA leading to certification, based on IEEE programs</a:t>
            </a:r>
          </a:p>
          <a:p>
            <a:pPr lvl="1">
              <a:defRPr/>
            </a:pPr>
            <a:r>
              <a:rPr lang="en-US" altLang="en-US" sz="1600" dirty="0" smtClean="0"/>
              <a:t>Location  </a:t>
            </a:r>
          </a:p>
          <a:p>
            <a:pPr lvl="1">
              <a:defRPr/>
            </a:pPr>
            <a:r>
              <a:rPr lang="en-US" altLang="en-US" sz="1600" dirty="0" smtClean="0"/>
              <a:t>60GHz, </a:t>
            </a:r>
          </a:p>
          <a:p>
            <a:pPr lvl="1">
              <a:defRPr/>
            </a:pPr>
            <a:r>
              <a:rPr lang="en-US" altLang="en-US" sz="1600" dirty="0" smtClean="0"/>
              <a:t>VHT5 wave2</a:t>
            </a:r>
          </a:p>
          <a:p>
            <a:pPr lvl="1">
              <a:defRPr/>
            </a:pPr>
            <a:r>
              <a:rPr lang="en-US" altLang="en-US" sz="1600" dirty="0" smtClean="0"/>
              <a:t>Extended range </a:t>
            </a:r>
          </a:p>
          <a:p>
            <a:pPr lvl="1">
              <a:defRPr/>
            </a:pPr>
            <a:r>
              <a:rPr lang="en-US" altLang="en-US" sz="1600" dirty="0" smtClean="0"/>
              <a:t>Timing </a:t>
            </a:r>
            <a:r>
              <a:rPr lang="en-US" altLang="en-US" sz="1600" dirty="0"/>
              <a:t>Measurement </a:t>
            </a:r>
          </a:p>
          <a:p>
            <a:pPr lvl="1">
              <a:defRPr/>
            </a:pPr>
            <a:endParaRPr lang="en-US" altLang="en-US" sz="1600" dirty="0" smtClean="0"/>
          </a:p>
          <a:p>
            <a:pPr marL="457200" lvl="1" indent="0">
              <a:buFontTx/>
              <a:buNone/>
              <a:defRPr/>
            </a:pPr>
            <a:endParaRPr lang="en-US" altLang="en-US" sz="1600" dirty="0" smtClean="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algn="r"/>
            <a:r>
              <a:rPr kumimoji="0" lang="en-US" sz="1200" b="0" i="0" u="none" strike="noStrike" cap="none" normalizeH="0" baseline="0" dirty="0" smtClean="0">
                <a:ln>
                  <a:noFill/>
                </a:ln>
                <a:solidFill>
                  <a:schemeClr val="tx1"/>
                </a:solidFill>
                <a:effectLst/>
                <a:latin typeface="Times New Roman" pitchFamily="18" charset="0"/>
              </a:rPr>
              <a:t>from slide 2/4 of </a:t>
            </a:r>
            <a:r>
              <a:rPr lang="en-US" sz="1200" b="0" dirty="0"/>
              <a:t>11-16-0135 by Ian Sherlock, Texas Instruments</a:t>
            </a:r>
            <a:endParaRPr kumimoji="0" lang="en-US" sz="1200" b="0" i="0" u="none" strike="noStrike" cap="none" normalizeH="0" baseline="0" dirty="0" smtClean="0">
              <a:ln>
                <a:noFill/>
              </a:ln>
              <a:solidFill>
                <a:schemeClr val="tx1"/>
              </a:solidFill>
              <a:effectLst/>
              <a:latin typeface="Times New Roman" pitchFamily="18" charset="0"/>
            </a:endParaRPr>
          </a:p>
        </p:txBody>
      </p:sp>
      <p:sp>
        <p:nvSpPr>
          <p:cNvPr id="5" name="Date Placeholder 2"/>
          <p:cNvSpPr>
            <a:spLocks noGrp="1"/>
          </p:cNvSpPr>
          <p:nvPr>
            <p:ph type="dt" sz="half" idx="10"/>
          </p:nvPr>
        </p:nvSpPr>
        <p:spPr>
          <a:xfrm>
            <a:off x="696913" y="333375"/>
            <a:ext cx="1579562" cy="276225"/>
          </a:xfrm>
        </p:spPr>
        <p:txBody>
          <a:bodyPr/>
          <a:lstStyle/>
          <a:p>
            <a:pPr>
              <a:defRPr/>
            </a:pPr>
            <a:r>
              <a:rPr lang="en-US" smtClean="0"/>
              <a:t>January 2016</a:t>
            </a:r>
            <a:endParaRPr lang="en-US"/>
          </a:p>
        </p:txBody>
      </p:sp>
      <p:sp>
        <p:nvSpPr>
          <p:cNvPr id="3" name="Slide Number Placeholder 2"/>
          <p:cNvSpPr>
            <a:spLocks noGrp="1"/>
          </p:cNvSpPr>
          <p:nvPr>
            <p:ph type="sldNum" sz="quarter" idx="12"/>
          </p:nvPr>
        </p:nvSpPr>
        <p:spPr/>
        <p:txBody>
          <a:bodyPr/>
          <a:lstStyle/>
          <a:p>
            <a:pPr>
              <a:defRPr/>
            </a:pPr>
            <a:r>
              <a:rPr lang="en-US" smtClean="0"/>
              <a:t>Slide </a:t>
            </a:r>
            <a:fld id="{219CDBFA-76A2-4597-AA38-8543ED035B58}" type="slidenum">
              <a:rPr lang="en-US" smtClean="0"/>
              <a:pPr>
                <a:defRPr/>
              </a:pPr>
              <a:t>120</a:t>
            </a:fld>
            <a:endParaRPr lang="en-US"/>
          </a:p>
        </p:txBody>
      </p:sp>
      <p:sp>
        <p:nvSpPr>
          <p:cNvPr id="4" name="Footer Placeholder 3"/>
          <p:cNvSpPr>
            <a:spLocks noGrp="1"/>
          </p:cNvSpPr>
          <p:nvPr>
            <p:ph type="ftr" sz="quarter" idx="11"/>
          </p:nvPr>
        </p:nvSpPr>
        <p:spPr/>
        <p:txBody>
          <a:bodyPr/>
          <a:lstStyle/>
          <a:p>
            <a:pPr>
              <a:defRPr/>
            </a:pPr>
            <a:r>
              <a:rPr lang="en-US" smtClean="0"/>
              <a:t>Adrian Stephens, Intel Corporation</a:t>
            </a:r>
            <a:endParaRPr lang="en-US"/>
          </a:p>
        </p:txBody>
      </p:sp>
    </p:spTree>
    <p:extLst>
      <p:ext uri="{BB962C8B-B14F-4D97-AF65-F5344CB8AC3E}">
        <p14:creationId xmlns:p14="http://schemas.microsoft.com/office/powerpoint/2010/main" val="2445607201"/>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685800" y="765175"/>
            <a:ext cx="7772400" cy="5616575"/>
          </a:xfrm>
        </p:spPr>
        <p:txBody>
          <a:bodyPr/>
          <a:lstStyle/>
          <a:p>
            <a:pPr marL="0" indent="0">
              <a:buFontTx/>
              <a:buNone/>
              <a:defRPr/>
            </a:pPr>
            <a:endParaRPr lang="en-US" altLang="en-US" sz="2000" b="0" dirty="0" smtClean="0"/>
          </a:p>
          <a:p>
            <a:pPr>
              <a:defRPr/>
            </a:pPr>
            <a:r>
              <a:rPr lang="en-US" altLang="en-US" sz="2000" b="0" dirty="0" smtClean="0"/>
              <a:t>Examples of other technical work ongoing in WFA</a:t>
            </a:r>
          </a:p>
          <a:p>
            <a:pPr lvl="1">
              <a:defRPr/>
            </a:pPr>
            <a:r>
              <a:rPr lang="en-US" altLang="en-US" sz="1600" dirty="0" smtClean="0"/>
              <a:t>Neighbor Awareness Networking – low power discovery</a:t>
            </a:r>
          </a:p>
          <a:p>
            <a:pPr lvl="1">
              <a:defRPr/>
            </a:pPr>
            <a:r>
              <a:rPr lang="en-US" altLang="en-US" sz="1600" dirty="0" smtClean="0"/>
              <a:t>Wireless Serial Bus</a:t>
            </a:r>
          </a:p>
          <a:p>
            <a:pPr lvl="1">
              <a:defRPr/>
            </a:pPr>
            <a:r>
              <a:rPr lang="en-US" altLang="en-US" sz="1600" dirty="0" smtClean="0"/>
              <a:t>Display</a:t>
            </a:r>
          </a:p>
          <a:p>
            <a:pPr lvl="1">
              <a:defRPr/>
            </a:pPr>
            <a:r>
              <a:rPr lang="en-US" altLang="en-US" sz="1600" dirty="0" smtClean="0"/>
              <a:t>Security </a:t>
            </a:r>
          </a:p>
          <a:p>
            <a:pPr lvl="1">
              <a:defRPr/>
            </a:pPr>
            <a:r>
              <a:rPr lang="en-US" altLang="en-US" sz="1600" dirty="0" smtClean="0"/>
              <a:t>Device Provisioning Protocol</a:t>
            </a:r>
          </a:p>
          <a:p>
            <a:pPr lvl="1">
              <a:defRPr/>
            </a:pPr>
            <a:r>
              <a:rPr lang="en-US" altLang="en-US" sz="1600" dirty="0" smtClean="0"/>
              <a:t>Application Services</a:t>
            </a:r>
          </a:p>
          <a:p>
            <a:pPr lvl="1">
              <a:defRPr/>
            </a:pPr>
            <a:r>
              <a:rPr lang="en-US" altLang="en-US" sz="1600" dirty="0" smtClean="0"/>
              <a:t>LTE Coexistence</a:t>
            </a:r>
          </a:p>
          <a:p>
            <a:pPr lvl="1">
              <a:defRPr/>
            </a:pPr>
            <a:r>
              <a:rPr lang="en-US" altLang="en-US" sz="1600" dirty="0" smtClean="0"/>
              <a:t>Multiband Operations</a:t>
            </a:r>
          </a:p>
          <a:p>
            <a:pPr lvl="1">
              <a:defRPr/>
            </a:pPr>
            <a:r>
              <a:rPr lang="en-US" altLang="en-US" sz="1600" dirty="0" err="1" smtClean="0"/>
              <a:t>Passpoint</a:t>
            </a:r>
            <a:endParaRPr lang="en-US" altLang="en-US" sz="1600" dirty="0" smtClean="0"/>
          </a:p>
          <a:p>
            <a:pPr lvl="1">
              <a:defRPr/>
            </a:pPr>
            <a:r>
              <a:rPr lang="en-US" altLang="en-US" sz="1600" dirty="0" err="1" smtClean="0"/>
              <a:t>IoT</a:t>
            </a:r>
            <a:r>
              <a:rPr lang="en-US" altLang="en-US" sz="1600" dirty="0" smtClean="0"/>
              <a:t> for connected Home</a:t>
            </a:r>
          </a:p>
          <a:p>
            <a:pPr marL="0" indent="0">
              <a:buFontTx/>
              <a:buNone/>
              <a:defRPr/>
            </a:pPr>
            <a:endParaRPr lang="en-US" altLang="en-US" sz="2000" b="0" dirty="0" smtClean="0"/>
          </a:p>
          <a:p>
            <a:pPr>
              <a:defRPr/>
            </a:pPr>
            <a:r>
              <a:rPr lang="en-US" altLang="en-US" sz="2000" b="0" dirty="0" smtClean="0"/>
              <a:t>Examples of WFA Activity in other areas, potentially leading to technical work </a:t>
            </a:r>
          </a:p>
          <a:p>
            <a:pPr lvl="1">
              <a:defRPr/>
            </a:pPr>
            <a:r>
              <a:rPr lang="en-US" altLang="en-US" sz="1600" dirty="0" smtClean="0"/>
              <a:t>Automotive</a:t>
            </a:r>
          </a:p>
          <a:p>
            <a:pPr marL="0" indent="0">
              <a:buFontTx/>
              <a:buNone/>
              <a:defRPr/>
            </a:pPr>
            <a:endParaRPr lang="en-GB" altLang="en-US" sz="2000" b="0" dirty="0" smtClean="0"/>
          </a:p>
        </p:txBody>
      </p:sp>
      <p:sp>
        <p:nvSpPr>
          <p:cNvPr id="3" name="Rectangle 2"/>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algn="r"/>
            <a:r>
              <a:rPr kumimoji="0" lang="en-US" sz="1200" b="0" i="0" u="none" strike="noStrike" cap="none" normalizeH="0" baseline="0" dirty="0" smtClean="0">
                <a:ln>
                  <a:noFill/>
                </a:ln>
                <a:solidFill>
                  <a:schemeClr val="tx1"/>
                </a:solidFill>
                <a:effectLst/>
                <a:latin typeface="Times New Roman" pitchFamily="18" charset="0"/>
              </a:rPr>
              <a:t>from slide 3/4 of </a:t>
            </a:r>
            <a:r>
              <a:rPr lang="en-US" sz="1200" b="0" dirty="0"/>
              <a:t>11-16-0135 by Ian Sherlock, Texas Instruments</a:t>
            </a:r>
            <a:endParaRPr kumimoji="0" lang="en-US" sz="1200" b="0" i="0" u="none" strike="noStrike" cap="none" normalizeH="0" baseline="0" dirty="0" smtClean="0">
              <a:ln>
                <a:noFill/>
              </a:ln>
              <a:solidFill>
                <a:schemeClr val="tx1"/>
              </a:solidFill>
              <a:effectLst/>
              <a:latin typeface="Times New Roman" pitchFamily="18" charset="0"/>
            </a:endParaRPr>
          </a:p>
        </p:txBody>
      </p:sp>
      <p:sp>
        <p:nvSpPr>
          <p:cNvPr id="5" name="Date Placeholder 2"/>
          <p:cNvSpPr>
            <a:spLocks noGrp="1"/>
          </p:cNvSpPr>
          <p:nvPr>
            <p:ph type="dt" sz="half" idx="10"/>
          </p:nvPr>
        </p:nvSpPr>
        <p:spPr>
          <a:xfrm>
            <a:off x="696913" y="333375"/>
            <a:ext cx="1579562" cy="276225"/>
          </a:xfrm>
        </p:spPr>
        <p:txBody>
          <a:bodyPr/>
          <a:lstStyle/>
          <a:p>
            <a:pPr>
              <a:defRPr/>
            </a:pPr>
            <a:r>
              <a:rPr lang="en-US" smtClean="0"/>
              <a:t>January 2016</a:t>
            </a:r>
            <a:endParaRPr lang="en-US"/>
          </a:p>
        </p:txBody>
      </p:sp>
      <p:sp>
        <p:nvSpPr>
          <p:cNvPr id="2" name="Slide Number Placeholder 1"/>
          <p:cNvSpPr>
            <a:spLocks noGrp="1"/>
          </p:cNvSpPr>
          <p:nvPr>
            <p:ph type="sldNum" sz="quarter" idx="12"/>
          </p:nvPr>
        </p:nvSpPr>
        <p:spPr/>
        <p:txBody>
          <a:bodyPr/>
          <a:lstStyle/>
          <a:p>
            <a:pPr>
              <a:defRPr/>
            </a:pPr>
            <a:r>
              <a:rPr lang="en-US" smtClean="0"/>
              <a:t>Slide </a:t>
            </a:r>
            <a:fld id="{219CDBFA-76A2-4597-AA38-8543ED035B58}" type="slidenum">
              <a:rPr lang="en-US" smtClean="0"/>
              <a:pPr>
                <a:defRPr/>
              </a:pPr>
              <a:t>121</a:t>
            </a:fld>
            <a:endParaRPr lang="en-US"/>
          </a:p>
        </p:txBody>
      </p:sp>
      <p:sp>
        <p:nvSpPr>
          <p:cNvPr id="4" name="Footer Placeholder 3"/>
          <p:cNvSpPr>
            <a:spLocks noGrp="1"/>
          </p:cNvSpPr>
          <p:nvPr>
            <p:ph type="ftr" sz="quarter" idx="11"/>
          </p:nvPr>
        </p:nvSpPr>
        <p:spPr/>
        <p:txBody>
          <a:bodyPr/>
          <a:lstStyle/>
          <a:p>
            <a:pPr>
              <a:defRPr/>
            </a:pPr>
            <a:r>
              <a:rPr lang="en-US" smtClean="0"/>
              <a:t>Adrian Stephens, Intel Corporation</a:t>
            </a:r>
            <a:endParaRPr lang="en-US"/>
          </a:p>
        </p:txBody>
      </p:sp>
    </p:spTree>
    <p:extLst>
      <p:ext uri="{BB962C8B-B14F-4D97-AF65-F5344CB8AC3E}">
        <p14:creationId xmlns:p14="http://schemas.microsoft.com/office/powerpoint/2010/main" val="447691715"/>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685800" y="765175"/>
            <a:ext cx="7772400" cy="5616575"/>
          </a:xfrm>
        </p:spPr>
        <p:txBody>
          <a:bodyPr/>
          <a:lstStyle/>
          <a:p>
            <a:pPr marL="0" indent="0">
              <a:buFontTx/>
              <a:buNone/>
              <a:defRPr/>
            </a:pPr>
            <a:endParaRPr lang="en-US" altLang="en-US" sz="2000" b="0" dirty="0" smtClean="0"/>
          </a:p>
          <a:p>
            <a:pPr marL="0" indent="0">
              <a:buFontTx/>
              <a:buNone/>
              <a:defRPr/>
            </a:pPr>
            <a:endParaRPr lang="en-US" altLang="en-US" sz="2000" b="0" dirty="0" smtClean="0"/>
          </a:p>
          <a:p>
            <a:pPr>
              <a:defRPr/>
            </a:pPr>
            <a:r>
              <a:rPr lang="en-US" altLang="en-US" sz="2000" b="0" dirty="0" smtClean="0"/>
              <a:t>If those sound like interesting areas please plan to attend the next member meeting which is scheduled for the week of 7</a:t>
            </a:r>
            <a:r>
              <a:rPr lang="en-US" altLang="en-US" sz="2000" b="0" baseline="30000" dirty="0" smtClean="0"/>
              <a:t>th</a:t>
            </a:r>
            <a:r>
              <a:rPr lang="en-US" altLang="en-US" sz="2000" b="0" dirty="0" smtClean="0"/>
              <a:t> Mar 2016 in Kyoto, Japan.</a:t>
            </a:r>
          </a:p>
          <a:p>
            <a:pPr>
              <a:defRPr/>
            </a:pPr>
            <a:endParaRPr lang="en-GB" altLang="en-US" sz="2000" b="0" dirty="0" smtClean="0"/>
          </a:p>
          <a:p>
            <a:pPr>
              <a:defRPr/>
            </a:pPr>
            <a:r>
              <a:rPr lang="en-GB" altLang="en-US" sz="2000" b="0" dirty="0" smtClean="0"/>
              <a:t>Further information at </a:t>
            </a:r>
            <a:r>
              <a:rPr lang="en-GB" altLang="en-US" sz="2000" b="0" dirty="0" smtClean="0">
                <a:hlinkClick r:id="rId3"/>
              </a:rPr>
              <a:t>http://www.wi-fi.org/</a:t>
            </a:r>
            <a:r>
              <a:rPr lang="en-GB" altLang="en-US" sz="2000" b="0" dirty="0" smtClean="0"/>
              <a:t> </a:t>
            </a:r>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algn="r"/>
            <a:r>
              <a:rPr kumimoji="0" lang="en-US" sz="1200" b="0" i="0" u="none" strike="noStrike" cap="none" normalizeH="0" baseline="0" dirty="0" smtClean="0">
                <a:ln>
                  <a:noFill/>
                </a:ln>
                <a:solidFill>
                  <a:schemeClr val="tx1"/>
                </a:solidFill>
                <a:effectLst/>
                <a:latin typeface="Times New Roman" pitchFamily="18" charset="0"/>
              </a:rPr>
              <a:t>from slide 4/4 of </a:t>
            </a:r>
            <a:r>
              <a:rPr lang="en-US" sz="1200" b="0" dirty="0"/>
              <a:t>11-16-0135 by Ian Sherlock, Texas Instruments</a:t>
            </a:r>
            <a:endParaRPr kumimoji="0" lang="en-US" sz="1200" b="0" i="0" u="none" strike="noStrike" cap="none" normalizeH="0" baseline="0" dirty="0" smtClean="0">
              <a:ln>
                <a:noFill/>
              </a:ln>
              <a:solidFill>
                <a:schemeClr val="tx1"/>
              </a:solidFill>
              <a:effectLst/>
              <a:latin typeface="Times New Roman" pitchFamily="18" charset="0"/>
            </a:endParaRPr>
          </a:p>
        </p:txBody>
      </p:sp>
      <p:sp>
        <p:nvSpPr>
          <p:cNvPr id="5" name="Date Placeholder 2"/>
          <p:cNvSpPr>
            <a:spLocks noGrp="1"/>
          </p:cNvSpPr>
          <p:nvPr>
            <p:ph type="dt" sz="half" idx="10"/>
          </p:nvPr>
        </p:nvSpPr>
        <p:spPr>
          <a:xfrm>
            <a:off x="696913" y="333375"/>
            <a:ext cx="1579562" cy="276225"/>
          </a:xfrm>
        </p:spPr>
        <p:txBody>
          <a:bodyPr/>
          <a:lstStyle/>
          <a:p>
            <a:pPr>
              <a:defRPr/>
            </a:pPr>
            <a:r>
              <a:rPr lang="en-US" smtClean="0"/>
              <a:t>January 2016</a:t>
            </a:r>
            <a:endParaRPr lang="en-US"/>
          </a:p>
        </p:txBody>
      </p:sp>
      <p:sp>
        <p:nvSpPr>
          <p:cNvPr id="3" name="Slide Number Placeholder 2"/>
          <p:cNvSpPr>
            <a:spLocks noGrp="1"/>
          </p:cNvSpPr>
          <p:nvPr>
            <p:ph type="sldNum" sz="quarter" idx="12"/>
          </p:nvPr>
        </p:nvSpPr>
        <p:spPr/>
        <p:txBody>
          <a:bodyPr/>
          <a:lstStyle/>
          <a:p>
            <a:pPr>
              <a:defRPr/>
            </a:pPr>
            <a:r>
              <a:rPr lang="en-US" smtClean="0"/>
              <a:t>Slide </a:t>
            </a:r>
            <a:fld id="{219CDBFA-76A2-4597-AA38-8543ED035B58}" type="slidenum">
              <a:rPr lang="en-US" smtClean="0"/>
              <a:pPr>
                <a:defRPr/>
              </a:pPr>
              <a:t>122</a:t>
            </a:fld>
            <a:endParaRPr lang="en-US"/>
          </a:p>
        </p:txBody>
      </p:sp>
      <p:sp>
        <p:nvSpPr>
          <p:cNvPr id="4" name="Footer Placeholder 3"/>
          <p:cNvSpPr>
            <a:spLocks noGrp="1"/>
          </p:cNvSpPr>
          <p:nvPr>
            <p:ph type="ftr" sz="quarter" idx="11"/>
          </p:nvPr>
        </p:nvSpPr>
        <p:spPr/>
        <p:txBody>
          <a:bodyPr/>
          <a:lstStyle/>
          <a:p>
            <a:pPr>
              <a:defRPr/>
            </a:pPr>
            <a:r>
              <a:rPr lang="en-US" smtClean="0"/>
              <a:t>Adrian Stephens, Intel Corporation</a:t>
            </a:r>
            <a:endParaRPr lang="en-US"/>
          </a:p>
        </p:txBody>
      </p:sp>
    </p:spTree>
    <p:extLst>
      <p:ext uri="{BB962C8B-B14F-4D97-AF65-F5344CB8AC3E}">
        <p14:creationId xmlns:p14="http://schemas.microsoft.com/office/powerpoint/2010/main" val="24664752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2"/>
          <p:cNvSpPr>
            <a:spLocks noGrp="1" noChangeArrowheads="1"/>
          </p:cNvSpPr>
          <p:nvPr>
            <p:ph type="title"/>
          </p:nvPr>
        </p:nvSpPr>
        <p:spPr>
          <a:noFill/>
        </p:spPr>
        <p:txBody>
          <a:bodyPr/>
          <a:lstStyle/>
          <a:p>
            <a:r>
              <a:rPr lang="en-US" dirty="0" smtClean="0"/>
              <a:t>ARC Closing Report </a:t>
            </a:r>
          </a:p>
        </p:txBody>
      </p:sp>
      <p:sp>
        <p:nvSpPr>
          <p:cNvPr id="1031" name="Rectangle 6"/>
          <p:cNvSpPr>
            <a:spLocks noGrp="1" noChangeArrowheads="1"/>
          </p:cNvSpPr>
          <p:nvPr>
            <p:ph type="body" idx="1"/>
          </p:nvPr>
        </p:nvSpPr>
        <p:spPr>
          <a:xfrm>
            <a:off x="685800" y="1524000"/>
            <a:ext cx="7772400" cy="381000"/>
          </a:xfrm>
          <a:noFill/>
        </p:spPr>
        <p:txBody>
          <a:bodyPr/>
          <a:lstStyle/>
          <a:p>
            <a:pPr algn="ctr">
              <a:buFontTx/>
              <a:buNone/>
            </a:pPr>
            <a:r>
              <a:rPr lang="en-US" sz="2000" dirty="0" smtClean="0"/>
              <a:t>Date:</a:t>
            </a:r>
            <a:r>
              <a:rPr lang="en-US" sz="2000" b="0" dirty="0" smtClean="0"/>
              <a:t> 2016-01-21</a:t>
            </a:r>
          </a:p>
        </p:txBody>
      </p:sp>
      <p:graphicFrame>
        <p:nvGraphicFramePr>
          <p:cNvPr id="1026" name="Object 11"/>
          <p:cNvGraphicFramePr>
            <a:graphicFrameLocks noChangeAspect="1"/>
          </p:cNvGraphicFramePr>
          <p:nvPr>
            <p:extLst>
              <p:ext uri="{D42A27DB-BD31-4B8C-83A1-F6EECF244321}">
                <p14:modId xmlns:p14="http://schemas.microsoft.com/office/powerpoint/2010/main" val="3113203982"/>
              </p:ext>
            </p:extLst>
          </p:nvPr>
        </p:nvGraphicFramePr>
        <p:xfrm>
          <a:off x="520700" y="2286000"/>
          <a:ext cx="7696200" cy="2679700"/>
        </p:xfrm>
        <a:graphic>
          <a:graphicData uri="http://schemas.openxmlformats.org/presentationml/2006/ole">
            <mc:AlternateContent xmlns:mc="http://schemas.openxmlformats.org/markup-compatibility/2006">
              <mc:Choice xmlns:v="urn:schemas-microsoft-com:vml" Requires="v">
                <p:oleObj spid="_x0000_s5131" name="Document" r:id="rId4" imgW="8257888" imgH="2875692" progId="Word.Document.8">
                  <p:embed/>
                </p:oleObj>
              </mc:Choice>
              <mc:Fallback>
                <p:oleObj name="Document" r:id="rId4" imgW="8257888" imgH="2875692" progId="Word.Document.8">
                  <p:embed/>
                  <p:pic>
                    <p:nvPicPr>
                      <p:cNvPr id="0" name=""/>
                      <p:cNvPicPr>
                        <a:picLocks noChangeAspect="1" noChangeArrowheads="1"/>
                      </p:cNvPicPr>
                      <p:nvPr/>
                    </p:nvPicPr>
                    <p:blipFill>
                      <a:blip r:embed="rId5"/>
                      <a:srcRect/>
                      <a:stretch>
                        <a:fillRect/>
                      </a:stretch>
                    </p:blipFill>
                    <p:spPr bwMode="auto">
                      <a:xfrm>
                        <a:off x="520700" y="2286000"/>
                        <a:ext cx="7696200" cy="2679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2" name="Rectangle 12"/>
          <p:cNvSpPr>
            <a:spLocks noChangeArrowheads="1"/>
          </p:cNvSpPr>
          <p:nvPr/>
        </p:nvSpPr>
        <p:spPr bwMode="auto">
          <a:xfrm>
            <a:off x="533400" y="1939925"/>
            <a:ext cx="1447800" cy="381000"/>
          </a:xfrm>
          <a:prstGeom prst="rect">
            <a:avLst/>
          </a:prstGeom>
          <a:noFill/>
          <a:ln w="9525">
            <a:noFill/>
            <a:miter lim="800000"/>
            <a:headEnd/>
            <a:tailEnd/>
          </a:ln>
        </p:spPr>
        <p:txBody>
          <a:bodyPr lIns="92075" tIns="46038" rIns="92075" bIns="46038"/>
          <a:lstStyle/>
          <a:p>
            <a:pPr marL="342900" indent="-342900">
              <a:spcBef>
                <a:spcPct val="20000"/>
              </a:spcBef>
            </a:pPr>
            <a:r>
              <a:rPr lang="en-US" sz="2000" b="1"/>
              <a:t>Authors:</a:t>
            </a:r>
            <a:endParaRPr lang="en-US" sz="200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from slide 1/6 of </a:t>
            </a:r>
            <a:r>
              <a:rPr kumimoji="0" lang="en-US" sz="1200" b="0" i="0" u="none" strike="noStrike" cap="none" normalizeH="0" baseline="0" dirty="0" smtClean="0">
                <a:ln>
                  <a:noFill/>
                </a:ln>
                <a:solidFill>
                  <a:schemeClr val="tx1"/>
                </a:solidFill>
                <a:effectLst/>
                <a:latin typeface="Times New Roman" pitchFamily="18" charset="0"/>
              </a:rPr>
              <a:t>11-16-0190 by Joseph Levy (Interdigital)</a:t>
            </a:r>
            <a:endParaRPr kumimoji="0" lang="en-US" sz="1200" b="0" i="0" u="none" strike="noStrike" cap="none" normalizeH="0" baseline="0" dirty="0" smtClean="0">
              <a:ln>
                <a:noFill/>
              </a:ln>
              <a:solidFill>
                <a:schemeClr val="tx1"/>
              </a:solidFill>
              <a:effectLst/>
              <a:latin typeface="Times New Roman" pitchFamily="18" charset="0"/>
            </a:endParaRPr>
          </a:p>
        </p:txBody>
      </p:sp>
      <p:sp>
        <p:nvSpPr>
          <p:cNvPr id="7" name="Date Placeholder 2"/>
          <p:cNvSpPr>
            <a:spLocks noGrp="1"/>
          </p:cNvSpPr>
          <p:nvPr>
            <p:ph type="dt" sz="half" idx="10"/>
          </p:nvPr>
        </p:nvSpPr>
        <p:spPr>
          <a:xfrm>
            <a:off x="696913" y="333375"/>
            <a:ext cx="1579562" cy="276225"/>
          </a:xfrm>
        </p:spPr>
        <p:txBody>
          <a:bodyPr/>
          <a:lstStyle/>
          <a:p>
            <a:pPr>
              <a:defRPr/>
            </a:pPr>
            <a:r>
              <a:rPr lang="en-US" smtClean="0"/>
              <a:t>January 2016</a:t>
            </a:r>
            <a:endParaRPr lang="en-US"/>
          </a:p>
        </p:txBody>
      </p:sp>
      <p:sp>
        <p:nvSpPr>
          <p:cNvPr id="3" name="Slide Number Placeholder 2"/>
          <p:cNvSpPr>
            <a:spLocks noGrp="1"/>
          </p:cNvSpPr>
          <p:nvPr>
            <p:ph type="sldNum" sz="quarter" idx="12"/>
          </p:nvPr>
        </p:nvSpPr>
        <p:spPr/>
        <p:txBody>
          <a:bodyPr/>
          <a:lstStyle/>
          <a:p>
            <a:pPr>
              <a:defRPr/>
            </a:pPr>
            <a:r>
              <a:rPr lang="en-US" smtClean="0"/>
              <a:t>Slide </a:t>
            </a:r>
            <a:fld id="{219CDBFA-76A2-4597-AA38-8543ED035B58}" type="slidenum">
              <a:rPr lang="en-US" smtClean="0"/>
              <a:pPr>
                <a:defRPr/>
              </a:pPr>
              <a:t>13</a:t>
            </a:fld>
            <a:endParaRPr lang="en-US"/>
          </a:p>
        </p:txBody>
      </p:sp>
      <p:sp>
        <p:nvSpPr>
          <p:cNvPr id="4" name="Footer Placeholder 3"/>
          <p:cNvSpPr>
            <a:spLocks noGrp="1"/>
          </p:cNvSpPr>
          <p:nvPr>
            <p:ph type="ftr" sz="quarter" idx="11"/>
          </p:nvPr>
        </p:nvSpPr>
        <p:spPr/>
        <p:txBody>
          <a:bodyPr/>
          <a:lstStyle/>
          <a:p>
            <a:pPr>
              <a:defRPr/>
            </a:pPr>
            <a:r>
              <a:rPr lang="en-US" smtClean="0"/>
              <a:t>Adrian Stephens, Intel Corporation</a:t>
            </a:r>
            <a:endParaRPr lang="en-US"/>
          </a:p>
        </p:txBody>
      </p:sp>
    </p:spTree>
    <p:extLst>
      <p:ext uri="{BB962C8B-B14F-4D97-AF65-F5344CB8AC3E}">
        <p14:creationId xmlns:p14="http://schemas.microsoft.com/office/powerpoint/2010/main" val="18185837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smtClean="0"/>
              <a:t>Abstract</a:t>
            </a:r>
          </a:p>
        </p:txBody>
      </p:sp>
      <p:sp>
        <p:nvSpPr>
          <p:cNvPr id="14339" name="Rectangle 3"/>
          <p:cNvSpPr>
            <a:spLocks noGrp="1" noChangeArrowheads="1"/>
          </p:cNvSpPr>
          <p:nvPr>
            <p:ph idx="1"/>
          </p:nvPr>
        </p:nvSpPr>
        <p:spPr/>
        <p:txBody>
          <a:bodyPr/>
          <a:lstStyle/>
          <a:p>
            <a:pPr algn="ctr" eaLnBrk="1" hangingPunct="1">
              <a:buFontTx/>
              <a:buNone/>
            </a:pPr>
            <a:r>
              <a:rPr lang="en-US" dirty="0" smtClean="0"/>
              <a:t>This document is the closing report for ARC SC, </a:t>
            </a:r>
          </a:p>
          <a:p>
            <a:pPr algn="ctr" eaLnBrk="1" hangingPunct="1">
              <a:buFontTx/>
              <a:buNone/>
            </a:pPr>
            <a:r>
              <a:rPr lang="en-US" dirty="0" smtClean="0"/>
              <a:t>January 2016 Meeting in Atlanta GA USA</a:t>
            </a:r>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algn="r"/>
            <a:r>
              <a:rPr kumimoji="0" lang="en-US" sz="1200" b="0" i="0" u="none" strike="noStrike" cap="none" normalizeH="0" baseline="0" dirty="0" smtClean="0">
                <a:ln>
                  <a:noFill/>
                </a:ln>
                <a:solidFill>
                  <a:schemeClr val="tx1"/>
                </a:solidFill>
                <a:effectLst/>
                <a:latin typeface="Times New Roman" pitchFamily="18" charset="0"/>
              </a:rPr>
              <a:t>from slide 2/6 of </a:t>
            </a:r>
            <a:r>
              <a:rPr lang="en-US" sz="1200" b="0" dirty="0"/>
              <a:t>11-16-0190 by Joseph Levy (Interdigital)</a:t>
            </a:r>
          </a:p>
          <a:p>
            <a:pPr marL="0" marR="0" indent="0" algn="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Times New Roman" pitchFamily="18" charset="0"/>
            </a:endParaRPr>
          </a:p>
        </p:txBody>
      </p:sp>
      <p:sp>
        <p:nvSpPr>
          <p:cNvPr id="5" name="Date Placeholder 2"/>
          <p:cNvSpPr>
            <a:spLocks noGrp="1"/>
          </p:cNvSpPr>
          <p:nvPr>
            <p:ph type="dt" sz="half" idx="10"/>
          </p:nvPr>
        </p:nvSpPr>
        <p:spPr>
          <a:xfrm>
            <a:off x="696913" y="333375"/>
            <a:ext cx="1579562" cy="276225"/>
          </a:xfrm>
        </p:spPr>
        <p:txBody>
          <a:bodyPr/>
          <a:lstStyle/>
          <a:p>
            <a:pPr>
              <a:defRPr/>
            </a:pPr>
            <a:r>
              <a:rPr lang="en-US" smtClean="0"/>
              <a:t>January 2016</a:t>
            </a:r>
            <a:endParaRPr lang="en-US"/>
          </a:p>
        </p:txBody>
      </p:sp>
      <p:sp>
        <p:nvSpPr>
          <p:cNvPr id="3" name="Slide Number Placeholder 2"/>
          <p:cNvSpPr>
            <a:spLocks noGrp="1"/>
          </p:cNvSpPr>
          <p:nvPr>
            <p:ph type="sldNum" sz="quarter" idx="12"/>
          </p:nvPr>
        </p:nvSpPr>
        <p:spPr/>
        <p:txBody>
          <a:bodyPr/>
          <a:lstStyle/>
          <a:p>
            <a:pPr>
              <a:defRPr/>
            </a:pPr>
            <a:r>
              <a:rPr lang="en-US" smtClean="0"/>
              <a:t>Slide </a:t>
            </a:r>
            <a:fld id="{219CDBFA-76A2-4597-AA38-8543ED035B58}" type="slidenum">
              <a:rPr lang="en-US" smtClean="0"/>
              <a:pPr>
                <a:defRPr/>
              </a:pPr>
              <a:t>14</a:t>
            </a:fld>
            <a:endParaRPr lang="en-US"/>
          </a:p>
        </p:txBody>
      </p:sp>
      <p:sp>
        <p:nvSpPr>
          <p:cNvPr id="4" name="Footer Placeholder 3"/>
          <p:cNvSpPr>
            <a:spLocks noGrp="1"/>
          </p:cNvSpPr>
          <p:nvPr>
            <p:ph type="ftr" sz="quarter" idx="11"/>
          </p:nvPr>
        </p:nvSpPr>
        <p:spPr/>
        <p:txBody>
          <a:bodyPr/>
          <a:lstStyle/>
          <a:p>
            <a:pPr>
              <a:defRPr/>
            </a:pPr>
            <a:r>
              <a:rPr lang="en-US" smtClean="0"/>
              <a:t>Adrian Stephens, Intel Corporation</a:t>
            </a:r>
            <a:endParaRPr lang="en-US"/>
          </a:p>
        </p:txBody>
      </p:sp>
    </p:spTree>
    <p:extLst>
      <p:ext uri="{BB962C8B-B14F-4D97-AF65-F5344CB8AC3E}">
        <p14:creationId xmlns:p14="http://schemas.microsoft.com/office/powerpoint/2010/main" val="2741516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685800" y="685800"/>
            <a:ext cx="7772400" cy="609600"/>
          </a:xfrm>
        </p:spPr>
        <p:txBody>
          <a:bodyPr/>
          <a:lstStyle/>
          <a:p>
            <a:r>
              <a:rPr lang="en-US" dirty="0" smtClean="0"/>
              <a:t>Work Completed</a:t>
            </a:r>
          </a:p>
        </p:txBody>
      </p:sp>
      <p:sp>
        <p:nvSpPr>
          <p:cNvPr id="15366" name="Rectangle 3"/>
          <p:cNvSpPr>
            <a:spLocks noGrp="1" noChangeArrowheads="1"/>
          </p:cNvSpPr>
          <p:nvPr>
            <p:ph type="body" idx="1"/>
          </p:nvPr>
        </p:nvSpPr>
        <p:spPr>
          <a:xfrm>
            <a:off x="381000" y="1295400"/>
            <a:ext cx="8382000" cy="5029200"/>
          </a:xfrm>
        </p:spPr>
        <p:txBody>
          <a:bodyPr/>
          <a:lstStyle/>
          <a:p>
            <a:pPr>
              <a:spcBef>
                <a:spcPts val="0"/>
              </a:spcBef>
            </a:pPr>
            <a:r>
              <a:rPr lang="en-US" dirty="0"/>
              <a:t>Agenda is here: </a:t>
            </a:r>
            <a:r>
              <a:rPr lang="en-US" b="0" dirty="0">
                <a:hlinkClick r:id="rId3"/>
              </a:rPr>
              <a:t>https://</a:t>
            </a:r>
            <a:r>
              <a:rPr lang="en-US" b="0" dirty="0" smtClean="0">
                <a:hlinkClick r:id="rId3"/>
              </a:rPr>
              <a:t>mentor.ieee.org/802.11/dcn/15/11-15-1519-03-0arc-arc-sc-agenda-jan-2016.ppt</a:t>
            </a:r>
            <a:r>
              <a:rPr lang="en-US" b="0" dirty="0" smtClean="0"/>
              <a:t>   </a:t>
            </a:r>
            <a:endParaRPr lang="en-US" b="0" dirty="0"/>
          </a:p>
          <a:p>
            <a:pPr>
              <a:spcBef>
                <a:spcPts val="0"/>
              </a:spcBef>
            </a:pPr>
            <a:r>
              <a:rPr lang="en-US" dirty="0" smtClean="0"/>
              <a:t>Updated Figures and Text for </a:t>
            </a:r>
            <a:r>
              <a:rPr lang="en-US" dirty="0" err="1" smtClean="0"/>
              <a:t>REVmc</a:t>
            </a:r>
            <a:r>
              <a:rPr lang="en-US" dirty="0" smtClean="0"/>
              <a:t> section 5.1.5 approved</a:t>
            </a:r>
          </a:p>
          <a:p>
            <a:pPr lvl="1">
              <a:spcBef>
                <a:spcPts val="0"/>
              </a:spcBef>
            </a:pPr>
            <a:r>
              <a:rPr lang="en-US" dirty="0">
                <a:hlinkClick r:id="rId4"/>
              </a:rPr>
              <a:t>https://</a:t>
            </a:r>
            <a:r>
              <a:rPr lang="en-US" dirty="0" smtClean="0">
                <a:hlinkClick r:id="rId4"/>
              </a:rPr>
              <a:t>mentor.ieee.org/802.11/dcn/15/11-15-0540-08-0arc-updates-to-revmc-5-1-5.docx</a:t>
            </a:r>
            <a:endParaRPr lang="en-US" dirty="0" smtClean="0"/>
          </a:p>
          <a:p>
            <a:pPr lvl="1">
              <a:spcBef>
                <a:spcPts val="0"/>
              </a:spcBef>
            </a:pPr>
            <a:r>
              <a:rPr lang="en-US" dirty="0" smtClean="0"/>
              <a:t>Approved by REVmc for roll in to next Draft</a:t>
            </a:r>
            <a:endParaRPr lang="en-US" dirty="0"/>
          </a:p>
          <a:p>
            <a:pPr>
              <a:spcBef>
                <a:spcPts val="0"/>
              </a:spcBef>
            </a:pPr>
            <a:r>
              <a:rPr lang="en-US" dirty="0" smtClean="0"/>
              <a:t>Discussed 802.11 as a component/5G/IMT-2020</a:t>
            </a:r>
          </a:p>
          <a:p>
            <a:pPr lvl="1">
              <a:spcBef>
                <a:spcPts val="0"/>
              </a:spcBef>
            </a:pPr>
            <a:r>
              <a:rPr lang="en-US" dirty="0" smtClean="0"/>
              <a:t>Brief review of  WNG IMT-2020 presentation, followed by a discussion</a:t>
            </a:r>
          </a:p>
          <a:p>
            <a:pPr>
              <a:spcBef>
                <a:spcPts val="0"/>
              </a:spcBef>
            </a:pPr>
            <a:r>
              <a:rPr lang="en-US" dirty="0" smtClean="0"/>
              <a:t>IETF/802 Coordination</a:t>
            </a:r>
          </a:p>
          <a:p>
            <a:pPr lvl="1">
              <a:spcBef>
                <a:spcPts val="0"/>
              </a:spcBef>
            </a:pPr>
            <a:r>
              <a:rPr lang="en-US" dirty="0" smtClean="0"/>
              <a:t>Multicast traffic features of 802.11 work is on going in IETF, it is likely that work in ARC SC will start in March or May meeting.</a:t>
            </a:r>
          </a:p>
          <a:p>
            <a:pPr lvl="1">
              <a:spcBef>
                <a:spcPts val="0"/>
              </a:spcBef>
            </a:pPr>
            <a:r>
              <a:rPr lang="en-US" dirty="0" smtClean="0"/>
              <a:t>Request to update 802.11/.15 IETF Tutorial and projects is underway, ARC SC will likely be asked for feedback/review in March meeting.</a:t>
            </a:r>
          </a:p>
          <a:p>
            <a:pPr lvl="1">
              <a:spcBef>
                <a:spcPts val="0"/>
              </a:spcBef>
            </a:pPr>
            <a:endParaRPr lang="en-US" dirty="0" smtClean="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algn="r"/>
            <a:r>
              <a:rPr kumimoji="0" lang="en-US" sz="1200" b="0" i="0" u="none" strike="noStrike" cap="none" normalizeH="0" baseline="0" dirty="0" smtClean="0">
                <a:ln>
                  <a:noFill/>
                </a:ln>
                <a:solidFill>
                  <a:schemeClr val="tx1"/>
                </a:solidFill>
                <a:effectLst/>
                <a:latin typeface="Times New Roman" pitchFamily="18" charset="0"/>
              </a:rPr>
              <a:t>from slide 3/6 of </a:t>
            </a:r>
            <a:r>
              <a:rPr lang="en-US" sz="1200" b="0" dirty="0"/>
              <a:t>11-16-0190 by Joseph Levy (Interdigital)</a:t>
            </a:r>
          </a:p>
          <a:p>
            <a:pPr marL="0" marR="0" indent="0" algn="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Times New Roman" pitchFamily="18" charset="0"/>
            </a:endParaRPr>
          </a:p>
        </p:txBody>
      </p:sp>
      <p:sp>
        <p:nvSpPr>
          <p:cNvPr id="5" name="Date Placeholder 2"/>
          <p:cNvSpPr>
            <a:spLocks noGrp="1"/>
          </p:cNvSpPr>
          <p:nvPr>
            <p:ph type="dt" sz="half" idx="10"/>
          </p:nvPr>
        </p:nvSpPr>
        <p:spPr>
          <a:xfrm>
            <a:off x="696913" y="333375"/>
            <a:ext cx="1579562" cy="276225"/>
          </a:xfrm>
        </p:spPr>
        <p:txBody>
          <a:bodyPr/>
          <a:lstStyle/>
          <a:p>
            <a:pPr>
              <a:defRPr/>
            </a:pPr>
            <a:r>
              <a:rPr lang="en-US" smtClean="0"/>
              <a:t>January 2016</a:t>
            </a:r>
            <a:endParaRPr lang="en-US"/>
          </a:p>
        </p:txBody>
      </p:sp>
      <p:sp>
        <p:nvSpPr>
          <p:cNvPr id="3" name="Slide Number Placeholder 2"/>
          <p:cNvSpPr>
            <a:spLocks noGrp="1"/>
          </p:cNvSpPr>
          <p:nvPr>
            <p:ph type="sldNum" sz="quarter" idx="12"/>
          </p:nvPr>
        </p:nvSpPr>
        <p:spPr/>
        <p:txBody>
          <a:bodyPr/>
          <a:lstStyle/>
          <a:p>
            <a:pPr>
              <a:defRPr/>
            </a:pPr>
            <a:r>
              <a:rPr lang="en-US" smtClean="0"/>
              <a:t>Slide </a:t>
            </a:r>
            <a:fld id="{219CDBFA-76A2-4597-AA38-8543ED035B58}" type="slidenum">
              <a:rPr lang="en-US" smtClean="0"/>
              <a:pPr>
                <a:defRPr/>
              </a:pPr>
              <a:t>15</a:t>
            </a:fld>
            <a:endParaRPr lang="en-US"/>
          </a:p>
        </p:txBody>
      </p:sp>
      <p:sp>
        <p:nvSpPr>
          <p:cNvPr id="4" name="Footer Placeholder 3"/>
          <p:cNvSpPr>
            <a:spLocks noGrp="1"/>
          </p:cNvSpPr>
          <p:nvPr>
            <p:ph type="ftr" sz="quarter" idx="11"/>
          </p:nvPr>
        </p:nvSpPr>
        <p:spPr/>
        <p:txBody>
          <a:bodyPr/>
          <a:lstStyle/>
          <a:p>
            <a:pPr>
              <a:defRPr/>
            </a:pPr>
            <a:r>
              <a:rPr lang="en-US" smtClean="0"/>
              <a:t>Adrian Stephens, Intel Corporation</a:t>
            </a:r>
            <a:endParaRPr lang="en-US"/>
          </a:p>
        </p:txBody>
      </p:sp>
    </p:spTree>
    <p:extLst>
      <p:ext uri="{BB962C8B-B14F-4D97-AF65-F5344CB8AC3E}">
        <p14:creationId xmlns:p14="http://schemas.microsoft.com/office/powerpoint/2010/main" val="1880616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685800" y="685800"/>
            <a:ext cx="7772400" cy="457200"/>
          </a:xfrm>
        </p:spPr>
        <p:txBody>
          <a:bodyPr/>
          <a:lstStyle/>
          <a:p>
            <a:r>
              <a:rPr lang="en-US" dirty="0" smtClean="0"/>
              <a:t>Work Completed</a:t>
            </a:r>
          </a:p>
        </p:txBody>
      </p:sp>
      <p:sp>
        <p:nvSpPr>
          <p:cNvPr id="15366" name="Rectangle 3"/>
          <p:cNvSpPr>
            <a:spLocks noGrp="1" noChangeArrowheads="1"/>
          </p:cNvSpPr>
          <p:nvPr>
            <p:ph type="body" idx="1"/>
          </p:nvPr>
        </p:nvSpPr>
        <p:spPr>
          <a:xfrm>
            <a:off x="304800" y="1143000"/>
            <a:ext cx="8382000" cy="5029200"/>
          </a:xfrm>
        </p:spPr>
        <p:txBody>
          <a:bodyPr/>
          <a:lstStyle/>
          <a:p>
            <a:pPr>
              <a:spcBef>
                <a:spcPts val="0"/>
              </a:spcBef>
            </a:pPr>
            <a:r>
              <a:rPr lang="en-US" dirty="0"/>
              <a:t>Discussed Figures and Text for 802.11ak section 5.1.5</a:t>
            </a:r>
          </a:p>
          <a:p>
            <a:pPr lvl="1">
              <a:spcBef>
                <a:spcPts val="0"/>
              </a:spcBef>
            </a:pPr>
            <a:r>
              <a:rPr lang="en-US" dirty="0"/>
              <a:t>Straw Polls agreed figures and text should be forwarded to TGak</a:t>
            </a:r>
          </a:p>
          <a:p>
            <a:pPr>
              <a:spcBef>
                <a:spcPts val="0"/>
              </a:spcBef>
            </a:pPr>
            <a:r>
              <a:rPr lang="en-US" dirty="0" smtClean="0"/>
              <a:t>AP/DS/Portal architecture and 802 concepts </a:t>
            </a:r>
          </a:p>
          <a:p>
            <a:pPr lvl="1">
              <a:spcBef>
                <a:spcPts val="0"/>
              </a:spcBef>
            </a:pPr>
            <a:r>
              <a:rPr lang="en-US" sz="1800" dirty="0" smtClean="0"/>
              <a:t>Reviewed and discussed</a:t>
            </a:r>
          </a:p>
          <a:p>
            <a:pPr lvl="1">
              <a:spcBef>
                <a:spcPts val="0"/>
              </a:spcBef>
            </a:pPr>
            <a:r>
              <a:rPr lang="en-US" sz="1800" dirty="0" smtClean="0"/>
              <a:t>Possible area of work: Annex N – AP Description many need to be revised/updated with these concepts.</a:t>
            </a:r>
          </a:p>
          <a:p>
            <a:pPr lvl="1">
              <a:spcBef>
                <a:spcPts val="0"/>
              </a:spcBef>
            </a:pPr>
            <a:r>
              <a:rPr lang="en-US" sz="1800" dirty="0" smtClean="0"/>
              <a:t>Also reviewed the TGak diagrams for: dual mode STAs/IBSS/ </a:t>
            </a:r>
            <a:r>
              <a:rPr lang="en-US" sz="1800" dirty="0" err="1" smtClean="0"/>
              <a:t>ect</a:t>
            </a:r>
            <a:r>
              <a:rPr lang="en-US" sz="1800" dirty="0" smtClean="0"/>
              <a:t>. </a:t>
            </a:r>
          </a:p>
          <a:p>
            <a:pPr>
              <a:spcBef>
                <a:spcPts val="0"/>
              </a:spcBef>
            </a:pPr>
            <a:r>
              <a:rPr lang="en-US" dirty="0"/>
              <a:t>MIB Design Pattern work </a:t>
            </a:r>
            <a:r>
              <a:rPr lang="en-US" dirty="0" smtClean="0"/>
              <a:t>item</a:t>
            </a:r>
          </a:p>
          <a:p>
            <a:pPr lvl="1">
              <a:spcBef>
                <a:spcPts val="0"/>
              </a:spcBef>
            </a:pPr>
            <a:r>
              <a:rPr lang="en-US" b="0" dirty="0" smtClean="0"/>
              <a:t>Discussed, no real progress some progress</a:t>
            </a:r>
          </a:p>
          <a:p>
            <a:pPr lvl="1">
              <a:spcBef>
                <a:spcPts val="0"/>
              </a:spcBef>
            </a:pPr>
            <a:r>
              <a:rPr lang="en-US" dirty="0" smtClean="0"/>
              <a:t>Goal to complete draft and send to the technical editor for inclusion in the MDR</a:t>
            </a:r>
            <a:endParaRPr lang="en-US" b="0" dirty="0"/>
          </a:p>
          <a:p>
            <a:pPr>
              <a:spcBef>
                <a:spcPts val="0"/>
              </a:spcBef>
            </a:pPr>
            <a:r>
              <a:rPr lang="en-US" dirty="0"/>
              <a:t>Joint meeting with </a:t>
            </a:r>
            <a:r>
              <a:rPr lang="en-US" dirty="0" smtClean="0"/>
              <a:t>TGak/802.1</a:t>
            </a:r>
          </a:p>
          <a:p>
            <a:pPr lvl="1">
              <a:spcBef>
                <a:spcPts val="0"/>
              </a:spcBef>
            </a:pPr>
            <a:r>
              <a:rPr lang="en-US" sz="1800" b="0" dirty="0" smtClean="0"/>
              <a:t>Discussed TGak diagrams</a:t>
            </a:r>
          </a:p>
          <a:p>
            <a:pPr lvl="1">
              <a:spcBef>
                <a:spcPts val="0"/>
              </a:spcBef>
            </a:pPr>
            <a:r>
              <a:rPr lang="en-US" sz="1800" dirty="0" smtClean="0"/>
              <a:t>Discussed data transport and mobility issues and how to specify, have an agreed way forward</a:t>
            </a:r>
          </a:p>
          <a:p>
            <a:pPr>
              <a:spcBef>
                <a:spcPts val="0"/>
              </a:spcBef>
            </a:pPr>
            <a:r>
              <a:rPr lang="en-US" dirty="0"/>
              <a:t>Joint meeting with </a:t>
            </a:r>
            <a:r>
              <a:rPr lang="en-US" dirty="0" err="1" smtClean="0"/>
              <a:t>TGaq</a:t>
            </a:r>
            <a:endParaRPr lang="en-US" dirty="0" smtClean="0"/>
          </a:p>
          <a:p>
            <a:pPr lvl="1">
              <a:spcBef>
                <a:spcPts val="0"/>
              </a:spcBef>
            </a:pPr>
            <a:r>
              <a:rPr lang="en-US" dirty="0" smtClean="0"/>
              <a:t>Discussed </a:t>
            </a:r>
            <a:r>
              <a:rPr lang="en-US" dirty="0" err="1" smtClean="0"/>
              <a:t>TGaq</a:t>
            </a:r>
            <a:r>
              <a:rPr lang="en-US" dirty="0" smtClean="0"/>
              <a:t> diagrams agreed way forward</a:t>
            </a:r>
            <a:endParaRPr lang="en-US" dirty="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algn="r"/>
            <a:r>
              <a:rPr kumimoji="0" lang="en-US" sz="1200" b="0" i="0" u="none" strike="noStrike" cap="none" normalizeH="0" baseline="0" dirty="0" smtClean="0">
                <a:ln>
                  <a:noFill/>
                </a:ln>
                <a:solidFill>
                  <a:schemeClr val="tx1"/>
                </a:solidFill>
                <a:effectLst/>
                <a:latin typeface="Times New Roman" pitchFamily="18" charset="0"/>
              </a:rPr>
              <a:t>from slide 4/6 of </a:t>
            </a:r>
            <a:r>
              <a:rPr lang="en-US" sz="1200" b="0" dirty="0"/>
              <a:t>11-16-0190 by Joseph Levy (Interdigital)</a:t>
            </a:r>
          </a:p>
          <a:p>
            <a:pPr marL="0" marR="0" indent="0" algn="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Times New Roman" pitchFamily="18" charset="0"/>
            </a:endParaRPr>
          </a:p>
        </p:txBody>
      </p:sp>
      <p:sp>
        <p:nvSpPr>
          <p:cNvPr id="5" name="Date Placeholder 2"/>
          <p:cNvSpPr>
            <a:spLocks noGrp="1"/>
          </p:cNvSpPr>
          <p:nvPr>
            <p:ph type="dt" sz="half" idx="10"/>
          </p:nvPr>
        </p:nvSpPr>
        <p:spPr>
          <a:xfrm>
            <a:off x="696913" y="333375"/>
            <a:ext cx="1579562" cy="276225"/>
          </a:xfrm>
        </p:spPr>
        <p:txBody>
          <a:bodyPr/>
          <a:lstStyle/>
          <a:p>
            <a:pPr>
              <a:defRPr/>
            </a:pPr>
            <a:r>
              <a:rPr lang="en-US" smtClean="0"/>
              <a:t>January 2016</a:t>
            </a:r>
            <a:endParaRPr lang="en-US"/>
          </a:p>
        </p:txBody>
      </p:sp>
      <p:sp>
        <p:nvSpPr>
          <p:cNvPr id="3" name="Slide Number Placeholder 2"/>
          <p:cNvSpPr>
            <a:spLocks noGrp="1"/>
          </p:cNvSpPr>
          <p:nvPr>
            <p:ph type="sldNum" sz="quarter" idx="12"/>
          </p:nvPr>
        </p:nvSpPr>
        <p:spPr/>
        <p:txBody>
          <a:bodyPr/>
          <a:lstStyle/>
          <a:p>
            <a:pPr>
              <a:defRPr/>
            </a:pPr>
            <a:r>
              <a:rPr lang="en-US" smtClean="0"/>
              <a:t>Slide </a:t>
            </a:r>
            <a:fld id="{219CDBFA-76A2-4597-AA38-8543ED035B58}" type="slidenum">
              <a:rPr lang="en-US" smtClean="0"/>
              <a:pPr>
                <a:defRPr/>
              </a:pPr>
              <a:t>16</a:t>
            </a:fld>
            <a:endParaRPr lang="en-US"/>
          </a:p>
        </p:txBody>
      </p:sp>
      <p:sp>
        <p:nvSpPr>
          <p:cNvPr id="4" name="Footer Placeholder 3"/>
          <p:cNvSpPr>
            <a:spLocks noGrp="1"/>
          </p:cNvSpPr>
          <p:nvPr>
            <p:ph type="ftr" sz="quarter" idx="11"/>
          </p:nvPr>
        </p:nvSpPr>
        <p:spPr/>
        <p:txBody>
          <a:bodyPr/>
          <a:lstStyle/>
          <a:p>
            <a:pPr>
              <a:defRPr/>
            </a:pPr>
            <a:r>
              <a:rPr lang="en-US" smtClean="0"/>
              <a:t>Adrian Stephens, Intel Corporation</a:t>
            </a:r>
            <a:endParaRPr lang="en-US"/>
          </a:p>
        </p:txBody>
      </p:sp>
    </p:spTree>
    <p:extLst>
      <p:ext uri="{BB962C8B-B14F-4D97-AF65-F5344CB8AC3E}">
        <p14:creationId xmlns:p14="http://schemas.microsoft.com/office/powerpoint/2010/main" val="16917341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2"/>
          <p:cNvSpPr>
            <a:spLocks noGrp="1" noChangeArrowheads="1"/>
          </p:cNvSpPr>
          <p:nvPr>
            <p:ph type="title"/>
          </p:nvPr>
        </p:nvSpPr>
        <p:spPr/>
        <p:txBody>
          <a:bodyPr/>
          <a:lstStyle/>
          <a:p>
            <a:r>
              <a:rPr lang="en-US" dirty="0" smtClean="0"/>
              <a:t>Teleconference(s)</a:t>
            </a:r>
          </a:p>
        </p:txBody>
      </p:sp>
      <p:sp>
        <p:nvSpPr>
          <p:cNvPr id="17414" name="Rectangle 3"/>
          <p:cNvSpPr>
            <a:spLocks noGrp="1" noChangeArrowheads="1"/>
          </p:cNvSpPr>
          <p:nvPr>
            <p:ph type="body" idx="1"/>
          </p:nvPr>
        </p:nvSpPr>
        <p:spPr>
          <a:xfrm>
            <a:off x="685800" y="1676400"/>
            <a:ext cx="7772400" cy="4419600"/>
          </a:xfrm>
          <a:ln>
            <a:solidFill>
              <a:schemeClr val="bg1"/>
            </a:solidFill>
          </a:ln>
        </p:spPr>
        <p:txBody>
          <a:bodyPr/>
          <a:lstStyle/>
          <a:p>
            <a:pPr>
              <a:lnSpc>
                <a:spcPct val="90000"/>
              </a:lnSpc>
            </a:pPr>
            <a:r>
              <a:rPr lang="en-US" sz="3200" dirty="0" smtClean="0"/>
              <a:t>Will schedule with 10 days notice, if needed</a:t>
            </a:r>
            <a:endParaRPr lang="en-US" sz="1600" dirty="0" smtClean="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algn="r"/>
            <a:r>
              <a:rPr kumimoji="0" lang="en-US" sz="1200" b="0" i="0" u="none" strike="noStrike" cap="none" normalizeH="0" baseline="0" dirty="0" smtClean="0">
                <a:ln>
                  <a:noFill/>
                </a:ln>
                <a:solidFill>
                  <a:schemeClr val="tx1"/>
                </a:solidFill>
                <a:effectLst/>
                <a:latin typeface="Times New Roman" pitchFamily="18" charset="0"/>
              </a:rPr>
              <a:t>from slide 5/6 of </a:t>
            </a:r>
            <a:r>
              <a:rPr lang="en-US" sz="1200" b="0" dirty="0"/>
              <a:t>11-16-0190 by Joseph Levy (Interdigital)</a:t>
            </a:r>
          </a:p>
          <a:p>
            <a:pPr marL="0" marR="0" indent="0" algn="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Times New Roman" pitchFamily="18" charset="0"/>
            </a:endParaRPr>
          </a:p>
        </p:txBody>
      </p:sp>
      <p:sp>
        <p:nvSpPr>
          <p:cNvPr id="5" name="Date Placeholder 2"/>
          <p:cNvSpPr>
            <a:spLocks noGrp="1"/>
          </p:cNvSpPr>
          <p:nvPr>
            <p:ph type="dt" sz="half" idx="10"/>
          </p:nvPr>
        </p:nvSpPr>
        <p:spPr>
          <a:xfrm>
            <a:off x="696913" y="333375"/>
            <a:ext cx="1579562" cy="276225"/>
          </a:xfrm>
        </p:spPr>
        <p:txBody>
          <a:bodyPr/>
          <a:lstStyle/>
          <a:p>
            <a:pPr>
              <a:defRPr/>
            </a:pPr>
            <a:r>
              <a:rPr lang="en-US" smtClean="0"/>
              <a:t>January 2016</a:t>
            </a:r>
            <a:endParaRPr lang="en-US"/>
          </a:p>
        </p:txBody>
      </p:sp>
      <p:sp>
        <p:nvSpPr>
          <p:cNvPr id="3" name="Slide Number Placeholder 2"/>
          <p:cNvSpPr>
            <a:spLocks noGrp="1"/>
          </p:cNvSpPr>
          <p:nvPr>
            <p:ph type="sldNum" sz="quarter" idx="12"/>
          </p:nvPr>
        </p:nvSpPr>
        <p:spPr/>
        <p:txBody>
          <a:bodyPr/>
          <a:lstStyle/>
          <a:p>
            <a:pPr>
              <a:defRPr/>
            </a:pPr>
            <a:r>
              <a:rPr lang="en-US" smtClean="0"/>
              <a:t>Slide </a:t>
            </a:r>
            <a:fld id="{219CDBFA-76A2-4597-AA38-8543ED035B58}" type="slidenum">
              <a:rPr lang="en-US" smtClean="0"/>
              <a:pPr>
                <a:defRPr/>
              </a:pPr>
              <a:t>17</a:t>
            </a:fld>
            <a:endParaRPr lang="en-US"/>
          </a:p>
        </p:txBody>
      </p:sp>
      <p:sp>
        <p:nvSpPr>
          <p:cNvPr id="4" name="Footer Placeholder 3"/>
          <p:cNvSpPr>
            <a:spLocks noGrp="1"/>
          </p:cNvSpPr>
          <p:nvPr>
            <p:ph type="ftr" sz="quarter" idx="11"/>
          </p:nvPr>
        </p:nvSpPr>
        <p:spPr/>
        <p:txBody>
          <a:bodyPr/>
          <a:lstStyle/>
          <a:p>
            <a:pPr>
              <a:defRPr/>
            </a:pPr>
            <a:r>
              <a:rPr lang="en-US" smtClean="0"/>
              <a:t>Adrian Stephens, Intel Corporation</a:t>
            </a:r>
            <a:endParaRPr lang="en-US"/>
          </a:p>
        </p:txBody>
      </p:sp>
    </p:spTree>
    <p:extLst>
      <p:ext uri="{BB962C8B-B14F-4D97-AF65-F5344CB8AC3E}">
        <p14:creationId xmlns:p14="http://schemas.microsoft.com/office/powerpoint/2010/main" val="36777581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2"/>
          <p:cNvSpPr>
            <a:spLocks noGrp="1" noChangeArrowheads="1"/>
          </p:cNvSpPr>
          <p:nvPr>
            <p:ph type="title"/>
          </p:nvPr>
        </p:nvSpPr>
        <p:spPr>
          <a:xfrm>
            <a:off x="685800" y="685800"/>
            <a:ext cx="7772400" cy="605118"/>
          </a:xfrm>
        </p:spPr>
        <p:txBody>
          <a:bodyPr/>
          <a:lstStyle/>
          <a:p>
            <a:r>
              <a:rPr lang="en-US" dirty="0" smtClean="0"/>
              <a:t>March 2016 Plans</a:t>
            </a:r>
          </a:p>
        </p:txBody>
      </p:sp>
      <p:sp>
        <p:nvSpPr>
          <p:cNvPr id="17414" name="Rectangle 3"/>
          <p:cNvSpPr>
            <a:spLocks noGrp="1" noChangeArrowheads="1"/>
          </p:cNvSpPr>
          <p:nvPr>
            <p:ph type="body" idx="1"/>
          </p:nvPr>
        </p:nvSpPr>
        <p:spPr>
          <a:xfrm>
            <a:off x="533400" y="1290918"/>
            <a:ext cx="7924800" cy="4419600"/>
          </a:xfrm>
          <a:ln>
            <a:solidFill>
              <a:schemeClr val="bg1"/>
            </a:solidFill>
          </a:ln>
        </p:spPr>
        <p:txBody>
          <a:bodyPr/>
          <a:lstStyle/>
          <a:p>
            <a:pPr>
              <a:lnSpc>
                <a:spcPct val="90000"/>
              </a:lnSpc>
            </a:pPr>
            <a:r>
              <a:rPr lang="en-US" sz="3200" dirty="0" smtClean="0"/>
              <a:t>Two standalone meeting slots planned:</a:t>
            </a:r>
          </a:p>
          <a:p>
            <a:pPr lvl="1">
              <a:lnSpc>
                <a:spcPct val="90000"/>
              </a:lnSpc>
            </a:pPr>
            <a:r>
              <a:rPr lang="en-US" sz="2600" dirty="0" smtClean="0"/>
              <a:t>802.11 as a component/5G/IMT2020</a:t>
            </a:r>
          </a:p>
          <a:p>
            <a:pPr lvl="1">
              <a:lnSpc>
                <a:spcPct val="90000"/>
              </a:lnSpc>
            </a:pPr>
            <a:r>
              <a:rPr lang="en-US" sz="2600" dirty="0" smtClean="0"/>
              <a:t>Design Pattern for MIB attribute use</a:t>
            </a:r>
          </a:p>
          <a:p>
            <a:pPr lvl="1">
              <a:lnSpc>
                <a:spcPct val="90000"/>
              </a:lnSpc>
            </a:pPr>
            <a:r>
              <a:rPr lang="en-US" sz="2600" dirty="0" smtClean="0"/>
              <a:t>DS/AP/Portal </a:t>
            </a:r>
            <a:r>
              <a:rPr lang="en-US" sz="2600" dirty="0"/>
              <a:t>architecture </a:t>
            </a:r>
            <a:r>
              <a:rPr lang="en-US" sz="2600" dirty="0" smtClean="0"/>
              <a:t>discussions</a:t>
            </a:r>
          </a:p>
          <a:p>
            <a:pPr lvl="1">
              <a:lnSpc>
                <a:spcPct val="90000"/>
              </a:lnSpc>
            </a:pPr>
            <a:r>
              <a:rPr lang="en-US" sz="2600" dirty="0" smtClean="0"/>
              <a:t>IETF work anticipated: </a:t>
            </a:r>
          </a:p>
          <a:p>
            <a:pPr lvl="2">
              <a:lnSpc>
                <a:spcPct val="90000"/>
              </a:lnSpc>
            </a:pPr>
            <a:r>
              <a:rPr lang="en-US" sz="2400" dirty="0" smtClean="0"/>
              <a:t>Multicast Traffic features of 802.11</a:t>
            </a:r>
          </a:p>
          <a:p>
            <a:pPr lvl="2">
              <a:lnSpc>
                <a:spcPct val="90000"/>
              </a:lnSpc>
            </a:pPr>
            <a:r>
              <a:rPr lang="en-US" sz="2400" dirty="0" smtClean="0"/>
              <a:t>802.11/.15 IETF Tutorial and Projects Underway and work of joint interest</a:t>
            </a:r>
          </a:p>
          <a:p>
            <a:pPr>
              <a:lnSpc>
                <a:spcPct val="90000"/>
              </a:lnSpc>
            </a:pPr>
            <a:r>
              <a:rPr lang="en-US" sz="3000" dirty="0" smtClean="0"/>
              <a:t>One </a:t>
            </a:r>
            <a:r>
              <a:rPr lang="en-US" sz="3000" dirty="0"/>
              <a:t>joint session with </a:t>
            </a:r>
            <a:r>
              <a:rPr lang="en-US" sz="3000" dirty="0" smtClean="0"/>
              <a:t>TGak/802.1</a:t>
            </a:r>
          </a:p>
          <a:p>
            <a:pPr lvl="1">
              <a:lnSpc>
                <a:spcPct val="90000"/>
              </a:lnSpc>
            </a:pPr>
            <a:r>
              <a:rPr lang="en-US" sz="2600" dirty="0" smtClean="0"/>
              <a:t>802.11ak architecture discussions:</a:t>
            </a:r>
          </a:p>
          <a:p>
            <a:pPr lvl="2">
              <a:lnSpc>
                <a:spcPct val="90000"/>
              </a:lnSpc>
            </a:pPr>
            <a:r>
              <a:rPr lang="en-US" sz="2400" dirty="0" smtClean="0"/>
              <a:t>GLK ESS concept</a:t>
            </a:r>
          </a:p>
          <a:p>
            <a:pPr lvl="2">
              <a:lnSpc>
                <a:spcPct val="90000"/>
              </a:lnSpc>
            </a:pPr>
            <a:r>
              <a:rPr lang="en-US" sz="2400" dirty="0" smtClean="0"/>
              <a:t>“Where are a DS’s brains?”</a:t>
            </a:r>
          </a:p>
          <a:p>
            <a:pPr>
              <a:lnSpc>
                <a:spcPct val="90000"/>
              </a:lnSpc>
            </a:pPr>
            <a:endParaRPr lang="en-US" sz="2000" dirty="0" smtClean="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algn="r"/>
            <a:r>
              <a:rPr kumimoji="0" lang="en-US" sz="1200" b="0" i="0" u="none" strike="noStrike" cap="none" normalizeH="0" baseline="0" dirty="0" smtClean="0">
                <a:ln>
                  <a:noFill/>
                </a:ln>
                <a:solidFill>
                  <a:schemeClr val="tx1"/>
                </a:solidFill>
                <a:effectLst/>
                <a:latin typeface="Times New Roman" pitchFamily="18" charset="0"/>
              </a:rPr>
              <a:t>from slide 6/6 of </a:t>
            </a:r>
            <a:r>
              <a:rPr lang="en-US" sz="1200" b="0" dirty="0"/>
              <a:t>11-16-0190 by Joseph Levy (Interdigital)</a:t>
            </a:r>
          </a:p>
          <a:p>
            <a:pPr marL="0" marR="0" indent="0" algn="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Times New Roman" pitchFamily="18" charset="0"/>
            </a:endParaRPr>
          </a:p>
        </p:txBody>
      </p:sp>
      <p:sp>
        <p:nvSpPr>
          <p:cNvPr id="5" name="Date Placeholder 2"/>
          <p:cNvSpPr>
            <a:spLocks noGrp="1"/>
          </p:cNvSpPr>
          <p:nvPr>
            <p:ph type="dt" sz="half" idx="10"/>
          </p:nvPr>
        </p:nvSpPr>
        <p:spPr>
          <a:xfrm>
            <a:off x="696913" y="333375"/>
            <a:ext cx="1579562" cy="276225"/>
          </a:xfrm>
        </p:spPr>
        <p:txBody>
          <a:bodyPr/>
          <a:lstStyle/>
          <a:p>
            <a:pPr>
              <a:defRPr/>
            </a:pPr>
            <a:r>
              <a:rPr lang="en-US" smtClean="0"/>
              <a:t>January 2016</a:t>
            </a:r>
            <a:endParaRPr lang="en-US"/>
          </a:p>
        </p:txBody>
      </p:sp>
      <p:sp>
        <p:nvSpPr>
          <p:cNvPr id="3" name="Slide Number Placeholder 2"/>
          <p:cNvSpPr>
            <a:spLocks noGrp="1"/>
          </p:cNvSpPr>
          <p:nvPr>
            <p:ph type="sldNum" sz="quarter" idx="12"/>
          </p:nvPr>
        </p:nvSpPr>
        <p:spPr/>
        <p:txBody>
          <a:bodyPr/>
          <a:lstStyle/>
          <a:p>
            <a:pPr>
              <a:defRPr/>
            </a:pPr>
            <a:r>
              <a:rPr lang="en-US" smtClean="0"/>
              <a:t>Slide </a:t>
            </a:r>
            <a:fld id="{219CDBFA-76A2-4597-AA38-8543ED035B58}" type="slidenum">
              <a:rPr lang="en-US" smtClean="0"/>
              <a:pPr>
                <a:defRPr/>
              </a:pPr>
              <a:t>18</a:t>
            </a:fld>
            <a:endParaRPr lang="en-US"/>
          </a:p>
        </p:txBody>
      </p:sp>
      <p:sp>
        <p:nvSpPr>
          <p:cNvPr id="4" name="Footer Placeholder 3"/>
          <p:cNvSpPr>
            <a:spLocks noGrp="1"/>
          </p:cNvSpPr>
          <p:nvPr>
            <p:ph type="ftr" sz="quarter" idx="11"/>
          </p:nvPr>
        </p:nvSpPr>
        <p:spPr/>
        <p:txBody>
          <a:bodyPr/>
          <a:lstStyle/>
          <a:p>
            <a:pPr>
              <a:defRPr/>
            </a:pPr>
            <a:r>
              <a:rPr lang="en-US" smtClean="0"/>
              <a:t>Adrian Stephens, Intel Corporation</a:t>
            </a:r>
            <a:endParaRPr lang="en-US"/>
          </a:p>
        </p:txBody>
      </p:sp>
    </p:spTree>
    <p:extLst>
      <p:ext uri="{BB962C8B-B14F-4D97-AF65-F5344CB8AC3E}">
        <p14:creationId xmlns:p14="http://schemas.microsoft.com/office/powerpoint/2010/main" val="2958508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Slide </a:t>
            </a:r>
            <a:fld id="{3D6CCAE5-06F5-C34A-A6FD-BC33E1D7FAF7}" type="slidenum">
              <a:rPr lang="en-US"/>
              <a:pPr/>
              <a:t>19</a:t>
            </a:fld>
            <a:endParaRPr lang="en-US"/>
          </a:p>
        </p:txBody>
      </p:sp>
      <p:sp>
        <p:nvSpPr>
          <p:cNvPr id="27652" name="Rectangle 2"/>
          <p:cNvSpPr>
            <a:spLocks noGrp="1" noChangeArrowheads="1"/>
          </p:cNvSpPr>
          <p:nvPr>
            <p:ph type="title"/>
          </p:nvPr>
        </p:nvSpPr>
        <p:spPr>
          <a:xfrm>
            <a:off x="685800" y="838200"/>
            <a:ext cx="7772400" cy="1066800"/>
          </a:xfrm>
        </p:spPr>
        <p:txBody>
          <a:bodyPr/>
          <a:lstStyle/>
          <a:p>
            <a:r>
              <a:rPr lang="en-US" sz="2800" dirty="0">
                <a:latin typeface="Times New Roman" charset="0"/>
              </a:rPr>
              <a:t>IEEE </a:t>
            </a:r>
            <a:r>
              <a:rPr lang="en-US" sz="2800" dirty="0" smtClean="0">
                <a:latin typeface="Times New Roman" charset="0"/>
              </a:rPr>
              <a:t>802.11/15 </a:t>
            </a:r>
            <a:r>
              <a:rPr lang="en-US" sz="2800" dirty="0">
                <a:latin typeface="Times New Roman" charset="0"/>
              </a:rPr>
              <a:t>Regulatory SC</a:t>
            </a:r>
            <a:br>
              <a:rPr lang="en-US" sz="2800" dirty="0">
                <a:latin typeface="Times New Roman" charset="0"/>
              </a:rPr>
            </a:br>
            <a:r>
              <a:rPr lang="en-US" sz="2800" dirty="0" smtClean="0">
                <a:latin typeface="Times New Roman" charset="0"/>
              </a:rPr>
              <a:t>Atlanta Closing </a:t>
            </a:r>
            <a:r>
              <a:rPr lang="en-US" sz="2800" dirty="0">
                <a:latin typeface="Times New Roman" charset="0"/>
              </a:rPr>
              <a:t>Report</a:t>
            </a:r>
          </a:p>
        </p:txBody>
      </p:sp>
      <p:sp>
        <p:nvSpPr>
          <p:cNvPr id="27653" name="Rectangle 6"/>
          <p:cNvSpPr>
            <a:spLocks noGrp="1" noChangeArrowheads="1"/>
          </p:cNvSpPr>
          <p:nvPr>
            <p:ph type="body" idx="1"/>
          </p:nvPr>
        </p:nvSpPr>
        <p:spPr>
          <a:xfrm>
            <a:off x="685800" y="2286000"/>
            <a:ext cx="7772400" cy="381000"/>
          </a:xfrm>
        </p:spPr>
        <p:txBody>
          <a:bodyPr/>
          <a:lstStyle/>
          <a:p>
            <a:pPr algn="ctr">
              <a:buFontTx/>
              <a:buNone/>
            </a:pPr>
            <a:r>
              <a:rPr lang="en-US" sz="2000" dirty="0">
                <a:latin typeface="Times New Roman" charset="0"/>
              </a:rPr>
              <a:t>Date:</a:t>
            </a:r>
            <a:r>
              <a:rPr lang="en-US" sz="2000" b="0" dirty="0">
                <a:latin typeface="Times New Roman" charset="0"/>
              </a:rPr>
              <a:t> </a:t>
            </a:r>
            <a:r>
              <a:rPr lang="en-US" sz="2000" b="0" dirty="0" smtClean="0">
                <a:latin typeface="Times New Roman" charset="0"/>
              </a:rPr>
              <a:t>2016-01-22</a:t>
            </a:r>
            <a:endParaRPr lang="en-US" sz="2000" b="0" dirty="0">
              <a:latin typeface="Times New Roman" charset="0"/>
            </a:endParaRPr>
          </a:p>
        </p:txBody>
      </p:sp>
      <p:graphicFrame>
        <p:nvGraphicFramePr>
          <p:cNvPr id="27654" name="Object 11"/>
          <p:cNvGraphicFramePr>
            <a:graphicFrameLocks noChangeAspect="1"/>
          </p:cNvGraphicFramePr>
          <p:nvPr>
            <p:extLst>
              <p:ext uri="{D42A27DB-BD31-4B8C-83A1-F6EECF244321}">
                <p14:modId xmlns:p14="http://schemas.microsoft.com/office/powerpoint/2010/main" val="90841216"/>
              </p:ext>
            </p:extLst>
          </p:nvPr>
        </p:nvGraphicFramePr>
        <p:xfrm>
          <a:off x="496888" y="3135313"/>
          <a:ext cx="7867650" cy="2584450"/>
        </p:xfrm>
        <a:graphic>
          <a:graphicData uri="http://schemas.openxmlformats.org/presentationml/2006/ole">
            <mc:AlternateContent xmlns:mc="http://schemas.openxmlformats.org/markup-compatibility/2006">
              <mc:Choice xmlns:v="urn:schemas-microsoft-com:vml" Requires="v">
                <p:oleObj spid="_x0000_s6155" name="Document" r:id="rId4" imgW="8363178" imgH="2756611" progId="Word.Document.8">
                  <p:embed/>
                </p:oleObj>
              </mc:Choice>
              <mc:Fallback>
                <p:oleObj name="Document" r:id="rId4" imgW="8363178" imgH="2756611" progId="Word.Document.8">
                  <p:embed/>
                  <p:pic>
                    <p:nvPicPr>
                      <p:cNvPr id="0" name=""/>
                      <p:cNvPicPr>
                        <a:picLocks noChangeAspect="1" noChangeArrowheads="1"/>
                      </p:cNvPicPr>
                      <p:nvPr/>
                    </p:nvPicPr>
                    <p:blipFill>
                      <a:blip r:embed="rId5"/>
                      <a:srcRect/>
                      <a:stretch>
                        <a:fillRect/>
                      </a:stretch>
                    </p:blipFill>
                    <p:spPr bwMode="auto">
                      <a:xfrm>
                        <a:off x="496888" y="3135313"/>
                        <a:ext cx="7867650" cy="2584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7655" name="Rectangle 12"/>
          <p:cNvSpPr>
            <a:spLocks noChangeArrowheads="1"/>
          </p:cNvSpPr>
          <p:nvPr/>
        </p:nvSpPr>
        <p:spPr bwMode="auto">
          <a:xfrm>
            <a:off x="533400" y="2667000"/>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342900" indent="-342900" eaLnBrk="0" hangingPunct="0">
              <a:spcBef>
                <a:spcPct val="20000"/>
              </a:spcBef>
            </a:pPr>
            <a:r>
              <a:rPr lang="en-US" sz="2000" b="1"/>
              <a:t>Authors:</a:t>
            </a:r>
            <a:endParaRPr lang="en-US" sz="200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1/5 of 11-16-0142 by Rich Kennedy, Unlicensed Spectrum Advocates</a:t>
            </a:r>
          </a:p>
        </p:txBody>
      </p:sp>
      <p:sp>
        <p:nvSpPr>
          <p:cNvPr id="10" name="Date Placeholder 2"/>
          <p:cNvSpPr>
            <a:spLocks noGrp="1"/>
          </p:cNvSpPr>
          <p:nvPr>
            <p:ph type="dt" sz="half" idx="10"/>
          </p:nvPr>
        </p:nvSpPr>
        <p:spPr>
          <a:xfrm>
            <a:off x="696913" y="333375"/>
            <a:ext cx="1579562" cy="276225"/>
          </a:xfrm>
        </p:spPr>
        <p:txBody>
          <a:bodyPr/>
          <a:lstStyle/>
          <a:p>
            <a:pPr>
              <a:defRPr/>
            </a:pPr>
            <a:r>
              <a:rPr lang="en-US" smtClean="0"/>
              <a:t>January 2016</a:t>
            </a:r>
            <a:endParaRPr lang="en-US"/>
          </a:p>
        </p:txBody>
      </p:sp>
      <p:sp>
        <p:nvSpPr>
          <p:cNvPr id="3" name="Footer Placeholder 2"/>
          <p:cNvSpPr>
            <a:spLocks noGrp="1"/>
          </p:cNvSpPr>
          <p:nvPr>
            <p:ph type="ftr" sz="quarter" idx="11"/>
          </p:nvPr>
        </p:nvSpPr>
        <p:spPr/>
        <p:txBody>
          <a:bodyPr/>
          <a:lstStyle/>
          <a:p>
            <a:pPr>
              <a:defRPr/>
            </a:pPr>
            <a:r>
              <a:rPr lang="en-US" smtClean="0"/>
              <a:t>Adrian Stephens, Intel Corporation</a:t>
            </a:r>
            <a:endParaRPr lang="en-US"/>
          </a:p>
        </p:txBody>
      </p:sp>
    </p:spTree>
    <p:extLst>
      <p:ext uri="{BB962C8B-B14F-4D97-AF65-F5344CB8AC3E}">
        <p14:creationId xmlns:p14="http://schemas.microsoft.com/office/powerpoint/2010/main" val="33455985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tangle 2"/>
          <p:cNvSpPr>
            <a:spLocks noGrp="1" noChangeArrowheads="1"/>
          </p:cNvSpPr>
          <p:nvPr>
            <p:ph type="title"/>
          </p:nvPr>
        </p:nvSpPr>
        <p:spPr/>
        <p:txBody>
          <a:bodyPr/>
          <a:lstStyle/>
          <a:p>
            <a:r>
              <a:rPr lang="en-US" dirty="0" smtClean="0"/>
              <a:t>Abstract</a:t>
            </a:r>
          </a:p>
        </p:txBody>
      </p:sp>
      <p:sp>
        <p:nvSpPr>
          <p:cNvPr id="4102" name="Rectangle 3"/>
          <p:cNvSpPr>
            <a:spLocks noGrp="1" noChangeArrowheads="1"/>
          </p:cNvSpPr>
          <p:nvPr>
            <p:ph type="body" idx="1"/>
          </p:nvPr>
        </p:nvSpPr>
        <p:spPr/>
        <p:txBody>
          <a:bodyPr/>
          <a:lstStyle/>
          <a:p>
            <a:r>
              <a:rPr lang="en-GB" dirty="0" smtClean="0"/>
              <a:t>This document is a digest of the closing reports of all 802.11 sub-groups for presentation at the January 2016 closing plenary meeting. Attendance information and liaison reports are also included.</a:t>
            </a:r>
          </a:p>
        </p:txBody>
      </p:sp>
      <p:sp>
        <p:nvSpPr>
          <p:cNvPr id="2" name="Slide Number Placeholder 1"/>
          <p:cNvSpPr>
            <a:spLocks noGrp="1"/>
          </p:cNvSpPr>
          <p:nvPr>
            <p:ph type="sldNum" sz="quarter" idx="12"/>
          </p:nvPr>
        </p:nvSpPr>
        <p:spPr/>
        <p:txBody>
          <a:bodyPr/>
          <a:lstStyle/>
          <a:p>
            <a:pPr>
              <a:defRPr/>
            </a:pPr>
            <a:r>
              <a:rPr lang="en-US" smtClean="0"/>
              <a:t>Slide </a:t>
            </a:r>
            <a:fld id="{219CDBFA-76A2-4597-AA38-8543ED035B58}" type="slidenum">
              <a:rPr lang="en-US" smtClean="0"/>
              <a:pPr>
                <a:defRPr/>
              </a:pPr>
              <a:t>2</a:t>
            </a:fld>
            <a:endParaRPr lang="en-US"/>
          </a:p>
        </p:txBody>
      </p:sp>
      <p:sp>
        <p:nvSpPr>
          <p:cNvPr id="3" name="Date Placeholder 2"/>
          <p:cNvSpPr>
            <a:spLocks noGrp="1"/>
          </p:cNvSpPr>
          <p:nvPr>
            <p:ph type="dt" sz="half" idx="10"/>
          </p:nvPr>
        </p:nvSpPr>
        <p:spPr/>
        <p:txBody>
          <a:bodyPr/>
          <a:lstStyle/>
          <a:p>
            <a:pPr>
              <a:defRPr/>
            </a:pPr>
            <a:r>
              <a:rPr lang="en-US" smtClean="0"/>
              <a:t>January 2016</a:t>
            </a:r>
            <a:endParaRPr lang="en-US"/>
          </a:p>
        </p:txBody>
      </p:sp>
      <p:sp>
        <p:nvSpPr>
          <p:cNvPr id="4" name="Footer Placeholder 3"/>
          <p:cNvSpPr>
            <a:spLocks noGrp="1"/>
          </p:cNvSpPr>
          <p:nvPr>
            <p:ph type="ftr" sz="quarter" idx="11"/>
          </p:nvPr>
        </p:nvSpPr>
        <p:spPr/>
        <p:txBody>
          <a:bodyPr/>
          <a:lstStyle/>
          <a:p>
            <a:pPr>
              <a:defRPr/>
            </a:pPr>
            <a:r>
              <a:rPr lang="en-US" smtClean="0"/>
              <a:t>Adrian Stephens, Intel Corporation</a:t>
            </a:r>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Slide </a:t>
            </a:r>
            <a:fld id="{E07EA4A3-4808-3447-87F1-A3E70ACE90F4}" type="slidenum">
              <a:rPr lang="en-US"/>
              <a:pPr/>
              <a:t>20</a:t>
            </a:fld>
            <a:endParaRPr lang="en-US"/>
          </a:p>
        </p:txBody>
      </p:sp>
      <p:sp>
        <p:nvSpPr>
          <p:cNvPr id="29700" name="Rectangle 2"/>
          <p:cNvSpPr>
            <a:spLocks noGrp="1" noChangeArrowheads="1"/>
          </p:cNvSpPr>
          <p:nvPr>
            <p:ph type="title"/>
          </p:nvPr>
        </p:nvSpPr>
        <p:spPr/>
        <p:txBody>
          <a:bodyPr/>
          <a:lstStyle/>
          <a:p>
            <a:r>
              <a:rPr lang="en-US">
                <a:latin typeface="Times New Roman" charset="0"/>
              </a:rPr>
              <a:t>Abstract</a:t>
            </a:r>
          </a:p>
        </p:txBody>
      </p:sp>
      <p:sp>
        <p:nvSpPr>
          <p:cNvPr id="29701" name="Rectangle 3"/>
          <p:cNvSpPr>
            <a:spLocks noGrp="1" noChangeArrowheads="1"/>
          </p:cNvSpPr>
          <p:nvPr>
            <p:ph type="body" idx="1"/>
          </p:nvPr>
        </p:nvSpPr>
        <p:spPr>
          <a:xfrm>
            <a:off x="685800" y="1752600"/>
            <a:ext cx="7772400" cy="4114800"/>
          </a:xfrm>
        </p:spPr>
        <p:txBody>
          <a:bodyPr/>
          <a:lstStyle/>
          <a:p>
            <a:pPr>
              <a:buFontTx/>
              <a:buNone/>
            </a:pPr>
            <a:r>
              <a:rPr lang="en-US" dirty="0">
                <a:latin typeface="Times New Roman" charset="0"/>
              </a:rPr>
              <a:t>This presentation is the closing report for the </a:t>
            </a:r>
            <a:r>
              <a:rPr lang="en-US" dirty="0" smtClean="0">
                <a:latin typeface="Times New Roman" charset="0"/>
              </a:rPr>
              <a:t>January 2016 </a:t>
            </a:r>
            <a:r>
              <a:rPr lang="en-US" dirty="0">
                <a:latin typeface="Times New Roman" charset="0"/>
              </a:rPr>
              <a:t>IEEE </a:t>
            </a:r>
            <a:r>
              <a:rPr lang="en-US" dirty="0" smtClean="0">
                <a:latin typeface="Times New Roman" charset="0"/>
              </a:rPr>
              <a:t>802.11/15 </a:t>
            </a:r>
            <a:r>
              <a:rPr lang="en-US" dirty="0">
                <a:latin typeface="Times New Roman" charset="0"/>
              </a:rPr>
              <a:t>Regulatory Standing Committee meeting in </a:t>
            </a:r>
            <a:r>
              <a:rPr lang="en-US" dirty="0" smtClean="0">
                <a:latin typeface="Times New Roman" charset="0"/>
              </a:rPr>
              <a:t>Atlanta.</a:t>
            </a:r>
            <a:endParaRPr lang="en-US" dirty="0">
              <a:latin typeface="Times New Roman" charset="0"/>
            </a:endParaRPr>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2/5 of 11-16-0142 by Rich Kennedy, Unlicensed Spectrum Advocates</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January 2016</a:t>
            </a:r>
            <a:endParaRPr lang="en-US"/>
          </a:p>
        </p:txBody>
      </p:sp>
      <p:sp>
        <p:nvSpPr>
          <p:cNvPr id="3" name="Footer Placeholder 2"/>
          <p:cNvSpPr>
            <a:spLocks noGrp="1"/>
          </p:cNvSpPr>
          <p:nvPr>
            <p:ph type="ftr" sz="quarter" idx="11"/>
          </p:nvPr>
        </p:nvSpPr>
        <p:spPr/>
        <p:txBody>
          <a:bodyPr/>
          <a:lstStyle/>
          <a:p>
            <a:pPr>
              <a:defRPr/>
            </a:pPr>
            <a:r>
              <a:rPr lang="en-US" smtClean="0"/>
              <a:t>Adrian Stephens, Intel Corporation</a:t>
            </a:r>
            <a:endParaRPr lang="en-US"/>
          </a:p>
        </p:txBody>
      </p:sp>
    </p:spTree>
    <p:extLst>
      <p:ext uri="{BB962C8B-B14F-4D97-AF65-F5344CB8AC3E}">
        <p14:creationId xmlns:p14="http://schemas.microsoft.com/office/powerpoint/2010/main" val="38420915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p:txBody>
          <a:bodyPr/>
          <a:lstStyle/>
          <a:p>
            <a:r>
              <a:rPr lang="en-US" dirty="0">
                <a:latin typeface="Times New Roman" charset="0"/>
              </a:rPr>
              <a:t>Agenda</a:t>
            </a:r>
          </a:p>
        </p:txBody>
      </p:sp>
      <p:sp>
        <p:nvSpPr>
          <p:cNvPr id="31746" name="Content Placeholder 2"/>
          <p:cNvSpPr>
            <a:spLocks noGrp="1"/>
          </p:cNvSpPr>
          <p:nvPr>
            <p:ph idx="1"/>
          </p:nvPr>
        </p:nvSpPr>
        <p:spPr>
          <a:xfrm>
            <a:off x="685800" y="1828800"/>
            <a:ext cx="7772400" cy="4495800"/>
          </a:xfrm>
        </p:spPr>
        <p:txBody>
          <a:bodyPr/>
          <a:lstStyle/>
          <a:p>
            <a:pPr eaLnBrk="1" hangingPunct="1"/>
            <a:r>
              <a:rPr lang="en-US" altLang="en-US" sz="2800" dirty="0"/>
              <a:t>Introduction</a:t>
            </a:r>
          </a:p>
          <a:p>
            <a:pPr eaLnBrk="1" hangingPunct="1"/>
            <a:r>
              <a:rPr lang="en-US" altLang="en-US" sz="2800" dirty="0"/>
              <a:t>Approve minutes from Dallas</a:t>
            </a:r>
          </a:p>
          <a:p>
            <a:pPr eaLnBrk="1" hangingPunct="1"/>
            <a:r>
              <a:rPr lang="en-US" altLang="en-US" sz="2800" dirty="0"/>
              <a:t>At the start of 2016…</a:t>
            </a:r>
          </a:p>
          <a:p>
            <a:pPr eaLnBrk="1" hangingPunct="1"/>
            <a:r>
              <a:rPr lang="en-US" altLang="en-US" sz="2800" dirty="0"/>
              <a:t>The regulatory summaries</a:t>
            </a:r>
            <a:endParaRPr lang="en-US" altLang="en-US" sz="2000" dirty="0"/>
          </a:p>
          <a:p>
            <a:r>
              <a:rPr lang="en-US" altLang="en-US" sz="2800" dirty="0"/>
              <a:t>Actions required</a:t>
            </a:r>
          </a:p>
          <a:p>
            <a:pPr lvl="1" eaLnBrk="1" hangingPunct="1"/>
            <a:r>
              <a:rPr lang="en-US" altLang="en-US" dirty="0" smtClean="0"/>
              <a:t>TBD</a:t>
            </a:r>
          </a:p>
          <a:p>
            <a:pPr eaLnBrk="1" hangingPunct="1"/>
            <a:r>
              <a:rPr lang="en-US" altLang="en-US" dirty="0" smtClean="0"/>
              <a:t>Adjourn</a:t>
            </a:r>
            <a:endParaRPr lang="en-US" altLang="en-US" dirty="0"/>
          </a:p>
        </p:txBody>
      </p:sp>
      <p:sp>
        <p:nvSpPr>
          <p:cNvPr id="3174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Slide </a:t>
            </a:r>
            <a:fld id="{677C5467-0D41-8145-BB29-ACA5DBC6015E}" type="slidenum">
              <a:rPr lang="en-US"/>
              <a:pPr/>
              <a:t>21</a:t>
            </a:fld>
            <a:endParaRPr lang="en-US"/>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3/5 of 11-16-0142 by Rich Kennedy, Unlicensed Spectrum Advocates</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January 2016</a:t>
            </a:r>
            <a:endParaRPr lang="en-US"/>
          </a:p>
        </p:txBody>
      </p:sp>
      <p:sp>
        <p:nvSpPr>
          <p:cNvPr id="3" name="Footer Placeholder 2"/>
          <p:cNvSpPr>
            <a:spLocks noGrp="1"/>
          </p:cNvSpPr>
          <p:nvPr>
            <p:ph type="ftr" sz="quarter" idx="11"/>
          </p:nvPr>
        </p:nvSpPr>
        <p:spPr/>
        <p:txBody>
          <a:bodyPr/>
          <a:lstStyle/>
          <a:p>
            <a:pPr>
              <a:defRPr/>
            </a:pPr>
            <a:r>
              <a:rPr lang="en-US" smtClean="0"/>
              <a:t>Adrian Stephens, Intel Corporation</a:t>
            </a:r>
            <a:endParaRPr lang="en-US"/>
          </a:p>
        </p:txBody>
      </p:sp>
    </p:spTree>
    <p:extLst>
      <p:ext uri="{BB962C8B-B14F-4D97-AF65-F5344CB8AC3E}">
        <p14:creationId xmlns:p14="http://schemas.microsoft.com/office/powerpoint/2010/main" val="2540824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p:txBody>
          <a:bodyPr/>
          <a:lstStyle/>
          <a:p>
            <a:r>
              <a:rPr lang="en-US" dirty="0" smtClean="0">
                <a:latin typeface="Times New Roman" charset="0"/>
              </a:rPr>
              <a:t>Regulatory Updates</a:t>
            </a:r>
            <a:endParaRPr lang="en-US" dirty="0">
              <a:latin typeface="Times New Roman" charset="0"/>
            </a:endParaRPr>
          </a:p>
        </p:txBody>
      </p:sp>
      <p:sp>
        <p:nvSpPr>
          <p:cNvPr id="32770" name="Content Placeholder 2"/>
          <p:cNvSpPr>
            <a:spLocks noGrp="1"/>
          </p:cNvSpPr>
          <p:nvPr>
            <p:ph idx="1"/>
          </p:nvPr>
        </p:nvSpPr>
        <p:spPr>
          <a:xfrm>
            <a:off x="685800" y="1600200"/>
            <a:ext cx="7772400" cy="4953000"/>
          </a:xfrm>
        </p:spPr>
        <p:txBody>
          <a:bodyPr/>
          <a:lstStyle/>
          <a:p>
            <a:r>
              <a:rPr lang="en-US" altLang="en-US" dirty="0" smtClean="0"/>
              <a:t>Reviewed items in process at the end of 2015</a:t>
            </a:r>
          </a:p>
          <a:p>
            <a:r>
              <a:rPr lang="en-US" altLang="en-US" dirty="0" smtClean="0"/>
              <a:t>US</a:t>
            </a:r>
          </a:p>
          <a:p>
            <a:pPr lvl="1"/>
            <a:r>
              <a:rPr lang="en-US" altLang="en-US" sz="1800" dirty="0" smtClean="0"/>
              <a:t>FCC </a:t>
            </a:r>
            <a:r>
              <a:rPr lang="en-US" altLang="en-US" sz="1800" dirty="0"/>
              <a:t>DSRC </a:t>
            </a:r>
            <a:r>
              <a:rPr lang="en-US" altLang="en-US" sz="1800" dirty="0" smtClean="0"/>
              <a:t>decisions – Chairman’s letter to </a:t>
            </a:r>
            <a:r>
              <a:rPr lang="en-US" altLang="en-US" sz="1800" dirty="0" err="1" smtClean="0"/>
              <a:t>DoC</a:t>
            </a:r>
            <a:r>
              <a:rPr lang="en-US" altLang="en-US" sz="1800" dirty="0" smtClean="0"/>
              <a:t>, DoT and Congress</a:t>
            </a:r>
            <a:endParaRPr lang="en-US" altLang="en-US" sz="1800" dirty="0"/>
          </a:p>
          <a:p>
            <a:pPr lvl="1"/>
            <a:r>
              <a:rPr lang="en-US" altLang="en-US" sz="1800" dirty="0"/>
              <a:t>FCC trying to close on Globalstar TLPS</a:t>
            </a:r>
          </a:p>
          <a:p>
            <a:pPr lvl="1"/>
            <a:r>
              <a:rPr lang="en-US" altLang="en-US" sz="1800" dirty="0"/>
              <a:t>FCC 14-30 implementation date pushed out to March </a:t>
            </a:r>
            <a:r>
              <a:rPr lang="en-US" altLang="en-US" sz="1800" dirty="0" smtClean="0"/>
              <a:t>2016</a:t>
            </a:r>
          </a:p>
          <a:p>
            <a:r>
              <a:rPr lang="en-US" altLang="en-US" sz="2000" dirty="0" smtClean="0"/>
              <a:t>EU</a:t>
            </a:r>
          </a:p>
          <a:p>
            <a:pPr lvl="1"/>
            <a:r>
              <a:rPr lang="en-US" altLang="en-US" sz="1600" dirty="0" smtClean="0"/>
              <a:t>ETSI </a:t>
            </a:r>
            <a:r>
              <a:rPr lang="en-US" altLang="en-US" sz="1600" dirty="0"/>
              <a:t>ERM TG11</a:t>
            </a:r>
          </a:p>
          <a:p>
            <a:pPr lvl="1"/>
            <a:r>
              <a:rPr lang="en-US" altLang="en-US" sz="1600" dirty="0"/>
              <a:t>ETSI TC BRAN</a:t>
            </a:r>
          </a:p>
          <a:p>
            <a:pPr lvl="1"/>
            <a:r>
              <a:rPr lang="en-US" altLang="en-US" sz="1800" dirty="0"/>
              <a:t>New challenges for 5 GHz band use</a:t>
            </a:r>
          </a:p>
          <a:p>
            <a:r>
              <a:rPr lang="en-US" altLang="en-US" sz="2000" dirty="0" smtClean="0"/>
              <a:t>WRC-15 Outcomes</a:t>
            </a:r>
          </a:p>
          <a:p>
            <a:r>
              <a:rPr lang="en-US" altLang="en-US" sz="2000" dirty="0" smtClean="0"/>
              <a:t>Other</a:t>
            </a:r>
          </a:p>
          <a:p>
            <a:pPr lvl="1"/>
            <a:r>
              <a:rPr lang="en-US" altLang="en-US" sz="1800" dirty="0" smtClean="0"/>
              <a:t>Proposed changes to 802 regulatory</a:t>
            </a:r>
          </a:p>
          <a:p>
            <a:pPr lvl="1"/>
            <a:endParaRPr lang="en-US" altLang="en-US" dirty="0"/>
          </a:p>
        </p:txBody>
      </p:sp>
      <p:sp>
        <p:nvSpPr>
          <p:cNvPr id="3277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Slide </a:t>
            </a:r>
            <a:fld id="{282F1470-F9B3-5847-96D0-F2997491E7EE}" type="slidenum">
              <a:rPr lang="en-US"/>
              <a:pPr/>
              <a:t>22</a:t>
            </a:fld>
            <a:endParaRPr lang="en-US"/>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4/5 of 11-16-0142 by Rich Kennedy, Unlicensed Spectrum Advocates</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January 2016</a:t>
            </a:r>
            <a:endParaRPr lang="en-US"/>
          </a:p>
        </p:txBody>
      </p:sp>
      <p:sp>
        <p:nvSpPr>
          <p:cNvPr id="3" name="Footer Placeholder 2"/>
          <p:cNvSpPr>
            <a:spLocks noGrp="1"/>
          </p:cNvSpPr>
          <p:nvPr>
            <p:ph type="ftr" sz="quarter" idx="11"/>
          </p:nvPr>
        </p:nvSpPr>
        <p:spPr/>
        <p:txBody>
          <a:bodyPr/>
          <a:lstStyle/>
          <a:p>
            <a:pPr>
              <a:defRPr/>
            </a:pPr>
            <a:r>
              <a:rPr lang="en-US" smtClean="0"/>
              <a:t>Adrian Stephens, Intel Corporation</a:t>
            </a:r>
            <a:endParaRPr lang="en-US"/>
          </a:p>
        </p:txBody>
      </p:sp>
    </p:spTree>
    <p:extLst>
      <p:ext uri="{BB962C8B-B14F-4D97-AF65-F5344CB8AC3E}">
        <p14:creationId xmlns:p14="http://schemas.microsoft.com/office/powerpoint/2010/main" val="35352840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altLang="en-US" smtClean="0"/>
              <a:t>Teleconferences</a:t>
            </a:r>
          </a:p>
        </p:txBody>
      </p:sp>
      <p:sp>
        <p:nvSpPr>
          <p:cNvPr id="24579" name="Content Placeholder 2"/>
          <p:cNvSpPr>
            <a:spLocks noGrp="1"/>
          </p:cNvSpPr>
          <p:nvPr>
            <p:ph idx="1"/>
          </p:nvPr>
        </p:nvSpPr>
        <p:spPr/>
        <p:txBody>
          <a:bodyPr/>
          <a:lstStyle/>
          <a:p>
            <a:r>
              <a:rPr lang="en-US" altLang="en-US" dirty="0"/>
              <a:t>W</a:t>
            </a:r>
            <a:r>
              <a:rPr lang="en-US" altLang="en-US" dirty="0" smtClean="0"/>
              <a:t>eekly on Thursdays, 12:30 to 13:30 ET </a:t>
            </a:r>
          </a:p>
        </p:txBody>
      </p:sp>
      <p:sp>
        <p:nvSpPr>
          <p:cNvPr id="24582" name="Slide Number Placeholder 5"/>
          <p:cNvSpPr>
            <a:spLocks noGrp="1"/>
          </p:cNvSpPr>
          <p:nvPr>
            <p:ph type="sldNum" sz="quarter" idx="12"/>
          </p:nvPr>
        </p:nvSpPr>
        <p:spPr>
          <a:noFill/>
        </p:spPr>
        <p:txBody>
          <a:bodyPr/>
          <a:lstStyle/>
          <a:p>
            <a:r>
              <a:rPr lang="en-US" altLang="en-US"/>
              <a:t>Slide </a:t>
            </a:r>
            <a:fld id="{6DFFBC0B-F275-402C-82A4-FC56A255610B}" type="slidenum">
              <a:rPr lang="en-US" altLang="en-US"/>
              <a:pPr/>
              <a:t>23</a:t>
            </a:fld>
            <a:endParaRPr lang="en-US" altLang="en-US"/>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5/5 of 11-16-0142 by Rich Kennedy, Unlicensed Spectrum Advocates</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January 2016</a:t>
            </a:r>
            <a:endParaRPr lang="en-US"/>
          </a:p>
        </p:txBody>
      </p:sp>
      <p:sp>
        <p:nvSpPr>
          <p:cNvPr id="3" name="Footer Placeholder 2"/>
          <p:cNvSpPr>
            <a:spLocks noGrp="1"/>
          </p:cNvSpPr>
          <p:nvPr>
            <p:ph type="ftr" sz="quarter" idx="11"/>
          </p:nvPr>
        </p:nvSpPr>
        <p:spPr/>
        <p:txBody>
          <a:bodyPr/>
          <a:lstStyle/>
          <a:p>
            <a:pPr>
              <a:defRPr/>
            </a:pPr>
            <a:r>
              <a:rPr lang="en-US" smtClean="0"/>
              <a:t>Adrian Stephens, Intel Corporation</a:t>
            </a:r>
            <a:endParaRPr lang="en-US"/>
          </a:p>
        </p:txBody>
      </p:sp>
    </p:spTree>
    <p:extLst>
      <p:ext uri="{BB962C8B-B14F-4D97-AF65-F5344CB8AC3E}">
        <p14:creationId xmlns:p14="http://schemas.microsoft.com/office/powerpoint/2010/main" val="7987230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Slide Number Placeholder 5"/>
          <p:cNvSpPr>
            <a:spLocks noGrp="1"/>
          </p:cNvSpPr>
          <p:nvPr>
            <p:ph type="sldNum" sz="quarter" idx="12"/>
          </p:nvPr>
        </p:nvSpPr>
        <p:spPr>
          <a:noFill/>
        </p:spPr>
        <p:txBody>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spcBef>
                <a:spcPct val="0"/>
              </a:spcBef>
              <a:buFontTx/>
              <a:buNone/>
            </a:pPr>
            <a:r>
              <a:rPr lang="en-GB" altLang="en-US" sz="1200" b="0"/>
              <a:t>Slide </a:t>
            </a:r>
            <a:fld id="{E5DD9A7A-ED0C-43AC-A30B-9DAF42DACF76}" type="slidenum">
              <a:rPr lang="en-GB" altLang="en-US" sz="1200" b="0"/>
              <a:pPr>
                <a:spcBef>
                  <a:spcPct val="0"/>
                </a:spcBef>
                <a:buFontTx/>
                <a:buNone/>
              </a:pPr>
              <a:t>24</a:t>
            </a:fld>
            <a:endParaRPr lang="en-GB" altLang="en-US" sz="1200" b="0"/>
          </a:p>
        </p:txBody>
      </p:sp>
      <p:sp>
        <p:nvSpPr>
          <p:cNvPr id="13317" name="Rectangle 2"/>
          <p:cNvSpPr>
            <a:spLocks noGrp="1" noChangeArrowheads="1"/>
          </p:cNvSpPr>
          <p:nvPr>
            <p:ph type="title"/>
          </p:nvPr>
        </p:nvSpPr>
        <p:spPr>
          <a:noFill/>
        </p:spPr>
        <p:txBody>
          <a:bodyPr/>
          <a:lstStyle/>
          <a:p>
            <a:r>
              <a:rPr lang="en-GB" altLang="en-US" smtClean="0"/>
              <a:t>Closing Report</a:t>
            </a:r>
          </a:p>
        </p:txBody>
      </p:sp>
      <p:sp>
        <p:nvSpPr>
          <p:cNvPr id="13318" name="Rectangle 4"/>
          <p:cNvSpPr>
            <a:spLocks noGrp="1" noChangeArrowheads="1"/>
          </p:cNvSpPr>
          <p:nvPr>
            <p:ph type="body" idx="1"/>
          </p:nvPr>
        </p:nvSpPr>
        <p:spPr>
          <a:xfrm>
            <a:off x="685800" y="1524000"/>
            <a:ext cx="7772400" cy="381000"/>
          </a:xfrm>
          <a:noFill/>
        </p:spPr>
        <p:txBody>
          <a:bodyPr/>
          <a:lstStyle/>
          <a:p>
            <a:pPr algn="ctr">
              <a:buFontTx/>
              <a:buNone/>
            </a:pPr>
            <a:r>
              <a:rPr lang="en-GB" altLang="en-US" sz="2000" dirty="0" smtClean="0"/>
              <a:t>Date:</a:t>
            </a:r>
            <a:r>
              <a:rPr lang="en-GB" altLang="en-US" sz="2000" b="0" dirty="0" smtClean="0"/>
              <a:t> 2016-01-22</a:t>
            </a:r>
          </a:p>
        </p:txBody>
      </p:sp>
      <p:graphicFrame>
        <p:nvGraphicFramePr>
          <p:cNvPr id="13319" name="Object 5"/>
          <p:cNvGraphicFramePr>
            <a:graphicFrameLocks noChangeAspect="1"/>
          </p:cNvGraphicFramePr>
          <p:nvPr>
            <p:extLst>
              <p:ext uri="{D42A27DB-BD31-4B8C-83A1-F6EECF244321}">
                <p14:modId xmlns:p14="http://schemas.microsoft.com/office/powerpoint/2010/main" val="608835669"/>
              </p:ext>
            </p:extLst>
          </p:nvPr>
        </p:nvGraphicFramePr>
        <p:xfrm>
          <a:off x="706438" y="2292350"/>
          <a:ext cx="7583487" cy="2146300"/>
        </p:xfrm>
        <a:graphic>
          <a:graphicData uri="http://schemas.openxmlformats.org/presentationml/2006/ole">
            <mc:AlternateContent xmlns:mc="http://schemas.openxmlformats.org/markup-compatibility/2006">
              <mc:Choice xmlns:v="urn:schemas-microsoft-com:vml" Requires="v">
                <p:oleObj spid="_x0000_s7179" name="Document" r:id="rId4" imgW="8142570" imgH="2309192" progId="Word.Document.8">
                  <p:embed/>
                </p:oleObj>
              </mc:Choice>
              <mc:Fallback>
                <p:oleObj name="Document" r:id="rId4" imgW="8142570" imgH="2309192" progId="Word.Document.8">
                  <p:embed/>
                  <p:pic>
                    <p:nvPicPr>
                      <p:cNvPr id="0" name=""/>
                      <p:cNvPicPr>
                        <a:picLocks noChangeAspect="1" noChangeArrowheads="1"/>
                      </p:cNvPicPr>
                      <p:nvPr/>
                    </p:nvPicPr>
                    <p:blipFill>
                      <a:blip r:embed="rId5"/>
                      <a:srcRect/>
                      <a:stretch>
                        <a:fillRect/>
                      </a:stretch>
                    </p:blipFill>
                    <p:spPr bwMode="auto">
                      <a:xfrm>
                        <a:off x="706438" y="2292350"/>
                        <a:ext cx="7583487" cy="2146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320" name="Rectangle 6"/>
          <p:cNvSpPr>
            <a:spLocks noChangeArrowheads="1"/>
          </p:cNvSpPr>
          <p:nvPr/>
        </p:nvSpPr>
        <p:spPr bwMode="auto">
          <a:xfrm>
            <a:off x="533400" y="1939925"/>
            <a:ext cx="1447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buFontTx/>
              <a:buNone/>
            </a:pPr>
            <a:r>
              <a:rPr lang="en-GB" altLang="en-US" sz="2000"/>
              <a:t>Authors:</a:t>
            </a:r>
            <a:endParaRPr lang="en-GB" altLang="en-US" sz="2000" b="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from slide 1/4 of 11-16-0180 by Jim </a:t>
            </a:r>
            <a:r>
              <a:rPr kumimoji="0" lang="en-US" sz="1200" b="0" i="0" u="none" strike="noStrike" cap="none" normalizeH="0" baseline="0" dirty="0" smtClean="0">
                <a:ln>
                  <a:noFill/>
                </a:ln>
                <a:solidFill>
                  <a:schemeClr val="tx1"/>
                </a:solidFill>
                <a:effectLst/>
                <a:latin typeface="Times New Roman" pitchFamily="18" charset="0"/>
              </a:rPr>
              <a:t>Lansford</a:t>
            </a:r>
            <a:r>
              <a:rPr lang="en-US" sz="1200" b="0" dirty="0"/>
              <a:t> </a:t>
            </a:r>
            <a:r>
              <a:rPr kumimoji="0" lang="en-US" sz="1200" b="0" i="0" u="none" strike="noStrike" cap="none" normalizeH="0" baseline="0" dirty="0" smtClean="0">
                <a:ln>
                  <a:noFill/>
                </a:ln>
                <a:solidFill>
                  <a:schemeClr val="tx1"/>
                </a:solidFill>
                <a:effectLst/>
                <a:latin typeface="Times New Roman" pitchFamily="18" charset="0"/>
              </a:rPr>
              <a:t>(Qualcomm</a:t>
            </a:r>
            <a:r>
              <a:rPr kumimoji="0" lang="en-US" sz="1200" b="0" i="0" u="none" strike="noStrike" cap="none" normalizeH="0" baseline="0" dirty="0" smtClean="0">
                <a:ln>
                  <a:noFill/>
                </a:ln>
                <a:solidFill>
                  <a:schemeClr val="tx1"/>
                </a:solidFill>
                <a:effectLst/>
                <a:latin typeface="Times New Roman" pitchFamily="18" charset="0"/>
              </a:rPr>
              <a:t>)</a:t>
            </a:r>
          </a:p>
        </p:txBody>
      </p:sp>
      <p:sp>
        <p:nvSpPr>
          <p:cNvPr id="10" name="Date Placeholder 2"/>
          <p:cNvSpPr>
            <a:spLocks noGrp="1"/>
          </p:cNvSpPr>
          <p:nvPr>
            <p:ph type="dt" sz="half" idx="10"/>
          </p:nvPr>
        </p:nvSpPr>
        <p:spPr>
          <a:xfrm>
            <a:off x="696913" y="333375"/>
            <a:ext cx="1579562" cy="276225"/>
          </a:xfrm>
        </p:spPr>
        <p:txBody>
          <a:bodyPr/>
          <a:lstStyle/>
          <a:p>
            <a:pPr>
              <a:defRPr/>
            </a:pPr>
            <a:r>
              <a:rPr lang="en-US" smtClean="0"/>
              <a:t>January 2016</a:t>
            </a:r>
            <a:endParaRPr lang="en-US"/>
          </a:p>
        </p:txBody>
      </p:sp>
      <p:sp>
        <p:nvSpPr>
          <p:cNvPr id="3" name="Footer Placeholder 2"/>
          <p:cNvSpPr>
            <a:spLocks noGrp="1"/>
          </p:cNvSpPr>
          <p:nvPr>
            <p:ph type="ftr" sz="quarter" idx="11"/>
          </p:nvPr>
        </p:nvSpPr>
        <p:spPr/>
        <p:txBody>
          <a:bodyPr/>
          <a:lstStyle/>
          <a:p>
            <a:pPr>
              <a:defRPr/>
            </a:pPr>
            <a:r>
              <a:rPr lang="en-US" smtClean="0"/>
              <a:t>Adrian Stephens, Intel Corporation</a:t>
            </a:r>
            <a:endParaRPr lang="en-US"/>
          </a:p>
        </p:txBody>
      </p:sp>
    </p:spTree>
    <p:extLst>
      <p:ext uri="{BB962C8B-B14F-4D97-AF65-F5344CB8AC3E}">
        <p14:creationId xmlns:p14="http://schemas.microsoft.com/office/powerpoint/2010/main" val="99315132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Slide Number Placeholder 5"/>
          <p:cNvSpPr>
            <a:spLocks noGrp="1"/>
          </p:cNvSpPr>
          <p:nvPr>
            <p:ph type="sldNum" sz="quarter" idx="12"/>
          </p:nvPr>
        </p:nvSpPr>
        <p:spPr>
          <a:noFill/>
        </p:spPr>
        <p:txBody>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spcBef>
                <a:spcPct val="0"/>
              </a:spcBef>
              <a:buFontTx/>
              <a:buNone/>
            </a:pPr>
            <a:r>
              <a:rPr lang="en-GB" altLang="en-US" sz="1200" b="0"/>
              <a:t>Slide </a:t>
            </a:r>
            <a:fld id="{49436526-2E2D-4112-A1A2-07C822E07195}" type="slidenum">
              <a:rPr lang="en-GB" altLang="en-US" sz="1200" b="0"/>
              <a:pPr>
                <a:spcBef>
                  <a:spcPct val="0"/>
                </a:spcBef>
                <a:buFontTx/>
                <a:buNone/>
              </a:pPr>
              <a:t>25</a:t>
            </a:fld>
            <a:endParaRPr lang="en-GB" altLang="en-US" sz="1200" b="0"/>
          </a:p>
        </p:txBody>
      </p:sp>
      <p:sp>
        <p:nvSpPr>
          <p:cNvPr id="14341" name="Rectangle 2"/>
          <p:cNvSpPr>
            <a:spLocks noGrp="1" noChangeArrowheads="1"/>
          </p:cNvSpPr>
          <p:nvPr>
            <p:ph type="title"/>
          </p:nvPr>
        </p:nvSpPr>
        <p:spPr>
          <a:noFill/>
        </p:spPr>
        <p:txBody>
          <a:bodyPr/>
          <a:lstStyle/>
          <a:p>
            <a:r>
              <a:rPr lang="en-GB" altLang="en-US" smtClean="0"/>
              <a:t>Abstract</a:t>
            </a:r>
          </a:p>
        </p:txBody>
      </p:sp>
      <p:sp>
        <p:nvSpPr>
          <p:cNvPr id="14342" name="Rectangle 3"/>
          <p:cNvSpPr>
            <a:spLocks noGrp="1" noChangeArrowheads="1"/>
          </p:cNvSpPr>
          <p:nvPr>
            <p:ph type="body" idx="1"/>
          </p:nvPr>
        </p:nvSpPr>
        <p:spPr>
          <a:noFill/>
        </p:spPr>
        <p:txBody>
          <a:bodyPr/>
          <a:lstStyle/>
          <a:p>
            <a:pPr algn="ctr">
              <a:buFontTx/>
              <a:buNone/>
            </a:pPr>
            <a:r>
              <a:rPr lang="en-GB" altLang="en-US" sz="3200" dirty="0" smtClean="0"/>
              <a:t> Closing report for WNG SC for January 2016 in Atlanta, Georgia USA</a:t>
            </a:r>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from slide 2/4 of 11-16-0180 by Jim Lansford</a:t>
            </a:r>
            <a:r>
              <a:rPr kumimoji="0" lang="en-US" sz="1200" b="0" i="0" u="none" strike="noStrike" cap="none" normalizeH="0" baseline="0" dirty="0" smtClean="0">
                <a:ln>
                  <a:noFill/>
                </a:ln>
                <a:solidFill>
                  <a:schemeClr val="tx1"/>
                </a:solidFill>
                <a:effectLst/>
                <a:latin typeface="Times New Roman" pitchFamily="18" charset="0"/>
              </a:rPr>
              <a:t>, </a:t>
            </a:r>
            <a:r>
              <a:rPr kumimoji="0" lang="en-US" sz="1200" b="0" i="0" u="none" strike="noStrike" cap="none" normalizeH="0" baseline="0" dirty="0" smtClean="0">
                <a:ln>
                  <a:noFill/>
                </a:ln>
                <a:solidFill>
                  <a:schemeClr val="tx1"/>
                </a:solidFill>
                <a:effectLst/>
                <a:latin typeface="Times New Roman" pitchFamily="18" charset="0"/>
              </a:rPr>
              <a:t>(Qualcomm)</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January 2016</a:t>
            </a:r>
            <a:endParaRPr lang="en-US"/>
          </a:p>
        </p:txBody>
      </p:sp>
      <p:sp>
        <p:nvSpPr>
          <p:cNvPr id="3" name="Footer Placeholder 2"/>
          <p:cNvSpPr>
            <a:spLocks noGrp="1"/>
          </p:cNvSpPr>
          <p:nvPr>
            <p:ph type="ftr" sz="quarter" idx="11"/>
          </p:nvPr>
        </p:nvSpPr>
        <p:spPr/>
        <p:txBody>
          <a:bodyPr/>
          <a:lstStyle/>
          <a:p>
            <a:pPr>
              <a:defRPr/>
            </a:pPr>
            <a:r>
              <a:rPr lang="en-US" smtClean="0"/>
              <a:t>Adrian Stephens, Intel Corporation</a:t>
            </a:r>
            <a:endParaRPr lang="en-US"/>
          </a:p>
        </p:txBody>
      </p:sp>
    </p:spTree>
    <p:extLst>
      <p:ext uri="{BB962C8B-B14F-4D97-AF65-F5344CB8AC3E}">
        <p14:creationId xmlns:p14="http://schemas.microsoft.com/office/powerpoint/2010/main" val="224251471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Slide Number Placeholder 5"/>
          <p:cNvSpPr>
            <a:spLocks noGrp="1"/>
          </p:cNvSpPr>
          <p:nvPr>
            <p:ph type="sldNum" sz="quarter" idx="12"/>
          </p:nvPr>
        </p:nvSpPr>
        <p:spPr>
          <a:noFill/>
        </p:spPr>
        <p:txBody>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spcBef>
                <a:spcPct val="0"/>
              </a:spcBef>
              <a:buFontTx/>
              <a:buNone/>
            </a:pPr>
            <a:r>
              <a:rPr lang="en-GB" altLang="en-US" sz="1200" b="0"/>
              <a:t>Slide </a:t>
            </a:r>
            <a:fld id="{EE1058B0-560A-46B2-A208-C81E4C0153A3}" type="slidenum">
              <a:rPr lang="en-GB" altLang="en-US" sz="1200" b="0"/>
              <a:pPr>
                <a:spcBef>
                  <a:spcPct val="0"/>
                </a:spcBef>
                <a:buFontTx/>
                <a:buNone/>
              </a:pPr>
              <a:t>26</a:t>
            </a:fld>
            <a:endParaRPr lang="en-GB" altLang="en-US" sz="1200" b="0"/>
          </a:p>
        </p:txBody>
      </p:sp>
      <p:sp>
        <p:nvSpPr>
          <p:cNvPr id="15365" name="Rectangle 2"/>
          <p:cNvSpPr>
            <a:spLocks noGrp="1" noChangeArrowheads="1"/>
          </p:cNvSpPr>
          <p:nvPr>
            <p:ph type="body" idx="1"/>
          </p:nvPr>
        </p:nvSpPr>
        <p:spPr>
          <a:xfrm>
            <a:off x="323528" y="836613"/>
            <a:ext cx="8568951" cy="5495925"/>
          </a:xfrm>
        </p:spPr>
        <p:txBody>
          <a:bodyPr/>
          <a:lstStyle/>
          <a:p>
            <a:pPr marL="0" indent="0" eaLnBrk="1" hangingPunct="1">
              <a:lnSpc>
                <a:spcPct val="90000"/>
              </a:lnSpc>
              <a:buNone/>
            </a:pPr>
            <a:r>
              <a:rPr lang="en-US" altLang="en-US" sz="2800" dirty="0" smtClean="0"/>
              <a:t>Final Agenda</a:t>
            </a:r>
          </a:p>
          <a:p>
            <a:pPr marL="0" indent="0" eaLnBrk="1" hangingPunct="1">
              <a:lnSpc>
                <a:spcPct val="90000"/>
              </a:lnSpc>
              <a:buNone/>
            </a:pPr>
            <a:r>
              <a:rPr lang="en-US" altLang="en-US" sz="1600" b="0" dirty="0"/>
              <a:t>	</a:t>
            </a:r>
            <a:r>
              <a:rPr lang="en-US" altLang="en-US" sz="1600" b="0" dirty="0">
                <a:hlinkClick r:id="rId3"/>
              </a:rPr>
              <a:t>https://</a:t>
            </a:r>
            <a:r>
              <a:rPr lang="en-US" altLang="en-US" sz="1600" b="0" dirty="0" smtClean="0">
                <a:hlinkClick r:id="rId3"/>
              </a:rPr>
              <a:t>mentor.ieee.org/802.11/dcn/15/11-15-1518-01-0wng-agenda-for-wng-2016-01.ppt</a:t>
            </a:r>
            <a:r>
              <a:rPr lang="en-US" altLang="en-US" sz="1600" b="0" dirty="0" smtClean="0"/>
              <a:t>  </a:t>
            </a:r>
          </a:p>
          <a:p>
            <a:pPr marL="0" indent="0" eaLnBrk="1" hangingPunct="1">
              <a:lnSpc>
                <a:spcPct val="90000"/>
              </a:lnSpc>
              <a:buNone/>
            </a:pPr>
            <a:r>
              <a:rPr lang="en-US" altLang="en-US" sz="2800" dirty="0" smtClean="0"/>
              <a:t>Presentations at January 2016 meeting</a:t>
            </a:r>
            <a:endParaRPr lang="en-GB" altLang="en-US" dirty="0"/>
          </a:p>
          <a:p>
            <a:pPr marL="400050" lvl="1" indent="0" eaLnBrk="1" hangingPunct="1">
              <a:buNone/>
              <a:defRPr/>
            </a:pPr>
            <a:r>
              <a:rPr lang="en-US" altLang="en-US" dirty="0" smtClean="0"/>
              <a:t>1. </a:t>
            </a:r>
            <a:r>
              <a:rPr lang="en-US" altLang="en-US" dirty="0"/>
              <a:t>“ITU-R IMT-2020 </a:t>
            </a:r>
            <a:r>
              <a:rPr lang="en-US" altLang="en-US" dirty="0" smtClean="0"/>
              <a:t>Status” </a:t>
            </a:r>
            <a:r>
              <a:rPr lang="en-US" altLang="en-US" dirty="0"/>
              <a:t>by </a:t>
            </a:r>
            <a:r>
              <a:rPr lang="en-US" altLang="en-US" dirty="0" smtClean="0"/>
              <a:t>Joseph Levy (Interdigital)</a:t>
            </a:r>
            <a:endParaRPr lang="en-US" altLang="en-US" dirty="0"/>
          </a:p>
          <a:p>
            <a:pPr lvl="2" eaLnBrk="1" hangingPunct="1">
              <a:defRPr/>
            </a:pPr>
            <a:r>
              <a:rPr lang="en-US" altLang="en-US" sz="1600" dirty="0">
                <a:hlinkClick r:id="rId4"/>
              </a:rPr>
              <a:t>https://</a:t>
            </a:r>
            <a:r>
              <a:rPr lang="en-US" altLang="en-US" sz="1600" dirty="0" smtClean="0">
                <a:hlinkClick r:id="rId4"/>
              </a:rPr>
              <a:t>mentor.ieee.org/802.11/dcn/16/11-16-0127-00-0wng-itu-r-imt-2020-status.pptx</a:t>
            </a:r>
            <a:r>
              <a:rPr lang="en-US" altLang="en-US" sz="1600" dirty="0" smtClean="0"/>
              <a:t> </a:t>
            </a:r>
            <a:endParaRPr lang="en-US" altLang="en-US" sz="1600" dirty="0"/>
          </a:p>
          <a:p>
            <a:pPr marL="400050" lvl="1" indent="0" eaLnBrk="1" hangingPunct="1">
              <a:buNone/>
              <a:defRPr/>
            </a:pPr>
            <a:r>
              <a:rPr lang="en-US" altLang="en-US" dirty="0" smtClean="0"/>
              <a:t>2. </a:t>
            </a:r>
            <a:r>
              <a:rPr lang="en-US" altLang="en-US" dirty="0"/>
              <a:t>“Next steps for IMT-2020” by </a:t>
            </a:r>
            <a:r>
              <a:rPr lang="en-US" altLang="en-US" dirty="0" smtClean="0"/>
              <a:t>Andrew Myles (Cisco Systems)</a:t>
            </a:r>
            <a:endParaRPr lang="en-US" altLang="en-US" dirty="0"/>
          </a:p>
          <a:p>
            <a:pPr lvl="2" eaLnBrk="1" hangingPunct="1">
              <a:defRPr/>
            </a:pPr>
            <a:r>
              <a:rPr lang="en-US" altLang="en-US" sz="1600" dirty="0">
                <a:hlinkClick r:id="rId5"/>
              </a:rPr>
              <a:t>https://</a:t>
            </a:r>
            <a:r>
              <a:rPr lang="en-US" altLang="en-US" sz="1600" dirty="0" smtClean="0">
                <a:hlinkClick r:id="rId5"/>
              </a:rPr>
              <a:t>mentor.ieee.org/802.11/dcn/16/11-16-0004-00-0000-next-steps-for-imt-2020.pptx</a:t>
            </a:r>
            <a:r>
              <a:rPr lang="en-US" altLang="en-US" sz="1600" dirty="0" smtClean="0"/>
              <a:t> </a:t>
            </a:r>
            <a:endParaRPr lang="en-US" altLang="en-US" sz="1600" dirty="0"/>
          </a:p>
          <a:p>
            <a:pPr marL="400050" lvl="1" indent="0" eaLnBrk="1" hangingPunct="1">
              <a:buNone/>
              <a:defRPr/>
            </a:pPr>
            <a:r>
              <a:rPr lang="en-US" altLang="en-US" dirty="0" smtClean="0"/>
              <a:t>3. </a:t>
            </a:r>
            <a:r>
              <a:rPr lang="en-US" altLang="en-US" dirty="0"/>
              <a:t>“IMT-2020 Way Forward and Straw Polls” by Joseph Levy (Interdigital</a:t>
            </a:r>
            <a:r>
              <a:rPr lang="en-US" altLang="en-US" dirty="0" smtClean="0"/>
              <a:t>)</a:t>
            </a:r>
            <a:endParaRPr lang="en-US" altLang="en-US" dirty="0"/>
          </a:p>
          <a:p>
            <a:pPr lvl="2" eaLnBrk="1" hangingPunct="1">
              <a:defRPr/>
            </a:pPr>
            <a:r>
              <a:rPr lang="en-US" altLang="en-US" sz="1600" dirty="0">
                <a:hlinkClick r:id="rId6"/>
              </a:rPr>
              <a:t>https://</a:t>
            </a:r>
            <a:r>
              <a:rPr lang="en-US" altLang="en-US" sz="1600" dirty="0" smtClean="0">
                <a:hlinkClick r:id="rId6"/>
              </a:rPr>
              <a:t>mentor.ieee.org/802.11/dcn/16/11-16-0128-01-0wng-imt-2020-way-forward-and-straw-polls.pptx</a:t>
            </a:r>
            <a:r>
              <a:rPr lang="en-US" altLang="en-US" sz="1600" dirty="0" smtClean="0"/>
              <a:t> </a:t>
            </a:r>
          </a:p>
          <a:p>
            <a:pPr lvl="2" eaLnBrk="1" hangingPunct="1">
              <a:defRPr/>
            </a:pPr>
            <a:r>
              <a:rPr lang="en-US" altLang="en-US" sz="1600" dirty="0" smtClean="0"/>
              <a:t>Straw polls indicated some interest in moving forward with ITU-R engagement, but questions about whether members would receive support from their sponsors</a:t>
            </a:r>
            <a:endParaRPr lang="en-US" altLang="en-US" sz="1600" dirty="0"/>
          </a:p>
          <a:p>
            <a:pPr eaLnBrk="1" hangingPunct="1">
              <a:defRPr/>
            </a:pPr>
            <a:r>
              <a:rPr lang="en-US" altLang="en-US" dirty="0" smtClean="0"/>
              <a:t>Further discussion in ARC</a:t>
            </a:r>
            <a:endParaRPr lang="en-US" dirty="0" smtClean="0"/>
          </a:p>
          <a:p>
            <a:pPr lvl="2" eaLnBrk="1" hangingPunct="1">
              <a:defRPr/>
            </a:pPr>
            <a:endParaRPr lang="en-US" sz="1600" dirty="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from slide 3/4 of 11-16-0180 by Jim Lansford</a:t>
            </a:r>
            <a:r>
              <a:rPr kumimoji="0" lang="en-US" sz="1200" b="0" i="0" u="none" strike="noStrike" cap="none" normalizeH="0" baseline="0" dirty="0" smtClean="0">
                <a:ln>
                  <a:noFill/>
                </a:ln>
                <a:solidFill>
                  <a:schemeClr val="tx1"/>
                </a:solidFill>
                <a:effectLst/>
                <a:latin typeface="Times New Roman" pitchFamily="18" charset="0"/>
              </a:rPr>
              <a:t>, </a:t>
            </a:r>
            <a:r>
              <a:rPr kumimoji="0" lang="en-US" sz="1200" b="0" i="0" u="none" strike="noStrike" cap="none" normalizeH="0" baseline="0" dirty="0" smtClean="0">
                <a:ln>
                  <a:noFill/>
                </a:ln>
                <a:solidFill>
                  <a:schemeClr val="tx1"/>
                </a:solidFill>
                <a:effectLst/>
                <a:latin typeface="Times New Roman" pitchFamily="18" charset="0"/>
              </a:rPr>
              <a:t>(Qualcomm)</a:t>
            </a:r>
          </a:p>
        </p:txBody>
      </p:sp>
      <p:sp>
        <p:nvSpPr>
          <p:cNvPr id="7" name="Date Placeholder 2"/>
          <p:cNvSpPr>
            <a:spLocks noGrp="1"/>
          </p:cNvSpPr>
          <p:nvPr>
            <p:ph type="dt" sz="half" idx="10"/>
          </p:nvPr>
        </p:nvSpPr>
        <p:spPr>
          <a:xfrm>
            <a:off x="696913" y="333375"/>
            <a:ext cx="1579562" cy="276225"/>
          </a:xfrm>
        </p:spPr>
        <p:txBody>
          <a:bodyPr/>
          <a:lstStyle/>
          <a:p>
            <a:pPr>
              <a:defRPr/>
            </a:pPr>
            <a:r>
              <a:rPr lang="en-US" smtClean="0"/>
              <a:t>January 2016</a:t>
            </a:r>
            <a:endParaRPr lang="en-US"/>
          </a:p>
        </p:txBody>
      </p:sp>
      <p:sp>
        <p:nvSpPr>
          <p:cNvPr id="3" name="Footer Placeholder 2"/>
          <p:cNvSpPr>
            <a:spLocks noGrp="1"/>
          </p:cNvSpPr>
          <p:nvPr>
            <p:ph type="ftr" sz="quarter" idx="11"/>
          </p:nvPr>
        </p:nvSpPr>
        <p:spPr/>
        <p:txBody>
          <a:bodyPr/>
          <a:lstStyle/>
          <a:p>
            <a:pPr>
              <a:defRPr/>
            </a:pPr>
            <a:r>
              <a:rPr lang="en-US" smtClean="0"/>
              <a:t>Adrian Stephens, Intel Corporation</a:t>
            </a:r>
            <a:endParaRPr lang="en-US"/>
          </a:p>
        </p:txBody>
      </p:sp>
    </p:spTree>
    <p:extLst>
      <p:ext uri="{BB962C8B-B14F-4D97-AF65-F5344CB8AC3E}">
        <p14:creationId xmlns:p14="http://schemas.microsoft.com/office/powerpoint/2010/main" val="175108366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654968"/>
          </a:xfrm>
        </p:spPr>
        <p:txBody>
          <a:bodyPr/>
          <a:lstStyle/>
          <a:p>
            <a:r>
              <a:rPr lang="en-US" dirty="0" smtClean="0"/>
              <a:t>Additional Information</a:t>
            </a:r>
            <a:endParaRPr lang="en-US" dirty="0"/>
          </a:p>
        </p:txBody>
      </p:sp>
      <p:sp>
        <p:nvSpPr>
          <p:cNvPr id="3" name="Content Placeholder 2"/>
          <p:cNvSpPr>
            <a:spLocks noGrp="1"/>
          </p:cNvSpPr>
          <p:nvPr>
            <p:ph idx="1"/>
          </p:nvPr>
        </p:nvSpPr>
        <p:spPr/>
        <p:txBody>
          <a:bodyPr/>
          <a:lstStyle/>
          <a:p>
            <a:pPr marL="457200" indent="-457200">
              <a:lnSpc>
                <a:spcPct val="90000"/>
              </a:lnSpc>
            </a:pPr>
            <a:r>
              <a:rPr lang="en-GB" altLang="en-US" dirty="0"/>
              <a:t>Minutes</a:t>
            </a:r>
          </a:p>
          <a:p>
            <a:pPr lvl="1">
              <a:lnSpc>
                <a:spcPct val="90000"/>
              </a:lnSpc>
            </a:pPr>
            <a:r>
              <a:rPr lang="en-GB" altLang="en-US" dirty="0" smtClean="0"/>
              <a:t>16/162r0</a:t>
            </a:r>
          </a:p>
          <a:p>
            <a:pPr>
              <a:lnSpc>
                <a:spcPct val="90000"/>
              </a:lnSpc>
            </a:pPr>
            <a:r>
              <a:rPr lang="en-GB" altLang="ko-KR" dirty="0" smtClean="0">
                <a:ea typeface="Gulim" pitchFamily="34" charset="-127"/>
              </a:rPr>
              <a:t>Plans </a:t>
            </a:r>
            <a:r>
              <a:rPr lang="en-GB" altLang="ko-KR" dirty="0">
                <a:ea typeface="Gulim" pitchFamily="34" charset="-127"/>
              </a:rPr>
              <a:t>for </a:t>
            </a:r>
            <a:r>
              <a:rPr lang="en-GB" altLang="ko-KR" dirty="0" smtClean="0">
                <a:ea typeface="Gulim" pitchFamily="34" charset="-127"/>
              </a:rPr>
              <a:t>March 2016</a:t>
            </a:r>
            <a:endParaRPr lang="en-GB" altLang="ko-KR" dirty="0">
              <a:ea typeface="Gulim" pitchFamily="34" charset="-127"/>
            </a:endParaRPr>
          </a:p>
          <a:p>
            <a:pPr lvl="1" eaLnBrk="1" hangingPunct="1">
              <a:defRPr/>
            </a:pPr>
            <a:r>
              <a:rPr lang="en-US" altLang="en-US" dirty="0" smtClean="0"/>
              <a:t>Presentation on “</a:t>
            </a:r>
            <a:r>
              <a:rPr lang="en-US" altLang="en-US" dirty="0" err="1" smtClean="0"/>
              <a:t>LiFi</a:t>
            </a:r>
            <a:r>
              <a:rPr lang="en-US" altLang="en-US" dirty="0" smtClean="0"/>
              <a:t>”</a:t>
            </a:r>
          </a:p>
          <a:p>
            <a:pPr lvl="1" eaLnBrk="1" hangingPunct="1">
              <a:defRPr/>
            </a:pPr>
            <a:r>
              <a:rPr lang="en-US" altLang="en-US" dirty="0" smtClean="0"/>
              <a:t>Others TBD</a:t>
            </a:r>
            <a:endParaRPr lang="en-US" altLang="en-US" dirty="0"/>
          </a:p>
          <a:p>
            <a:endParaRPr lang="en-US" dirty="0"/>
          </a:p>
        </p:txBody>
      </p:sp>
      <p:sp>
        <p:nvSpPr>
          <p:cNvPr id="6" name="Slide Number Placeholder 5"/>
          <p:cNvSpPr>
            <a:spLocks noGrp="1"/>
          </p:cNvSpPr>
          <p:nvPr>
            <p:ph type="sldNum" sz="quarter" idx="12"/>
          </p:nvPr>
        </p:nvSpPr>
        <p:spPr/>
        <p:txBody>
          <a:bodyPr/>
          <a:lstStyle/>
          <a:p>
            <a:pPr>
              <a:defRPr/>
            </a:pPr>
            <a:r>
              <a:rPr lang="en-GB" altLang="en-US" smtClean="0"/>
              <a:t>Slide </a:t>
            </a:r>
            <a:fld id="{312366C1-4726-4453-8DE9-4CAACBB0E481}" type="slidenum">
              <a:rPr lang="en-GB" altLang="en-US" smtClean="0"/>
              <a:pPr>
                <a:defRPr/>
              </a:pPr>
              <a:t>27</a:t>
            </a:fld>
            <a:endParaRPr lang="en-GB" altLang="en-US"/>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from slide 4/4 of 11-16-0180 by Jim Lansford</a:t>
            </a:r>
            <a:r>
              <a:rPr kumimoji="0" lang="en-US" sz="1200" b="0" i="0" u="none" strike="noStrike" cap="none" normalizeH="0" baseline="0" dirty="0" smtClean="0">
                <a:ln>
                  <a:noFill/>
                </a:ln>
                <a:solidFill>
                  <a:schemeClr val="tx1"/>
                </a:solidFill>
                <a:effectLst/>
                <a:latin typeface="Times New Roman" pitchFamily="18" charset="0"/>
              </a:rPr>
              <a:t>, </a:t>
            </a:r>
            <a:r>
              <a:rPr kumimoji="0" lang="en-US" sz="1200" b="0" i="0" u="none" strike="noStrike" cap="none" normalizeH="0" baseline="0" dirty="0" smtClean="0">
                <a:ln>
                  <a:noFill/>
                </a:ln>
                <a:solidFill>
                  <a:schemeClr val="tx1"/>
                </a:solidFill>
                <a:effectLst/>
                <a:latin typeface="Times New Roman" pitchFamily="18" charset="0"/>
              </a:rPr>
              <a:t>(Qualcomm)</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January 2016</a:t>
            </a:r>
            <a:endParaRPr lang="en-US"/>
          </a:p>
        </p:txBody>
      </p:sp>
      <p:sp>
        <p:nvSpPr>
          <p:cNvPr id="4" name="Footer Placeholder 3"/>
          <p:cNvSpPr>
            <a:spLocks noGrp="1"/>
          </p:cNvSpPr>
          <p:nvPr>
            <p:ph type="ftr" sz="quarter" idx="11"/>
          </p:nvPr>
        </p:nvSpPr>
        <p:spPr/>
        <p:txBody>
          <a:bodyPr/>
          <a:lstStyle/>
          <a:p>
            <a:pPr>
              <a:defRPr/>
            </a:pPr>
            <a:r>
              <a:rPr lang="en-US" smtClean="0"/>
              <a:t>Adrian Stephens, Intel Corporation</a:t>
            </a:r>
            <a:endParaRPr lang="en-US"/>
          </a:p>
        </p:txBody>
      </p:sp>
    </p:spTree>
    <p:extLst>
      <p:ext uri="{BB962C8B-B14F-4D97-AF65-F5344CB8AC3E}">
        <p14:creationId xmlns:p14="http://schemas.microsoft.com/office/powerpoint/2010/main" val="22876791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Slide Number Placeholder 5"/>
          <p:cNvSpPr>
            <a:spLocks noGrp="1"/>
          </p:cNvSpPr>
          <p:nvPr>
            <p:ph type="sldNum" sz="quarter" idx="12"/>
          </p:nvPr>
        </p:nvSpPr>
        <p:spPr>
          <a:noFill/>
        </p:spPr>
        <p:txBody>
          <a:bodyPr/>
          <a:lstStyle/>
          <a:p>
            <a:r>
              <a:rPr lang="en-GB" smtClean="0"/>
              <a:t>Slide </a:t>
            </a:r>
            <a:fld id="{5C54AB6B-C76C-43C0-8CF9-4AA7315BEFF1}" type="slidenum">
              <a:rPr lang="en-GB" smtClean="0"/>
              <a:pPr/>
              <a:t>28</a:t>
            </a:fld>
            <a:endParaRPr lang="en-GB" smtClean="0"/>
          </a:p>
        </p:txBody>
      </p:sp>
      <p:sp>
        <p:nvSpPr>
          <p:cNvPr id="1030" name="Rectangle 2"/>
          <p:cNvSpPr>
            <a:spLocks noGrp="1" noChangeArrowheads="1"/>
          </p:cNvSpPr>
          <p:nvPr>
            <p:ph type="title"/>
          </p:nvPr>
        </p:nvSpPr>
        <p:spPr>
          <a:noFill/>
        </p:spPr>
        <p:txBody>
          <a:bodyPr/>
          <a:lstStyle/>
          <a:p>
            <a:r>
              <a:rPr lang="en-GB" dirty="0" smtClean="0"/>
              <a:t>IEEE 802 JTC1 SC closing report</a:t>
            </a:r>
            <a:br>
              <a:rPr lang="en-GB" dirty="0" smtClean="0"/>
            </a:br>
            <a:r>
              <a:rPr lang="en-GB" dirty="0" smtClean="0"/>
              <a:t>(Jan 2016)</a:t>
            </a:r>
          </a:p>
        </p:txBody>
      </p:sp>
      <p:sp>
        <p:nvSpPr>
          <p:cNvPr id="1031" name="Rectangle 4"/>
          <p:cNvSpPr>
            <a:spLocks noGrp="1" noChangeArrowheads="1"/>
          </p:cNvSpPr>
          <p:nvPr>
            <p:ph type="body" idx="1"/>
          </p:nvPr>
        </p:nvSpPr>
        <p:spPr>
          <a:xfrm>
            <a:off x="685800" y="1700808"/>
            <a:ext cx="7772400" cy="381000"/>
          </a:xfrm>
          <a:noFill/>
        </p:spPr>
        <p:txBody>
          <a:bodyPr/>
          <a:lstStyle/>
          <a:p>
            <a:pPr algn="ctr">
              <a:buFontTx/>
              <a:buNone/>
            </a:pPr>
            <a:r>
              <a:rPr lang="en-GB" sz="2000" dirty="0" smtClean="0"/>
              <a:t>Date:</a:t>
            </a:r>
            <a:r>
              <a:rPr lang="en-GB" sz="2000" b="0" dirty="0" smtClean="0"/>
              <a:t> 2016-01-22</a:t>
            </a:r>
          </a:p>
        </p:txBody>
      </p:sp>
      <p:graphicFrame>
        <p:nvGraphicFramePr>
          <p:cNvPr id="1026" name="Object 5"/>
          <p:cNvGraphicFramePr>
            <a:graphicFrameLocks noChangeAspect="1"/>
          </p:cNvGraphicFramePr>
          <p:nvPr>
            <p:extLst>
              <p:ext uri="{D42A27DB-BD31-4B8C-83A1-F6EECF244321}">
                <p14:modId xmlns:p14="http://schemas.microsoft.com/office/powerpoint/2010/main" val="841258235"/>
              </p:ext>
            </p:extLst>
          </p:nvPr>
        </p:nvGraphicFramePr>
        <p:xfrm>
          <a:off x="663575" y="2860675"/>
          <a:ext cx="8185150" cy="2301875"/>
        </p:xfrm>
        <a:graphic>
          <a:graphicData uri="http://schemas.openxmlformats.org/presentationml/2006/ole">
            <mc:AlternateContent xmlns:mc="http://schemas.openxmlformats.org/markup-compatibility/2006">
              <mc:Choice xmlns:v="urn:schemas-microsoft-com:vml" Requires="v">
                <p:oleObj spid="_x0000_s8203" name="Document" r:id="rId4" imgW="8152815" imgH="2296922" progId="Word.Document.8">
                  <p:embed/>
                </p:oleObj>
              </mc:Choice>
              <mc:Fallback>
                <p:oleObj name="Document" r:id="rId4" imgW="8152815" imgH="2296922" progId="Word.Document.8">
                  <p:embed/>
                  <p:pic>
                    <p:nvPicPr>
                      <p:cNvPr id="0" name=""/>
                      <p:cNvPicPr>
                        <a:picLocks noChangeAspect="1" noChangeArrowheads="1"/>
                      </p:cNvPicPr>
                      <p:nvPr/>
                    </p:nvPicPr>
                    <p:blipFill>
                      <a:blip r:embed="rId5"/>
                      <a:srcRect/>
                      <a:stretch>
                        <a:fillRect/>
                      </a:stretch>
                    </p:blipFill>
                    <p:spPr bwMode="auto">
                      <a:xfrm>
                        <a:off x="663575" y="2860675"/>
                        <a:ext cx="8185150" cy="2301875"/>
                      </a:xfrm>
                      <a:prstGeom prst="rect">
                        <a:avLst/>
                      </a:prstGeom>
                      <a:noFill/>
                      <a:extLst/>
                    </p:spPr>
                  </p:pic>
                </p:oleObj>
              </mc:Fallback>
            </mc:AlternateContent>
          </a:graphicData>
        </a:graphic>
      </p:graphicFrame>
      <p:sp>
        <p:nvSpPr>
          <p:cNvPr id="1032" name="Rectangle 6"/>
          <p:cNvSpPr>
            <a:spLocks noChangeArrowheads="1"/>
          </p:cNvSpPr>
          <p:nvPr/>
        </p:nvSpPr>
        <p:spPr bwMode="auto">
          <a:xfrm>
            <a:off x="533400" y="1939925"/>
            <a:ext cx="1447800" cy="381000"/>
          </a:xfrm>
          <a:prstGeom prst="rect">
            <a:avLst/>
          </a:prstGeom>
          <a:noFill/>
          <a:ln w="9525">
            <a:noFill/>
            <a:miter lim="800000"/>
            <a:headEnd/>
            <a:tailEnd/>
          </a:ln>
        </p:spPr>
        <p:txBody>
          <a:bodyPr lIns="92075" tIns="46038" rIns="92075" bIns="46038"/>
          <a:lstStyle/>
          <a:p>
            <a:pPr marL="342900" indent="-342900">
              <a:spcBef>
                <a:spcPct val="20000"/>
              </a:spcBef>
            </a:pPr>
            <a:r>
              <a:rPr lang="en-GB" sz="2000" b="1"/>
              <a:t>Authors:</a:t>
            </a:r>
            <a:endParaRPr lang="en-GB" sz="200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1/5 of 11-16-0177 by Andrew Myles, Cisco</a:t>
            </a:r>
          </a:p>
        </p:txBody>
      </p:sp>
      <p:sp>
        <p:nvSpPr>
          <p:cNvPr id="10" name="Date Placeholder 2"/>
          <p:cNvSpPr>
            <a:spLocks noGrp="1"/>
          </p:cNvSpPr>
          <p:nvPr>
            <p:ph type="dt" sz="half" idx="10"/>
          </p:nvPr>
        </p:nvSpPr>
        <p:spPr>
          <a:xfrm>
            <a:off x="696913" y="333375"/>
            <a:ext cx="1579562" cy="276225"/>
          </a:xfrm>
        </p:spPr>
        <p:txBody>
          <a:bodyPr/>
          <a:lstStyle/>
          <a:p>
            <a:pPr>
              <a:defRPr/>
            </a:pPr>
            <a:r>
              <a:rPr lang="en-US" smtClean="0"/>
              <a:t>January 2016</a:t>
            </a:r>
            <a:endParaRPr lang="en-US"/>
          </a:p>
        </p:txBody>
      </p:sp>
      <p:sp>
        <p:nvSpPr>
          <p:cNvPr id="3" name="Footer Placeholder 2"/>
          <p:cNvSpPr>
            <a:spLocks noGrp="1"/>
          </p:cNvSpPr>
          <p:nvPr>
            <p:ph type="ftr" sz="quarter" idx="11"/>
          </p:nvPr>
        </p:nvSpPr>
        <p:spPr/>
        <p:txBody>
          <a:bodyPr/>
          <a:lstStyle/>
          <a:p>
            <a:pPr>
              <a:defRPr/>
            </a:pPr>
            <a:r>
              <a:rPr lang="en-US" smtClean="0"/>
              <a:t>Adrian Stephens, Intel Corporation</a:t>
            </a:r>
            <a:endParaRPr lang="en-US"/>
          </a:p>
        </p:txBody>
      </p:sp>
    </p:spTree>
    <p:extLst>
      <p:ext uri="{BB962C8B-B14F-4D97-AF65-F5344CB8AC3E}">
        <p14:creationId xmlns:p14="http://schemas.microsoft.com/office/powerpoint/2010/main" val="206252065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5"/>
          <p:cNvSpPr>
            <a:spLocks noGrp="1"/>
          </p:cNvSpPr>
          <p:nvPr>
            <p:ph type="sldNum" sz="quarter" idx="12"/>
          </p:nvPr>
        </p:nvSpPr>
        <p:spPr>
          <a:noFill/>
        </p:spPr>
        <p:txBody>
          <a:bodyPr/>
          <a:lstStyle/>
          <a:p>
            <a:r>
              <a:rPr lang="en-GB" smtClean="0"/>
              <a:t>Slide </a:t>
            </a:r>
            <a:fld id="{827FA444-4315-4B21-90DB-70CB797C55B7}" type="slidenum">
              <a:rPr lang="en-GB" smtClean="0"/>
              <a:pPr/>
              <a:t>29</a:t>
            </a:fld>
            <a:endParaRPr lang="en-GB" smtClean="0"/>
          </a:p>
        </p:txBody>
      </p:sp>
      <p:sp>
        <p:nvSpPr>
          <p:cNvPr id="4101" name="Rectangle 2"/>
          <p:cNvSpPr>
            <a:spLocks noGrp="1" noChangeArrowheads="1"/>
          </p:cNvSpPr>
          <p:nvPr>
            <p:ph type="title"/>
          </p:nvPr>
        </p:nvSpPr>
        <p:spPr>
          <a:noFill/>
        </p:spPr>
        <p:txBody>
          <a:bodyPr/>
          <a:lstStyle/>
          <a:p>
            <a:r>
              <a:rPr lang="en-GB" smtClean="0"/>
              <a:t>Abstract</a:t>
            </a:r>
          </a:p>
        </p:txBody>
      </p:sp>
      <p:sp>
        <p:nvSpPr>
          <p:cNvPr id="4102" name="Rectangle 3"/>
          <p:cNvSpPr>
            <a:spLocks noGrp="1" noChangeArrowheads="1"/>
          </p:cNvSpPr>
          <p:nvPr>
            <p:ph type="body" idx="1"/>
          </p:nvPr>
        </p:nvSpPr>
        <p:spPr>
          <a:noFill/>
        </p:spPr>
        <p:txBody>
          <a:bodyPr/>
          <a:lstStyle/>
          <a:p>
            <a:pPr algn="ctr">
              <a:buFontTx/>
              <a:buNone/>
            </a:pPr>
            <a:r>
              <a:rPr lang="en-GB" sz="3200" dirty="0" smtClean="0"/>
              <a:t> Closing report for IEEE 802 JTC1 SC</a:t>
            </a:r>
            <a:br>
              <a:rPr lang="en-GB" sz="3200" dirty="0" smtClean="0"/>
            </a:br>
            <a:r>
              <a:rPr lang="en-GB" sz="3200" dirty="0" smtClean="0"/>
              <a:t>for Jan 2016 in Atlanta</a:t>
            </a:r>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2/5 of 11-16-0177 by Andrew Myles, Cisco</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January 2016</a:t>
            </a:r>
            <a:endParaRPr lang="en-US"/>
          </a:p>
        </p:txBody>
      </p:sp>
      <p:sp>
        <p:nvSpPr>
          <p:cNvPr id="3" name="Footer Placeholder 2"/>
          <p:cNvSpPr>
            <a:spLocks noGrp="1"/>
          </p:cNvSpPr>
          <p:nvPr>
            <p:ph type="ftr" sz="quarter" idx="11"/>
          </p:nvPr>
        </p:nvSpPr>
        <p:spPr/>
        <p:txBody>
          <a:bodyPr/>
          <a:lstStyle/>
          <a:p>
            <a:pPr>
              <a:defRPr/>
            </a:pPr>
            <a:r>
              <a:rPr lang="en-US" smtClean="0"/>
              <a:t>Adrian Stephens, Intel Corporation</a:t>
            </a:r>
            <a:endParaRPr lang="en-US"/>
          </a:p>
        </p:txBody>
      </p:sp>
    </p:spTree>
    <p:extLst>
      <p:ext uri="{BB962C8B-B14F-4D97-AF65-F5344CB8AC3E}">
        <p14:creationId xmlns:p14="http://schemas.microsoft.com/office/powerpoint/2010/main" val="16298133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0"/>
            <a:ext cx="2514600" cy="1600200"/>
          </a:xfrm>
        </p:spPr>
        <p:txBody>
          <a:bodyPr/>
          <a:lstStyle/>
          <a:p>
            <a:r>
              <a:rPr lang="en-GB" dirty="0" smtClean="0"/>
              <a:t>Attendance</a:t>
            </a:r>
            <a:endParaRPr lang="en-GB" dirty="0"/>
          </a:p>
        </p:txBody>
      </p:sp>
      <p:sp>
        <p:nvSpPr>
          <p:cNvPr id="4" name="Slide Number Placeholder 3"/>
          <p:cNvSpPr>
            <a:spLocks noGrp="1"/>
          </p:cNvSpPr>
          <p:nvPr>
            <p:ph type="sldNum" sz="quarter" idx="12"/>
          </p:nvPr>
        </p:nvSpPr>
        <p:spPr/>
        <p:txBody>
          <a:bodyPr/>
          <a:lstStyle/>
          <a:p>
            <a:pPr>
              <a:defRPr/>
            </a:pPr>
            <a:r>
              <a:rPr lang="en-US" smtClean="0"/>
              <a:t>Slide </a:t>
            </a:r>
            <a:fld id="{219CDBFA-76A2-4597-AA38-8543ED035B58}" type="slidenum">
              <a:rPr lang="en-US" smtClean="0"/>
              <a:pPr>
                <a:defRPr/>
              </a:pPr>
              <a:t>3</a:t>
            </a:fld>
            <a:endParaRPr lang="en-US"/>
          </a:p>
        </p:txBody>
      </p:sp>
      <p:sp>
        <p:nvSpPr>
          <p:cNvPr id="3" name="Date Placeholder 2"/>
          <p:cNvSpPr>
            <a:spLocks noGrp="1"/>
          </p:cNvSpPr>
          <p:nvPr>
            <p:ph type="dt" sz="half" idx="10"/>
          </p:nvPr>
        </p:nvSpPr>
        <p:spPr/>
        <p:txBody>
          <a:bodyPr/>
          <a:lstStyle/>
          <a:p>
            <a:pPr>
              <a:defRPr/>
            </a:pPr>
            <a:r>
              <a:rPr lang="en-US" smtClean="0"/>
              <a:t>January 2016</a:t>
            </a:r>
            <a:endParaRPr lang="en-US"/>
          </a:p>
        </p:txBody>
      </p:sp>
      <p:pic>
        <p:nvPicPr>
          <p:cNvPr id="7" name="Picture 6"/>
          <p:cNvPicPr>
            <a:picLocks noChangeAspect="1"/>
          </p:cNvPicPr>
          <p:nvPr/>
        </p:nvPicPr>
        <p:blipFill>
          <a:blip r:embed="rId3"/>
          <a:stretch>
            <a:fillRect/>
          </a:stretch>
        </p:blipFill>
        <p:spPr>
          <a:xfrm>
            <a:off x="3733800" y="609600"/>
            <a:ext cx="4114800" cy="5640586"/>
          </a:xfrm>
          <a:prstGeom prst="rect">
            <a:avLst/>
          </a:prstGeom>
        </p:spPr>
      </p:pic>
      <p:sp>
        <p:nvSpPr>
          <p:cNvPr id="6" name="Footer Placeholder 5"/>
          <p:cNvSpPr>
            <a:spLocks noGrp="1"/>
          </p:cNvSpPr>
          <p:nvPr>
            <p:ph type="ftr" sz="quarter" idx="11"/>
          </p:nvPr>
        </p:nvSpPr>
        <p:spPr/>
        <p:txBody>
          <a:bodyPr/>
          <a:lstStyle/>
          <a:p>
            <a:pPr>
              <a:defRPr/>
            </a:pPr>
            <a:r>
              <a:rPr lang="en-US" smtClean="0"/>
              <a:t>Adrian Stephens, Intel Corporation</a:t>
            </a:r>
            <a:endParaRPr lang="en-US"/>
          </a:p>
        </p:txBody>
      </p:sp>
    </p:spTree>
    <p:extLst>
      <p:ext uri="{BB962C8B-B14F-4D97-AF65-F5344CB8AC3E}">
        <p14:creationId xmlns:p14="http://schemas.microsoft.com/office/powerpoint/2010/main" val="24198162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685800"/>
            <a:ext cx="7992888" cy="1066800"/>
          </a:xfrm>
        </p:spPr>
        <p:txBody>
          <a:bodyPr/>
          <a:lstStyle/>
          <a:p>
            <a:r>
              <a:rPr lang="en-AU" dirty="0" smtClean="0"/>
              <a:t>The SC did not have a great deal of work this week and only one session was required</a:t>
            </a:r>
            <a:endParaRPr lang="en-AU" dirty="0"/>
          </a:p>
        </p:txBody>
      </p:sp>
      <p:sp>
        <p:nvSpPr>
          <p:cNvPr id="3" name="Content Placeholder 2"/>
          <p:cNvSpPr>
            <a:spLocks noGrp="1"/>
          </p:cNvSpPr>
          <p:nvPr>
            <p:ph idx="1"/>
          </p:nvPr>
        </p:nvSpPr>
        <p:spPr/>
        <p:txBody>
          <a:bodyPr/>
          <a:lstStyle/>
          <a:p>
            <a:r>
              <a:rPr lang="en-AU" dirty="0" smtClean="0"/>
              <a:t>Reviewed status of PSDO pipeline</a:t>
            </a:r>
          </a:p>
          <a:p>
            <a:pPr lvl="1"/>
            <a:r>
              <a:rPr lang="en-AU" dirty="0"/>
              <a:t>IEEE 802 has pushed </a:t>
            </a:r>
            <a:r>
              <a:rPr lang="en-AU" dirty="0" smtClean="0"/>
              <a:t>18 standards </a:t>
            </a:r>
            <a:r>
              <a:rPr lang="en-AU" dirty="0"/>
              <a:t>completely through the PSDO ratification </a:t>
            </a:r>
            <a:r>
              <a:rPr lang="en-AU" dirty="0" smtClean="0"/>
              <a:t>process</a:t>
            </a:r>
          </a:p>
          <a:p>
            <a:pPr lvl="1"/>
            <a:r>
              <a:rPr lang="en-AU" dirty="0"/>
              <a:t>IEEE 802 has </a:t>
            </a:r>
            <a:r>
              <a:rPr lang="en-AU" dirty="0" smtClean="0"/>
              <a:t>9 standards in or about to go into the PSDO </a:t>
            </a:r>
            <a:r>
              <a:rPr lang="en-AU" dirty="0"/>
              <a:t>ratification </a:t>
            </a:r>
            <a:r>
              <a:rPr lang="en-AU" dirty="0" smtClean="0"/>
              <a:t>process</a:t>
            </a:r>
          </a:p>
          <a:p>
            <a:r>
              <a:rPr lang="en-AU" dirty="0"/>
              <a:t>Reviewed </a:t>
            </a:r>
            <a:r>
              <a:rPr lang="en-AU" dirty="0" smtClean="0"/>
              <a:t>latest PSDO activities</a:t>
            </a:r>
          </a:p>
          <a:p>
            <a:pPr lvl="1"/>
            <a:r>
              <a:rPr lang="en-AU" dirty="0" smtClean="0"/>
              <a:t>802 through PSDO process</a:t>
            </a:r>
          </a:p>
          <a:p>
            <a:pPr lvl="1"/>
            <a:r>
              <a:rPr lang="en-AU" dirty="0" smtClean="0"/>
              <a:t>802.1BA and 802.1BR 60 day pre-ballot responses sent</a:t>
            </a:r>
          </a:p>
          <a:p>
            <a:pPr lvl="1"/>
            <a:r>
              <a:rPr lang="en-AU" dirty="0" smtClean="0"/>
              <a:t>802.1Xbx passed FDIS and responses discussed</a:t>
            </a:r>
          </a:p>
          <a:p>
            <a:pPr lvl="1"/>
            <a:r>
              <a:rPr lang="en-AU" dirty="0" smtClean="0"/>
              <a:t>802.22a, 802.22b submitted to PSDO process</a:t>
            </a:r>
          </a:p>
          <a:p>
            <a:pPr lvl="1"/>
            <a:r>
              <a:rPr lang="en-AU" dirty="0" smtClean="0"/>
              <a:t>802.3bx , 802.3bw, 802.1Qca will be submitted to PSDO soon</a:t>
            </a:r>
          </a:p>
        </p:txBody>
      </p:sp>
      <p:sp>
        <p:nvSpPr>
          <p:cNvPr id="6" name="Slide Number Placeholder 5"/>
          <p:cNvSpPr>
            <a:spLocks noGrp="1"/>
          </p:cNvSpPr>
          <p:nvPr>
            <p:ph type="sldNum" sz="quarter" idx="12"/>
          </p:nvPr>
        </p:nvSpPr>
        <p:spPr/>
        <p:txBody>
          <a:bodyPr/>
          <a:lstStyle/>
          <a:p>
            <a:pPr>
              <a:defRPr/>
            </a:pPr>
            <a:r>
              <a:rPr lang="en-GB" smtClean="0"/>
              <a:t>Slide </a:t>
            </a:r>
            <a:fld id="{43190CD6-18F2-44F1-A379-0C51A15702FA}" type="slidenum">
              <a:rPr lang="en-GB" smtClean="0"/>
              <a:pPr>
                <a:defRPr/>
              </a:pPr>
              <a:t>30</a:t>
            </a:fld>
            <a:endParaRPr lang="en-GB"/>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3/5 of 11-16-0177 by Andrew Myles, Cisco</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January 2016</a:t>
            </a:r>
            <a:endParaRPr lang="en-US"/>
          </a:p>
        </p:txBody>
      </p:sp>
      <p:sp>
        <p:nvSpPr>
          <p:cNvPr id="4" name="Footer Placeholder 3"/>
          <p:cNvSpPr>
            <a:spLocks noGrp="1"/>
          </p:cNvSpPr>
          <p:nvPr>
            <p:ph type="ftr" sz="quarter" idx="11"/>
          </p:nvPr>
        </p:nvSpPr>
        <p:spPr/>
        <p:txBody>
          <a:bodyPr/>
          <a:lstStyle/>
          <a:p>
            <a:pPr>
              <a:defRPr/>
            </a:pPr>
            <a:r>
              <a:rPr lang="en-US" smtClean="0"/>
              <a:t>Adrian Stephens, Intel Corporation</a:t>
            </a:r>
            <a:endParaRPr lang="en-US"/>
          </a:p>
        </p:txBody>
      </p:sp>
    </p:spTree>
    <p:extLst>
      <p:ext uri="{BB962C8B-B14F-4D97-AF65-F5344CB8AC3E}">
        <p14:creationId xmlns:p14="http://schemas.microsoft.com/office/powerpoint/2010/main" val="378619795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685800"/>
            <a:ext cx="7992888" cy="1066800"/>
          </a:xfrm>
        </p:spPr>
        <p:txBody>
          <a:bodyPr/>
          <a:lstStyle/>
          <a:p>
            <a:r>
              <a:rPr lang="en-AU" dirty="0" smtClean="0"/>
              <a:t>The SC did not have a great deal of work this week and only one session was required</a:t>
            </a:r>
            <a:endParaRPr lang="en-AU" dirty="0"/>
          </a:p>
        </p:txBody>
      </p:sp>
      <p:sp>
        <p:nvSpPr>
          <p:cNvPr id="3" name="Content Placeholder 2"/>
          <p:cNvSpPr>
            <a:spLocks noGrp="1"/>
          </p:cNvSpPr>
          <p:nvPr>
            <p:ph idx="1"/>
          </p:nvPr>
        </p:nvSpPr>
        <p:spPr/>
        <p:txBody>
          <a:bodyPr/>
          <a:lstStyle/>
          <a:p>
            <a:r>
              <a:rPr lang="en-AU" dirty="0" smtClean="0"/>
              <a:t>Reviewed agenda for SC6 meeting in Mar 2016</a:t>
            </a:r>
          </a:p>
          <a:p>
            <a:pPr lvl="1"/>
            <a:r>
              <a:rPr lang="en-AU" dirty="0" smtClean="0"/>
              <a:t>IEEE 802 will not have any reps</a:t>
            </a:r>
          </a:p>
          <a:p>
            <a:pPr lvl="1"/>
            <a:r>
              <a:rPr lang="en-AU" dirty="0" smtClean="0"/>
              <a:t>IEEE 802 will send status reports for each WG</a:t>
            </a:r>
          </a:p>
          <a:p>
            <a:pPr lvl="1"/>
            <a:r>
              <a:rPr lang="en-AU" dirty="0" smtClean="0"/>
              <a:t>Agenda is very light so far</a:t>
            </a:r>
          </a:p>
          <a:p>
            <a:pPr lvl="1"/>
            <a:r>
              <a:rPr lang="en-AU" dirty="0" smtClean="0"/>
              <a:t>Topics of possible interest </a:t>
            </a:r>
          </a:p>
          <a:p>
            <a:pPr lvl="2"/>
            <a:r>
              <a:rPr lang="en-AU" dirty="0" smtClean="0"/>
              <a:t>WG1: Human Body Area Networking proposal</a:t>
            </a:r>
          </a:p>
          <a:p>
            <a:pPr lvl="2"/>
            <a:r>
              <a:rPr lang="en-AU" dirty="0" smtClean="0"/>
              <a:t>WG7: WLAN </a:t>
            </a:r>
            <a:r>
              <a:rPr lang="en-AU" dirty="0"/>
              <a:t>Access Controller (AC) Coordination </a:t>
            </a:r>
            <a:r>
              <a:rPr lang="en-AU" dirty="0" smtClean="0"/>
              <a:t>Technology proposal</a:t>
            </a:r>
          </a:p>
          <a:p>
            <a:pPr lvl="2"/>
            <a:r>
              <a:rPr lang="en-AU" dirty="0" smtClean="0"/>
              <a:t>WG7: Convergence </a:t>
            </a:r>
            <a:r>
              <a:rPr lang="en-AU" dirty="0"/>
              <a:t>Service for Interworking of Heterogeneous Wireless </a:t>
            </a:r>
            <a:r>
              <a:rPr lang="en-AU" dirty="0" smtClean="0"/>
              <a:t>Networks proposal</a:t>
            </a:r>
          </a:p>
          <a:p>
            <a:pPr lvl="2"/>
            <a:endParaRPr lang="en-AU" dirty="0" smtClean="0"/>
          </a:p>
          <a:p>
            <a:endParaRPr lang="en-AU" dirty="0"/>
          </a:p>
        </p:txBody>
      </p:sp>
      <p:sp>
        <p:nvSpPr>
          <p:cNvPr id="6" name="Slide Number Placeholder 5"/>
          <p:cNvSpPr>
            <a:spLocks noGrp="1"/>
          </p:cNvSpPr>
          <p:nvPr>
            <p:ph type="sldNum" sz="quarter" idx="12"/>
          </p:nvPr>
        </p:nvSpPr>
        <p:spPr/>
        <p:txBody>
          <a:bodyPr/>
          <a:lstStyle/>
          <a:p>
            <a:pPr>
              <a:defRPr/>
            </a:pPr>
            <a:r>
              <a:rPr lang="en-GB" smtClean="0"/>
              <a:t>Slide </a:t>
            </a:r>
            <a:fld id="{43190CD6-18F2-44F1-A379-0C51A15702FA}" type="slidenum">
              <a:rPr lang="en-GB" smtClean="0"/>
              <a:pPr>
                <a:defRPr/>
              </a:pPr>
              <a:t>31</a:t>
            </a:fld>
            <a:endParaRPr lang="en-GB"/>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4/5 of 11-16-0177 by Andrew Myles, Cisco</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January 2016</a:t>
            </a:r>
            <a:endParaRPr lang="en-US"/>
          </a:p>
        </p:txBody>
      </p:sp>
      <p:sp>
        <p:nvSpPr>
          <p:cNvPr id="4" name="Footer Placeholder 3"/>
          <p:cNvSpPr>
            <a:spLocks noGrp="1"/>
          </p:cNvSpPr>
          <p:nvPr>
            <p:ph type="ftr" sz="quarter" idx="11"/>
          </p:nvPr>
        </p:nvSpPr>
        <p:spPr/>
        <p:txBody>
          <a:bodyPr/>
          <a:lstStyle/>
          <a:p>
            <a:pPr>
              <a:defRPr/>
            </a:pPr>
            <a:r>
              <a:rPr lang="en-US" smtClean="0"/>
              <a:t>Adrian Stephens, Intel Corporation</a:t>
            </a:r>
            <a:endParaRPr lang="en-US"/>
          </a:p>
        </p:txBody>
      </p:sp>
    </p:spTree>
    <p:extLst>
      <p:ext uri="{BB962C8B-B14F-4D97-AF65-F5344CB8AC3E}">
        <p14:creationId xmlns:p14="http://schemas.microsoft.com/office/powerpoint/2010/main" val="78221067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will focus in Macau on PSDO processes &amp; reporting on SC6 meeting </a:t>
            </a:r>
            <a:endParaRPr lang="en-AU" dirty="0"/>
          </a:p>
        </p:txBody>
      </p:sp>
      <p:sp>
        <p:nvSpPr>
          <p:cNvPr id="3" name="Content Placeholder 2"/>
          <p:cNvSpPr>
            <a:spLocks noGrp="1"/>
          </p:cNvSpPr>
          <p:nvPr>
            <p:ph idx="1"/>
          </p:nvPr>
        </p:nvSpPr>
        <p:spPr/>
        <p:txBody>
          <a:bodyPr/>
          <a:lstStyle/>
          <a:p>
            <a:r>
              <a:rPr lang="en-AU" dirty="0" smtClean="0"/>
              <a:t>Continue executing PSDO processes</a:t>
            </a:r>
          </a:p>
          <a:p>
            <a:r>
              <a:rPr lang="en-AU" dirty="0" smtClean="0"/>
              <a:t>Report on SC6 meeting results</a:t>
            </a:r>
          </a:p>
          <a:p>
            <a:endParaRPr lang="en-AU" dirty="0" smtClean="0"/>
          </a:p>
        </p:txBody>
      </p:sp>
      <p:sp>
        <p:nvSpPr>
          <p:cNvPr id="6" name="Slide Number Placeholder 5"/>
          <p:cNvSpPr>
            <a:spLocks noGrp="1"/>
          </p:cNvSpPr>
          <p:nvPr>
            <p:ph type="sldNum" sz="quarter" idx="12"/>
          </p:nvPr>
        </p:nvSpPr>
        <p:spPr/>
        <p:txBody>
          <a:bodyPr/>
          <a:lstStyle/>
          <a:p>
            <a:pPr>
              <a:defRPr/>
            </a:pPr>
            <a:r>
              <a:rPr lang="en-GB" smtClean="0"/>
              <a:t>Slide </a:t>
            </a:r>
            <a:fld id="{43190CD6-18F2-44F1-A379-0C51A15702FA}" type="slidenum">
              <a:rPr lang="en-GB" smtClean="0"/>
              <a:pPr>
                <a:defRPr/>
              </a:pPr>
              <a:t>32</a:t>
            </a:fld>
            <a:endParaRPr lang="en-GB"/>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5/5 of 11-16-0177 by Andrew Myles, Cisco</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January 2016</a:t>
            </a:r>
            <a:endParaRPr lang="en-US"/>
          </a:p>
        </p:txBody>
      </p:sp>
      <p:sp>
        <p:nvSpPr>
          <p:cNvPr id="4" name="Footer Placeholder 3"/>
          <p:cNvSpPr>
            <a:spLocks noGrp="1"/>
          </p:cNvSpPr>
          <p:nvPr>
            <p:ph type="ftr" sz="quarter" idx="11"/>
          </p:nvPr>
        </p:nvSpPr>
        <p:spPr/>
        <p:txBody>
          <a:bodyPr/>
          <a:lstStyle/>
          <a:p>
            <a:pPr>
              <a:defRPr/>
            </a:pPr>
            <a:r>
              <a:rPr lang="en-US" smtClean="0"/>
              <a:t>Adrian Stephens, Intel Corporation</a:t>
            </a:r>
            <a:endParaRPr lang="en-US"/>
          </a:p>
        </p:txBody>
      </p:sp>
    </p:spTree>
    <p:extLst>
      <p:ext uri="{BB962C8B-B14F-4D97-AF65-F5344CB8AC3E}">
        <p14:creationId xmlns:p14="http://schemas.microsoft.com/office/powerpoint/2010/main" val="224707621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Slide Number Placeholder 5"/>
          <p:cNvSpPr>
            <a:spLocks noGrp="1"/>
          </p:cNvSpPr>
          <p:nvPr>
            <p:ph type="sldNum" sz="quarter" idx="12"/>
          </p:nvPr>
        </p:nvSpPr>
        <p:spPr>
          <a:noFill/>
        </p:spPr>
        <p:txBody>
          <a:bodyPr/>
          <a:lstStyle/>
          <a:p>
            <a:r>
              <a:rPr lang="en-US" smtClean="0"/>
              <a:t>Slide </a:t>
            </a:r>
            <a:fld id="{0AAC8984-FAF7-4BDC-8A43-79AF6F406068}" type="slidenum">
              <a:rPr lang="en-US" smtClean="0"/>
              <a:pPr/>
              <a:t>33</a:t>
            </a:fld>
            <a:endParaRPr lang="en-US" smtClean="0"/>
          </a:p>
        </p:txBody>
      </p:sp>
      <p:sp>
        <p:nvSpPr>
          <p:cNvPr id="1030" name="Rectangle 2"/>
          <p:cNvSpPr>
            <a:spLocks noGrp="1" noChangeArrowheads="1"/>
          </p:cNvSpPr>
          <p:nvPr>
            <p:ph type="title"/>
          </p:nvPr>
        </p:nvSpPr>
        <p:spPr>
          <a:noFill/>
        </p:spPr>
        <p:txBody>
          <a:bodyPr/>
          <a:lstStyle/>
          <a:p>
            <a:pPr eaLnBrk="1" hangingPunct="1"/>
            <a:r>
              <a:rPr lang="en-US" dirty="0" smtClean="0"/>
              <a:t>IEEE 802.11mc Closing Report for</a:t>
            </a:r>
            <a:br>
              <a:rPr lang="en-US" dirty="0" smtClean="0"/>
            </a:br>
            <a:r>
              <a:rPr lang="en-US" dirty="0" smtClean="0"/>
              <a:t>January 2016</a:t>
            </a:r>
          </a:p>
        </p:txBody>
      </p:sp>
      <p:sp>
        <p:nvSpPr>
          <p:cNvPr id="1031" name="Rectangle 6"/>
          <p:cNvSpPr>
            <a:spLocks noGrp="1" noChangeArrowheads="1"/>
          </p:cNvSpPr>
          <p:nvPr>
            <p:ph type="body" idx="1"/>
          </p:nvPr>
        </p:nvSpPr>
        <p:spPr>
          <a:xfrm>
            <a:off x="685800" y="1752600"/>
            <a:ext cx="7772400" cy="381000"/>
          </a:xfrm>
          <a:noFill/>
        </p:spPr>
        <p:txBody>
          <a:bodyPr/>
          <a:lstStyle/>
          <a:p>
            <a:pPr algn="ctr" eaLnBrk="1" hangingPunct="1">
              <a:buFontTx/>
              <a:buNone/>
            </a:pPr>
            <a:r>
              <a:rPr lang="en-US" sz="2000" dirty="0" smtClean="0"/>
              <a:t>Date:</a:t>
            </a:r>
            <a:r>
              <a:rPr lang="en-US" sz="2000" b="0" dirty="0" smtClean="0"/>
              <a:t> 2016-01-21</a:t>
            </a:r>
          </a:p>
        </p:txBody>
      </p:sp>
      <p:graphicFrame>
        <p:nvGraphicFramePr>
          <p:cNvPr id="1026" name="Object 11"/>
          <p:cNvGraphicFramePr>
            <a:graphicFrameLocks noChangeAspect="1"/>
          </p:cNvGraphicFramePr>
          <p:nvPr>
            <p:extLst>
              <p:ext uri="{D42A27DB-BD31-4B8C-83A1-F6EECF244321}">
                <p14:modId xmlns:p14="http://schemas.microsoft.com/office/powerpoint/2010/main" val="1678664512"/>
              </p:ext>
            </p:extLst>
          </p:nvPr>
        </p:nvGraphicFramePr>
        <p:xfrm>
          <a:off x="534988" y="2327275"/>
          <a:ext cx="7683500" cy="3657600"/>
        </p:xfrm>
        <a:graphic>
          <a:graphicData uri="http://schemas.openxmlformats.org/presentationml/2006/ole">
            <mc:AlternateContent xmlns:mc="http://schemas.openxmlformats.org/markup-compatibility/2006">
              <mc:Choice xmlns:v="urn:schemas-microsoft-com:vml" Requires="v">
                <p:oleObj spid="_x0000_s9227" name="Document" r:id="rId4" imgW="8687137" imgH="4148981" progId="Word.Document.8">
                  <p:embed/>
                </p:oleObj>
              </mc:Choice>
              <mc:Fallback>
                <p:oleObj name="Document" r:id="rId4" imgW="8687137" imgH="4148981" progId="Word.Document.8">
                  <p:embed/>
                  <p:pic>
                    <p:nvPicPr>
                      <p:cNvPr id="0" name=""/>
                      <p:cNvPicPr>
                        <a:picLocks noChangeAspect="1" noChangeArrowheads="1"/>
                      </p:cNvPicPr>
                      <p:nvPr/>
                    </p:nvPicPr>
                    <p:blipFill>
                      <a:blip r:embed="rId5"/>
                      <a:srcRect/>
                      <a:stretch>
                        <a:fillRect/>
                      </a:stretch>
                    </p:blipFill>
                    <p:spPr bwMode="auto">
                      <a:xfrm>
                        <a:off x="534988" y="2327275"/>
                        <a:ext cx="7683500" cy="3657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2" name="Rectangle 12"/>
          <p:cNvSpPr>
            <a:spLocks noChangeArrowheads="1"/>
          </p:cNvSpPr>
          <p:nvPr/>
        </p:nvSpPr>
        <p:spPr bwMode="auto">
          <a:xfrm>
            <a:off x="533400" y="1939925"/>
            <a:ext cx="1447800" cy="381000"/>
          </a:xfrm>
          <a:prstGeom prst="rect">
            <a:avLst/>
          </a:prstGeom>
          <a:noFill/>
          <a:ln w="9525">
            <a:noFill/>
            <a:miter lim="800000"/>
            <a:headEnd/>
            <a:tailEnd/>
          </a:ln>
        </p:spPr>
        <p:txBody>
          <a:bodyPr lIns="92075" tIns="46038" rIns="92075" bIns="46038"/>
          <a:lstStyle/>
          <a:p>
            <a:pPr marL="342900" indent="-342900">
              <a:spcBef>
                <a:spcPct val="20000"/>
              </a:spcBef>
            </a:pPr>
            <a:r>
              <a:rPr lang="en-US" sz="2000" b="1"/>
              <a:t>Authors:</a:t>
            </a:r>
            <a:endParaRPr lang="en-US" sz="200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1/6 of 11-16-0185 by Dorothy Stanley, HPE</a:t>
            </a:r>
          </a:p>
        </p:txBody>
      </p:sp>
      <p:sp>
        <p:nvSpPr>
          <p:cNvPr id="10" name="Date Placeholder 2"/>
          <p:cNvSpPr>
            <a:spLocks noGrp="1"/>
          </p:cNvSpPr>
          <p:nvPr>
            <p:ph type="dt" sz="half" idx="10"/>
          </p:nvPr>
        </p:nvSpPr>
        <p:spPr>
          <a:xfrm>
            <a:off x="696913" y="333375"/>
            <a:ext cx="1579562" cy="276225"/>
          </a:xfrm>
        </p:spPr>
        <p:txBody>
          <a:bodyPr/>
          <a:lstStyle/>
          <a:p>
            <a:pPr>
              <a:defRPr/>
            </a:pPr>
            <a:r>
              <a:rPr lang="en-US" smtClean="0"/>
              <a:t>January 2016</a:t>
            </a:r>
            <a:endParaRPr lang="en-US"/>
          </a:p>
        </p:txBody>
      </p:sp>
      <p:sp>
        <p:nvSpPr>
          <p:cNvPr id="3" name="Footer Placeholder 2"/>
          <p:cNvSpPr>
            <a:spLocks noGrp="1"/>
          </p:cNvSpPr>
          <p:nvPr>
            <p:ph type="ftr" sz="quarter" idx="11"/>
          </p:nvPr>
        </p:nvSpPr>
        <p:spPr/>
        <p:txBody>
          <a:bodyPr/>
          <a:lstStyle/>
          <a:p>
            <a:pPr>
              <a:defRPr/>
            </a:pPr>
            <a:r>
              <a:rPr lang="en-US" smtClean="0"/>
              <a:t>Adrian Stephens, Intel Corporation</a:t>
            </a:r>
            <a:endParaRPr lang="en-US"/>
          </a:p>
        </p:txBody>
      </p:sp>
    </p:spTree>
    <p:extLst>
      <p:ext uri="{BB962C8B-B14F-4D97-AF65-F5344CB8AC3E}">
        <p14:creationId xmlns:p14="http://schemas.microsoft.com/office/powerpoint/2010/main" val="298459258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Slide </a:t>
            </a:r>
            <a:fld id="{605824A3-DD3E-4509-A2B7-293CB3A68F43}" type="slidenum">
              <a:rPr lang="en-US" smtClean="0"/>
              <a:pPr/>
              <a:t>34</a:t>
            </a:fld>
            <a:endParaRPr lang="en-US" smtClean="0"/>
          </a:p>
        </p:txBody>
      </p:sp>
      <p:sp>
        <p:nvSpPr>
          <p:cNvPr id="3077" name="Rectangle 2"/>
          <p:cNvSpPr>
            <a:spLocks noGrp="1" noChangeArrowheads="1"/>
          </p:cNvSpPr>
          <p:nvPr>
            <p:ph type="title"/>
          </p:nvPr>
        </p:nvSpPr>
        <p:spPr>
          <a:noFill/>
        </p:spPr>
        <p:txBody>
          <a:bodyPr/>
          <a:lstStyle/>
          <a:p>
            <a:r>
              <a:rPr lang="en-US" smtClean="0"/>
              <a:t>Abstract</a:t>
            </a:r>
          </a:p>
        </p:txBody>
      </p:sp>
      <p:sp>
        <p:nvSpPr>
          <p:cNvPr id="3078" name="Rectangle 3"/>
          <p:cNvSpPr>
            <a:spLocks noGrp="1" noChangeArrowheads="1"/>
          </p:cNvSpPr>
          <p:nvPr>
            <p:ph type="body" idx="1"/>
          </p:nvPr>
        </p:nvSpPr>
        <p:spPr>
          <a:noFill/>
        </p:spPr>
        <p:txBody>
          <a:bodyPr/>
          <a:lstStyle/>
          <a:p>
            <a:pPr>
              <a:buFontTx/>
              <a:buNone/>
            </a:pPr>
            <a:r>
              <a:rPr lang="en-US" dirty="0" smtClean="0"/>
              <a:t>This document contains the </a:t>
            </a:r>
            <a:r>
              <a:rPr lang="en-US" dirty="0" err="1" smtClean="0"/>
              <a:t>TGmc</a:t>
            </a:r>
            <a:r>
              <a:rPr lang="en-US" dirty="0" smtClean="0"/>
              <a:t> closing report for January 2016.</a:t>
            </a:r>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2/6 of 11-16-0185 by Dorothy Stanley, HPE</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January 2016</a:t>
            </a:r>
            <a:endParaRPr lang="en-US"/>
          </a:p>
        </p:txBody>
      </p:sp>
      <p:sp>
        <p:nvSpPr>
          <p:cNvPr id="3" name="Footer Placeholder 2"/>
          <p:cNvSpPr>
            <a:spLocks noGrp="1"/>
          </p:cNvSpPr>
          <p:nvPr>
            <p:ph type="ftr" sz="quarter" idx="11"/>
          </p:nvPr>
        </p:nvSpPr>
        <p:spPr/>
        <p:txBody>
          <a:bodyPr/>
          <a:lstStyle/>
          <a:p>
            <a:pPr>
              <a:defRPr/>
            </a:pPr>
            <a:r>
              <a:rPr lang="en-US" smtClean="0"/>
              <a:t>Adrian Stephens, Intel Corporation</a:t>
            </a:r>
            <a:endParaRPr lang="en-US"/>
          </a:p>
        </p:txBody>
      </p:sp>
    </p:spTree>
    <p:extLst>
      <p:ext uri="{BB962C8B-B14F-4D97-AF65-F5344CB8AC3E}">
        <p14:creationId xmlns:p14="http://schemas.microsoft.com/office/powerpoint/2010/main" val="33557183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838200"/>
            <a:ext cx="7772400" cy="1066800"/>
          </a:xfrm>
        </p:spPr>
        <p:txBody>
          <a:bodyPr/>
          <a:lstStyle/>
          <a:p>
            <a:r>
              <a:rPr lang="en-US" dirty="0" smtClean="0"/>
              <a:t>Status</a:t>
            </a:r>
            <a:r>
              <a:rPr lang="en-US" dirty="0"/>
              <a:t/>
            </a:r>
            <a:br>
              <a:rPr lang="en-US" dirty="0"/>
            </a:br>
            <a:endParaRPr lang="en-US" dirty="0"/>
          </a:p>
        </p:txBody>
      </p:sp>
      <p:sp>
        <p:nvSpPr>
          <p:cNvPr id="3" name="Content Placeholder 2"/>
          <p:cNvSpPr>
            <a:spLocks noGrp="1"/>
          </p:cNvSpPr>
          <p:nvPr>
            <p:ph idx="1"/>
          </p:nvPr>
        </p:nvSpPr>
        <p:spPr>
          <a:xfrm>
            <a:off x="533400" y="1447800"/>
            <a:ext cx="8382000" cy="4724400"/>
          </a:xfrm>
        </p:spPr>
        <p:txBody>
          <a:bodyPr/>
          <a:lstStyle/>
          <a:p>
            <a:r>
              <a:rPr lang="en-US" dirty="0" smtClean="0"/>
              <a:t>Initial recirculation Sponsor Ballot underway, closes January 26</a:t>
            </a:r>
            <a:r>
              <a:rPr lang="en-US" baseline="30000" dirty="0" smtClean="0"/>
              <a:t>th</a:t>
            </a:r>
            <a:r>
              <a:rPr lang="en-US" dirty="0" smtClean="0"/>
              <a:t> 2016</a:t>
            </a:r>
          </a:p>
          <a:p>
            <a:r>
              <a:rPr lang="en-US" dirty="0" smtClean="0"/>
              <a:t>Considered available presentations related to comments in initial recirculation ballot</a:t>
            </a:r>
            <a:endParaRPr lang="en-US" altLang="ja-JP" sz="2200" dirty="0" smtClean="0"/>
          </a:p>
          <a:p>
            <a:r>
              <a:rPr lang="en-US" dirty="0" smtClean="0"/>
              <a:t>Agenda, includes motions</a:t>
            </a:r>
          </a:p>
          <a:p>
            <a:pPr lvl="1"/>
            <a:r>
              <a:rPr lang="en-US" dirty="0">
                <a:hlinkClick r:id="rId3"/>
              </a:rPr>
              <a:t>https://</a:t>
            </a:r>
            <a:r>
              <a:rPr lang="en-US" dirty="0" smtClean="0">
                <a:hlinkClick r:id="rId3"/>
              </a:rPr>
              <a:t>mentor.ieee.org/802.11/dcn/15/11-15-1522-05-000m-tgmc-agenda-january-2016.pptx</a:t>
            </a:r>
            <a:r>
              <a:rPr lang="en-US" dirty="0" smtClean="0"/>
              <a:t> </a:t>
            </a:r>
          </a:p>
          <a:p>
            <a:r>
              <a:rPr lang="en-US" dirty="0" smtClean="0"/>
              <a:t>Comment </a:t>
            </a:r>
            <a:r>
              <a:rPr lang="en-US" dirty="0"/>
              <a:t>resolution spreadsheet</a:t>
            </a:r>
          </a:p>
          <a:p>
            <a:pPr lvl="1"/>
            <a:r>
              <a:rPr lang="en-US" dirty="0">
                <a:hlinkClick r:id="rId4"/>
              </a:rPr>
              <a:t>https://</a:t>
            </a:r>
            <a:r>
              <a:rPr lang="en-US" dirty="0" smtClean="0">
                <a:hlinkClick r:id="rId4"/>
              </a:rPr>
              <a:t>mentor.ieee.org/802.11/dcn/15/11-15-0532-30-000m-revmc-sponsor-ballot-comments.xls</a:t>
            </a:r>
            <a:endParaRPr lang="en-US" dirty="0" smtClean="0"/>
          </a:p>
        </p:txBody>
      </p:sp>
      <p:sp>
        <p:nvSpPr>
          <p:cNvPr id="6" name="Slide Number Placeholder 5"/>
          <p:cNvSpPr>
            <a:spLocks noGrp="1"/>
          </p:cNvSpPr>
          <p:nvPr>
            <p:ph type="sldNum" sz="quarter" idx="12"/>
          </p:nvPr>
        </p:nvSpPr>
        <p:spPr/>
        <p:txBody>
          <a:bodyPr/>
          <a:lstStyle/>
          <a:p>
            <a:pPr>
              <a:defRPr/>
            </a:pPr>
            <a:r>
              <a:rPr lang="en-US" smtClean="0"/>
              <a:t>Slide </a:t>
            </a:r>
            <a:fld id="{9F280238-5E03-4A90-BACD-D800220B2674}" type="slidenum">
              <a:rPr lang="en-US" smtClean="0"/>
              <a:pPr>
                <a:defRPr/>
              </a:pPr>
              <a:t>35</a:t>
            </a:fld>
            <a:endParaRPr lang="en-US"/>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3/6 of 11-16-0185 by Dorothy Stanley, HPE</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January 2016</a:t>
            </a:r>
            <a:endParaRPr lang="en-US"/>
          </a:p>
        </p:txBody>
      </p:sp>
      <p:sp>
        <p:nvSpPr>
          <p:cNvPr id="4" name="Footer Placeholder 3"/>
          <p:cNvSpPr>
            <a:spLocks noGrp="1"/>
          </p:cNvSpPr>
          <p:nvPr>
            <p:ph type="ftr" sz="quarter" idx="11"/>
          </p:nvPr>
        </p:nvSpPr>
        <p:spPr/>
        <p:txBody>
          <a:bodyPr/>
          <a:lstStyle/>
          <a:p>
            <a:pPr>
              <a:defRPr/>
            </a:pPr>
            <a:r>
              <a:rPr lang="en-US" smtClean="0"/>
              <a:t>Adrian Stephens, Intel Corporation</a:t>
            </a:r>
            <a:endParaRPr lang="en-US"/>
          </a:p>
        </p:txBody>
      </p:sp>
    </p:spTree>
    <p:extLst>
      <p:ext uri="{BB962C8B-B14F-4D97-AF65-F5344CB8AC3E}">
        <p14:creationId xmlns:p14="http://schemas.microsoft.com/office/powerpoint/2010/main" val="234193488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Slide Number Placeholder 3"/>
          <p:cNvSpPr>
            <a:spLocks noGrp="1"/>
          </p:cNvSpPr>
          <p:nvPr>
            <p:ph type="sldNum" sz="quarter" idx="12"/>
          </p:nvPr>
        </p:nvSpPr>
        <p:spPr/>
        <p:txBody>
          <a:bodyP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defRPr/>
            </a:pPr>
            <a:r>
              <a:rPr lang="en-US" smtClean="0"/>
              <a:t>Slide </a:t>
            </a:r>
            <a:fld id="{BCE52B3C-2F0B-4C64-A8D2-767D28EE4D42}" type="slidenum">
              <a:rPr lang="en-US" smtClean="0"/>
              <a:pPr>
                <a:defRPr/>
              </a:pPr>
              <a:t>36</a:t>
            </a:fld>
            <a:endParaRPr lang="en-US" smtClean="0"/>
          </a:p>
        </p:txBody>
      </p:sp>
      <p:sp>
        <p:nvSpPr>
          <p:cNvPr id="9222" name="Rectangle 2"/>
          <p:cNvSpPr>
            <a:spLocks noGrp="1" noChangeArrowheads="1"/>
          </p:cNvSpPr>
          <p:nvPr>
            <p:ph type="title" idx="4294967295"/>
          </p:nvPr>
        </p:nvSpPr>
        <p:spPr>
          <a:xfrm>
            <a:off x="685800" y="457200"/>
            <a:ext cx="7772400" cy="1066800"/>
          </a:xfrm>
        </p:spPr>
        <p:txBody>
          <a:bodyPr/>
          <a:lstStyle/>
          <a:p>
            <a:r>
              <a:rPr lang="en-US" altLang="en-US" dirty="0" err="1" smtClean="0"/>
              <a:t>TGmc</a:t>
            </a:r>
            <a:r>
              <a:rPr lang="en-US" altLang="en-US" dirty="0" smtClean="0"/>
              <a:t> Plan of Record - modified</a:t>
            </a:r>
            <a:endParaRPr lang="en-US" altLang="en-US" sz="2000" dirty="0" smtClean="0">
              <a:solidFill>
                <a:srgbClr val="FF0000"/>
              </a:solidFill>
            </a:endParaRPr>
          </a:p>
        </p:txBody>
      </p:sp>
      <p:sp>
        <p:nvSpPr>
          <p:cNvPr id="9223" name="Rectangle 3"/>
          <p:cNvSpPr>
            <a:spLocks noGrp="1" noChangeArrowheads="1"/>
          </p:cNvSpPr>
          <p:nvPr>
            <p:ph type="body" idx="4294967295"/>
          </p:nvPr>
        </p:nvSpPr>
        <p:spPr>
          <a:xfrm>
            <a:off x="685800" y="1447800"/>
            <a:ext cx="7772400" cy="4876800"/>
          </a:xfrm>
        </p:spPr>
        <p:txBody>
          <a:bodyPr/>
          <a:lstStyle/>
          <a:p>
            <a:pPr>
              <a:lnSpc>
                <a:spcPct val="80000"/>
              </a:lnSpc>
            </a:pPr>
            <a:r>
              <a:rPr lang="en-US" altLang="en-US" sz="2000" dirty="0">
                <a:solidFill>
                  <a:srgbClr val="006600"/>
                </a:solidFill>
              </a:rPr>
              <a:t>20 July 2012 – 12 Sept 2012 – Call for Comment/Input</a:t>
            </a:r>
          </a:p>
          <a:p>
            <a:pPr>
              <a:lnSpc>
                <a:spcPct val="80000"/>
              </a:lnSpc>
            </a:pPr>
            <a:r>
              <a:rPr lang="en-US" altLang="en-US" sz="2000" dirty="0">
                <a:solidFill>
                  <a:srgbClr val="006600"/>
                </a:solidFill>
              </a:rPr>
              <a:t>29-30 Aug 2012 – </a:t>
            </a:r>
            <a:r>
              <a:rPr lang="en-US" altLang="en-US" sz="2000" dirty="0" err="1">
                <a:solidFill>
                  <a:srgbClr val="006600"/>
                </a:solidFill>
              </a:rPr>
              <a:t>NesCom</a:t>
            </a:r>
            <a:r>
              <a:rPr lang="en-US" altLang="en-US" sz="2000" dirty="0">
                <a:solidFill>
                  <a:srgbClr val="006600"/>
                </a:solidFill>
              </a:rPr>
              <a:t>, SASB PAR Approval</a:t>
            </a:r>
          </a:p>
          <a:p>
            <a:pPr>
              <a:lnSpc>
                <a:spcPct val="80000"/>
              </a:lnSpc>
            </a:pPr>
            <a:r>
              <a:rPr lang="en-US" altLang="en-US" sz="2000" dirty="0">
                <a:solidFill>
                  <a:srgbClr val="006600"/>
                </a:solidFill>
              </a:rPr>
              <a:t>Sept 2012 – Begin to process CC input, 11aa, 11ae integration</a:t>
            </a:r>
          </a:p>
          <a:p>
            <a:pPr>
              <a:lnSpc>
                <a:spcPct val="80000"/>
              </a:lnSpc>
            </a:pPr>
            <a:r>
              <a:rPr lang="en-US" altLang="en-US" sz="2000" dirty="0">
                <a:solidFill>
                  <a:srgbClr val="006600"/>
                </a:solidFill>
              </a:rPr>
              <a:t>Dec 2012 – March/May 2013  – 11ad integration </a:t>
            </a:r>
          </a:p>
          <a:p>
            <a:pPr>
              <a:lnSpc>
                <a:spcPct val="80000"/>
              </a:lnSpc>
            </a:pPr>
            <a:r>
              <a:rPr lang="en-US" altLang="en-US" sz="2000" dirty="0">
                <a:solidFill>
                  <a:srgbClr val="006600"/>
                </a:solidFill>
              </a:rPr>
              <a:t>Jan 2013 – First WG Letter ballot  - without 11ad – on D1.0</a:t>
            </a:r>
          </a:p>
          <a:p>
            <a:pPr>
              <a:lnSpc>
                <a:spcPct val="80000"/>
              </a:lnSpc>
            </a:pPr>
            <a:r>
              <a:rPr lang="en-US" altLang="en-US" sz="2000" dirty="0">
                <a:solidFill>
                  <a:srgbClr val="006600"/>
                </a:solidFill>
              </a:rPr>
              <a:t>Sept 2013 – Letter ballot on D2.0</a:t>
            </a:r>
          </a:p>
          <a:p>
            <a:pPr>
              <a:lnSpc>
                <a:spcPct val="80000"/>
              </a:lnSpc>
            </a:pPr>
            <a:r>
              <a:rPr lang="en-US" altLang="en-US" sz="2000" dirty="0">
                <a:solidFill>
                  <a:srgbClr val="006600"/>
                </a:solidFill>
              </a:rPr>
              <a:t>Dec 2013 – May 2014 – 11ac, 11af integration – D3.0 in May 2014</a:t>
            </a:r>
          </a:p>
          <a:p>
            <a:pPr>
              <a:lnSpc>
                <a:spcPct val="80000"/>
              </a:lnSpc>
            </a:pPr>
            <a:r>
              <a:rPr lang="en-US" altLang="en-US" sz="2000" dirty="0">
                <a:solidFill>
                  <a:srgbClr val="006600"/>
                </a:solidFill>
              </a:rPr>
              <a:t>July 2014 – Mandatory Draft Review</a:t>
            </a:r>
          </a:p>
          <a:p>
            <a:pPr>
              <a:lnSpc>
                <a:spcPct val="80000"/>
              </a:lnSpc>
            </a:pPr>
            <a:r>
              <a:rPr lang="en-US" altLang="en-US" sz="2000" dirty="0">
                <a:solidFill>
                  <a:srgbClr val="006600"/>
                </a:solidFill>
              </a:rPr>
              <a:t>Jan 2015 – D4.0 Recirculation</a:t>
            </a:r>
          </a:p>
          <a:p>
            <a:pPr>
              <a:lnSpc>
                <a:spcPct val="80000"/>
              </a:lnSpc>
            </a:pPr>
            <a:r>
              <a:rPr lang="en-US" altLang="en-US" sz="2000" dirty="0">
                <a:solidFill>
                  <a:srgbClr val="006600"/>
                </a:solidFill>
              </a:rPr>
              <a:t>Form Sponsor Pool:  Open Dec 15th or so, close Feb 20, 2015 –good for 6 months (end of July 2015) </a:t>
            </a:r>
            <a:endParaRPr lang="en-US" altLang="en-US" sz="2000" dirty="0" smtClean="0">
              <a:solidFill>
                <a:srgbClr val="006600"/>
              </a:solidFill>
            </a:endParaRPr>
          </a:p>
          <a:p>
            <a:pPr>
              <a:lnSpc>
                <a:spcPct val="80000"/>
              </a:lnSpc>
            </a:pPr>
            <a:r>
              <a:rPr lang="en-US" altLang="en-US" sz="2000" dirty="0" smtClean="0">
                <a:solidFill>
                  <a:srgbClr val="006600"/>
                </a:solidFill>
              </a:rPr>
              <a:t>Initial Sponsor Ballot 2015-03-27 through 2015-04-26</a:t>
            </a:r>
            <a:endParaRPr lang="en-US" altLang="en-US" sz="2000" dirty="0">
              <a:solidFill>
                <a:srgbClr val="006600"/>
              </a:solidFill>
            </a:endParaRPr>
          </a:p>
          <a:p>
            <a:pPr>
              <a:lnSpc>
                <a:spcPct val="80000"/>
              </a:lnSpc>
            </a:pPr>
            <a:r>
              <a:rPr lang="en-US" altLang="en-US" sz="2000" dirty="0" smtClean="0">
                <a:solidFill>
                  <a:schemeClr val="accent2"/>
                </a:solidFill>
              </a:rPr>
              <a:t>Jan 2016 Initial SB recirculation</a:t>
            </a:r>
          </a:p>
          <a:p>
            <a:pPr>
              <a:lnSpc>
                <a:spcPct val="80000"/>
              </a:lnSpc>
            </a:pPr>
            <a:r>
              <a:rPr lang="en-US" altLang="en-US" sz="2000" dirty="0" smtClean="0">
                <a:solidFill>
                  <a:schemeClr val="accent2"/>
                </a:solidFill>
              </a:rPr>
              <a:t>Feb 2016 BRC Ft. Lauderdale meeting </a:t>
            </a:r>
            <a:endParaRPr lang="en-US" altLang="en-US" sz="2000" dirty="0">
              <a:solidFill>
                <a:schemeClr val="accent2"/>
              </a:solidFill>
            </a:endParaRPr>
          </a:p>
          <a:p>
            <a:pPr>
              <a:lnSpc>
                <a:spcPct val="80000"/>
              </a:lnSpc>
            </a:pPr>
            <a:r>
              <a:rPr lang="en-US" altLang="en-US" sz="2000" dirty="0" smtClean="0">
                <a:solidFill>
                  <a:schemeClr val="accent6"/>
                </a:solidFill>
              </a:rPr>
              <a:t>July</a:t>
            </a:r>
            <a:r>
              <a:rPr lang="en-US" altLang="en-US" sz="2000" dirty="0" smtClean="0"/>
              <a:t> </a:t>
            </a:r>
            <a:r>
              <a:rPr lang="en-US" altLang="en-US" sz="2000" dirty="0"/>
              <a:t>2016 – WG/EC Final Approval</a:t>
            </a:r>
          </a:p>
          <a:p>
            <a:pPr>
              <a:lnSpc>
                <a:spcPct val="80000"/>
              </a:lnSpc>
            </a:pPr>
            <a:r>
              <a:rPr lang="en-US" altLang="en-US" sz="2000" dirty="0">
                <a:solidFill>
                  <a:schemeClr val="accent6"/>
                </a:solidFill>
              </a:rPr>
              <a:t>September </a:t>
            </a:r>
            <a:r>
              <a:rPr lang="en-US" altLang="en-US" sz="2000" dirty="0"/>
              <a:t>2016 – </a:t>
            </a:r>
            <a:r>
              <a:rPr lang="en-US" altLang="en-US" sz="2000" dirty="0" err="1"/>
              <a:t>RevCom</a:t>
            </a:r>
            <a:r>
              <a:rPr lang="en-US" altLang="en-US" sz="2000" dirty="0"/>
              <a:t>/SASB </a:t>
            </a:r>
            <a:r>
              <a:rPr lang="en-US" altLang="en-US" sz="2000" dirty="0" smtClean="0"/>
              <a:t>Approval</a:t>
            </a:r>
            <a:endParaRPr lang="en-US" altLang="en-US" sz="2000" dirty="0">
              <a:solidFill>
                <a:schemeClr val="accent2"/>
              </a:solidFill>
            </a:endParaRPr>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4/6 of 11-16-0185 by Dorothy Stanley, HPE</a:t>
            </a:r>
          </a:p>
        </p:txBody>
      </p:sp>
      <p:sp>
        <p:nvSpPr>
          <p:cNvPr id="9" name="Date Placeholder 2"/>
          <p:cNvSpPr>
            <a:spLocks noGrp="1"/>
          </p:cNvSpPr>
          <p:nvPr>
            <p:ph type="dt" sz="half" idx="10"/>
          </p:nvPr>
        </p:nvSpPr>
        <p:spPr>
          <a:xfrm>
            <a:off x="696913" y="333375"/>
            <a:ext cx="1579562" cy="276225"/>
          </a:xfrm>
        </p:spPr>
        <p:txBody>
          <a:bodyPr/>
          <a:lstStyle/>
          <a:p>
            <a:pPr>
              <a:defRPr/>
            </a:pPr>
            <a:r>
              <a:rPr lang="en-US" smtClean="0"/>
              <a:t>January 2016</a:t>
            </a:r>
            <a:endParaRPr lang="en-US"/>
          </a:p>
        </p:txBody>
      </p:sp>
      <p:sp>
        <p:nvSpPr>
          <p:cNvPr id="3" name="Footer Placeholder 2"/>
          <p:cNvSpPr>
            <a:spLocks noGrp="1"/>
          </p:cNvSpPr>
          <p:nvPr>
            <p:ph type="ftr" sz="quarter" idx="11"/>
          </p:nvPr>
        </p:nvSpPr>
        <p:spPr/>
        <p:txBody>
          <a:bodyPr/>
          <a:lstStyle/>
          <a:p>
            <a:pPr>
              <a:defRPr/>
            </a:pPr>
            <a:r>
              <a:rPr lang="en-US" smtClean="0"/>
              <a:t>Adrian Stephens, Intel Corporation</a:t>
            </a:r>
            <a:endParaRPr lang="en-US"/>
          </a:p>
        </p:txBody>
      </p:sp>
    </p:spTree>
    <p:extLst>
      <p:ext uri="{BB962C8B-B14F-4D97-AF65-F5344CB8AC3E}">
        <p14:creationId xmlns:p14="http://schemas.microsoft.com/office/powerpoint/2010/main" val="383345499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Slide Number Placeholder 3"/>
          <p:cNvSpPr>
            <a:spLocks noGrp="1"/>
          </p:cNvSpPr>
          <p:nvPr>
            <p:ph type="sldNum" sz="quarter" idx="12"/>
          </p:nvPr>
        </p:nvSpPr>
        <p:spPr/>
        <p:txBody>
          <a:bodyP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defRPr/>
            </a:pPr>
            <a:r>
              <a:rPr lang="en-US" smtClean="0"/>
              <a:t>Slide </a:t>
            </a:r>
            <a:fld id="{BCE52B3C-2F0B-4C64-A8D2-767D28EE4D42}" type="slidenum">
              <a:rPr lang="en-US" smtClean="0"/>
              <a:pPr>
                <a:defRPr/>
              </a:pPr>
              <a:t>37</a:t>
            </a:fld>
            <a:endParaRPr lang="en-US" smtClean="0"/>
          </a:p>
        </p:txBody>
      </p:sp>
      <p:sp>
        <p:nvSpPr>
          <p:cNvPr id="9222" name="Rectangle 2"/>
          <p:cNvSpPr>
            <a:spLocks noGrp="1" noChangeArrowheads="1"/>
          </p:cNvSpPr>
          <p:nvPr>
            <p:ph type="title" idx="4294967295"/>
          </p:nvPr>
        </p:nvSpPr>
        <p:spPr>
          <a:xfrm>
            <a:off x="685800" y="457200"/>
            <a:ext cx="7772400" cy="1066800"/>
          </a:xfrm>
        </p:spPr>
        <p:txBody>
          <a:bodyPr/>
          <a:lstStyle/>
          <a:p>
            <a:r>
              <a:rPr lang="en-US" altLang="en-US" dirty="0" err="1" smtClean="0"/>
              <a:t>TGmc</a:t>
            </a:r>
            <a:r>
              <a:rPr lang="en-US" altLang="en-US" dirty="0" smtClean="0"/>
              <a:t> SB Planning</a:t>
            </a:r>
            <a:endParaRPr lang="en-US" altLang="en-US" sz="2000" dirty="0" smtClean="0">
              <a:solidFill>
                <a:srgbClr val="FF0000"/>
              </a:solidFill>
            </a:endParaRPr>
          </a:p>
        </p:txBody>
      </p:sp>
      <p:sp>
        <p:nvSpPr>
          <p:cNvPr id="9223" name="Rectangle 3"/>
          <p:cNvSpPr>
            <a:spLocks noGrp="1" noChangeArrowheads="1"/>
          </p:cNvSpPr>
          <p:nvPr>
            <p:ph type="body" idx="4294967295"/>
          </p:nvPr>
        </p:nvSpPr>
        <p:spPr>
          <a:xfrm>
            <a:off x="685800" y="1447800"/>
            <a:ext cx="8001000" cy="4876800"/>
          </a:xfrm>
        </p:spPr>
        <p:txBody>
          <a:bodyPr/>
          <a:lstStyle/>
          <a:p>
            <a:pPr>
              <a:lnSpc>
                <a:spcPct val="80000"/>
              </a:lnSpc>
            </a:pPr>
            <a:r>
              <a:rPr lang="en-US" altLang="en-US" sz="2000" dirty="0" smtClean="0"/>
              <a:t>Initial Sponsor Ballot 2015-03-27 through 2015-04-26 on D4.0</a:t>
            </a:r>
          </a:p>
          <a:p>
            <a:pPr>
              <a:lnSpc>
                <a:spcPct val="80000"/>
              </a:lnSpc>
            </a:pPr>
            <a:endParaRPr lang="en-US" altLang="en-US" sz="2000" dirty="0"/>
          </a:p>
          <a:p>
            <a:pPr>
              <a:lnSpc>
                <a:spcPct val="80000"/>
              </a:lnSpc>
            </a:pPr>
            <a:r>
              <a:rPr lang="en-US" altLang="en-US" sz="2000" dirty="0" smtClean="0"/>
              <a:t>Jan 11-26 2016 Initial SB recirculation D5.0</a:t>
            </a:r>
          </a:p>
          <a:p>
            <a:pPr lvl="1">
              <a:lnSpc>
                <a:spcPct val="80000"/>
              </a:lnSpc>
            </a:pPr>
            <a:r>
              <a:rPr lang="en-US" altLang="en-US" sz="1800" dirty="0" smtClean="0"/>
              <a:t>Teleconferences, Feb 22-25 2016 BRC Ft. Lauderdale meeting </a:t>
            </a:r>
          </a:p>
          <a:p>
            <a:pPr lvl="1">
              <a:lnSpc>
                <a:spcPct val="80000"/>
              </a:lnSpc>
            </a:pPr>
            <a:r>
              <a:rPr lang="en-US" altLang="en-US" sz="1800" dirty="0" smtClean="0"/>
              <a:t>2</a:t>
            </a:r>
            <a:r>
              <a:rPr lang="en-US" altLang="en-US" sz="1800" baseline="30000" dirty="0" smtClean="0"/>
              <a:t>nd</a:t>
            </a:r>
            <a:r>
              <a:rPr lang="en-US" altLang="en-US" sz="1800" dirty="0" smtClean="0"/>
              <a:t> recirculation on D6.0: March 2016</a:t>
            </a:r>
          </a:p>
          <a:p>
            <a:pPr lvl="1">
              <a:lnSpc>
                <a:spcPct val="80000"/>
              </a:lnSpc>
            </a:pPr>
            <a:endParaRPr lang="en-US" altLang="en-US" sz="1800" dirty="0"/>
          </a:p>
          <a:p>
            <a:pPr>
              <a:lnSpc>
                <a:spcPct val="80000"/>
              </a:lnSpc>
            </a:pPr>
            <a:r>
              <a:rPr lang="en-US" altLang="en-US" sz="2000" dirty="0" smtClean="0"/>
              <a:t>April/May 2016</a:t>
            </a:r>
          </a:p>
          <a:p>
            <a:pPr lvl="1">
              <a:lnSpc>
                <a:spcPct val="80000"/>
              </a:lnSpc>
            </a:pPr>
            <a:r>
              <a:rPr lang="en-US" altLang="en-US" sz="1800" dirty="0" smtClean="0"/>
              <a:t>Comment resolution</a:t>
            </a:r>
          </a:p>
          <a:p>
            <a:pPr lvl="1">
              <a:lnSpc>
                <a:spcPct val="80000"/>
              </a:lnSpc>
            </a:pPr>
            <a:r>
              <a:rPr lang="en-US" altLang="en-US" sz="1800" dirty="0" smtClean="0"/>
              <a:t>3</a:t>
            </a:r>
            <a:r>
              <a:rPr lang="en-US" altLang="en-US" sz="1800" baseline="30000" dirty="0" smtClean="0"/>
              <a:t>rd</a:t>
            </a:r>
            <a:r>
              <a:rPr lang="en-US" altLang="en-US" sz="1800" dirty="0" smtClean="0"/>
              <a:t> recirculation April/May 2016 D6.0 unchanged or D7.0</a:t>
            </a:r>
          </a:p>
          <a:p>
            <a:pPr lvl="1">
              <a:lnSpc>
                <a:spcPct val="80000"/>
              </a:lnSpc>
            </a:pPr>
            <a:r>
              <a:rPr lang="en-US" altLang="en-US" sz="1800" dirty="0" smtClean="0"/>
              <a:t>4</a:t>
            </a:r>
            <a:r>
              <a:rPr lang="en-US" altLang="en-US" sz="1800" baseline="30000" dirty="0" smtClean="0"/>
              <a:t>th</a:t>
            </a:r>
            <a:r>
              <a:rPr lang="en-US" altLang="en-US" sz="1800" dirty="0" smtClean="0"/>
              <a:t> recirculation D7.0 unchanged if needed May/June 2016</a:t>
            </a:r>
          </a:p>
          <a:p>
            <a:pPr lvl="1">
              <a:lnSpc>
                <a:spcPct val="80000"/>
              </a:lnSpc>
            </a:pPr>
            <a:r>
              <a:rPr lang="en-US" altLang="en-US" sz="1800" dirty="0" err="1" smtClean="0"/>
              <a:t>Revcom</a:t>
            </a:r>
            <a:r>
              <a:rPr lang="en-US" altLang="en-US" sz="1800" dirty="0" smtClean="0"/>
              <a:t> Submission date: 20 May 2016 for June 28-30 </a:t>
            </a:r>
            <a:r>
              <a:rPr lang="en-US" altLang="en-US" sz="1800" dirty="0" err="1" smtClean="0"/>
              <a:t>Revcom</a:t>
            </a:r>
            <a:endParaRPr lang="en-US" altLang="en-US" sz="1800" dirty="0" smtClean="0"/>
          </a:p>
          <a:p>
            <a:pPr lvl="1">
              <a:lnSpc>
                <a:spcPct val="80000"/>
              </a:lnSpc>
            </a:pPr>
            <a:r>
              <a:rPr lang="en-US" altLang="en-US" sz="1800" dirty="0" smtClean="0"/>
              <a:t>EC </a:t>
            </a:r>
            <a:r>
              <a:rPr lang="en-US" altLang="en-US" sz="1800" dirty="0" err="1" smtClean="0"/>
              <a:t>telecon</a:t>
            </a:r>
            <a:r>
              <a:rPr lang="en-US" altLang="en-US" sz="1800" dirty="0" smtClean="0"/>
              <a:t> approval June 2016</a:t>
            </a:r>
          </a:p>
          <a:p>
            <a:pPr lvl="1">
              <a:lnSpc>
                <a:spcPct val="80000"/>
              </a:lnSpc>
            </a:pPr>
            <a:endParaRPr lang="en-US" altLang="en-US" sz="1800" dirty="0" smtClean="0"/>
          </a:p>
          <a:p>
            <a:pPr>
              <a:lnSpc>
                <a:spcPct val="80000"/>
              </a:lnSpc>
            </a:pPr>
            <a:r>
              <a:rPr lang="en-US" altLang="en-US" sz="2000" dirty="0" smtClean="0"/>
              <a:t>July </a:t>
            </a:r>
            <a:r>
              <a:rPr lang="en-US" altLang="en-US" sz="2000" dirty="0"/>
              <a:t>2016 – WG/EC Final </a:t>
            </a:r>
            <a:r>
              <a:rPr lang="en-US" altLang="en-US" sz="2000" dirty="0" smtClean="0"/>
              <a:t>Approval (if not in June 2016)</a:t>
            </a:r>
          </a:p>
          <a:p>
            <a:pPr lvl="1">
              <a:lnSpc>
                <a:spcPct val="80000"/>
              </a:lnSpc>
            </a:pPr>
            <a:endParaRPr lang="en-US" altLang="en-US" sz="1600" dirty="0"/>
          </a:p>
          <a:p>
            <a:pPr>
              <a:lnSpc>
                <a:spcPct val="80000"/>
              </a:lnSpc>
            </a:pPr>
            <a:r>
              <a:rPr lang="en-US" altLang="en-US" sz="2000" dirty="0"/>
              <a:t>September 2016 – </a:t>
            </a:r>
            <a:r>
              <a:rPr lang="en-US" altLang="en-US" sz="2000" dirty="0" err="1"/>
              <a:t>RevCom</a:t>
            </a:r>
            <a:r>
              <a:rPr lang="en-US" altLang="en-US" sz="2000" dirty="0"/>
              <a:t>/SASB </a:t>
            </a:r>
            <a:r>
              <a:rPr lang="en-US" altLang="en-US" sz="2000" dirty="0" smtClean="0"/>
              <a:t>Approval (if not June 2016)</a:t>
            </a:r>
          </a:p>
          <a:p>
            <a:pPr lvl="1">
              <a:lnSpc>
                <a:spcPct val="80000"/>
              </a:lnSpc>
            </a:pPr>
            <a:r>
              <a:rPr lang="en-US" altLang="en-US" sz="1800" dirty="0" err="1" smtClean="0"/>
              <a:t>Revcom</a:t>
            </a:r>
            <a:r>
              <a:rPr lang="en-US" altLang="en-US" sz="1800" dirty="0" smtClean="0"/>
              <a:t> Submission date: 05 Aug 2016 for Sept 16 </a:t>
            </a:r>
            <a:r>
              <a:rPr lang="en-US" altLang="en-US" sz="1800" dirty="0" err="1" smtClean="0"/>
              <a:t>Revcom</a:t>
            </a:r>
            <a:r>
              <a:rPr lang="en-US" altLang="en-US" sz="1800" dirty="0" smtClean="0"/>
              <a:t> teleconference</a:t>
            </a:r>
            <a:endParaRPr lang="en-US" altLang="en-US" sz="1800" dirty="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5/6 of 11-16-0185 by Dorothy Stanley, HPE</a:t>
            </a:r>
          </a:p>
        </p:txBody>
      </p:sp>
      <p:sp>
        <p:nvSpPr>
          <p:cNvPr id="9" name="Date Placeholder 2"/>
          <p:cNvSpPr>
            <a:spLocks noGrp="1"/>
          </p:cNvSpPr>
          <p:nvPr>
            <p:ph type="dt" sz="half" idx="10"/>
          </p:nvPr>
        </p:nvSpPr>
        <p:spPr>
          <a:xfrm>
            <a:off x="696913" y="333375"/>
            <a:ext cx="1579562" cy="276225"/>
          </a:xfrm>
        </p:spPr>
        <p:txBody>
          <a:bodyPr/>
          <a:lstStyle/>
          <a:p>
            <a:pPr>
              <a:defRPr/>
            </a:pPr>
            <a:r>
              <a:rPr lang="en-US" smtClean="0"/>
              <a:t>January 2016</a:t>
            </a:r>
            <a:endParaRPr lang="en-US"/>
          </a:p>
        </p:txBody>
      </p:sp>
      <p:sp>
        <p:nvSpPr>
          <p:cNvPr id="3" name="Footer Placeholder 2"/>
          <p:cNvSpPr>
            <a:spLocks noGrp="1"/>
          </p:cNvSpPr>
          <p:nvPr>
            <p:ph type="ftr" sz="quarter" idx="11"/>
          </p:nvPr>
        </p:nvSpPr>
        <p:spPr/>
        <p:txBody>
          <a:bodyPr/>
          <a:lstStyle/>
          <a:p>
            <a:pPr>
              <a:defRPr/>
            </a:pPr>
            <a:r>
              <a:rPr lang="en-US" smtClean="0"/>
              <a:t>Adrian Stephens, Intel Corporation</a:t>
            </a:r>
            <a:endParaRPr lang="en-US"/>
          </a:p>
        </p:txBody>
      </p:sp>
    </p:spTree>
    <p:extLst>
      <p:ext uri="{BB962C8B-B14F-4D97-AF65-F5344CB8AC3E}">
        <p14:creationId xmlns:p14="http://schemas.microsoft.com/office/powerpoint/2010/main" val="335179330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Teleconferences and next steps</a:t>
            </a:r>
            <a:endParaRPr lang="en-US" dirty="0"/>
          </a:p>
        </p:txBody>
      </p:sp>
      <p:sp>
        <p:nvSpPr>
          <p:cNvPr id="3" name="Content Placeholder 2"/>
          <p:cNvSpPr>
            <a:spLocks noGrp="1"/>
          </p:cNvSpPr>
          <p:nvPr>
            <p:ph idx="1"/>
          </p:nvPr>
        </p:nvSpPr>
        <p:spPr/>
        <p:txBody>
          <a:bodyPr/>
          <a:lstStyle/>
          <a:p>
            <a:r>
              <a:rPr lang="en-US" dirty="0" smtClean="0"/>
              <a:t>January -March</a:t>
            </a:r>
          </a:p>
          <a:p>
            <a:pPr lvl="1"/>
            <a:r>
              <a:rPr lang="en-US" dirty="0" smtClean="0"/>
              <a:t>Initial recirculation Sponsor Ballot comment resolution as Comment Resolution Committee</a:t>
            </a:r>
          </a:p>
          <a:p>
            <a:r>
              <a:rPr lang="en-US" dirty="0" smtClean="0"/>
              <a:t>Conference </a:t>
            </a:r>
            <a:r>
              <a:rPr lang="en-US" dirty="0"/>
              <a:t>Calls 10am </a:t>
            </a:r>
            <a:r>
              <a:rPr lang="en-US" dirty="0" smtClean="0"/>
              <a:t>Eastern (2 hours)  </a:t>
            </a:r>
            <a:endParaRPr lang="en-US" dirty="0"/>
          </a:p>
          <a:p>
            <a:pPr lvl="1"/>
            <a:r>
              <a:rPr lang="en-US" altLang="en-US" dirty="0" smtClean="0"/>
              <a:t>February 5, 19</a:t>
            </a:r>
            <a:endParaRPr lang="en-US" altLang="en-US" dirty="0"/>
          </a:p>
          <a:p>
            <a:r>
              <a:rPr lang="en-US" altLang="en-US" dirty="0" smtClean="0"/>
              <a:t>BRC meeting Feb 22-25, 2016 </a:t>
            </a:r>
          </a:p>
          <a:p>
            <a:pPr lvl="1"/>
            <a:r>
              <a:rPr lang="en-US" altLang="en-US" dirty="0" smtClean="0"/>
              <a:t>Ft. Lauderdale, SR Technologies hosting</a:t>
            </a:r>
          </a:p>
          <a:p>
            <a:pPr lvl="1"/>
            <a:r>
              <a:rPr lang="en-US" altLang="en-US" dirty="0" smtClean="0"/>
              <a:t>Teleconference facilities will be provided</a:t>
            </a:r>
            <a:endParaRPr lang="en-US" altLang="en-US" dirty="0"/>
          </a:p>
          <a:p>
            <a:endParaRPr lang="en-US" dirty="0"/>
          </a:p>
          <a:p>
            <a:endParaRPr lang="en-US" altLang="en-US" sz="2800" dirty="0"/>
          </a:p>
          <a:p>
            <a:pPr marL="457200" lvl="1" indent="0">
              <a:buNone/>
            </a:pPr>
            <a:endParaRPr lang="en-US" sz="2400" dirty="0"/>
          </a:p>
          <a:p>
            <a:pPr marL="0" indent="0">
              <a:buNone/>
            </a:pPr>
            <a:endParaRPr lang="en-US" dirty="0"/>
          </a:p>
          <a:p>
            <a:pPr marL="609600" indent="-609600"/>
            <a:endParaRPr lang="en-US" dirty="0"/>
          </a:p>
          <a:p>
            <a:pPr marL="0" indent="0">
              <a:buNone/>
            </a:pPr>
            <a:endParaRPr lang="en-US" dirty="0"/>
          </a:p>
          <a:p>
            <a:pPr marL="0" indent="0">
              <a:buNone/>
            </a:pPr>
            <a:endParaRPr lang="en-US" dirty="0"/>
          </a:p>
        </p:txBody>
      </p:sp>
      <p:sp>
        <p:nvSpPr>
          <p:cNvPr id="6" name="Slide Number Placeholder 5"/>
          <p:cNvSpPr>
            <a:spLocks noGrp="1"/>
          </p:cNvSpPr>
          <p:nvPr>
            <p:ph type="sldNum" sz="quarter" idx="12"/>
          </p:nvPr>
        </p:nvSpPr>
        <p:spPr/>
        <p:txBody>
          <a:bodyPr/>
          <a:lstStyle/>
          <a:p>
            <a:pPr>
              <a:defRPr/>
            </a:pPr>
            <a:r>
              <a:rPr lang="en-US" smtClean="0"/>
              <a:t>Slide </a:t>
            </a:r>
            <a:fld id="{9F280238-5E03-4A90-BACD-D800220B2674}" type="slidenum">
              <a:rPr lang="en-US" smtClean="0"/>
              <a:pPr>
                <a:defRPr/>
              </a:pPr>
              <a:t>38</a:t>
            </a:fld>
            <a:endParaRPr lang="en-US"/>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6/6 of 11-16-0185 by Dorothy Stanley, HPE</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January 2016</a:t>
            </a:r>
            <a:endParaRPr lang="en-US"/>
          </a:p>
        </p:txBody>
      </p:sp>
      <p:sp>
        <p:nvSpPr>
          <p:cNvPr id="4" name="Footer Placeholder 3"/>
          <p:cNvSpPr>
            <a:spLocks noGrp="1"/>
          </p:cNvSpPr>
          <p:nvPr>
            <p:ph type="ftr" sz="quarter" idx="11"/>
          </p:nvPr>
        </p:nvSpPr>
        <p:spPr/>
        <p:txBody>
          <a:bodyPr/>
          <a:lstStyle/>
          <a:p>
            <a:pPr>
              <a:defRPr/>
            </a:pPr>
            <a:r>
              <a:rPr lang="en-US" smtClean="0"/>
              <a:t>Adrian Stephens, Intel Corporation</a:t>
            </a:r>
            <a:endParaRPr lang="en-US"/>
          </a:p>
        </p:txBody>
      </p:sp>
    </p:spTree>
    <p:extLst>
      <p:ext uri="{BB962C8B-B14F-4D97-AF65-F5344CB8AC3E}">
        <p14:creationId xmlns:p14="http://schemas.microsoft.com/office/powerpoint/2010/main" val="336876940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Slide Number Placeholder 5"/>
          <p:cNvSpPr>
            <a:spLocks noGrp="1"/>
          </p:cNvSpPr>
          <p:nvPr>
            <p:ph type="sldNum" sz="quarter" idx="12"/>
          </p:nvPr>
        </p:nvSpPr>
        <p:spPr>
          <a:noFill/>
        </p:spPr>
        <p:txBody>
          <a:bodyPr/>
          <a:lstStyle/>
          <a:p>
            <a:r>
              <a:rPr lang="en-US" smtClean="0"/>
              <a:t>Slide </a:t>
            </a:r>
            <a:fld id="{0AAC8984-FAF7-4BDC-8A43-79AF6F406068}" type="slidenum">
              <a:rPr lang="en-US" smtClean="0"/>
              <a:pPr/>
              <a:t>39</a:t>
            </a:fld>
            <a:endParaRPr lang="en-US" smtClean="0"/>
          </a:p>
        </p:txBody>
      </p:sp>
      <p:sp>
        <p:nvSpPr>
          <p:cNvPr id="1030" name="Rectangle 2"/>
          <p:cNvSpPr>
            <a:spLocks noGrp="1" noChangeArrowheads="1"/>
          </p:cNvSpPr>
          <p:nvPr>
            <p:ph type="title"/>
          </p:nvPr>
        </p:nvSpPr>
        <p:spPr>
          <a:noFill/>
        </p:spPr>
        <p:txBody>
          <a:bodyPr/>
          <a:lstStyle/>
          <a:p>
            <a:pPr eaLnBrk="1" hangingPunct="1"/>
            <a:r>
              <a:rPr lang="en-US" dirty="0" smtClean="0"/>
              <a:t>IEEE 802.11ah Closing Report for</a:t>
            </a:r>
            <a:br>
              <a:rPr lang="en-US" dirty="0" smtClean="0"/>
            </a:br>
            <a:r>
              <a:rPr lang="en-US" dirty="0" smtClean="0"/>
              <a:t>January 2016</a:t>
            </a:r>
          </a:p>
        </p:txBody>
      </p:sp>
      <p:sp>
        <p:nvSpPr>
          <p:cNvPr id="1031" name="Rectangle 6"/>
          <p:cNvSpPr>
            <a:spLocks noGrp="1" noChangeArrowheads="1"/>
          </p:cNvSpPr>
          <p:nvPr>
            <p:ph type="body" idx="1"/>
          </p:nvPr>
        </p:nvSpPr>
        <p:spPr>
          <a:xfrm>
            <a:off x="685800" y="1752600"/>
            <a:ext cx="7772400" cy="381000"/>
          </a:xfrm>
          <a:noFill/>
        </p:spPr>
        <p:txBody>
          <a:bodyPr/>
          <a:lstStyle/>
          <a:p>
            <a:pPr algn="ctr" eaLnBrk="1" hangingPunct="1">
              <a:buFontTx/>
              <a:buNone/>
            </a:pPr>
            <a:r>
              <a:rPr lang="en-US" sz="2000" dirty="0" smtClean="0"/>
              <a:t>Date:</a:t>
            </a:r>
            <a:r>
              <a:rPr lang="en-US" sz="2000" b="0" dirty="0" smtClean="0"/>
              <a:t> 2016-01-21</a:t>
            </a:r>
          </a:p>
        </p:txBody>
      </p:sp>
      <p:sp>
        <p:nvSpPr>
          <p:cNvPr id="1032" name="Rectangle 12"/>
          <p:cNvSpPr>
            <a:spLocks noChangeArrowheads="1"/>
          </p:cNvSpPr>
          <p:nvPr/>
        </p:nvSpPr>
        <p:spPr bwMode="auto">
          <a:xfrm>
            <a:off x="533400" y="1939925"/>
            <a:ext cx="1447800" cy="381000"/>
          </a:xfrm>
          <a:prstGeom prst="rect">
            <a:avLst/>
          </a:prstGeom>
          <a:noFill/>
          <a:ln w="9525">
            <a:noFill/>
            <a:miter lim="800000"/>
            <a:headEnd/>
            <a:tailEnd/>
          </a:ln>
        </p:spPr>
        <p:txBody>
          <a:bodyPr lIns="92075" tIns="46038" rIns="92075" bIns="46038"/>
          <a:lstStyle/>
          <a:p>
            <a:pPr marL="342900" indent="-342900">
              <a:spcBef>
                <a:spcPct val="20000"/>
              </a:spcBef>
            </a:pPr>
            <a:r>
              <a:rPr lang="en-US" sz="2000" b="1" dirty="0"/>
              <a:t>Authors:</a:t>
            </a:r>
            <a:endParaRPr lang="en-US" sz="2000" dirty="0"/>
          </a:p>
        </p:txBody>
      </p:sp>
      <p:graphicFrame>
        <p:nvGraphicFramePr>
          <p:cNvPr id="2" name="개체 1"/>
          <p:cNvGraphicFramePr>
            <a:graphicFrameLocks noChangeAspect="1"/>
          </p:cNvGraphicFramePr>
          <p:nvPr>
            <p:extLst>
              <p:ext uri="{D42A27DB-BD31-4B8C-83A1-F6EECF244321}">
                <p14:modId xmlns:p14="http://schemas.microsoft.com/office/powerpoint/2010/main" val="11860868"/>
              </p:ext>
            </p:extLst>
          </p:nvPr>
        </p:nvGraphicFramePr>
        <p:xfrm>
          <a:off x="533400" y="2660650"/>
          <a:ext cx="7988300" cy="3810000"/>
        </p:xfrm>
        <a:graphic>
          <a:graphicData uri="http://schemas.openxmlformats.org/presentationml/2006/ole">
            <mc:AlternateContent xmlns:mc="http://schemas.openxmlformats.org/markup-compatibility/2006">
              <mc:Choice xmlns:v="urn:schemas-microsoft-com:vml" Requires="v">
                <p:oleObj spid="_x0000_s10251" name="Document" r:id="rId4" imgW="8940664" imgH="4246974" progId="Word.Document.8">
                  <p:embed/>
                </p:oleObj>
              </mc:Choice>
              <mc:Fallback>
                <p:oleObj name="Document" r:id="rId4" imgW="8940664" imgH="4246974" progId="Word.Document.8">
                  <p:embed/>
                  <p:pic>
                    <p:nvPicPr>
                      <p:cNvPr id="0" name=""/>
                      <p:cNvPicPr>
                        <a:picLocks noChangeAspect="1" noChangeArrowheads="1"/>
                      </p:cNvPicPr>
                      <p:nvPr/>
                    </p:nvPicPr>
                    <p:blipFill>
                      <a:blip r:embed="rId5"/>
                      <a:srcRect/>
                      <a:stretch>
                        <a:fillRect/>
                      </a:stretch>
                    </p:blipFill>
                    <p:spPr bwMode="auto">
                      <a:xfrm>
                        <a:off x="533400" y="2660650"/>
                        <a:ext cx="7988300" cy="3810000"/>
                      </a:xfrm>
                      <a:prstGeom prst="rect">
                        <a:avLst/>
                      </a:prstGeom>
                      <a:noFill/>
                      <a:ln>
                        <a:noFill/>
                      </a:ln>
                      <a:extLst/>
                    </p:spPr>
                  </p:pic>
                </p:oleObj>
              </mc:Fallback>
            </mc:AlternateContent>
          </a:graphicData>
        </a:graphic>
      </p:graphicFrame>
      <p:sp>
        <p:nvSpPr>
          <p:cNvPr id="3" name="Rectangle 2"/>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1/7 of 11-16-0184 by Yongho Seok (NEWRACOM)</a:t>
            </a:r>
          </a:p>
        </p:txBody>
      </p:sp>
      <p:sp>
        <p:nvSpPr>
          <p:cNvPr id="11" name="Date Placeholder 2"/>
          <p:cNvSpPr>
            <a:spLocks noGrp="1"/>
          </p:cNvSpPr>
          <p:nvPr>
            <p:ph type="dt" sz="half" idx="10"/>
          </p:nvPr>
        </p:nvSpPr>
        <p:spPr>
          <a:xfrm>
            <a:off x="696913" y="333375"/>
            <a:ext cx="1579562" cy="276225"/>
          </a:xfrm>
        </p:spPr>
        <p:txBody>
          <a:bodyPr/>
          <a:lstStyle/>
          <a:p>
            <a:pPr>
              <a:defRPr/>
            </a:pPr>
            <a:r>
              <a:rPr lang="en-US" smtClean="0"/>
              <a:t>January 2016</a:t>
            </a:r>
            <a:endParaRPr lang="en-US"/>
          </a:p>
        </p:txBody>
      </p:sp>
      <p:sp>
        <p:nvSpPr>
          <p:cNvPr id="4" name="Footer Placeholder 3"/>
          <p:cNvSpPr>
            <a:spLocks noGrp="1"/>
          </p:cNvSpPr>
          <p:nvPr>
            <p:ph type="ftr" sz="quarter" idx="11"/>
          </p:nvPr>
        </p:nvSpPr>
        <p:spPr/>
        <p:txBody>
          <a:bodyPr/>
          <a:lstStyle/>
          <a:p>
            <a:pPr>
              <a:defRPr/>
            </a:pPr>
            <a:r>
              <a:rPr lang="en-US" smtClean="0"/>
              <a:t>Adrian Stephens, Intel Corporation</a:t>
            </a:r>
            <a:endParaRPr lang="en-US"/>
          </a:p>
        </p:txBody>
      </p:sp>
    </p:spTree>
    <p:extLst>
      <p:ext uri="{BB962C8B-B14F-4D97-AF65-F5344CB8AC3E}">
        <p14:creationId xmlns:p14="http://schemas.microsoft.com/office/powerpoint/2010/main" val="40943119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066800"/>
            <a:ext cx="2592388" cy="762000"/>
          </a:xfrm>
        </p:spPr>
        <p:txBody>
          <a:bodyPr/>
          <a:lstStyle/>
          <a:p>
            <a:r>
              <a:rPr lang="en-GB" dirty="0" smtClean="0"/>
              <a:t>Attendance Total</a:t>
            </a:r>
            <a:endParaRPr lang="en-GB" dirty="0"/>
          </a:p>
        </p:txBody>
      </p:sp>
      <p:sp>
        <p:nvSpPr>
          <p:cNvPr id="7" name="Slide Number Placeholder 6"/>
          <p:cNvSpPr>
            <a:spLocks noGrp="1"/>
          </p:cNvSpPr>
          <p:nvPr>
            <p:ph type="sldNum" sz="quarter" idx="12"/>
          </p:nvPr>
        </p:nvSpPr>
        <p:spPr/>
        <p:txBody>
          <a:bodyPr/>
          <a:lstStyle/>
          <a:p>
            <a:pPr>
              <a:defRPr/>
            </a:pPr>
            <a:r>
              <a:rPr lang="en-US" smtClean="0"/>
              <a:t>Slide </a:t>
            </a:r>
            <a:fld id="{219CDBFA-76A2-4597-AA38-8543ED035B58}" type="slidenum">
              <a:rPr lang="en-US" smtClean="0"/>
              <a:pPr>
                <a:defRPr/>
              </a:pPr>
              <a:t>4</a:t>
            </a:fld>
            <a:endParaRPr lang="en-US"/>
          </a:p>
        </p:txBody>
      </p:sp>
      <p:sp>
        <p:nvSpPr>
          <p:cNvPr id="6" name="Date Placeholder 5"/>
          <p:cNvSpPr>
            <a:spLocks noGrp="1"/>
          </p:cNvSpPr>
          <p:nvPr>
            <p:ph type="dt" sz="half" idx="10"/>
          </p:nvPr>
        </p:nvSpPr>
        <p:spPr/>
        <p:txBody>
          <a:bodyPr/>
          <a:lstStyle/>
          <a:p>
            <a:pPr>
              <a:defRPr/>
            </a:pPr>
            <a:r>
              <a:rPr lang="en-US" smtClean="0"/>
              <a:t>January 2016</a:t>
            </a:r>
            <a:endParaRPr lang="en-US"/>
          </a:p>
        </p:txBody>
      </p:sp>
      <p:pic>
        <p:nvPicPr>
          <p:cNvPr id="4" name="Picture 3"/>
          <p:cNvPicPr>
            <a:picLocks noChangeAspect="1"/>
          </p:cNvPicPr>
          <p:nvPr/>
        </p:nvPicPr>
        <p:blipFill>
          <a:blip r:embed="rId3"/>
          <a:stretch>
            <a:fillRect/>
          </a:stretch>
        </p:blipFill>
        <p:spPr>
          <a:xfrm>
            <a:off x="2234064" y="761486"/>
            <a:ext cx="6309861" cy="5696994"/>
          </a:xfrm>
          <a:prstGeom prst="rect">
            <a:avLst/>
          </a:prstGeom>
        </p:spPr>
      </p:pic>
      <p:sp>
        <p:nvSpPr>
          <p:cNvPr id="3" name="Footer Placeholder 2"/>
          <p:cNvSpPr>
            <a:spLocks noGrp="1"/>
          </p:cNvSpPr>
          <p:nvPr>
            <p:ph type="ftr" sz="quarter" idx="11"/>
          </p:nvPr>
        </p:nvSpPr>
        <p:spPr/>
        <p:txBody>
          <a:bodyPr/>
          <a:lstStyle/>
          <a:p>
            <a:pPr>
              <a:defRPr/>
            </a:pPr>
            <a:r>
              <a:rPr lang="en-US" smtClean="0"/>
              <a:t>Adrian Stephens, Intel Corporation</a:t>
            </a:r>
            <a:endParaRPr lang="en-US"/>
          </a:p>
        </p:txBody>
      </p:sp>
    </p:spTree>
    <p:extLst>
      <p:ext uri="{BB962C8B-B14F-4D97-AF65-F5344CB8AC3E}">
        <p14:creationId xmlns:p14="http://schemas.microsoft.com/office/powerpoint/2010/main" val="359645549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2"/>
          <p:cNvSpPr>
            <a:spLocks noGrp="1" noChangeArrowheads="1"/>
          </p:cNvSpPr>
          <p:nvPr>
            <p:ph type="title"/>
          </p:nvPr>
        </p:nvSpPr>
        <p:spPr/>
        <p:txBody>
          <a:bodyPr/>
          <a:lstStyle/>
          <a:p>
            <a:r>
              <a:rPr lang="en-US" altLang="ja-JP" sz="4000">
                <a:ea typeface="ＭＳ Ｐゴシック" pitchFamily="-84" charset="-128"/>
                <a:cs typeface="ＭＳ Ｐゴシック" pitchFamily="-84" charset="-128"/>
              </a:rPr>
              <a:t>Abstract</a:t>
            </a:r>
          </a:p>
        </p:txBody>
      </p:sp>
      <p:sp>
        <p:nvSpPr>
          <p:cNvPr id="17414" name="Rectangle 3"/>
          <p:cNvSpPr>
            <a:spLocks noGrp="1" noChangeArrowheads="1"/>
          </p:cNvSpPr>
          <p:nvPr>
            <p:ph type="body" idx="1"/>
          </p:nvPr>
        </p:nvSpPr>
        <p:spPr>
          <a:xfrm>
            <a:off x="685800" y="1752600"/>
            <a:ext cx="8001000" cy="4114800"/>
          </a:xfrm>
        </p:spPr>
        <p:txBody>
          <a:bodyPr/>
          <a:lstStyle/>
          <a:p>
            <a:pPr>
              <a:buFontTx/>
              <a:buNone/>
            </a:pPr>
            <a:r>
              <a:rPr lang="en-US" altLang="ja-JP" dirty="0">
                <a:ea typeface="ＭＳ Ｐゴシック" pitchFamily="-84" charset="-128"/>
                <a:cs typeface="ＭＳ Ｐゴシック" pitchFamily="-84" charset="-128"/>
              </a:rPr>
              <a:t>This presentation is the closing report for </a:t>
            </a:r>
            <a:r>
              <a:rPr lang="en-US" altLang="ja-JP" dirty="0" smtClean="0">
                <a:ea typeface="ＭＳ Ｐゴシック" pitchFamily="-84" charset="-128"/>
                <a:cs typeface="ＭＳ Ｐゴシック" pitchFamily="-84" charset="-128"/>
              </a:rPr>
              <a:t>the Atlanta meeting </a:t>
            </a:r>
            <a:r>
              <a:rPr lang="en-US" altLang="ja-JP" dirty="0">
                <a:ea typeface="ＭＳ Ｐゴシック" pitchFamily="-84" charset="-128"/>
                <a:cs typeface="ＭＳ Ｐゴシック" pitchFamily="-84" charset="-128"/>
              </a:rPr>
              <a:t>of the IEEE 802.11 </a:t>
            </a:r>
            <a:r>
              <a:rPr lang="en-US" altLang="ja-JP" dirty="0" err="1" smtClean="0">
                <a:ea typeface="ＭＳ Ｐゴシック" pitchFamily="-84" charset="-128"/>
                <a:cs typeface="ＭＳ Ｐゴシック" pitchFamily="-84" charset="-128"/>
              </a:rPr>
              <a:t>TGah</a:t>
            </a:r>
            <a:r>
              <a:rPr lang="en-US" altLang="ja-JP" dirty="0" smtClean="0">
                <a:ea typeface="ＭＳ Ｐゴシック" pitchFamily="-84" charset="-128"/>
                <a:cs typeface="ＭＳ Ｐゴシック" pitchFamily="-84" charset="-128"/>
              </a:rPr>
              <a:t>.</a:t>
            </a:r>
            <a:endParaRPr lang="en-US" altLang="ja-JP" dirty="0">
              <a:ea typeface="ＭＳ Ｐゴシック" pitchFamily="-84" charset="-128"/>
              <a:cs typeface="ＭＳ Ｐゴシック" pitchFamily="-84" charset="-128"/>
            </a:endParaRPr>
          </a:p>
        </p:txBody>
      </p:sp>
      <p:sp>
        <p:nvSpPr>
          <p:cNvPr id="7" name="日付プレースホルダ 6"/>
          <p:cNvSpPr>
            <a:spLocks noGrp="1"/>
          </p:cNvSpPr>
          <p:nvPr>
            <p:ph type="dt" sz="half" idx="10"/>
          </p:nvPr>
        </p:nvSpPr>
        <p:spPr>
          <a:xfrm>
            <a:off x="696913" y="332601"/>
            <a:ext cx="1340110" cy="276999"/>
          </a:xfrm>
        </p:spPr>
        <p:txBody>
          <a:bodyPr/>
          <a:lstStyle/>
          <a:p>
            <a:r>
              <a:rPr lang="en-US" altLang="ko-KR" smtClean="0"/>
              <a:t>January 2016</a:t>
            </a:r>
            <a:endParaRPr lang="en-US" altLang="ko-KR" dirty="0"/>
          </a:p>
        </p:txBody>
      </p:sp>
      <p:sp>
        <p:nvSpPr>
          <p:cNvPr id="8" name="スライド番号プレースホルダ 7"/>
          <p:cNvSpPr>
            <a:spLocks noGrp="1"/>
          </p:cNvSpPr>
          <p:nvPr>
            <p:ph type="sldNum" sz="quarter" idx="12"/>
          </p:nvPr>
        </p:nvSpPr>
        <p:spPr/>
        <p:txBody>
          <a:bodyPr/>
          <a:lstStyle/>
          <a:p>
            <a:pPr>
              <a:defRPr/>
            </a:pPr>
            <a:r>
              <a:rPr lang="en-US" altLang="ja-JP" smtClean="0"/>
              <a:t>Slide </a:t>
            </a:r>
            <a:fld id="{A5EA9570-58F0-F54E-929D-9A3B14FC28FD}" type="slidenum">
              <a:rPr lang="en-US" altLang="ja-JP" smtClean="0"/>
              <a:pPr>
                <a:defRPr/>
              </a:pPr>
              <a:t>40</a:t>
            </a:fld>
            <a:endParaRPr lang="en-US" altLang="ja-JP"/>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2/7 of 11-16-0184 by Yongho Seok (NEWRACOM)</a:t>
            </a:r>
          </a:p>
        </p:txBody>
      </p:sp>
      <p:sp>
        <p:nvSpPr>
          <p:cNvPr id="10" name="Date Placeholder 2"/>
          <p:cNvSpPr txBox="1">
            <a:spLocks/>
          </p:cNvSpPr>
          <p:nvPr/>
        </p:nvSpPr>
        <p:spPr bwMode="auto">
          <a:xfrm>
            <a:off x="696913" y="333375"/>
            <a:ext cx="1579562" cy="2762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a:defRPr/>
            </a:pPr>
            <a:r>
              <a:rPr lang="en-US" smtClean="0"/>
              <a:t>January 2016</a:t>
            </a:r>
            <a:endParaRPr lang="en-US"/>
          </a:p>
        </p:txBody>
      </p:sp>
      <p:sp>
        <p:nvSpPr>
          <p:cNvPr id="3" name="Footer Placeholder 2"/>
          <p:cNvSpPr>
            <a:spLocks noGrp="1"/>
          </p:cNvSpPr>
          <p:nvPr>
            <p:ph type="ftr" sz="quarter" idx="11"/>
          </p:nvPr>
        </p:nvSpPr>
        <p:spPr/>
        <p:txBody>
          <a:bodyPr/>
          <a:lstStyle/>
          <a:p>
            <a:pPr>
              <a:defRPr/>
            </a:pPr>
            <a:r>
              <a:rPr lang="en-US" smtClean="0"/>
              <a:t>Adrian Stephens, Intel Corporation</a:t>
            </a:r>
            <a:endParaRPr lang="en-US"/>
          </a:p>
        </p:txBody>
      </p:sp>
    </p:spTree>
    <p:extLst>
      <p:ext uri="{BB962C8B-B14F-4D97-AF65-F5344CB8AC3E}">
        <p14:creationId xmlns:p14="http://schemas.microsoft.com/office/powerpoint/2010/main" val="320284743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 in </a:t>
            </a:r>
            <a:r>
              <a:rPr lang="en-US" dirty="0" err="1" smtClean="0"/>
              <a:t>TGah</a:t>
            </a:r>
            <a:endParaRPr lang="en-US" dirty="0"/>
          </a:p>
        </p:txBody>
      </p:sp>
      <p:sp>
        <p:nvSpPr>
          <p:cNvPr id="3" name="Content Placeholder 2"/>
          <p:cNvSpPr>
            <a:spLocks noGrp="1"/>
          </p:cNvSpPr>
          <p:nvPr>
            <p:ph idx="1"/>
          </p:nvPr>
        </p:nvSpPr>
        <p:spPr>
          <a:xfrm>
            <a:off x="685800" y="1752600"/>
            <a:ext cx="7772400" cy="4114800"/>
          </a:xfrm>
        </p:spPr>
        <p:txBody>
          <a:bodyPr/>
          <a:lstStyle/>
          <a:p>
            <a:r>
              <a:rPr lang="en-US" altLang="ko-KR" dirty="0"/>
              <a:t>Sponsor Ballot for Draft 5.0 closed November 5 </a:t>
            </a:r>
            <a:endParaRPr lang="en-US" altLang="ko-KR" baseline="30000" dirty="0"/>
          </a:p>
          <a:p>
            <a:pPr lvl="1"/>
            <a:r>
              <a:rPr lang="en-US" altLang="ko-KR" dirty="0"/>
              <a:t>552 comments received</a:t>
            </a:r>
          </a:p>
          <a:p>
            <a:pPr lvl="1"/>
            <a:endParaRPr lang="en-US" altLang="ko-KR" dirty="0" smtClean="0"/>
          </a:p>
          <a:p>
            <a:r>
              <a:rPr lang="en-US" altLang="ko-KR" dirty="0" err="1" smtClean="0"/>
              <a:t>TGah</a:t>
            </a:r>
            <a:r>
              <a:rPr lang="en-US" altLang="ko-KR" dirty="0" smtClean="0"/>
              <a:t> </a:t>
            </a:r>
            <a:r>
              <a:rPr lang="en-US" altLang="ko-KR" dirty="0"/>
              <a:t>has completed all comment resolution of the </a:t>
            </a:r>
            <a:r>
              <a:rPr lang="en-US" altLang="ko-KR" dirty="0" smtClean="0"/>
              <a:t>initial Sponsor Ballot for </a:t>
            </a:r>
            <a:r>
              <a:rPr lang="en-US" altLang="ko-KR" dirty="0"/>
              <a:t>Draft </a:t>
            </a:r>
            <a:r>
              <a:rPr lang="en-US" altLang="ko-KR" dirty="0" smtClean="0"/>
              <a:t>5.0</a:t>
            </a:r>
            <a:endParaRPr lang="en-US" altLang="ko-KR" dirty="0"/>
          </a:p>
          <a:p>
            <a:pPr lvl="1"/>
            <a:r>
              <a:rPr lang="en-US" altLang="ko-KR" dirty="0" smtClean="0">
                <a:hlinkClick r:id="rId3"/>
              </a:rPr>
              <a:t>15/1292 SB0 Comment Spreadsheet</a:t>
            </a:r>
            <a:endParaRPr lang="en-US" altLang="ko-KR" dirty="0"/>
          </a:p>
          <a:p>
            <a:pPr marL="457200" lvl="1" indent="0">
              <a:buNone/>
            </a:pPr>
            <a:r>
              <a:rPr lang="en-US" altLang="ko-KR" dirty="0" smtClean="0">
                <a:ea typeface="Times New Roman"/>
                <a:cs typeface="Times New Roman"/>
                <a:sym typeface="Times New Roman"/>
              </a:rPr>
              <a:t> </a:t>
            </a:r>
            <a:r>
              <a:rPr lang="en-US" altLang="ko-KR" dirty="0">
                <a:ea typeface="Times New Roman"/>
                <a:cs typeface="Times New Roman"/>
                <a:sym typeface="Times New Roman"/>
              </a:rPr>
              <a:t>	</a:t>
            </a:r>
            <a:endParaRPr lang="en-US" altLang="ko-KR" dirty="0" smtClean="0">
              <a:ea typeface="Times New Roman"/>
              <a:cs typeface="Times New Roman"/>
              <a:sym typeface="Times New Roman"/>
            </a:endParaRPr>
          </a:p>
          <a:p>
            <a:pPr marL="342900" lvl="1" indent="-342900">
              <a:buFontTx/>
              <a:buChar char="•"/>
            </a:pPr>
            <a:r>
              <a:rPr lang="en-US" altLang="ko-KR" sz="2400" b="1" dirty="0"/>
              <a:t>Instructed the editor to generate Draft </a:t>
            </a:r>
            <a:r>
              <a:rPr lang="en-US" altLang="ko-KR" sz="2400" b="1" dirty="0" smtClean="0"/>
              <a:t>6.0 and m</a:t>
            </a:r>
            <a:r>
              <a:rPr lang="en-US" altLang="ko-KR" sz="2400" b="1" dirty="0" smtClean="0">
                <a:ea typeface="Times New Roman"/>
                <a:cs typeface="Times New Roman"/>
                <a:sym typeface="Times New Roman"/>
              </a:rPr>
              <a:t>oved </a:t>
            </a:r>
            <a:r>
              <a:rPr lang="en-US" altLang="ko-KR" sz="2400" b="1" dirty="0">
                <a:ea typeface="Times New Roman"/>
                <a:cs typeface="Times New Roman"/>
                <a:sym typeface="Times New Roman"/>
              </a:rPr>
              <a:t>to forward </a:t>
            </a:r>
            <a:r>
              <a:rPr lang="en-US" altLang="en-US" sz="2400" b="1" dirty="0"/>
              <a:t>Sponsor Recirculation </a:t>
            </a:r>
            <a:r>
              <a:rPr lang="en-US" altLang="en-US" sz="2400" b="1" dirty="0" smtClean="0"/>
              <a:t>Ballot</a:t>
            </a:r>
            <a:endParaRPr lang="en-US" altLang="ko-KR" sz="2400" b="1" dirty="0" smtClean="0">
              <a:ea typeface="Times New Roman"/>
              <a:cs typeface="Times New Roman"/>
              <a:sym typeface="Times New Roman"/>
            </a:endParaRPr>
          </a:p>
          <a:p>
            <a:pPr lvl="1"/>
            <a:r>
              <a:rPr lang="en-US" altLang="ko-KR" dirty="0" smtClean="0"/>
              <a:t>Agenda of January 2016 meeting: </a:t>
            </a:r>
            <a:r>
              <a:rPr lang="en-US" altLang="ko-KR" dirty="0" smtClean="0">
                <a:hlinkClick r:id="rId4"/>
              </a:rPr>
              <a:t>11-15/1511r9</a:t>
            </a:r>
            <a:r>
              <a:rPr lang="en-US" altLang="ko-KR" dirty="0" smtClean="0">
                <a:hlinkClick r:id="rId5"/>
              </a:rPr>
              <a:t> </a:t>
            </a:r>
          </a:p>
        </p:txBody>
      </p:sp>
      <p:sp>
        <p:nvSpPr>
          <p:cNvPr id="6" name="Slide Number Placeholder 5"/>
          <p:cNvSpPr>
            <a:spLocks noGrp="1"/>
          </p:cNvSpPr>
          <p:nvPr>
            <p:ph type="sldNum" sz="quarter" idx="12"/>
          </p:nvPr>
        </p:nvSpPr>
        <p:spPr/>
        <p:txBody>
          <a:bodyPr/>
          <a:lstStyle/>
          <a:p>
            <a:pPr>
              <a:defRPr/>
            </a:pPr>
            <a:r>
              <a:rPr lang="en-US" smtClean="0"/>
              <a:t>Slide </a:t>
            </a:r>
            <a:fld id="{9F280238-5E03-4A90-BACD-D800220B2674}" type="slidenum">
              <a:rPr lang="en-US" smtClean="0"/>
              <a:pPr>
                <a:defRPr/>
              </a:pPr>
              <a:t>41</a:t>
            </a:fld>
            <a:endParaRPr lang="en-US"/>
          </a:p>
        </p:txBody>
      </p:sp>
      <p:sp>
        <p:nvSpPr>
          <p:cNvPr id="5" name="Rectangle 4"/>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3/7 of 11-16-0184 by Yongho Seok (NEWRACOM)</a:t>
            </a:r>
          </a:p>
        </p:txBody>
      </p:sp>
      <p:sp>
        <p:nvSpPr>
          <p:cNvPr id="9" name="Date Placeholder 2"/>
          <p:cNvSpPr>
            <a:spLocks noGrp="1"/>
          </p:cNvSpPr>
          <p:nvPr>
            <p:ph type="dt" sz="half" idx="10"/>
          </p:nvPr>
        </p:nvSpPr>
        <p:spPr>
          <a:xfrm>
            <a:off x="696913" y="333375"/>
            <a:ext cx="1579562" cy="276225"/>
          </a:xfrm>
        </p:spPr>
        <p:txBody>
          <a:bodyPr/>
          <a:lstStyle/>
          <a:p>
            <a:pPr>
              <a:defRPr/>
            </a:pPr>
            <a:r>
              <a:rPr lang="en-US" smtClean="0"/>
              <a:t>January 2016</a:t>
            </a:r>
            <a:endParaRPr lang="en-US"/>
          </a:p>
        </p:txBody>
      </p:sp>
      <p:sp>
        <p:nvSpPr>
          <p:cNvPr id="4" name="Footer Placeholder 3"/>
          <p:cNvSpPr>
            <a:spLocks noGrp="1"/>
          </p:cNvSpPr>
          <p:nvPr>
            <p:ph type="ftr" sz="quarter" idx="11"/>
          </p:nvPr>
        </p:nvSpPr>
        <p:spPr/>
        <p:txBody>
          <a:bodyPr/>
          <a:lstStyle/>
          <a:p>
            <a:pPr>
              <a:defRPr/>
            </a:pPr>
            <a:r>
              <a:rPr lang="en-US" smtClean="0"/>
              <a:t>Adrian Stephens, Intel Corporation</a:t>
            </a:r>
            <a:endParaRPr lang="en-US"/>
          </a:p>
        </p:txBody>
      </p:sp>
    </p:spTree>
    <p:extLst>
      <p:ext uri="{BB962C8B-B14F-4D97-AF65-F5344CB8AC3E}">
        <p14:creationId xmlns:p14="http://schemas.microsoft.com/office/powerpoint/2010/main" val="286292119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Going forward</a:t>
            </a:r>
            <a:endParaRPr lang="en-US" dirty="0"/>
          </a:p>
        </p:txBody>
      </p:sp>
      <p:sp>
        <p:nvSpPr>
          <p:cNvPr id="3" name="Content Placeholder 2"/>
          <p:cNvSpPr>
            <a:spLocks noGrp="1"/>
          </p:cNvSpPr>
          <p:nvPr>
            <p:ph idx="1"/>
          </p:nvPr>
        </p:nvSpPr>
        <p:spPr/>
        <p:txBody>
          <a:bodyPr/>
          <a:lstStyle/>
          <a:p>
            <a:r>
              <a:rPr lang="en-US" altLang="ko-KR" dirty="0"/>
              <a:t>Start </a:t>
            </a:r>
            <a:r>
              <a:rPr lang="en-US" altLang="ko-KR" dirty="0" smtClean="0"/>
              <a:t>initial </a:t>
            </a:r>
            <a:r>
              <a:rPr lang="en-US" altLang="en-US" dirty="0"/>
              <a:t>Sponsor Recirculation Ballot </a:t>
            </a:r>
            <a:r>
              <a:rPr lang="en-US" altLang="ko-KR" dirty="0" smtClean="0"/>
              <a:t>and </a:t>
            </a:r>
            <a:r>
              <a:rPr lang="en-US" altLang="ko-KR" dirty="0"/>
              <a:t>address comments in </a:t>
            </a:r>
            <a:r>
              <a:rPr lang="en-US" altLang="ko-KR" dirty="0" smtClean="0"/>
              <a:t>March F2F meeting</a:t>
            </a:r>
            <a:endParaRPr lang="en-US" altLang="ko-KR" dirty="0"/>
          </a:p>
          <a:p>
            <a:endParaRPr lang="en-US" dirty="0" smtClean="0"/>
          </a:p>
        </p:txBody>
      </p:sp>
      <p:sp>
        <p:nvSpPr>
          <p:cNvPr id="6" name="Slide Number Placeholder 5"/>
          <p:cNvSpPr>
            <a:spLocks noGrp="1"/>
          </p:cNvSpPr>
          <p:nvPr>
            <p:ph type="sldNum" sz="quarter" idx="12"/>
          </p:nvPr>
        </p:nvSpPr>
        <p:spPr/>
        <p:txBody>
          <a:bodyPr/>
          <a:lstStyle/>
          <a:p>
            <a:pPr>
              <a:defRPr/>
            </a:pPr>
            <a:r>
              <a:rPr lang="en-US" smtClean="0"/>
              <a:t>Slide </a:t>
            </a:r>
            <a:fld id="{9F280238-5E03-4A90-BACD-D800220B2674}" type="slidenum">
              <a:rPr lang="en-US" smtClean="0"/>
              <a:pPr>
                <a:defRPr/>
              </a:pPr>
              <a:t>42</a:t>
            </a:fld>
            <a:endParaRPr lang="en-US"/>
          </a:p>
        </p:txBody>
      </p:sp>
      <p:sp>
        <p:nvSpPr>
          <p:cNvPr id="5" name="Rectangle 4"/>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4/7 of 11-16-0184 by Yongho Seok (NEWRACOM)</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January 2016</a:t>
            </a:r>
            <a:endParaRPr lang="en-US"/>
          </a:p>
        </p:txBody>
      </p:sp>
      <p:sp>
        <p:nvSpPr>
          <p:cNvPr id="4" name="Footer Placeholder 3"/>
          <p:cNvSpPr>
            <a:spLocks noGrp="1"/>
          </p:cNvSpPr>
          <p:nvPr>
            <p:ph type="ftr" sz="quarter" idx="11"/>
          </p:nvPr>
        </p:nvSpPr>
        <p:spPr/>
        <p:txBody>
          <a:bodyPr/>
          <a:lstStyle/>
          <a:p>
            <a:pPr>
              <a:defRPr/>
            </a:pPr>
            <a:r>
              <a:rPr lang="en-US" smtClean="0"/>
              <a:t>Adrian Stephens, Intel Corporation</a:t>
            </a:r>
            <a:endParaRPr lang="en-US"/>
          </a:p>
        </p:txBody>
      </p:sp>
    </p:spTree>
    <p:extLst>
      <p:ext uri="{BB962C8B-B14F-4D97-AF65-F5344CB8AC3E}">
        <p14:creationId xmlns:p14="http://schemas.microsoft.com/office/powerpoint/2010/main" val="216840523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Teleconference</a:t>
            </a:r>
            <a:endParaRPr lang="en-US" dirty="0"/>
          </a:p>
        </p:txBody>
      </p:sp>
      <p:sp>
        <p:nvSpPr>
          <p:cNvPr id="3" name="Content Placeholder 2"/>
          <p:cNvSpPr>
            <a:spLocks noGrp="1"/>
          </p:cNvSpPr>
          <p:nvPr>
            <p:ph idx="1"/>
          </p:nvPr>
        </p:nvSpPr>
        <p:spPr/>
        <p:txBody>
          <a:bodyPr/>
          <a:lstStyle/>
          <a:p>
            <a:r>
              <a:rPr lang="en-US" altLang="ko-KR" dirty="0"/>
              <a:t>Weekly teleconferences between March 22</a:t>
            </a:r>
            <a:r>
              <a:rPr lang="en-US" altLang="ko-KR" baseline="30000" dirty="0"/>
              <a:t>th</a:t>
            </a:r>
            <a:r>
              <a:rPr lang="en-US" altLang="ko-KR" dirty="0"/>
              <a:t> 2016 and July 19</a:t>
            </a:r>
            <a:r>
              <a:rPr lang="en-US" altLang="ko-KR" baseline="30000" dirty="0"/>
              <a:t>th</a:t>
            </a:r>
            <a:r>
              <a:rPr lang="en-US" altLang="ko-KR" dirty="0"/>
              <a:t> 2016</a:t>
            </a:r>
          </a:p>
          <a:p>
            <a:pPr lvl="1">
              <a:defRPr/>
            </a:pPr>
            <a:r>
              <a:rPr lang="en-US" altLang="ja-JP" dirty="0"/>
              <a:t>Tuesday 8PM ET</a:t>
            </a:r>
            <a:r>
              <a:rPr lang="ja-JP" altLang="en-US" dirty="0"/>
              <a:t> </a:t>
            </a:r>
            <a:r>
              <a:rPr lang="en-US" altLang="ja-JP" dirty="0"/>
              <a:t>for 2.5 </a:t>
            </a:r>
            <a:r>
              <a:rPr lang="en-US" altLang="ja-JP" dirty="0" smtClean="0"/>
              <a:t>hours</a:t>
            </a:r>
            <a:endParaRPr lang="en-US" altLang="ko-KR" dirty="0"/>
          </a:p>
          <a:p>
            <a:pPr marL="609600" indent="-609600"/>
            <a:endParaRPr lang="en-US" altLang="ko-KR" dirty="0"/>
          </a:p>
        </p:txBody>
      </p:sp>
      <p:sp>
        <p:nvSpPr>
          <p:cNvPr id="6" name="Slide Number Placeholder 5"/>
          <p:cNvSpPr>
            <a:spLocks noGrp="1"/>
          </p:cNvSpPr>
          <p:nvPr>
            <p:ph type="sldNum" sz="quarter" idx="12"/>
          </p:nvPr>
        </p:nvSpPr>
        <p:spPr/>
        <p:txBody>
          <a:bodyPr/>
          <a:lstStyle/>
          <a:p>
            <a:pPr>
              <a:defRPr/>
            </a:pPr>
            <a:r>
              <a:rPr lang="en-US" smtClean="0"/>
              <a:t>Slide </a:t>
            </a:r>
            <a:fld id="{9F280238-5E03-4A90-BACD-D800220B2674}" type="slidenum">
              <a:rPr lang="en-US" smtClean="0"/>
              <a:pPr>
                <a:defRPr/>
              </a:pPr>
              <a:t>43</a:t>
            </a:fld>
            <a:endParaRPr lang="en-US"/>
          </a:p>
        </p:txBody>
      </p:sp>
      <p:sp>
        <p:nvSpPr>
          <p:cNvPr id="5" name="Rectangle 4"/>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5/7 of 11-16-0184 by Yongho Seok (NEWRACOM)</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January 2016</a:t>
            </a:r>
            <a:endParaRPr lang="en-US"/>
          </a:p>
        </p:txBody>
      </p:sp>
      <p:sp>
        <p:nvSpPr>
          <p:cNvPr id="4" name="Footer Placeholder 3"/>
          <p:cNvSpPr>
            <a:spLocks noGrp="1"/>
          </p:cNvSpPr>
          <p:nvPr>
            <p:ph type="ftr" sz="quarter" idx="11"/>
          </p:nvPr>
        </p:nvSpPr>
        <p:spPr/>
        <p:txBody>
          <a:bodyPr/>
          <a:lstStyle/>
          <a:p>
            <a:pPr>
              <a:defRPr/>
            </a:pPr>
            <a:r>
              <a:rPr lang="en-US" smtClean="0"/>
              <a:t>Adrian Stephens, Intel Corporation</a:t>
            </a:r>
            <a:endParaRPr lang="en-US"/>
          </a:p>
        </p:txBody>
      </p:sp>
    </p:spTree>
    <p:extLst>
      <p:ext uri="{BB962C8B-B14F-4D97-AF65-F5344CB8AC3E}">
        <p14:creationId xmlns:p14="http://schemas.microsoft.com/office/powerpoint/2010/main" val="283348486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dirty="0" err="1"/>
              <a:t>TGah</a:t>
            </a:r>
            <a:r>
              <a:rPr lang="en-US" altLang="ko-KR" dirty="0"/>
              <a:t> Timeline – No Change</a:t>
            </a:r>
            <a:endParaRPr lang="en-US" dirty="0"/>
          </a:p>
        </p:txBody>
      </p:sp>
      <p:sp>
        <p:nvSpPr>
          <p:cNvPr id="3" name="Content Placeholder 2"/>
          <p:cNvSpPr>
            <a:spLocks noGrp="1"/>
          </p:cNvSpPr>
          <p:nvPr>
            <p:ph idx="1"/>
          </p:nvPr>
        </p:nvSpPr>
        <p:spPr>
          <a:xfrm>
            <a:off x="685800" y="1981200"/>
            <a:ext cx="7772400" cy="3200400"/>
          </a:xfrm>
        </p:spPr>
        <p:txBody>
          <a:bodyPr/>
          <a:lstStyle/>
          <a:p>
            <a:r>
              <a:rPr lang="en-US" altLang="ko-KR" dirty="0"/>
              <a:t>Internal Task Group Ballot : May 2013</a:t>
            </a:r>
          </a:p>
          <a:p>
            <a:r>
              <a:rPr lang="en-US" altLang="ko-KR" dirty="0"/>
              <a:t>Initial Letter Ballot : September 2013</a:t>
            </a:r>
          </a:p>
          <a:p>
            <a:r>
              <a:rPr lang="en-US" altLang="ko-KR" dirty="0"/>
              <a:t>Initial Recirculation Letter Ballot : September 2014 </a:t>
            </a:r>
          </a:p>
          <a:p>
            <a:r>
              <a:rPr lang="en-US" altLang="ko-KR" dirty="0"/>
              <a:t>Initial Sponsor Ballot : </a:t>
            </a:r>
            <a:r>
              <a:rPr lang="en-US" altLang="ko-KR" dirty="0" smtClean="0"/>
              <a:t>October </a:t>
            </a:r>
            <a:r>
              <a:rPr lang="en-US" altLang="ko-KR" dirty="0"/>
              <a:t>2015 </a:t>
            </a:r>
          </a:p>
          <a:p>
            <a:r>
              <a:rPr lang="en-US" altLang="ko-KR" dirty="0"/>
              <a:t>Initial Recirculation Sponsor Ballot : </a:t>
            </a:r>
            <a:r>
              <a:rPr lang="en-US" altLang="ko-KR" dirty="0" smtClean="0"/>
              <a:t>January </a:t>
            </a:r>
            <a:r>
              <a:rPr lang="en-US" altLang="ko-KR" dirty="0"/>
              <a:t>2016</a:t>
            </a:r>
          </a:p>
          <a:p>
            <a:r>
              <a:rPr lang="en-US" altLang="ko-KR" dirty="0"/>
              <a:t>EC Approval : July 2016</a:t>
            </a:r>
          </a:p>
          <a:p>
            <a:r>
              <a:rPr lang="en-US" altLang="ko-KR" dirty="0" err="1"/>
              <a:t>Revcom</a:t>
            </a:r>
            <a:r>
              <a:rPr lang="en-US" altLang="ko-KR" dirty="0"/>
              <a:t> Approval : July 2016</a:t>
            </a:r>
          </a:p>
        </p:txBody>
      </p:sp>
      <p:sp>
        <p:nvSpPr>
          <p:cNvPr id="6" name="Slide Number Placeholder 5"/>
          <p:cNvSpPr>
            <a:spLocks noGrp="1"/>
          </p:cNvSpPr>
          <p:nvPr>
            <p:ph type="sldNum" sz="quarter" idx="12"/>
          </p:nvPr>
        </p:nvSpPr>
        <p:spPr/>
        <p:txBody>
          <a:bodyPr/>
          <a:lstStyle/>
          <a:p>
            <a:pPr>
              <a:defRPr/>
            </a:pPr>
            <a:r>
              <a:rPr lang="en-US" smtClean="0"/>
              <a:t>Slide </a:t>
            </a:r>
            <a:fld id="{9F280238-5E03-4A90-BACD-D800220B2674}" type="slidenum">
              <a:rPr lang="en-US" smtClean="0"/>
              <a:pPr>
                <a:defRPr/>
              </a:pPr>
              <a:t>44</a:t>
            </a:fld>
            <a:endParaRPr lang="en-US"/>
          </a:p>
        </p:txBody>
      </p:sp>
      <p:sp>
        <p:nvSpPr>
          <p:cNvPr id="5" name="Rectangle 4"/>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6/7 of 11-16-0184 by Yongho Seok (NEWRACOM)</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January 2016</a:t>
            </a:r>
            <a:endParaRPr lang="en-US"/>
          </a:p>
        </p:txBody>
      </p:sp>
      <p:sp>
        <p:nvSpPr>
          <p:cNvPr id="4" name="Footer Placeholder 3"/>
          <p:cNvSpPr>
            <a:spLocks noGrp="1"/>
          </p:cNvSpPr>
          <p:nvPr>
            <p:ph type="ftr" sz="quarter" idx="11"/>
          </p:nvPr>
        </p:nvSpPr>
        <p:spPr/>
        <p:txBody>
          <a:bodyPr/>
          <a:lstStyle/>
          <a:p>
            <a:pPr>
              <a:defRPr/>
            </a:pPr>
            <a:r>
              <a:rPr lang="en-US" smtClean="0"/>
              <a:t>Adrian Stephens, Intel Corporation</a:t>
            </a:r>
            <a:endParaRPr lang="en-US"/>
          </a:p>
        </p:txBody>
      </p:sp>
    </p:spTree>
    <p:extLst>
      <p:ext uri="{BB962C8B-B14F-4D97-AF65-F5344CB8AC3E}">
        <p14:creationId xmlns:p14="http://schemas.microsoft.com/office/powerpoint/2010/main" val="297811473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Slide Number Placeholder 5"/>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ko-KR"/>
              <a:t>Slide </a:t>
            </a:r>
            <a:fld id="{B3235CB7-2FAB-4EE3-927D-3AB5717EB3ED}" type="slidenum">
              <a:rPr lang="en-US" altLang="ko-KR"/>
              <a:pPr/>
              <a:t>45</a:t>
            </a:fld>
            <a:endParaRPr lang="en-US" altLang="ko-KR"/>
          </a:p>
        </p:txBody>
      </p:sp>
      <p:sp>
        <p:nvSpPr>
          <p:cNvPr id="23557" name="Rectangle 2"/>
          <p:cNvSpPr>
            <a:spLocks noGrp="1" noChangeArrowheads="1"/>
          </p:cNvSpPr>
          <p:nvPr>
            <p:ph type="title"/>
          </p:nvPr>
        </p:nvSpPr>
        <p:spPr/>
        <p:txBody>
          <a:bodyPr/>
          <a:lstStyle/>
          <a:p>
            <a:r>
              <a:rPr lang="en-US" altLang="en-US" dirty="0" smtClean="0"/>
              <a:t>Motion 10</a:t>
            </a:r>
          </a:p>
        </p:txBody>
      </p:sp>
      <p:sp>
        <p:nvSpPr>
          <p:cNvPr id="23558" name="Rectangle 3"/>
          <p:cNvSpPr>
            <a:spLocks noGrp="1" noChangeArrowheads="1"/>
          </p:cNvSpPr>
          <p:nvPr>
            <p:ph type="body" idx="1"/>
          </p:nvPr>
        </p:nvSpPr>
        <p:spPr>
          <a:xfrm>
            <a:off x="685800" y="1676400"/>
            <a:ext cx="7772400" cy="3810000"/>
          </a:xfrm>
        </p:spPr>
        <p:txBody>
          <a:bodyPr/>
          <a:lstStyle/>
          <a:p>
            <a:r>
              <a:rPr lang="en-US" altLang="en-US" dirty="0" smtClean="0"/>
              <a:t>Having approved comment resolutions for all of the comments received from an initial Sponsor Ballot on P802.11ah D5.0 </a:t>
            </a:r>
          </a:p>
          <a:p>
            <a:r>
              <a:rPr lang="en-US" altLang="en-US" dirty="0" smtClean="0"/>
              <a:t>Instruct the </a:t>
            </a:r>
            <a:r>
              <a:rPr lang="en-US" altLang="en-US" dirty="0" err="1" smtClean="0"/>
              <a:t>TGah</a:t>
            </a:r>
            <a:r>
              <a:rPr lang="en-US" altLang="en-US" dirty="0" smtClean="0"/>
              <a:t> editor to prepare P802.11ah D6.0 incorporating these resolutions and, </a:t>
            </a:r>
          </a:p>
          <a:p>
            <a:r>
              <a:rPr lang="en-US" altLang="en-US" dirty="0" smtClean="0"/>
              <a:t>Approve a 15 day </a:t>
            </a:r>
            <a:r>
              <a:rPr lang="en-US" altLang="en-US" dirty="0"/>
              <a:t>Sponsor Recirculation Ballot </a:t>
            </a:r>
            <a:r>
              <a:rPr lang="en-US" altLang="en-US" dirty="0" smtClean="0"/>
              <a:t>asking the question “Should P802.11ah D6.0 be forwarded to </a:t>
            </a:r>
            <a:r>
              <a:rPr lang="en-US" altLang="en-US" dirty="0" err="1" smtClean="0"/>
              <a:t>RevCom</a:t>
            </a:r>
            <a:r>
              <a:rPr lang="en-US" altLang="en-US" dirty="0" smtClean="0"/>
              <a:t>?”  </a:t>
            </a:r>
          </a:p>
          <a:p>
            <a:r>
              <a:rPr lang="en-US" altLang="en-US" dirty="0" smtClean="0"/>
              <a:t>Moved: Eugene </a:t>
            </a:r>
            <a:r>
              <a:rPr lang="en-US" altLang="en-US" dirty="0" err="1" smtClean="0"/>
              <a:t>Baik</a:t>
            </a:r>
            <a:endParaRPr lang="en-US" altLang="en-US" dirty="0" smtClean="0"/>
          </a:p>
          <a:p>
            <a:r>
              <a:rPr lang="en-US" altLang="en-US" dirty="0" smtClean="0"/>
              <a:t>Seconded: </a:t>
            </a:r>
            <a:r>
              <a:rPr lang="en-US" altLang="en-US" dirty="0"/>
              <a:t>Matthew Fischer </a:t>
            </a:r>
            <a:endParaRPr lang="en-US" altLang="ko-KR" dirty="0" smtClean="0"/>
          </a:p>
          <a:p>
            <a:r>
              <a:rPr lang="en-US" altLang="en-US" dirty="0" smtClean="0"/>
              <a:t>Result: </a:t>
            </a:r>
            <a:r>
              <a:rPr lang="en-US" altLang="ko-KR" dirty="0"/>
              <a:t>Motion </a:t>
            </a:r>
            <a:r>
              <a:rPr lang="en-US" altLang="ko-KR" dirty="0" smtClean="0"/>
              <a:t>passed </a:t>
            </a:r>
            <a:r>
              <a:rPr lang="en-US" altLang="en-US" dirty="0" smtClean="0"/>
              <a:t>(Yes 10	No 0	Abstain 0)</a:t>
            </a:r>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7/7 of 11-16-0184 by Yongho Seok (NEWRACOM)</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January 2016</a:t>
            </a:r>
            <a:endParaRPr lang="en-US"/>
          </a:p>
        </p:txBody>
      </p:sp>
      <p:sp>
        <p:nvSpPr>
          <p:cNvPr id="3" name="Footer Placeholder 2"/>
          <p:cNvSpPr>
            <a:spLocks noGrp="1"/>
          </p:cNvSpPr>
          <p:nvPr>
            <p:ph type="ftr" sz="quarter" idx="11"/>
          </p:nvPr>
        </p:nvSpPr>
        <p:spPr/>
        <p:txBody>
          <a:bodyPr/>
          <a:lstStyle/>
          <a:p>
            <a:pPr>
              <a:defRPr/>
            </a:pPr>
            <a:r>
              <a:rPr lang="en-US" smtClean="0"/>
              <a:t>Adrian Stephens, Intel Corporation</a:t>
            </a:r>
            <a:endParaRPr lang="en-US"/>
          </a:p>
        </p:txBody>
      </p:sp>
    </p:spTree>
    <p:extLst>
      <p:ext uri="{BB962C8B-B14F-4D97-AF65-F5344CB8AC3E}">
        <p14:creationId xmlns:p14="http://schemas.microsoft.com/office/powerpoint/2010/main" val="111037708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685800" y="838200"/>
            <a:ext cx="7772400" cy="1066800"/>
          </a:xfrm>
        </p:spPr>
        <p:txBody>
          <a:bodyPr/>
          <a:lstStyle/>
          <a:p>
            <a:r>
              <a:rPr lang="en-US" altLang="ja-JP" dirty="0">
                <a:ea typeface="ＭＳ Ｐゴシック" pitchFamily="-84" charset="-128"/>
                <a:cs typeface="ＭＳ Ｐゴシック" pitchFamily="-84" charset="-128"/>
              </a:rPr>
              <a:t>IEEE 802.11TGai</a:t>
            </a:r>
            <a:br>
              <a:rPr lang="en-US" altLang="ja-JP" dirty="0">
                <a:ea typeface="ＭＳ Ｐゴシック" pitchFamily="-84" charset="-128"/>
                <a:cs typeface="ＭＳ Ｐゴシック" pitchFamily="-84" charset="-128"/>
              </a:rPr>
            </a:br>
            <a:r>
              <a:rPr lang="en-US" altLang="ja-JP" dirty="0">
                <a:ea typeface="ＭＳ Ｐゴシック" pitchFamily="-84" charset="-128"/>
                <a:cs typeface="ＭＳ Ｐゴシック" pitchFamily="-84" charset="-128"/>
              </a:rPr>
              <a:t>Closing Report</a:t>
            </a:r>
          </a:p>
        </p:txBody>
      </p:sp>
      <p:sp>
        <p:nvSpPr>
          <p:cNvPr id="15366" name="Rectangle 6"/>
          <p:cNvSpPr>
            <a:spLocks noGrp="1" noChangeArrowheads="1"/>
          </p:cNvSpPr>
          <p:nvPr>
            <p:ph type="body" idx="1"/>
          </p:nvPr>
        </p:nvSpPr>
        <p:spPr>
          <a:xfrm>
            <a:off x="685800" y="2286000"/>
            <a:ext cx="7772400" cy="381000"/>
          </a:xfrm>
        </p:spPr>
        <p:txBody>
          <a:bodyPr/>
          <a:lstStyle/>
          <a:p>
            <a:pPr algn="ctr">
              <a:buFontTx/>
              <a:buNone/>
            </a:pPr>
            <a:r>
              <a:rPr lang="en-US" altLang="ja-JP" sz="2000" dirty="0" smtClean="0">
                <a:ea typeface="ＭＳ Ｐゴシック" pitchFamily="-84" charset="-128"/>
                <a:cs typeface="ＭＳ Ｐゴシック" pitchFamily="-84" charset="-128"/>
              </a:rPr>
              <a:t>Date:</a:t>
            </a:r>
            <a:r>
              <a:rPr lang="en-US" altLang="ja-JP" sz="2000" b="0" dirty="0" smtClean="0">
                <a:ea typeface="ＭＳ Ｐゴシック" pitchFamily="-84" charset="-128"/>
                <a:cs typeface="ＭＳ Ｐゴシック" pitchFamily="-84" charset="-128"/>
              </a:rPr>
              <a:t> 2016-1-21</a:t>
            </a:r>
          </a:p>
        </p:txBody>
      </p:sp>
      <p:sp>
        <p:nvSpPr>
          <p:cNvPr id="15367" name="Rectangle 12"/>
          <p:cNvSpPr>
            <a:spLocks noChangeArrowheads="1"/>
          </p:cNvSpPr>
          <p:nvPr/>
        </p:nvSpPr>
        <p:spPr bwMode="auto">
          <a:xfrm>
            <a:off x="533400" y="2667000"/>
            <a:ext cx="1447800" cy="381000"/>
          </a:xfrm>
          <a:prstGeom prst="rect">
            <a:avLst/>
          </a:prstGeom>
          <a:noFill/>
          <a:ln w="9525">
            <a:noFill/>
            <a:miter lim="800000"/>
            <a:headEnd/>
            <a:tailEnd/>
          </a:ln>
        </p:spPr>
        <p:txBody>
          <a:bodyPr lIns="92075" tIns="46038" rIns="92075" bIns="46038">
            <a:prstTxWarp prst="textNoShape">
              <a:avLst/>
            </a:prstTxWarp>
          </a:bodyPr>
          <a:lstStyle/>
          <a:p>
            <a:pPr marL="342900" indent="-342900" eaLnBrk="0" hangingPunct="0">
              <a:spcBef>
                <a:spcPct val="20000"/>
              </a:spcBef>
            </a:pPr>
            <a:r>
              <a:rPr kumimoji="0" lang="en-US" altLang="ja-JP" sz="2000" b="1"/>
              <a:t>Authors:</a:t>
            </a:r>
            <a:endParaRPr kumimoji="0" lang="en-US" altLang="ja-JP" sz="2000"/>
          </a:p>
        </p:txBody>
      </p:sp>
      <p:graphicFrame>
        <p:nvGraphicFramePr>
          <p:cNvPr id="9" name="Group 80"/>
          <p:cNvGraphicFramePr>
            <a:graphicFrameLocks noGrp="1"/>
          </p:cNvGraphicFramePr>
          <p:nvPr/>
        </p:nvGraphicFramePr>
        <p:xfrm>
          <a:off x="533400" y="3429000"/>
          <a:ext cx="8085859" cy="968693"/>
        </p:xfrm>
        <a:graphic>
          <a:graphicData uri="http://schemas.openxmlformats.org/drawingml/2006/table">
            <a:tbl>
              <a:tblPr/>
              <a:tblGrid>
                <a:gridCol w="1616075"/>
                <a:gridCol w="1000125"/>
                <a:gridCol w="2306637"/>
                <a:gridCol w="1392959"/>
                <a:gridCol w="1770063"/>
              </a:tblGrid>
              <a:tr h="328613">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1600" b="1" i="0" u="none" strike="noStrike" cap="none" normalizeH="0" baseline="0">
                          <a:ln>
                            <a:noFill/>
                          </a:ln>
                          <a:solidFill>
                            <a:schemeClr val="tx1"/>
                          </a:solidFill>
                          <a:effectLst/>
                          <a:latin typeface="Times New Roman" charset="0"/>
                          <a:ea typeface="Times New Roman" charset="0"/>
                          <a:cs typeface="Times New Roman" charset="0"/>
                        </a:rPr>
                        <a:t>Name</a:t>
                      </a:r>
                      <a:endParaRPr kumimoji="1" lang="ja-JP" sz="1600" b="1" i="0" u="none" strike="noStrike" cap="none" normalizeH="0" baseline="0">
                        <a:ln>
                          <a:noFill/>
                        </a:ln>
                        <a:solidFill>
                          <a:schemeClr val="tx1"/>
                        </a:solidFill>
                        <a:effectLst/>
                        <a:latin typeface="Times New Roman" charset="0"/>
                        <a:ea typeface="ＭＳ 明朝" charset="-128"/>
                        <a:cs typeface="ＭＳ 明朝"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1600" b="1" i="0" u="none" strike="noStrike" cap="none" normalizeH="0" baseline="0">
                          <a:ln>
                            <a:noFill/>
                          </a:ln>
                          <a:solidFill>
                            <a:schemeClr val="tx1"/>
                          </a:solidFill>
                          <a:effectLst/>
                          <a:latin typeface="Times New Roman" charset="0"/>
                          <a:ea typeface="Times New Roman" charset="0"/>
                          <a:cs typeface="Times New Roman" charset="0"/>
                        </a:rPr>
                        <a:t>Company</a:t>
                      </a:r>
                      <a:endParaRPr kumimoji="1" lang="ja-JP" sz="1600" b="0" i="0" u="none" strike="noStrike" cap="none" normalizeH="0" baseline="0">
                        <a:ln>
                          <a:noFill/>
                        </a:ln>
                        <a:solidFill>
                          <a:schemeClr val="tx1"/>
                        </a:solidFill>
                        <a:effectLst/>
                        <a:latin typeface="Times New Roman" charset="0"/>
                        <a:ea typeface="ＭＳ 明朝" charset="-128"/>
                        <a:cs typeface="ＭＳ 明朝"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1600" b="1" i="0" u="none" strike="noStrike" cap="none" normalizeH="0" baseline="0" dirty="0">
                          <a:ln>
                            <a:noFill/>
                          </a:ln>
                          <a:solidFill>
                            <a:schemeClr val="tx1"/>
                          </a:solidFill>
                          <a:effectLst/>
                          <a:latin typeface="Times New Roman" charset="0"/>
                          <a:ea typeface="Times New Roman" charset="0"/>
                          <a:cs typeface="Times New Roman" charset="0"/>
                        </a:rPr>
                        <a:t>Address</a:t>
                      </a:r>
                      <a:endParaRPr kumimoji="1" lang="ja-JP" sz="1600" b="0" i="0" u="none" strike="noStrike" cap="none" normalizeH="0" baseline="0" dirty="0">
                        <a:ln>
                          <a:noFill/>
                        </a:ln>
                        <a:solidFill>
                          <a:schemeClr val="tx1"/>
                        </a:solidFill>
                        <a:effectLst/>
                        <a:latin typeface="Times New Roman" charset="0"/>
                        <a:ea typeface="ＭＳ 明朝" charset="-128"/>
                        <a:cs typeface="ＭＳ 明朝"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1600" b="1" i="0" u="none" strike="noStrike" cap="none" normalizeH="0" baseline="0">
                          <a:ln>
                            <a:noFill/>
                          </a:ln>
                          <a:solidFill>
                            <a:schemeClr val="tx1"/>
                          </a:solidFill>
                          <a:effectLst/>
                          <a:latin typeface="Times New Roman" charset="0"/>
                          <a:ea typeface="Times New Roman" charset="0"/>
                          <a:cs typeface="Times New Roman" charset="0"/>
                        </a:rPr>
                        <a:t>Phone</a:t>
                      </a:r>
                      <a:endParaRPr kumimoji="1" lang="ja-JP" sz="1600" b="0" i="0" u="none" strike="noStrike" cap="none" normalizeH="0" baseline="0">
                        <a:ln>
                          <a:noFill/>
                        </a:ln>
                        <a:solidFill>
                          <a:schemeClr val="tx1"/>
                        </a:solidFill>
                        <a:effectLst/>
                        <a:latin typeface="Times New Roman" charset="0"/>
                        <a:ea typeface="ＭＳ 明朝" charset="-128"/>
                        <a:cs typeface="ＭＳ 明朝"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1600" b="1" i="0" u="none" strike="noStrike" cap="none" normalizeH="0" baseline="0">
                          <a:ln>
                            <a:noFill/>
                          </a:ln>
                          <a:solidFill>
                            <a:schemeClr val="tx1"/>
                          </a:solidFill>
                          <a:effectLst/>
                          <a:latin typeface="Times New Roman" charset="0"/>
                          <a:ea typeface="Times New Roman" charset="0"/>
                          <a:cs typeface="Times New Roman" charset="0"/>
                        </a:rPr>
                        <a:t>email</a:t>
                      </a:r>
                      <a:endParaRPr kumimoji="1" lang="ja-JP" sz="1600" b="0" i="0" u="none" strike="noStrike" cap="none" normalizeH="0" baseline="0">
                        <a:ln>
                          <a:noFill/>
                        </a:ln>
                        <a:solidFill>
                          <a:schemeClr val="tx1"/>
                        </a:solidFill>
                        <a:effectLst/>
                        <a:latin typeface="Times New Roman" charset="0"/>
                        <a:ea typeface="ＭＳ 明朝" charset="-128"/>
                        <a:cs typeface="ＭＳ 明朝"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27063">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1300" b="1"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Hiroshi MANO</a:t>
                      </a:r>
                      <a:endParaRPr kumimoji="1" lang="ja-JP" sz="1300" b="1" i="0" u="none" strike="noStrike" cap="none" normalizeH="0" baseline="0" dirty="0">
                        <a:ln>
                          <a:noFill/>
                        </a:ln>
                        <a:solidFill>
                          <a:schemeClr val="tx1"/>
                        </a:solidFill>
                        <a:effectLst/>
                        <a:latin typeface="Times New Roman" pitchFamily="-84" charset="0"/>
                        <a:ea typeface="ＭＳ 明朝" pitchFamily="-84" charset="-128"/>
                        <a:cs typeface="ＭＳ 明朝" pitchFamily="-84"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1300" b="0" i="0" u="none" strike="noStrike" cap="none" normalizeH="0" baseline="0" dirty="0" err="1" smtClean="0">
                          <a:ln>
                            <a:noFill/>
                          </a:ln>
                          <a:solidFill>
                            <a:schemeClr val="tx1"/>
                          </a:solidFill>
                          <a:effectLst/>
                          <a:latin typeface="Times New Roman" pitchFamily="-65" charset="0"/>
                          <a:ea typeface="Times New Roman" pitchFamily="-65" charset="0"/>
                          <a:cs typeface="Times New Roman" pitchFamily="-65" charset="0"/>
                        </a:rPr>
                        <a:t>Koden</a:t>
                      </a:r>
                      <a:r>
                        <a:rPr kumimoji="1" lang="en-US" altLang="ja-JP" sz="1300" b="0" i="0" u="none" strike="noStrike" cap="none" normalizeH="0" baseline="0" dirty="0" smtClean="0">
                          <a:ln>
                            <a:noFill/>
                          </a:ln>
                          <a:solidFill>
                            <a:schemeClr val="tx1"/>
                          </a:solidFill>
                          <a:effectLst/>
                          <a:latin typeface="Times New Roman" pitchFamily="-65" charset="0"/>
                          <a:ea typeface="Times New Roman" pitchFamily="-65" charset="0"/>
                          <a:cs typeface="Times New Roman" pitchFamily="-65" charset="0"/>
                        </a:rPr>
                        <a:t> Techno Info K.K.</a:t>
                      </a:r>
                      <a:endParaRPr kumimoji="1" lang="ja-JP" sz="1300" b="0" i="0" u="none" strike="noStrike" cap="none" normalizeH="0" baseline="0" dirty="0" smtClean="0">
                        <a:ln>
                          <a:noFill/>
                        </a:ln>
                        <a:solidFill>
                          <a:schemeClr val="tx1"/>
                        </a:solidFill>
                        <a:effectLst/>
                        <a:latin typeface="Times New Roman" pitchFamily="-65" charset="0"/>
                        <a:ea typeface="ＭＳ 明朝" pitchFamily="-65" charset="-128"/>
                        <a:cs typeface="ＭＳ 明朝" pitchFamily="-65"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lang="en-US" altLang="ja-JP" sz="1400" dirty="0" smtClean="0"/>
                        <a:t>Fuji </a:t>
                      </a:r>
                      <a:r>
                        <a:rPr lang="en-US" altLang="ja-JP" sz="1400" dirty="0" err="1" smtClean="0"/>
                        <a:t>Blg</a:t>
                      </a:r>
                      <a:r>
                        <a:rPr lang="en-US" altLang="ja-JP" sz="1400" dirty="0" smtClean="0"/>
                        <a:t> 28 2F, 2-7-26 Kita-Aoyama, Minato-</a:t>
                      </a:r>
                      <a:r>
                        <a:rPr lang="en-US" altLang="ja-JP" sz="1400" dirty="0" err="1" smtClean="0"/>
                        <a:t>ku</a:t>
                      </a:r>
                      <a:r>
                        <a:rPr lang="en-US" altLang="ja-JP" sz="1400" dirty="0" smtClean="0"/>
                        <a:t>, Tokyo, 107-0061, Japan </a:t>
                      </a:r>
                      <a:endParaRPr kumimoji="1" lang="ja-JP" sz="1300" b="0" i="0" u="none" strike="noStrike" cap="none" normalizeH="0" baseline="0" dirty="0">
                        <a:ln>
                          <a:noFill/>
                        </a:ln>
                        <a:solidFill>
                          <a:schemeClr val="tx1"/>
                        </a:solidFill>
                        <a:effectLst/>
                        <a:latin typeface="Times New Roman" pitchFamily="-65" charset="0"/>
                        <a:ea typeface="ＭＳ 明朝" pitchFamily="-65" charset="-128"/>
                        <a:cs typeface="ＭＳ 明朝" pitchFamily="-65"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lang="en-US" altLang="ja-JP" sz="1400" dirty="0" smtClean="0"/>
                        <a:t>+81-3-6890-0594 </a:t>
                      </a:r>
                      <a:endParaRPr kumimoji="1" lang="ja-JP" sz="1300" b="0" i="0" u="none" strike="noStrike" cap="none" normalizeH="0" baseline="0" dirty="0">
                        <a:ln>
                          <a:noFill/>
                        </a:ln>
                        <a:solidFill>
                          <a:schemeClr val="tx1"/>
                        </a:solidFill>
                        <a:effectLst/>
                        <a:latin typeface="Times New Roman" pitchFamily="-65" charset="0"/>
                        <a:ea typeface="ＭＳ 明朝" pitchFamily="-65" charset="-128"/>
                        <a:cs typeface="ＭＳ 明朝" pitchFamily="-65"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1300" b="0" i="0" u="none" strike="noStrike" cap="none" normalizeH="0" baseline="0" dirty="0" smtClean="0">
                          <a:ln>
                            <a:noFill/>
                          </a:ln>
                          <a:solidFill>
                            <a:schemeClr val="tx1"/>
                          </a:solidFill>
                          <a:effectLst/>
                          <a:latin typeface="Times New Roman" pitchFamily="-65" charset="0"/>
                          <a:ea typeface="Times New Roman" pitchFamily="-65" charset="0"/>
                          <a:cs typeface="Times New Roman" pitchFamily="-65" charset="0"/>
                          <a:hlinkClick r:id="rId3"/>
                        </a:rPr>
                        <a:t>mano@koden-ti.com</a:t>
                      </a:r>
                      <a:endParaRPr kumimoji="1" lang="en-US" altLang="ja-JP" sz="1300" b="0" i="0" u="none" strike="noStrike" cap="none" normalizeH="0" baseline="0" dirty="0" smtClean="0">
                        <a:ln>
                          <a:noFill/>
                        </a:ln>
                        <a:solidFill>
                          <a:schemeClr val="tx1"/>
                        </a:solidFill>
                        <a:effectLst/>
                        <a:latin typeface="Times New Roman" pitchFamily="-65" charset="0"/>
                        <a:ea typeface="Times New Roman" pitchFamily="-65" charset="0"/>
                        <a:cs typeface="Times New Roman" pitchFamily="-65"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1300" b="0" i="0" u="none" strike="noStrike" cap="none" normalizeH="0" baseline="0" dirty="0" smtClean="0">
                          <a:ln>
                            <a:noFill/>
                          </a:ln>
                          <a:solidFill>
                            <a:schemeClr val="tx1"/>
                          </a:solidFill>
                          <a:effectLst/>
                          <a:latin typeface="Times New Roman" pitchFamily="-65" charset="0"/>
                          <a:ea typeface="Times New Roman" pitchFamily="-65" charset="0"/>
                          <a:cs typeface="Times New Roman" pitchFamily="-65" charset="0"/>
                          <a:hlinkClick r:id="rId4"/>
                        </a:rPr>
                        <a:t>hiroshi@manosan.org</a:t>
                      </a:r>
                      <a:endParaRPr kumimoji="1" lang="en-US" altLang="ja-JP" sz="1300" b="0" i="0" u="none" strike="noStrike" cap="none" normalizeH="0" baseline="0" dirty="0" smtClean="0">
                        <a:ln>
                          <a:noFill/>
                        </a:ln>
                        <a:solidFill>
                          <a:schemeClr val="tx1"/>
                        </a:solidFill>
                        <a:effectLst/>
                        <a:latin typeface="Times New Roman" pitchFamily="-65" charset="0"/>
                        <a:ea typeface="Times New Roman" pitchFamily="-65" charset="0"/>
                        <a:cs typeface="Times New Roman" pitchFamily="-65"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0" name="日付プレースホルダ 9"/>
          <p:cNvSpPr>
            <a:spLocks noGrp="1"/>
          </p:cNvSpPr>
          <p:nvPr>
            <p:ph type="dt" sz="half" idx="10"/>
          </p:nvPr>
        </p:nvSpPr>
        <p:spPr>
          <a:xfrm>
            <a:off x="696913" y="332601"/>
            <a:ext cx="1181776" cy="276999"/>
          </a:xfrm>
        </p:spPr>
        <p:txBody>
          <a:bodyPr/>
          <a:lstStyle/>
          <a:p>
            <a:pPr>
              <a:defRPr/>
            </a:pPr>
            <a:r>
              <a:rPr lang="en-US" altLang="ja-JP" smtClean="0"/>
              <a:t>January 2016</a:t>
            </a:r>
            <a:endParaRPr lang="en-US" dirty="0"/>
          </a:p>
        </p:txBody>
      </p:sp>
      <p:sp>
        <p:nvSpPr>
          <p:cNvPr id="11" name="スライド番号プレースホルダ 10"/>
          <p:cNvSpPr>
            <a:spLocks noGrp="1"/>
          </p:cNvSpPr>
          <p:nvPr>
            <p:ph type="sldNum" sz="quarter" idx="12"/>
          </p:nvPr>
        </p:nvSpPr>
        <p:spPr/>
        <p:txBody>
          <a:bodyPr/>
          <a:lstStyle/>
          <a:p>
            <a:pPr>
              <a:defRPr/>
            </a:pPr>
            <a:r>
              <a:rPr lang="en-US" altLang="ja-JP" smtClean="0"/>
              <a:t>Slide </a:t>
            </a:r>
            <a:fld id="{A5EA9570-58F0-F54E-929D-9A3B14FC28FD}" type="slidenum">
              <a:rPr lang="en-US" altLang="ja-JP" smtClean="0"/>
              <a:pPr>
                <a:defRPr/>
              </a:pPr>
              <a:t>46</a:t>
            </a:fld>
            <a:endParaRPr lang="en-US" altLang="ja-JP"/>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1/11 of 11-16-0179 by Hiroshi Mano (KDTI)</a:t>
            </a:r>
          </a:p>
        </p:txBody>
      </p:sp>
      <p:sp>
        <p:nvSpPr>
          <p:cNvPr id="13" name="Date Placeholder 2"/>
          <p:cNvSpPr txBox="1">
            <a:spLocks/>
          </p:cNvSpPr>
          <p:nvPr/>
        </p:nvSpPr>
        <p:spPr bwMode="auto">
          <a:xfrm>
            <a:off x="696913" y="333375"/>
            <a:ext cx="1579562" cy="2762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a:defRPr/>
            </a:pPr>
            <a:r>
              <a:rPr lang="en-US" smtClean="0"/>
              <a:t>January 2016</a:t>
            </a:r>
            <a:endParaRPr lang="en-US"/>
          </a:p>
        </p:txBody>
      </p:sp>
      <p:sp>
        <p:nvSpPr>
          <p:cNvPr id="3" name="Footer Placeholder 2"/>
          <p:cNvSpPr>
            <a:spLocks noGrp="1"/>
          </p:cNvSpPr>
          <p:nvPr>
            <p:ph type="ftr" sz="quarter" idx="11"/>
          </p:nvPr>
        </p:nvSpPr>
        <p:spPr/>
        <p:txBody>
          <a:bodyPr/>
          <a:lstStyle/>
          <a:p>
            <a:pPr>
              <a:defRPr/>
            </a:pPr>
            <a:r>
              <a:rPr lang="en-US" smtClean="0"/>
              <a:t>Adrian Stephens, Intel Corporation</a:t>
            </a:r>
            <a:endParaRPr lang="en-US"/>
          </a:p>
        </p:txBody>
      </p:sp>
    </p:spTree>
    <p:extLst>
      <p:ext uri="{BB962C8B-B14F-4D97-AF65-F5344CB8AC3E}">
        <p14:creationId xmlns:p14="http://schemas.microsoft.com/office/powerpoint/2010/main" val="200021852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2"/>
          <p:cNvSpPr>
            <a:spLocks noGrp="1" noChangeArrowheads="1"/>
          </p:cNvSpPr>
          <p:nvPr>
            <p:ph type="title"/>
          </p:nvPr>
        </p:nvSpPr>
        <p:spPr/>
        <p:txBody>
          <a:bodyPr/>
          <a:lstStyle/>
          <a:p>
            <a:r>
              <a:rPr lang="en-US" altLang="ja-JP" sz="4000">
                <a:ea typeface="ＭＳ Ｐゴシック" pitchFamily="-84" charset="-128"/>
                <a:cs typeface="ＭＳ Ｐゴシック" pitchFamily="-84" charset="-128"/>
              </a:rPr>
              <a:t>Abstract</a:t>
            </a:r>
          </a:p>
        </p:txBody>
      </p:sp>
      <p:sp>
        <p:nvSpPr>
          <p:cNvPr id="17414" name="Rectangle 3"/>
          <p:cNvSpPr>
            <a:spLocks noGrp="1" noChangeArrowheads="1"/>
          </p:cNvSpPr>
          <p:nvPr>
            <p:ph type="body" idx="1"/>
          </p:nvPr>
        </p:nvSpPr>
        <p:spPr>
          <a:xfrm>
            <a:off x="685800" y="1752600"/>
            <a:ext cx="8001000" cy="4114800"/>
          </a:xfrm>
        </p:spPr>
        <p:txBody>
          <a:bodyPr/>
          <a:lstStyle/>
          <a:p>
            <a:pPr>
              <a:buFontTx/>
              <a:buNone/>
            </a:pPr>
            <a:r>
              <a:rPr lang="en-US" altLang="ja-JP" dirty="0">
                <a:ea typeface="ＭＳ Ｐゴシック" pitchFamily="-84" charset="-128"/>
                <a:cs typeface="ＭＳ Ｐゴシック" pitchFamily="-84" charset="-128"/>
              </a:rPr>
              <a:t>This presentation is the closing report for </a:t>
            </a:r>
            <a:r>
              <a:rPr lang="en-US" altLang="ja-JP" dirty="0" smtClean="0">
                <a:ea typeface="ＭＳ Ｐゴシック" pitchFamily="-84" charset="-128"/>
                <a:cs typeface="ＭＳ Ｐゴシック" pitchFamily="-84" charset="-128"/>
              </a:rPr>
              <a:t>the Atlanta meeting </a:t>
            </a:r>
            <a:r>
              <a:rPr lang="en-US" altLang="ja-JP" dirty="0">
                <a:ea typeface="ＭＳ Ｐゴシック" pitchFamily="-84" charset="-128"/>
                <a:cs typeface="ＭＳ Ｐゴシック" pitchFamily="-84" charset="-128"/>
              </a:rPr>
              <a:t>of the IEEE 802.11 </a:t>
            </a:r>
            <a:r>
              <a:rPr lang="en-US" altLang="ja-JP" dirty="0" err="1">
                <a:ea typeface="ＭＳ Ｐゴシック" pitchFamily="-84" charset="-128"/>
                <a:cs typeface="ＭＳ Ｐゴシック" pitchFamily="-84" charset="-128"/>
              </a:rPr>
              <a:t>TGai</a:t>
            </a:r>
            <a:r>
              <a:rPr lang="en-US" altLang="ja-JP" dirty="0">
                <a:ea typeface="ＭＳ Ｐゴシック" pitchFamily="-84" charset="-128"/>
                <a:cs typeface="ＭＳ Ｐゴシック" pitchFamily="-84" charset="-128"/>
              </a:rPr>
              <a:t>.</a:t>
            </a:r>
          </a:p>
        </p:txBody>
      </p:sp>
      <p:sp>
        <p:nvSpPr>
          <p:cNvPr id="7" name="日付プレースホルダ 6"/>
          <p:cNvSpPr>
            <a:spLocks noGrp="1"/>
          </p:cNvSpPr>
          <p:nvPr>
            <p:ph type="dt" sz="half" idx="10"/>
          </p:nvPr>
        </p:nvSpPr>
        <p:spPr/>
        <p:txBody>
          <a:bodyPr/>
          <a:lstStyle/>
          <a:p>
            <a:pPr>
              <a:defRPr/>
            </a:pPr>
            <a:r>
              <a:rPr lang="en-US" altLang="ja-JP" smtClean="0"/>
              <a:t>January 2016</a:t>
            </a:r>
            <a:endParaRPr lang="en-US" dirty="0"/>
          </a:p>
        </p:txBody>
      </p:sp>
      <p:sp>
        <p:nvSpPr>
          <p:cNvPr id="8" name="スライド番号プレースホルダ 7"/>
          <p:cNvSpPr>
            <a:spLocks noGrp="1"/>
          </p:cNvSpPr>
          <p:nvPr>
            <p:ph type="sldNum" sz="quarter" idx="12"/>
          </p:nvPr>
        </p:nvSpPr>
        <p:spPr/>
        <p:txBody>
          <a:bodyPr/>
          <a:lstStyle/>
          <a:p>
            <a:pPr>
              <a:defRPr/>
            </a:pPr>
            <a:r>
              <a:rPr lang="en-US" altLang="ja-JP" smtClean="0"/>
              <a:t>Slide </a:t>
            </a:r>
            <a:fld id="{A5EA9570-58F0-F54E-929D-9A3B14FC28FD}" type="slidenum">
              <a:rPr lang="en-US" altLang="ja-JP" smtClean="0"/>
              <a:pPr>
                <a:defRPr/>
              </a:pPr>
              <a:t>47</a:t>
            </a:fld>
            <a:endParaRPr lang="en-US" altLang="ja-JP"/>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from slide 2/11 of 11-16-0179 by Hiroshi Mano (KDTI)</a:t>
            </a:r>
          </a:p>
        </p:txBody>
      </p:sp>
      <p:sp>
        <p:nvSpPr>
          <p:cNvPr id="3" name="Footer Placeholder 2"/>
          <p:cNvSpPr>
            <a:spLocks noGrp="1"/>
          </p:cNvSpPr>
          <p:nvPr>
            <p:ph type="ftr" sz="quarter" idx="11"/>
          </p:nvPr>
        </p:nvSpPr>
        <p:spPr/>
        <p:txBody>
          <a:bodyPr/>
          <a:lstStyle/>
          <a:p>
            <a:pPr>
              <a:defRPr/>
            </a:pPr>
            <a:r>
              <a:rPr lang="en-US" smtClean="0"/>
              <a:t>Adrian Stephens, Intel Corporation</a:t>
            </a:r>
            <a:endParaRPr lang="en-US"/>
          </a:p>
        </p:txBody>
      </p:sp>
    </p:spTree>
    <p:extLst>
      <p:ext uri="{BB962C8B-B14F-4D97-AF65-F5344CB8AC3E}">
        <p14:creationId xmlns:p14="http://schemas.microsoft.com/office/powerpoint/2010/main" val="77190656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0" y="685800"/>
            <a:ext cx="9144000" cy="1066800"/>
          </a:xfrm>
        </p:spPr>
        <p:txBody>
          <a:bodyPr lIns="91440" tIns="45720" rIns="91440" bIns="45720"/>
          <a:lstStyle/>
          <a:p>
            <a:r>
              <a:rPr lang="en-US" altLang="ja-JP" sz="2900" dirty="0">
                <a:ea typeface="ＭＳ Ｐゴシック" pitchFamily="-65" charset="-128"/>
                <a:cs typeface="ＭＳ Ｐゴシック" pitchFamily="-65" charset="-128"/>
              </a:rPr>
              <a:t>IEEE 802.11 FILS </a:t>
            </a:r>
            <a:r>
              <a:rPr lang="en-US" altLang="ja-JP" sz="2900" dirty="0" err="1">
                <a:ea typeface="ＭＳ Ｐゴシック" pitchFamily="-65" charset="-128"/>
                <a:cs typeface="ＭＳ Ｐゴシック" pitchFamily="-65" charset="-128"/>
              </a:rPr>
              <a:t>TGai</a:t>
            </a:r>
            <a:r>
              <a:rPr lang="en-US" altLang="ja-JP" sz="2900" dirty="0">
                <a:ea typeface="ＭＳ Ｐゴシック" pitchFamily="-65" charset="-128"/>
                <a:cs typeface="ＭＳ Ｐゴシック" pitchFamily="-65" charset="-128"/>
              </a:rPr>
              <a:t> –</a:t>
            </a:r>
            <a:r>
              <a:rPr lang="en-US" altLang="ja-JP" sz="2900" dirty="0" smtClean="0">
                <a:ea typeface="ＭＳ Ｐゴシック" pitchFamily="-65" charset="-128"/>
                <a:cs typeface="ＭＳ Ｐゴシック" pitchFamily="-65" charset="-128"/>
              </a:rPr>
              <a:t> </a:t>
            </a:r>
            <a:r>
              <a:rPr lang="en-US" altLang="ja-JP" sz="2800" dirty="0" smtClean="0">
                <a:ea typeface="ＭＳ Ｐゴシック" pitchFamily="-65" charset="-128"/>
                <a:cs typeface="ＭＳ Ｐゴシック" pitchFamily="-65" charset="-128"/>
              </a:rPr>
              <a:t>Jan </a:t>
            </a:r>
            <a:r>
              <a:rPr lang="en-US" altLang="ja-JP" sz="2900" dirty="0" smtClean="0">
                <a:ea typeface="ＭＳ Ｐゴシック" pitchFamily="-65" charset="-128"/>
                <a:cs typeface="ＭＳ Ｐゴシック" pitchFamily="-65" charset="-128"/>
              </a:rPr>
              <a:t>2016 </a:t>
            </a:r>
            <a:r>
              <a:rPr lang="en-US" altLang="ja-JP" sz="2800" dirty="0" smtClean="0">
                <a:ea typeface="ＭＳ Ｐゴシック" pitchFamily="-84" charset="-128"/>
                <a:cs typeface="ＭＳ Ｐゴシック" pitchFamily="-84" charset="-128"/>
              </a:rPr>
              <a:t>Atlanta</a:t>
            </a:r>
            <a:endParaRPr lang="en-US" altLang="ja-JP" sz="2900" dirty="0">
              <a:ea typeface="ＭＳ Ｐゴシック" pitchFamily="-65" charset="-128"/>
              <a:cs typeface="ＭＳ Ｐゴシック" pitchFamily="-65" charset="-128"/>
            </a:endParaRPr>
          </a:p>
        </p:txBody>
      </p:sp>
      <p:sp>
        <p:nvSpPr>
          <p:cNvPr id="15363" name="Content Placeholder 2"/>
          <p:cNvSpPr>
            <a:spLocks noGrp="1"/>
          </p:cNvSpPr>
          <p:nvPr>
            <p:ph idx="1"/>
          </p:nvPr>
        </p:nvSpPr>
        <p:spPr>
          <a:xfrm>
            <a:off x="457200" y="1676400"/>
            <a:ext cx="8686800" cy="5181600"/>
          </a:xfrm>
        </p:spPr>
        <p:txBody>
          <a:bodyPr lIns="91440" tIns="45720" rIns="91440" bIns="45720"/>
          <a:lstStyle/>
          <a:p>
            <a:r>
              <a:rPr lang="en-US" altLang="ja-JP" dirty="0" smtClean="0">
                <a:ea typeface="ＭＳ Ｐゴシック" pitchFamily="-84" charset="-128"/>
                <a:cs typeface="ＭＳ Ｐゴシック" pitchFamily="-84" charset="-128"/>
              </a:rPr>
              <a:t>Goals for the  Meeting:</a:t>
            </a:r>
          </a:p>
          <a:p>
            <a:pPr lvl="1"/>
            <a:r>
              <a:rPr lang="en-US" altLang="ja-JP" sz="2800" dirty="0"/>
              <a:t>Approve minutes of past meeting and teleconference</a:t>
            </a:r>
          </a:p>
          <a:p>
            <a:pPr lvl="1"/>
            <a:r>
              <a:rPr lang="en-US" altLang="ja-JP" sz="2800" dirty="0"/>
              <a:t>Comment resolution of 1</a:t>
            </a:r>
            <a:r>
              <a:rPr lang="en-US" altLang="ja-JP" sz="2800" baseline="30000" dirty="0"/>
              <a:t>st</a:t>
            </a:r>
            <a:r>
              <a:rPr lang="en-US" altLang="ja-JP" sz="2800" dirty="0"/>
              <a:t>  sponsor LB</a:t>
            </a:r>
          </a:p>
          <a:p>
            <a:pPr lvl="1"/>
            <a:r>
              <a:rPr lang="en-US" altLang="ja-JP" sz="2800" dirty="0"/>
              <a:t>Approve to forward the </a:t>
            </a:r>
            <a:r>
              <a:rPr lang="en-US" altLang="ja-JP" sz="2800" dirty="0" err="1"/>
              <a:t>Recirc</a:t>
            </a:r>
            <a:r>
              <a:rPr lang="en-US" altLang="ja-JP" sz="2800" dirty="0"/>
              <a:t> sponsor LB</a:t>
            </a:r>
          </a:p>
          <a:p>
            <a:pPr lvl="1"/>
            <a:r>
              <a:rPr lang="en-US" altLang="ja-JP" sz="2800" dirty="0"/>
              <a:t>Approve Timeline</a:t>
            </a:r>
          </a:p>
          <a:p>
            <a:pPr lvl="1"/>
            <a:r>
              <a:rPr lang="en-US" altLang="ja-JP" sz="2800" dirty="0"/>
              <a:t>Approve Teleconference schedule</a:t>
            </a:r>
          </a:p>
          <a:p>
            <a:pPr lvl="1"/>
            <a:r>
              <a:rPr lang="en-US" altLang="ja-JP" sz="2800" dirty="0"/>
              <a:t>Approve Plan for  Mar</a:t>
            </a:r>
          </a:p>
          <a:p>
            <a:pPr marL="457200" lvl="1" indent="0">
              <a:buNone/>
            </a:pPr>
            <a:endParaRPr lang="en-US" altLang="ja-JP" sz="2600" dirty="0" smtClean="0"/>
          </a:p>
        </p:txBody>
      </p:sp>
      <p:sp>
        <p:nvSpPr>
          <p:cNvPr id="15366" name="Slide Number Placeholder 3"/>
          <p:cNvSpPr>
            <a:spLocks noGrp="1"/>
          </p:cNvSpPr>
          <p:nvPr>
            <p:ph type="sldNum" sz="quarter" idx="12"/>
          </p:nvPr>
        </p:nvSpPr>
        <p:spPr>
          <a:noFill/>
        </p:spPr>
        <p:txBody>
          <a:bodyPr/>
          <a:lstStyle/>
          <a:p>
            <a:r>
              <a:rPr lang="en-US" altLang="ja-JP">
                <a:latin typeface="Times New Roman" pitchFamily="-65" charset="0"/>
              </a:rPr>
              <a:t>Slide </a:t>
            </a:r>
            <a:fld id="{BBACC01B-45E7-4047-AA31-BB21121241F2}" type="slidenum">
              <a:rPr lang="en-US" altLang="ja-JP">
                <a:latin typeface="Times New Roman" pitchFamily="-65" charset="0"/>
              </a:rPr>
              <a:pPr/>
              <a:t>48</a:t>
            </a:fld>
            <a:endParaRPr lang="en-US" altLang="ja-JP">
              <a:latin typeface="Times New Roman" pitchFamily="-65" charset="0"/>
            </a:endParaRPr>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algn="r"/>
            <a:r>
              <a:rPr kumimoji="0" lang="en-US" sz="1200" b="0" i="0" u="none" strike="noStrike" cap="none" normalizeH="0" baseline="0" dirty="0" smtClean="0">
                <a:ln>
                  <a:noFill/>
                </a:ln>
                <a:solidFill>
                  <a:schemeClr val="tx1"/>
                </a:solidFill>
                <a:effectLst/>
                <a:latin typeface="Times New Roman" pitchFamily="18" charset="0"/>
              </a:rPr>
              <a:t>from slide 3/11 of </a:t>
            </a:r>
            <a:r>
              <a:rPr lang="en-US" sz="1200" b="0" dirty="0"/>
              <a:t>11-16-0179 by Hiroshi Mano (KDTI)</a:t>
            </a:r>
          </a:p>
          <a:p>
            <a:pPr marL="0" marR="0" indent="0" algn="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Times New Roman" pitchFamily="18" charset="0"/>
            </a:endParaRPr>
          </a:p>
        </p:txBody>
      </p:sp>
      <p:sp>
        <p:nvSpPr>
          <p:cNvPr id="7" name="Date Placeholder 2"/>
          <p:cNvSpPr>
            <a:spLocks noGrp="1"/>
          </p:cNvSpPr>
          <p:nvPr>
            <p:ph type="dt" sz="half" idx="10"/>
          </p:nvPr>
        </p:nvSpPr>
        <p:spPr>
          <a:xfrm>
            <a:off x="696913" y="333375"/>
            <a:ext cx="1579562" cy="276225"/>
          </a:xfrm>
        </p:spPr>
        <p:txBody>
          <a:bodyPr/>
          <a:lstStyle/>
          <a:p>
            <a:pPr>
              <a:defRPr/>
            </a:pPr>
            <a:r>
              <a:rPr lang="en-US" smtClean="0"/>
              <a:t>January 2016</a:t>
            </a:r>
            <a:endParaRPr lang="en-US"/>
          </a:p>
        </p:txBody>
      </p:sp>
      <p:sp>
        <p:nvSpPr>
          <p:cNvPr id="3" name="Footer Placeholder 2"/>
          <p:cNvSpPr>
            <a:spLocks noGrp="1"/>
          </p:cNvSpPr>
          <p:nvPr>
            <p:ph type="ftr" sz="quarter" idx="11"/>
          </p:nvPr>
        </p:nvSpPr>
        <p:spPr/>
        <p:txBody>
          <a:bodyPr/>
          <a:lstStyle/>
          <a:p>
            <a:pPr>
              <a:defRPr/>
            </a:pPr>
            <a:r>
              <a:rPr lang="en-US" smtClean="0"/>
              <a:t>Adrian Stephens, Intel Corporation</a:t>
            </a:r>
            <a:endParaRPr lang="en-US"/>
          </a:p>
        </p:txBody>
      </p:sp>
    </p:spTree>
    <p:extLst>
      <p:ext uri="{BB962C8B-B14F-4D97-AF65-F5344CB8AC3E}">
        <p14:creationId xmlns:p14="http://schemas.microsoft.com/office/powerpoint/2010/main" val="324739559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altLang="ja-JP" smtClean="0"/>
              <a:t>Accomplishments  TGai  1/2</a:t>
            </a:r>
            <a:endParaRPr lang="en-US" altLang="ja-JP" dirty="0" smtClean="0"/>
          </a:p>
        </p:txBody>
      </p:sp>
      <p:sp>
        <p:nvSpPr>
          <p:cNvPr id="21507" name="Content Placeholder 2"/>
          <p:cNvSpPr>
            <a:spLocks noGrp="1"/>
          </p:cNvSpPr>
          <p:nvPr>
            <p:ph idx="1"/>
          </p:nvPr>
        </p:nvSpPr>
        <p:spPr>
          <a:xfrm>
            <a:off x="685800" y="1981200"/>
            <a:ext cx="8077200" cy="4343400"/>
          </a:xfrm>
        </p:spPr>
        <p:txBody>
          <a:bodyPr/>
          <a:lstStyle/>
          <a:p>
            <a:r>
              <a:rPr lang="en-US" altLang="ja-JP" dirty="0" smtClean="0"/>
              <a:t>9 regular slots</a:t>
            </a:r>
          </a:p>
          <a:p>
            <a:r>
              <a:rPr lang="en-GB" altLang="ja-JP" dirty="0">
                <a:ea typeface="ＭＳ Ｐゴシック" pitchFamily="-84" charset="-128"/>
                <a:cs typeface="ＭＳ Ｐゴシック" pitchFamily="-84" charset="-128"/>
              </a:rPr>
              <a:t>Approve </a:t>
            </a:r>
            <a:r>
              <a:rPr lang="en-US" altLang="ja-JP" dirty="0" err="1">
                <a:ea typeface="ＭＳ Ｐゴシック" pitchFamily="-84" charset="-128"/>
                <a:cs typeface="ＭＳ Ｐゴシック" pitchFamily="-84" charset="-128"/>
              </a:rPr>
              <a:t>TGai</a:t>
            </a:r>
            <a:r>
              <a:rPr lang="en-US" altLang="ja-JP" dirty="0">
                <a:ea typeface="ＭＳ Ｐゴシック" pitchFamily="-84" charset="-128"/>
                <a:cs typeface="ＭＳ Ｐゴシック" pitchFamily="-84" charset="-128"/>
              </a:rPr>
              <a:t> Meeting Minutes for the IEEE 802.11 Dallas  meeting</a:t>
            </a:r>
            <a:r>
              <a:rPr lang="en-GB" altLang="ja-JP" dirty="0">
                <a:ea typeface="ＭＳ Ｐゴシック" pitchFamily="-84" charset="-128"/>
                <a:cs typeface="ＭＳ Ｐゴシック" pitchFamily="-84" charset="-128"/>
              </a:rPr>
              <a:t>:</a:t>
            </a:r>
          </a:p>
          <a:p>
            <a:pPr lvl="1"/>
            <a:r>
              <a:rPr lang="en-GB" altLang="ja-JP" dirty="0">
                <a:ea typeface="ＭＳ Ｐゴシック" pitchFamily="-84" charset="-128"/>
                <a:cs typeface="ＭＳ Ｐゴシック" pitchFamily="-84" charset="-128"/>
              </a:rPr>
              <a:t>15-1482/r1</a:t>
            </a:r>
          </a:p>
          <a:p>
            <a:pPr lvl="1"/>
            <a:r>
              <a:rPr lang="en-GB" altLang="ja-JP" dirty="0">
                <a:ea typeface="ＭＳ Ｐゴシック" pitchFamily="-84" charset="-128"/>
                <a:cs typeface="ＭＳ Ｐゴシック" pitchFamily="-84" charset="-128"/>
              </a:rPr>
              <a:t>https://</a:t>
            </a:r>
            <a:r>
              <a:rPr lang="en-GB" altLang="ja-JP" dirty="0" err="1" smtClean="0">
                <a:ea typeface="ＭＳ Ｐゴシック" pitchFamily="-84" charset="-128"/>
                <a:cs typeface="ＭＳ Ｐゴシック" pitchFamily="-84" charset="-128"/>
              </a:rPr>
              <a:t>mentor.ieee.org</a:t>
            </a:r>
            <a:r>
              <a:rPr lang="en-GB" altLang="ja-JP" dirty="0" smtClean="0">
                <a:ea typeface="ＭＳ Ｐゴシック" pitchFamily="-84" charset="-128"/>
                <a:cs typeface="ＭＳ Ｐゴシック" pitchFamily="-84" charset="-128"/>
              </a:rPr>
              <a:t>/802.11/</a:t>
            </a:r>
            <a:r>
              <a:rPr lang="en-GB" altLang="ja-JP" dirty="0" err="1" smtClean="0">
                <a:ea typeface="ＭＳ Ｐゴシック" pitchFamily="-84" charset="-128"/>
                <a:cs typeface="ＭＳ Ｐゴシック" pitchFamily="-84" charset="-128"/>
              </a:rPr>
              <a:t>dcn</a:t>
            </a:r>
            <a:r>
              <a:rPr lang="en-GB" altLang="ja-JP" dirty="0" smtClean="0">
                <a:ea typeface="ＭＳ Ｐゴシック" pitchFamily="-84" charset="-128"/>
                <a:cs typeface="ＭＳ Ｐゴシック" pitchFamily="-84" charset="-128"/>
              </a:rPr>
              <a:t>/15/11-15-1482-01-00ai-november-2015-dallas-session-minutes.doc</a:t>
            </a:r>
            <a:endParaRPr lang="en-US" altLang="ja-JP" dirty="0" smtClean="0">
              <a:ea typeface="ＭＳ Ｐゴシック" pitchFamily="-84" charset="-128"/>
              <a:cs typeface="ＭＳ Ｐゴシック" pitchFamily="-84" charset="-128"/>
            </a:endParaRPr>
          </a:p>
          <a:p>
            <a:r>
              <a:rPr lang="en-US" altLang="ja-JP" dirty="0" smtClean="0">
                <a:ea typeface="ＭＳ Ｐゴシック" pitchFamily="-84" charset="-128"/>
                <a:cs typeface="ＭＳ Ｐゴシック" pitchFamily="-84" charset="-128"/>
              </a:rPr>
              <a:t>Approve </a:t>
            </a:r>
            <a:r>
              <a:rPr lang="en-US" altLang="ja-JP" dirty="0" err="1">
                <a:ea typeface="ＭＳ Ｐゴシック" pitchFamily="-84" charset="-128"/>
                <a:cs typeface="ＭＳ Ｐゴシック" pitchFamily="-84" charset="-128"/>
              </a:rPr>
              <a:t>TGai</a:t>
            </a:r>
            <a:r>
              <a:rPr lang="en-US" altLang="ja-JP" dirty="0">
                <a:ea typeface="ＭＳ Ｐゴシック" pitchFamily="-84" charset="-128"/>
                <a:cs typeface="ＭＳ Ｐゴシック" pitchFamily="-84" charset="-128"/>
              </a:rPr>
              <a:t> teleconference meeting minutes of   Dallas to Atlanta meeting.</a:t>
            </a:r>
          </a:p>
          <a:p>
            <a:pPr lvl="1"/>
            <a:r>
              <a:rPr lang="en-US" altLang="ja-JP" dirty="0">
                <a:ea typeface="ＭＳ Ｐゴシック" pitchFamily="-84" charset="-128"/>
                <a:cs typeface="ＭＳ Ｐゴシック" pitchFamily="-84" charset="-128"/>
              </a:rPr>
              <a:t>15-1483/r5</a:t>
            </a:r>
          </a:p>
          <a:p>
            <a:pPr lvl="1"/>
            <a:r>
              <a:rPr lang="en-US" altLang="ja-JP" dirty="0">
                <a:ea typeface="ＭＳ Ｐゴシック" pitchFamily="-84" charset="-128"/>
                <a:cs typeface="ＭＳ Ｐゴシック" pitchFamily="-84" charset="-128"/>
              </a:rPr>
              <a:t>https://</a:t>
            </a:r>
            <a:r>
              <a:rPr lang="en-US" altLang="ja-JP" dirty="0" err="1">
                <a:ea typeface="ＭＳ Ｐゴシック" pitchFamily="-84" charset="-128"/>
                <a:cs typeface="ＭＳ Ｐゴシック" pitchFamily="-84" charset="-128"/>
              </a:rPr>
              <a:t>mentor.ieee.org</a:t>
            </a:r>
            <a:r>
              <a:rPr lang="en-US" altLang="ja-JP" dirty="0">
                <a:ea typeface="ＭＳ Ｐゴシック" pitchFamily="-84" charset="-128"/>
                <a:cs typeface="ＭＳ Ｐゴシック" pitchFamily="-84" charset="-128"/>
              </a:rPr>
              <a:t>/802.11/</a:t>
            </a:r>
            <a:r>
              <a:rPr lang="en-US" altLang="ja-JP" dirty="0" err="1">
                <a:ea typeface="ＭＳ Ｐゴシック" pitchFamily="-84" charset="-128"/>
                <a:cs typeface="ＭＳ Ｐゴシック" pitchFamily="-84" charset="-128"/>
              </a:rPr>
              <a:t>dcn</a:t>
            </a:r>
            <a:r>
              <a:rPr lang="en-US" altLang="ja-JP" dirty="0">
                <a:ea typeface="ＭＳ Ｐゴシック" pitchFamily="-84" charset="-128"/>
                <a:cs typeface="ＭＳ Ｐゴシック" pitchFamily="-84" charset="-128"/>
              </a:rPr>
              <a:t>/15/11-15-1483-05-00ai-november-january-teleconference-minutes.doc</a:t>
            </a:r>
          </a:p>
          <a:p>
            <a:endParaRPr lang="en-US" altLang="ja-JP" dirty="0" smtClean="0">
              <a:ea typeface="ＭＳ Ｐゴシック" pitchFamily="-84" charset="-128"/>
              <a:cs typeface="ＭＳ Ｐゴシック" pitchFamily="-84" charset="-128"/>
            </a:endParaRPr>
          </a:p>
        </p:txBody>
      </p:sp>
      <p:sp>
        <p:nvSpPr>
          <p:cNvPr id="7" name="日付プレースホルダ 6"/>
          <p:cNvSpPr>
            <a:spLocks noGrp="1"/>
          </p:cNvSpPr>
          <p:nvPr>
            <p:ph type="dt" sz="half" idx="10"/>
          </p:nvPr>
        </p:nvSpPr>
        <p:spPr/>
        <p:txBody>
          <a:bodyPr/>
          <a:lstStyle/>
          <a:p>
            <a:r>
              <a:rPr lang="en-US" altLang="ja-JP" smtClean="0"/>
              <a:t>January 2016</a:t>
            </a:r>
            <a:endParaRPr lang="en-US" dirty="0"/>
          </a:p>
        </p:txBody>
      </p:sp>
      <p:sp>
        <p:nvSpPr>
          <p:cNvPr id="8" name="スライド番号プレースホルダ 7"/>
          <p:cNvSpPr>
            <a:spLocks noGrp="1"/>
          </p:cNvSpPr>
          <p:nvPr>
            <p:ph type="sldNum" sz="quarter" idx="12"/>
          </p:nvPr>
        </p:nvSpPr>
        <p:spPr/>
        <p:txBody>
          <a:bodyPr/>
          <a:lstStyle/>
          <a:p>
            <a:r>
              <a:rPr lang="en-US" altLang="ja-JP" smtClean="0"/>
              <a:t>Slide </a:t>
            </a:r>
            <a:fld id="{A5EA9570-58F0-F54E-929D-9A3B14FC28FD}" type="slidenum">
              <a:rPr lang="en-US" altLang="ja-JP" smtClean="0"/>
              <a:pPr/>
              <a:t>49</a:t>
            </a:fld>
            <a:endParaRPr lang="en-US" altLang="ja-JP"/>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4/11 of 11-16-0179 by Hiroshi Mano (KDTI)</a:t>
            </a:r>
          </a:p>
        </p:txBody>
      </p:sp>
      <p:sp>
        <p:nvSpPr>
          <p:cNvPr id="3" name="Footer Placeholder 2"/>
          <p:cNvSpPr>
            <a:spLocks noGrp="1"/>
          </p:cNvSpPr>
          <p:nvPr>
            <p:ph type="ftr" sz="quarter" idx="11"/>
          </p:nvPr>
        </p:nvSpPr>
        <p:spPr/>
        <p:txBody>
          <a:bodyPr/>
          <a:lstStyle/>
          <a:p>
            <a:pPr>
              <a:defRPr/>
            </a:pPr>
            <a:r>
              <a:rPr lang="en-US" smtClean="0"/>
              <a:t>Adrian Stephens, Intel Corporation</a:t>
            </a:r>
            <a:endParaRPr lang="en-US"/>
          </a:p>
        </p:txBody>
      </p:sp>
    </p:spTree>
    <p:extLst>
      <p:ext uri="{BB962C8B-B14F-4D97-AF65-F5344CB8AC3E}">
        <p14:creationId xmlns:p14="http://schemas.microsoft.com/office/powerpoint/2010/main" val="23778695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8162" y="682171"/>
            <a:ext cx="7772400" cy="838200"/>
          </a:xfrm>
        </p:spPr>
        <p:txBody>
          <a:bodyPr/>
          <a:lstStyle/>
          <a:p>
            <a:r>
              <a:rPr lang="en-GB" dirty="0" smtClean="0"/>
              <a:t>Attendance Histogram (Thu)</a:t>
            </a:r>
            <a:r>
              <a:rPr lang="en-GB" dirty="0"/>
              <a:t/>
            </a:r>
            <a:br>
              <a:rPr lang="en-GB" dirty="0"/>
            </a:br>
            <a:endParaRPr lang="en-GB" sz="2800" dirty="0"/>
          </a:p>
        </p:txBody>
      </p:sp>
      <p:sp>
        <p:nvSpPr>
          <p:cNvPr id="7" name="Slide Number Placeholder 6"/>
          <p:cNvSpPr>
            <a:spLocks noGrp="1"/>
          </p:cNvSpPr>
          <p:nvPr>
            <p:ph type="sldNum" sz="quarter" idx="12"/>
          </p:nvPr>
        </p:nvSpPr>
        <p:spPr/>
        <p:txBody>
          <a:bodyPr/>
          <a:lstStyle/>
          <a:p>
            <a:pPr>
              <a:defRPr/>
            </a:pPr>
            <a:r>
              <a:rPr lang="en-US" smtClean="0"/>
              <a:t>Slide </a:t>
            </a:r>
            <a:fld id="{219CDBFA-76A2-4597-AA38-8543ED035B58}" type="slidenum">
              <a:rPr lang="en-US" smtClean="0"/>
              <a:pPr>
                <a:defRPr/>
              </a:pPr>
              <a:t>5</a:t>
            </a:fld>
            <a:endParaRPr lang="en-US"/>
          </a:p>
        </p:txBody>
      </p:sp>
      <p:sp>
        <p:nvSpPr>
          <p:cNvPr id="6" name="Date Placeholder 5"/>
          <p:cNvSpPr>
            <a:spLocks noGrp="1"/>
          </p:cNvSpPr>
          <p:nvPr>
            <p:ph type="dt" sz="half" idx="10"/>
          </p:nvPr>
        </p:nvSpPr>
        <p:spPr/>
        <p:txBody>
          <a:bodyPr/>
          <a:lstStyle/>
          <a:p>
            <a:pPr>
              <a:defRPr/>
            </a:pPr>
            <a:r>
              <a:rPr lang="en-US" smtClean="0"/>
              <a:t>January 2016</a:t>
            </a:r>
            <a:endParaRPr lang="en-US"/>
          </a:p>
        </p:txBody>
      </p:sp>
      <p:pic>
        <p:nvPicPr>
          <p:cNvPr id="4" name="Picture 3"/>
          <p:cNvPicPr>
            <a:picLocks noChangeAspect="1"/>
          </p:cNvPicPr>
          <p:nvPr/>
        </p:nvPicPr>
        <p:blipFill>
          <a:blip r:embed="rId3"/>
          <a:stretch>
            <a:fillRect/>
          </a:stretch>
        </p:blipFill>
        <p:spPr>
          <a:xfrm>
            <a:off x="462989" y="1295400"/>
            <a:ext cx="8294224" cy="4929279"/>
          </a:xfrm>
          <a:prstGeom prst="rect">
            <a:avLst/>
          </a:prstGeom>
        </p:spPr>
      </p:pic>
      <p:sp>
        <p:nvSpPr>
          <p:cNvPr id="3" name="Footer Placeholder 2"/>
          <p:cNvSpPr>
            <a:spLocks noGrp="1"/>
          </p:cNvSpPr>
          <p:nvPr>
            <p:ph type="ftr" sz="quarter" idx="11"/>
          </p:nvPr>
        </p:nvSpPr>
        <p:spPr/>
        <p:txBody>
          <a:bodyPr/>
          <a:lstStyle/>
          <a:p>
            <a:pPr>
              <a:defRPr/>
            </a:pPr>
            <a:r>
              <a:rPr lang="en-US" smtClean="0"/>
              <a:t>Adrian Stephens, Intel Corporation</a:t>
            </a:r>
            <a:endParaRPr lang="en-US"/>
          </a:p>
        </p:txBody>
      </p:sp>
    </p:spTree>
    <p:extLst>
      <p:ext uri="{BB962C8B-B14F-4D97-AF65-F5344CB8AC3E}">
        <p14:creationId xmlns:p14="http://schemas.microsoft.com/office/powerpoint/2010/main" val="305418801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685800"/>
            <a:ext cx="7772400" cy="457200"/>
          </a:xfrm>
        </p:spPr>
        <p:txBody>
          <a:bodyPr/>
          <a:lstStyle/>
          <a:p>
            <a:r>
              <a:rPr lang="en-US" altLang="ja-JP" smtClean="0"/>
              <a:t>Accomplishments  </a:t>
            </a:r>
            <a:r>
              <a:rPr lang="en-US" altLang="ja-JP" dirty="0" err="1" smtClean="0"/>
              <a:t>TGai</a:t>
            </a:r>
            <a:r>
              <a:rPr lang="en-US" altLang="ja-JP" dirty="0" smtClean="0"/>
              <a:t>  2/2</a:t>
            </a:r>
            <a:endParaRPr lang="ja-JP" altLang="en-US" dirty="0"/>
          </a:p>
        </p:txBody>
      </p:sp>
      <p:sp>
        <p:nvSpPr>
          <p:cNvPr id="3" name="コンテンツ プレースホルダ 2"/>
          <p:cNvSpPr>
            <a:spLocks noGrp="1"/>
          </p:cNvSpPr>
          <p:nvPr>
            <p:ph idx="1"/>
          </p:nvPr>
        </p:nvSpPr>
        <p:spPr>
          <a:xfrm>
            <a:off x="381000" y="1523999"/>
            <a:ext cx="8458200" cy="4951413"/>
          </a:xfrm>
        </p:spPr>
        <p:txBody>
          <a:bodyPr/>
          <a:lstStyle/>
          <a:p>
            <a:r>
              <a:rPr lang="en-US" altLang="ja-JP" dirty="0" smtClean="0"/>
              <a:t>D6.3 was opened in WG members area.</a:t>
            </a:r>
          </a:p>
          <a:p>
            <a:r>
              <a:rPr lang="en-US" altLang="ja-JP" dirty="0" smtClean="0"/>
              <a:t>Received 760 comments by1st SB</a:t>
            </a:r>
          </a:p>
          <a:p>
            <a:pPr lvl="1"/>
            <a:r>
              <a:rPr lang="en-US" altLang="ja-JP" dirty="0" smtClean="0"/>
              <a:t>Resolved all of received comment</a:t>
            </a:r>
          </a:p>
          <a:p>
            <a:r>
              <a:rPr lang="en-US" altLang="ja-JP" dirty="0" smtClean="0"/>
              <a:t>Approved comment </a:t>
            </a:r>
            <a:r>
              <a:rPr lang="en-US" altLang="ja-JP" dirty="0"/>
              <a:t>resolutions for all of the comments received from initial </a:t>
            </a:r>
            <a:r>
              <a:rPr lang="en-US" altLang="ja-JP" dirty="0" err="1"/>
              <a:t>Sponosor</a:t>
            </a:r>
            <a:r>
              <a:rPr lang="en-US" altLang="ja-JP" dirty="0"/>
              <a:t> Ballot on P802.11ai D6.0 as contained in document </a:t>
            </a:r>
            <a:r>
              <a:rPr lang="ja-JP" altLang="en-US" dirty="0"/>
              <a:t>　</a:t>
            </a:r>
            <a:r>
              <a:rPr lang="en-US" altLang="ja-JP" dirty="0"/>
              <a:t>11-15/1196r31</a:t>
            </a:r>
            <a:r>
              <a:rPr lang="en-US" altLang="ja-JP" dirty="0" smtClean="0"/>
              <a:t>.</a:t>
            </a:r>
          </a:p>
          <a:p>
            <a:r>
              <a:rPr lang="en-US" altLang="ja-JP" dirty="0" smtClean="0"/>
              <a:t>Approved go to </a:t>
            </a:r>
            <a:r>
              <a:rPr kumimoji="1" lang="en-US" altLang="ja-JP" dirty="0" smtClean="0"/>
              <a:t>a </a:t>
            </a:r>
            <a:r>
              <a:rPr kumimoji="1" lang="en-US" altLang="ja-JP" dirty="0"/>
              <a:t>15 day Sponsor Recirculation Ballot </a:t>
            </a:r>
            <a:endParaRPr lang="en-US" altLang="ja-JP" dirty="0" smtClean="0"/>
          </a:p>
          <a:p>
            <a:r>
              <a:rPr lang="en-US" altLang="ja-JP" dirty="0" smtClean="0"/>
              <a:t>Approved Plan for Mar and May 2016</a:t>
            </a:r>
          </a:p>
          <a:p>
            <a:r>
              <a:rPr lang="en-US" altLang="ja-JP" dirty="0" smtClean="0"/>
              <a:t>Approved Time line</a:t>
            </a:r>
          </a:p>
          <a:p>
            <a:r>
              <a:rPr lang="en-US" altLang="ja-JP" dirty="0" smtClean="0"/>
              <a:t>Approved Teleconference schedule</a:t>
            </a:r>
            <a:endParaRPr lang="ja-JP" altLang="en-US" dirty="0"/>
          </a:p>
        </p:txBody>
      </p:sp>
      <p:sp>
        <p:nvSpPr>
          <p:cNvPr id="4" name="日付プレースホルダ 3"/>
          <p:cNvSpPr>
            <a:spLocks noGrp="1"/>
          </p:cNvSpPr>
          <p:nvPr>
            <p:ph type="dt" sz="half" idx="10"/>
          </p:nvPr>
        </p:nvSpPr>
        <p:spPr/>
        <p:txBody>
          <a:bodyPr/>
          <a:lstStyle/>
          <a:p>
            <a:r>
              <a:rPr lang="en-US" altLang="ja-JP" smtClean="0"/>
              <a:t>January 2016</a:t>
            </a:r>
            <a:endParaRPr lang="en-US" dirty="0"/>
          </a:p>
        </p:txBody>
      </p:sp>
      <p:sp>
        <p:nvSpPr>
          <p:cNvPr id="6" name="スライド番号プレースホルダ 5"/>
          <p:cNvSpPr>
            <a:spLocks noGrp="1"/>
          </p:cNvSpPr>
          <p:nvPr>
            <p:ph type="sldNum" sz="quarter" idx="12"/>
          </p:nvPr>
        </p:nvSpPr>
        <p:spPr/>
        <p:txBody>
          <a:bodyPr/>
          <a:lstStyle/>
          <a:p>
            <a:r>
              <a:rPr lang="en-US" altLang="ja-JP" smtClean="0"/>
              <a:t>Slide </a:t>
            </a:r>
            <a:fld id="{A5EA9570-58F0-F54E-929D-9A3B14FC28FD}" type="slidenum">
              <a:rPr lang="en-US" altLang="ja-JP" smtClean="0"/>
              <a:pPr/>
              <a:t>50</a:t>
            </a:fld>
            <a:endParaRPr lang="en-US" altLang="ja-JP"/>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5/11 of 11-16-0179 by Hiroshi Mano (KDTI)</a:t>
            </a:r>
          </a:p>
        </p:txBody>
      </p:sp>
      <p:sp>
        <p:nvSpPr>
          <p:cNvPr id="9" name="Footer Placeholder 8"/>
          <p:cNvSpPr>
            <a:spLocks noGrp="1"/>
          </p:cNvSpPr>
          <p:nvPr>
            <p:ph type="ftr" sz="quarter" idx="11"/>
          </p:nvPr>
        </p:nvSpPr>
        <p:spPr/>
        <p:txBody>
          <a:bodyPr/>
          <a:lstStyle/>
          <a:p>
            <a:pPr>
              <a:defRPr/>
            </a:pPr>
            <a:r>
              <a:rPr lang="en-US" smtClean="0"/>
              <a:t>Adrian Stephens, Intel Corporation</a:t>
            </a:r>
            <a:endParaRPr lang="en-US"/>
          </a:p>
        </p:txBody>
      </p:sp>
    </p:spTree>
    <p:extLst>
      <p:ext uri="{BB962C8B-B14F-4D97-AF65-F5344CB8AC3E}">
        <p14:creationId xmlns:p14="http://schemas.microsoft.com/office/powerpoint/2010/main" val="394866251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Motion to </a:t>
            </a:r>
            <a:r>
              <a:rPr kumimoji="1" lang="en-US" altLang="ja-JP" dirty="0" err="1" smtClean="0"/>
              <a:t>Recirc</a:t>
            </a:r>
            <a:r>
              <a:rPr kumimoji="1" lang="en-US" altLang="ja-JP" dirty="0" smtClean="0"/>
              <a:t> SB</a:t>
            </a:r>
            <a:endParaRPr kumimoji="1" lang="ja-JP" altLang="en-US" dirty="0"/>
          </a:p>
        </p:txBody>
      </p:sp>
      <p:sp>
        <p:nvSpPr>
          <p:cNvPr id="3" name="コンテンツ プレースホルダー 2"/>
          <p:cNvSpPr>
            <a:spLocks noGrp="1"/>
          </p:cNvSpPr>
          <p:nvPr>
            <p:ph idx="1"/>
          </p:nvPr>
        </p:nvSpPr>
        <p:spPr>
          <a:xfrm>
            <a:off x="533400" y="1447799"/>
            <a:ext cx="7924800" cy="5027613"/>
          </a:xfrm>
        </p:spPr>
        <p:txBody>
          <a:bodyPr/>
          <a:lstStyle/>
          <a:p>
            <a:r>
              <a:rPr kumimoji="1" lang="en-US" altLang="ja-JP" dirty="0"/>
              <a:t>Having approved comment resolutions for all of the comments received from </a:t>
            </a:r>
            <a:r>
              <a:rPr kumimoji="1" lang="en-US" altLang="ja-JP" dirty="0" smtClean="0"/>
              <a:t>initial </a:t>
            </a:r>
            <a:r>
              <a:rPr kumimoji="1" lang="en-US" altLang="ja-JP" dirty="0" err="1" smtClean="0"/>
              <a:t>Sponosor</a:t>
            </a:r>
            <a:r>
              <a:rPr kumimoji="1" lang="en-US" altLang="ja-JP" dirty="0" smtClean="0"/>
              <a:t> Ballot on </a:t>
            </a:r>
            <a:r>
              <a:rPr kumimoji="1" lang="en-US" altLang="ja-JP" dirty="0"/>
              <a:t>P802.11ai D6.0 as contained in document </a:t>
            </a:r>
            <a:r>
              <a:rPr kumimoji="1" lang="ja-JP" altLang="en-US" dirty="0" smtClean="0"/>
              <a:t>　</a:t>
            </a:r>
            <a:r>
              <a:rPr kumimoji="1" lang="en-US" altLang="ja-JP" dirty="0" smtClean="0"/>
              <a:t>11-15/1196r31</a:t>
            </a:r>
            <a:r>
              <a:rPr kumimoji="1" lang="en-US" altLang="ja-JP" dirty="0"/>
              <a:t>.	</a:t>
            </a:r>
            <a:endParaRPr kumimoji="1" lang="en-US" altLang="ja-JP" dirty="0" smtClean="0"/>
          </a:p>
          <a:p>
            <a:pPr lvl="1"/>
            <a:r>
              <a:rPr kumimoji="1" lang="en-US" altLang="ja-JP" dirty="0" smtClean="0"/>
              <a:t>Instruct </a:t>
            </a:r>
            <a:r>
              <a:rPr kumimoji="1" lang="en-US" altLang="ja-JP" dirty="0"/>
              <a:t>the editor to prepare Draft D7.0 incorporating these resolutions and,			</a:t>
            </a:r>
            <a:endParaRPr kumimoji="1" lang="en-US" altLang="ja-JP" dirty="0" smtClean="0"/>
          </a:p>
          <a:p>
            <a:pPr lvl="1"/>
            <a:r>
              <a:rPr kumimoji="1" lang="en-US" altLang="ja-JP" dirty="0" smtClean="0"/>
              <a:t> </a:t>
            </a:r>
            <a:r>
              <a:rPr kumimoji="1" lang="en-US" altLang="ja-JP" dirty="0"/>
              <a:t>Approve a 15 day Sponsor Recirculation Ballot asking the question </a:t>
            </a:r>
            <a:r>
              <a:rPr kumimoji="1" lang="en-US" altLang="ja-JP" dirty="0" smtClean="0"/>
              <a:t>“</a:t>
            </a:r>
            <a:r>
              <a:rPr kumimoji="1" lang="en-US" altLang="ja-JP" dirty="0"/>
              <a:t>Should P802.11ai D7.0  be forwarded to </a:t>
            </a:r>
            <a:r>
              <a:rPr kumimoji="1" lang="en-US" altLang="ja-JP" dirty="0" err="1"/>
              <a:t>RevCom</a:t>
            </a:r>
            <a:r>
              <a:rPr kumimoji="1" lang="en-US" altLang="ja-JP" dirty="0"/>
              <a:t>?” </a:t>
            </a:r>
            <a:endParaRPr kumimoji="1" lang="en-US" altLang="ja-JP" dirty="0" smtClean="0"/>
          </a:p>
          <a:p>
            <a:r>
              <a:rPr kumimoji="1" lang="en-US" altLang="ja-JP" dirty="0" smtClean="0"/>
              <a:t>Moved</a:t>
            </a:r>
            <a:r>
              <a:rPr kumimoji="1" lang="en-US" altLang="ja-JP" dirty="0"/>
              <a:t>: </a:t>
            </a:r>
            <a:r>
              <a:rPr kumimoji="1" lang="en-US" altLang="ja-JP" dirty="0" smtClean="0"/>
              <a:t>Lee Armstrong  </a:t>
            </a:r>
          </a:p>
          <a:p>
            <a:r>
              <a:rPr kumimoji="1" lang="en-US" altLang="ja-JP" dirty="0" smtClean="0"/>
              <a:t>Seconded</a:t>
            </a:r>
            <a:r>
              <a:rPr kumimoji="1" lang="en-US" altLang="ja-JP" dirty="0"/>
              <a:t>: </a:t>
            </a:r>
            <a:r>
              <a:rPr kumimoji="1" lang="en-US" altLang="ja-JP" dirty="0" err="1" smtClean="0"/>
              <a:t>Jouni</a:t>
            </a:r>
            <a:r>
              <a:rPr kumimoji="1" lang="en-US" altLang="ja-JP" dirty="0" smtClean="0"/>
              <a:t> </a:t>
            </a:r>
            <a:r>
              <a:rPr kumimoji="1" lang="en-US" altLang="ja-JP" dirty="0" err="1" smtClean="0"/>
              <a:t>Malinen</a:t>
            </a:r>
            <a:endParaRPr kumimoji="1" lang="en-US" altLang="ja-JP" dirty="0" smtClean="0"/>
          </a:p>
          <a:p>
            <a:r>
              <a:rPr kumimoji="1" lang="en-US" altLang="ja-JP" dirty="0" smtClean="0"/>
              <a:t> Result</a:t>
            </a:r>
            <a:r>
              <a:rPr kumimoji="1" lang="en-US" altLang="ja-JP" dirty="0"/>
              <a:t>: </a:t>
            </a:r>
            <a:r>
              <a:rPr kumimoji="1" lang="en-US" altLang="ja-JP" dirty="0" smtClean="0"/>
              <a:t>y-n-a:8/0/2</a:t>
            </a:r>
            <a:endParaRPr kumimoji="1" lang="ja-JP" altLang="en-US" dirty="0"/>
          </a:p>
        </p:txBody>
      </p:sp>
      <p:sp>
        <p:nvSpPr>
          <p:cNvPr id="4" name="日付プレースホルダー 3"/>
          <p:cNvSpPr>
            <a:spLocks noGrp="1"/>
          </p:cNvSpPr>
          <p:nvPr>
            <p:ph type="dt" sz="half" idx="10"/>
          </p:nvPr>
        </p:nvSpPr>
        <p:spPr/>
        <p:txBody>
          <a:bodyPr/>
          <a:lstStyle/>
          <a:p>
            <a:pPr>
              <a:defRPr/>
            </a:pPr>
            <a:r>
              <a:rPr lang="en-US" altLang="ja-JP" smtClean="0"/>
              <a:t>January 2016</a:t>
            </a:r>
            <a:endParaRPr lang="en-US" dirty="0"/>
          </a:p>
        </p:txBody>
      </p:sp>
      <p:sp>
        <p:nvSpPr>
          <p:cNvPr id="5" name="スライド番号プレースホルダー 4"/>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51</a:t>
            </a:fld>
            <a:endParaRPr lang="en-US" altLang="ja-JP"/>
          </a:p>
        </p:txBody>
      </p:sp>
      <p:sp>
        <p:nvSpPr>
          <p:cNvPr id="6" name="Rectangle 5"/>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algn="r"/>
            <a:r>
              <a:rPr kumimoji="0" lang="en-US" sz="1200" b="0" i="0" u="none" strike="noStrike" cap="none" normalizeH="0" baseline="0" dirty="0" smtClean="0">
                <a:ln>
                  <a:noFill/>
                </a:ln>
                <a:solidFill>
                  <a:schemeClr val="tx1"/>
                </a:solidFill>
                <a:effectLst/>
                <a:latin typeface="Times New Roman" pitchFamily="18" charset="0"/>
              </a:rPr>
              <a:t>from slide 6/11 of </a:t>
            </a:r>
            <a:r>
              <a:rPr lang="en-US" sz="1200" b="0" dirty="0"/>
              <a:t>11-16-0179 by Hiroshi Mano (KDTI)</a:t>
            </a:r>
          </a:p>
          <a:p>
            <a:pPr marL="0" marR="0" indent="0" algn="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Times New Roman" pitchFamily="18" charset="0"/>
            </a:endParaRPr>
          </a:p>
        </p:txBody>
      </p:sp>
      <p:sp>
        <p:nvSpPr>
          <p:cNvPr id="8" name="Footer Placeholder 7"/>
          <p:cNvSpPr>
            <a:spLocks noGrp="1"/>
          </p:cNvSpPr>
          <p:nvPr>
            <p:ph type="ftr" sz="quarter" idx="11"/>
          </p:nvPr>
        </p:nvSpPr>
        <p:spPr/>
        <p:txBody>
          <a:bodyPr/>
          <a:lstStyle/>
          <a:p>
            <a:pPr>
              <a:defRPr/>
            </a:pPr>
            <a:r>
              <a:rPr lang="en-US" smtClean="0"/>
              <a:t>Adrian Stephens, Intel Corporation</a:t>
            </a:r>
            <a:endParaRPr lang="en-US"/>
          </a:p>
        </p:txBody>
      </p:sp>
    </p:spTree>
    <p:extLst>
      <p:ext uri="{BB962C8B-B14F-4D97-AF65-F5344CB8AC3E}">
        <p14:creationId xmlns:p14="http://schemas.microsoft.com/office/powerpoint/2010/main" val="395360959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685800" y="685800"/>
            <a:ext cx="7772400" cy="762000"/>
          </a:xfrm>
        </p:spPr>
        <p:txBody>
          <a:bodyPr lIns="91440" tIns="45720" rIns="91440" bIns="45720"/>
          <a:lstStyle/>
          <a:p>
            <a:r>
              <a:rPr lang="en-US" altLang="ja-JP" sz="2900" dirty="0" smtClean="0">
                <a:ea typeface="ＭＳ Ｐゴシック" pitchFamily="-84" charset="-128"/>
                <a:cs typeface="ＭＳ Ｐゴシック" pitchFamily="-84" charset="-128"/>
              </a:rPr>
              <a:t>Plan for Mar &amp; May</a:t>
            </a:r>
            <a:endParaRPr lang="en-US" altLang="ja-JP" sz="2900" dirty="0">
              <a:ea typeface="ＭＳ Ｐゴシック" pitchFamily="-84" charset="-128"/>
              <a:cs typeface="ＭＳ Ｐゴシック" pitchFamily="-84" charset="-128"/>
            </a:endParaRPr>
          </a:p>
        </p:txBody>
      </p:sp>
      <p:sp>
        <p:nvSpPr>
          <p:cNvPr id="15363" name="Content Placeholder 2"/>
          <p:cNvSpPr>
            <a:spLocks noGrp="1"/>
          </p:cNvSpPr>
          <p:nvPr>
            <p:ph idx="1"/>
          </p:nvPr>
        </p:nvSpPr>
        <p:spPr>
          <a:xfrm>
            <a:off x="304800" y="1600200"/>
            <a:ext cx="8534400" cy="4724400"/>
          </a:xfrm>
        </p:spPr>
        <p:txBody>
          <a:bodyPr lIns="91440" tIns="45720" rIns="91440" bIns="45720"/>
          <a:lstStyle/>
          <a:p>
            <a:r>
              <a:rPr lang="en-US" altLang="ja-JP" dirty="0" smtClean="0">
                <a:ea typeface="ＭＳ Ｐゴシック" pitchFamily="-84" charset="-128"/>
                <a:cs typeface="ＭＳ Ｐゴシック" pitchFamily="-84" charset="-128"/>
              </a:rPr>
              <a:t>March</a:t>
            </a:r>
          </a:p>
          <a:p>
            <a:pPr lvl="1"/>
            <a:r>
              <a:rPr kumimoji="1" lang="en-US" altLang="ja-JP" sz="2400" dirty="0" err="1" smtClean="0"/>
              <a:t>TGai</a:t>
            </a:r>
            <a:r>
              <a:rPr kumimoji="1" lang="en-US" altLang="ja-JP" sz="2400" dirty="0" smtClean="0"/>
              <a:t> CRC </a:t>
            </a:r>
            <a:r>
              <a:rPr kumimoji="1" lang="en-US" altLang="ja-JP" sz="2400" dirty="0" smtClean="0">
                <a:solidFill>
                  <a:srgbClr val="FF0000"/>
                </a:solidFill>
              </a:rPr>
              <a:t>will </a:t>
            </a:r>
            <a:r>
              <a:rPr kumimoji="1" lang="en-US" altLang="ja-JP" sz="2400" dirty="0">
                <a:solidFill>
                  <a:srgbClr val="FF0000"/>
                </a:solidFill>
              </a:rPr>
              <a:t>not conduct </a:t>
            </a:r>
            <a:r>
              <a:rPr kumimoji="1" lang="en-US" altLang="ja-JP" sz="2400" dirty="0"/>
              <a:t>any business during the </a:t>
            </a:r>
            <a:r>
              <a:rPr kumimoji="1" lang="en-US" altLang="ja-JP" sz="2400" dirty="0">
                <a:solidFill>
                  <a:srgbClr val="FF0000"/>
                </a:solidFill>
              </a:rPr>
              <a:t>March</a:t>
            </a:r>
            <a:r>
              <a:rPr kumimoji="1" lang="en-US" altLang="ja-JP" sz="2400" dirty="0"/>
              <a:t> </a:t>
            </a:r>
            <a:r>
              <a:rPr kumimoji="1" lang="en-US" altLang="ja-JP" sz="2400" dirty="0" smtClean="0"/>
              <a:t>plenary.</a:t>
            </a:r>
            <a:endParaRPr lang="en-US" altLang="ja-JP" sz="2400" dirty="0" smtClean="0">
              <a:ea typeface="ＭＳ Ｐゴシック" pitchFamily="-84" charset="-128"/>
              <a:cs typeface="ＭＳ Ｐゴシック" pitchFamily="-84" charset="-128"/>
            </a:endParaRPr>
          </a:p>
          <a:p>
            <a:r>
              <a:rPr lang="en-US" altLang="ja-JP" dirty="0" smtClean="0">
                <a:ea typeface="ＭＳ Ｐゴシック" pitchFamily="-84" charset="-128"/>
                <a:cs typeface="ＭＳ Ｐゴシック" pitchFamily="-84" charset="-128"/>
              </a:rPr>
              <a:t>Goals for the  May Meeting:</a:t>
            </a:r>
          </a:p>
          <a:p>
            <a:pPr lvl="1"/>
            <a:r>
              <a:rPr lang="en-US" altLang="ja-JP" sz="2800" dirty="0" smtClean="0"/>
              <a:t>Approve minutes of past meeting and teleconference</a:t>
            </a:r>
          </a:p>
          <a:p>
            <a:pPr lvl="1"/>
            <a:r>
              <a:rPr lang="en-US" altLang="ja-JP" sz="2800" dirty="0" smtClean="0"/>
              <a:t>Comment resolution of </a:t>
            </a:r>
            <a:r>
              <a:rPr lang="en-US" altLang="ja-JP" sz="2800" dirty="0" err="1"/>
              <a:t>Recirc</a:t>
            </a:r>
            <a:r>
              <a:rPr lang="en-US" altLang="ja-JP" sz="2800" dirty="0"/>
              <a:t> sponsor LB</a:t>
            </a:r>
            <a:endParaRPr lang="en-US" altLang="ja-JP" sz="2800" dirty="0" smtClean="0"/>
          </a:p>
          <a:p>
            <a:pPr lvl="1"/>
            <a:r>
              <a:rPr lang="en-US" altLang="ja-JP" sz="2800" dirty="0" smtClean="0"/>
              <a:t>Approve Timeline</a:t>
            </a:r>
          </a:p>
          <a:p>
            <a:pPr lvl="1"/>
            <a:r>
              <a:rPr lang="en-US" altLang="ja-JP" sz="2800" dirty="0" smtClean="0"/>
              <a:t>Approve Teleconference schedule</a:t>
            </a:r>
          </a:p>
          <a:p>
            <a:pPr lvl="1"/>
            <a:r>
              <a:rPr lang="en-US" altLang="ja-JP" sz="2800" dirty="0" smtClean="0"/>
              <a:t>Approve Plan for  July</a:t>
            </a:r>
            <a:endParaRPr lang="en-US" altLang="ja-JP" sz="2600" dirty="0" smtClean="0"/>
          </a:p>
        </p:txBody>
      </p:sp>
      <p:sp>
        <p:nvSpPr>
          <p:cNvPr id="15366" name="Slide Number Placeholder 3"/>
          <p:cNvSpPr>
            <a:spLocks noGrp="1"/>
          </p:cNvSpPr>
          <p:nvPr>
            <p:ph type="sldNum" sz="quarter" idx="12"/>
          </p:nvPr>
        </p:nvSpPr>
        <p:spPr>
          <a:noFill/>
        </p:spPr>
        <p:txBody>
          <a:bodyPr/>
          <a:lstStyle/>
          <a:p>
            <a:r>
              <a:rPr lang="en-US" altLang="ja-JP">
                <a:latin typeface="Times New Roman" pitchFamily="-84" charset="0"/>
              </a:rPr>
              <a:t>Slide </a:t>
            </a:r>
            <a:fld id="{8D83B171-138C-9B40-B65D-0769730DEDCE}" type="slidenum">
              <a:rPr lang="en-US" altLang="ja-JP">
                <a:latin typeface="Times New Roman" pitchFamily="-84" charset="0"/>
              </a:rPr>
              <a:pPr/>
              <a:t>52</a:t>
            </a:fld>
            <a:endParaRPr lang="en-US" altLang="ja-JP">
              <a:latin typeface="Times New Roman" pitchFamily="-84" charset="0"/>
            </a:endParaRPr>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algn="r"/>
            <a:r>
              <a:rPr kumimoji="0" lang="en-US" sz="1200" b="0" i="0" u="none" strike="noStrike" cap="none" normalizeH="0" baseline="0" dirty="0" smtClean="0">
                <a:ln>
                  <a:noFill/>
                </a:ln>
                <a:solidFill>
                  <a:schemeClr val="tx1"/>
                </a:solidFill>
                <a:effectLst/>
                <a:latin typeface="Times New Roman" pitchFamily="18" charset="0"/>
              </a:rPr>
              <a:t>from slide 7/11 of </a:t>
            </a:r>
            <a:r>
              <a:rPr lang="en-US" sz="1200" b="0" dirty="0"/>
              <a:t>11-16-0179 by Hiroshi Mano (KDTI)</a:t>
            </a:r>
          </a:p>
          <a:p>
            <a:pPr marL="0" marR="0" indent="0" algn="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Times New Roman" pitchFamily="18" charset="0"/>
            </a:endParaRPr>
          </a:p>
        </p:txBody>
      </p:sp>
      <p:sp>
        <p:nvSpPr>
          <p:cNvPr id="7" name="Date Placeholder 2"/>
          <p:cNvSpPr>
            <a:spLocks noGrp="1"/>
          </p:cNvSpPr>
          <p:nvPr>
            <p:ph type="dt" sz="half" idx="10"/>
          </p:nvPr>
        </p:nvSpPr>
        <p:spPr>
          <a:xfrm>
            <a:off x="696913" y="333375"/>
            <a:ext cx="1579562" cy="276225"/>
          </a:xfrm>
        </p:spPr>
        <p:txBody>
          <a:bodyPr/>
          <a:lstStyle/>
          <a:p>
            <a:pPr>
              <a:defRPr/>
            </a:pPr>
            <a:r>
              <a:rPr lang="en-US" smtClean="0"/>
              <a:t>January 2016</a:t>
            </a:r>
            <a:endParaRPr lang="en-US"/>
          </a:p>
        </p:txBody>
      </p:sp>
      <p:sp>
        <p:nvSpPr>
          <p:cNvPr id="3" name="Footer Placeholder 2"/>
          <p:cNvSpPr>
            <a:spLocks noGrp="1"/>
          </p:cNvSpPr>
          <p:nvPr>
            <p:ph type="ftr" sz="quarter" idx="11"/>
          </p:nvPr>
        </p:nvSpPr>
        <p:spPr/>
        <p:txBody>
          <a:bodyPr/>
          <a:lstStyle/>
          <a:p>
            <a:pPr>
              <a:defRPr/>
            </a:pPr>
            <a:r>
              <a:rPr lang="en-US" smtClean="0"/>
              <a:t>Adrian Stephens, Intel Corporation</a:t>
            </a:r>
            <a:endParaRPr lang="en-US"/>
          </a:p>
        </p:txBody>
      </p:sp>
    </p:spTree>
    <p:extLst>
      <p:ext uri="{BB962C8B-B14F-4D97-AF65-F5344CB8AC3E}">
        <p14:creationId xmlns:p14="http://schemas.microsoft.com/office/powerpoint/2010/main" val="242466861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altLang="ja-JP" dirty="0" smtClean="0">
                <a:ea typeface="ＭＳ Ｐゴシック" pitchFamily="-84" charset="-128"/>
                <a:cs typeface="ＭＳ Ｐゴシック" pitchFamily="-84" charset="-128"/>
              </a:rPr>
              <a:t>Time line of </a:t>
            </a:r>
            <a:r>
              <a:rPr lang="en-US" altLang="ja-JP" dirty="0" err="1" smtClean="0">
                <a:ea typeface="ＭＳ Ｐゴシック" pitchFamily="-84" charset="-128"/>
                <a:cs typeface="ＭＳ Ｐゴシック" pitchFamily="-84" charset="-128"/>
              </a:rPr>
              <a:t>TGai</a:t>
            </a:r>
            <a:r>
              <a:rPr lang="en-US" altLang="ja-JP" dirty="0">
                <a:ea typeface="ＭＳ Ｐゴシック" pitchFamily="-84" charset="-128"/>
                <a:cs typeface="ＭＳ Ｐゴシック" pitchFamily="-84" charset="-128"/>
              </a:rPr>
              <a:t> </a:t>
            </a:r>
            <a:r>
              <a:rPr lang="en-US" altLang="ja-JP" dirty="0" smtClean="0">
                <a:ea typeface="ＭＳ Ｐゴシック" pitchFamily="-84" charset="-128"/>
                <a:cs typeface="ＭＳ Ｐゴシック" pitchFamily="-84" charset="-128"/>
              </a:rPr>
              <a:t>(</a:t>
            </a:r>
            <a:r>
              <a:rPr lang="en-US" altLang="ja-JP" dirty="0" smtClean="0">
                <a:solidFill>
                  <a:srgbClr val="FF0000"/>
                </a:solidFill>
                <a:ea typeface="ＭＳ Ｐゴシック" pitchFamily="-84" charset="-128"/>
                <a:cs typeface="ＭＳ Ｐゴシック" pitchFamily="-84" charset="-128"/>
              </a:rPr>
              <a:t>No Change</a:t>
            </a:r>
            <a:r>
              <a:rPr lang="en-US" altLang="ja-JP" dirty="0" smtClean="0">
                <a:ea typeface="ＭＳ Ｐゴシック" pitchFamily="-84" charset="-128"/>
                <a:cs typeface="ＭＳ Ｐゴシック" pitchFamily="-84" charset="-128"/>
              </a:rPr>
              <a:t>)</a:t>
            </a:r>
          </a:p>
        </p:txBody>
      </p:sp>
      <p:sp>
        <p:nvSpPr>
          <p:cNvPr id="24579" name="Content Placeholder 2"/>
          <p:cNvSpPr>
            <a:spLocks noGrp="1"/>
          </p:cNvSpPr>
          <p:nvPr>
            <p:ph idx="1"/>
          </p:nvPr>
        </p:nvSpPr>
        <p:spPr>
          <a:xfrm>
            <a:off x="0" y="1246414"/>
            <a:ext cx="10210800" cy="4724400"/>
          </a:xfrm>
        </p:spPr>
        <p:txBody>
          <a:bodyPr/>
          <a:lstStyle/>
          <a:p>
            <a:endParaRPr lang="en-US" altLang="ja-JP" dirty="0" smtClean="0">
              <a:ea typeface="ＭＳ Ｐゴシック" pitchFamily="-84" charset="-128"/>
              <a:cs typeface="ＭＳ Ｐゴシック" pitchFamily="-84" charset="-128"/>
            </a:endParaRPr>
          </a:p>
          <a:p>
            <a:pPr lvl="1">
              <a:buFontTx/>
              <a:buNone/>
            </a:pPr>
            <a:r>
              <a:rPr lang="en-US" altLang="ja-JP" dirty="0" smtClean="0"/>
              <a:t>PAR Approved, Modified, or Extended 		2010-12-08</a:t>
            </a:r>
          </a:p>
          <a:p>
            <a:pPr lvl="1"/>
            <a:r>
              <a:rPr lang="en-US" altLang="ja-JP" dirty="0" smtClean="0"/>
              <a:t>WG Letter Ballots Initial / </a:t>
            </a:r>
            <a:r>
              <a:rPr lang="en-US" altLang="ja-JP" dirty="0" err="1" smtClean="0"/>
              <a:t>Recirc</a:t>
            </a:r>
            <a:r>
              <a:rPr lang="en-US" altLang="ja-JP" dirty="0" smtClean="0"/>
              <a:t>		Mar14/Sep14/Jan15/</a:t>
            </a:r>
            <a:br>
              <a:rPr lang="en-US" altLang="ja-JP" dirty="0" smtClean="0"/>
            </a:br>
            <a:r>
              <a:rPr lang="en-US" altLang="ja-JP" dirty="0" smtClean="0"/>
              <a:t>						Mar15/Jul15/Aug15</a:t>
            </a:r>
          </a:p>
          <a:p>
            <a:pPr lvl="1"/>
            <a:r>
              <a:rPr lang="en-US" altLang="ja-JP" dirty="0" smtClean="0"/>
              <a:t>MEC Done				Nov14		</a:t>
            </a:r>
          </a:p>
          <a:p>
            <a:pPr lvl="1"/>
            <a:r>
              <a:rPr lang="en-US" altLang="ja-JP" dirty="0" smtClean="0"/>
              <a:t>Form Sponsor Ballot Pool / Reform	            	Mar15</a:t>
            </a:r>
          </a:p>
          <a:p>
            <a:pPr lvl="1"/>
            <a:r>
              <a:rPr lang="en-US" altLang="ja-JP" dirty="0" smtClean="0"/>
              <a:t>IEEE-SA Sponsor Ballots Initial / </a:t>
            </a:r>
            <a:r>
              <a:rPr lang="en-US" altLang="ja-JP" dirty="0" err="1" smtClean="0"/>
              <a:t>Recirc</a:t>
            </a:r>
            <a:r>
              <a:rPr lang="en-US" altLang="ja-JP" dirty="0" smtClean="0"/>
              <a:t>         Sep 15/Mar 16/Jul 16/Sep 16	</a:t>
            </a:r>
          </a:p>
          <a:p>
            <a:pPr lvl="1"/>
            <a:r>
              <a:rPr lang="en-US" altLang="ja-JP" dirty="0" smtClean="0"/>
              <a:t>Final 802.11 WG Approval	                             Aug 16</a:t>
            </a:r>
          </a:p>
          <a:p>
            <a:pPr lvl="1"/>
            <a:r>
              <a:rPr lang="en-US" altLang="ja-JP" dirty="0" smtClean="0"/>
              <a:t>final or Conditional 802 EC Approval           	July 16</a:t>
            </a:r>
          </a:p>
          <a:p>
            <a:pPr lvl="1"/>
            <a:r>
              <a:rPr lang="en-US" altLang="ja-JP" dirty="0" err="1" smtClean="0"/>
              <a:t>RevCom</a:t>
            </a:r>
            <a:r>
              <a:rPr lang="en-US" altLang="ja-JP" dirty="0" smtClean="0"/>
              <a:t> &amp; Standards Board Final or</a:t>
            </a:r>
            <a:br>
              <a:rPr lang="en-US" altLang="ja-JP" dirty="0" smtClean="0"/>
            </a:br>
            <a:r>
              <a:rPr lang="en-US" altLang="ja-JP" dirty="0" smtClean="0"/>
              <a:t> Continuous Process Approval 		Sep 16</a:t>
            </a:r>
          </a:p>
          <a:p>
            <a:pPr lvl="1"/>
            <a:r>
              <a:rPr lang="en-US" altLang="ja-JP" dirty="0" smtClean="0"/>
              <a:t>ANSI Approved				N/A</a:t>
            </a:r>
            <a:endParaRPr lang="en-US" altLang="ja-JP" dirty="0" smtClean="0">
              <a:hlinkClick r:id="rId3"/>
            </a:endParaRPr>
          </a:p>
        </p:txBody>
      </p:sp>
      <p:sp>
        <p:nvSpPr>
          <p:cNvPr id="48134" name="Slide Number Placeholder 4"/>
          <p:cNvSpPr>
            <a:spLocks noGrp="1"/>
          </p:cNvSpPr>
          <p:nvPr>
            <p:ph type="sldNum" sz="quarter" idx="12"/>
          </p:nvPr>
        </p:nvSpPr>
        <p:spPr/>
        <p:txBody>
          <a:bodyPr/>
          <a:lstStyle/>
          <a:p>
            <a:pPr>
              <a:defRPr/>
            </a:pPr>
            <a:r>
              <a:rPr lang="en-US" altLang="ja-JP" smtClean="0">
                <a:latin typeface="Times New Roman" pitchFamily="-65" charset="0"/>
              </a:rPr>
              <a:t>Slide </a:t>
            </a:r>
            <a:fld id="{D8ED85B9-6057-E848-AA14-8586BCE1CDB6}" type="slidenum">
              <a:rPr lang="en-US" altLang="ja-JP" smtClean="0">
                <a:latin typeface="Times New Roman" pitchFamily="-65" charset="0"/>
              </a:rPr>
              <a:pPr>
                <a:defRPr/>
              </a:pPr>
              <a:t>53</a:t>
            </a:fld>
            <a:endParaRPr lang="en-US" altLang="ja-JP" smtClean="0">
              <a:latin typeface="Times New Roman" pitchFamily="-65" charset="0"/>
            </a:endParaRPr>
          </a:p>
        </p:txBody>
      </p:sp>
      <p:sp>
        <p:nvSpPr>
          <p:cNvPr id="3" name="Rectangle 2"/>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8/11 of 11-16-0179 by Hiroshi Mano (KDTI)</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January 2016</a:t>
            </a:r>
            <a:endParaRPr lang="en-US"/>
          </a:p>
        </p:txBody>
      </p:sp>
      <p:sp>
        <p:nvSpPr>
          <p:cNvPr id="4" name="Footer Placeholder 3"/>
          <p:cNvSpPr>
            <a:spLocks noGrp="1"/>
          </p:cNvSpPr>
          <p:nvPr>
            <p:ph type="ftr" sz="quarter" idx="11"/>
          </p:nvPr>
        </p:nvSpPr>
        <p:spPr/>
        <p:txBody>
          <a:bodyPr/>
          <a:lstStyle/>
          <a:p>
            <a:pPr>
              <a:defRPr/>
            </a:pPr>
            <a:r>
              <a:rPr lang="en-US" smtClean="0"/>
              <a:t>Adrian Stephens, Intel Corporation</a:t>
            </a:r>
            <a:endParaRPr lang="en-US"/>
          </a:p>
        </p:txBody>
      </p:sp>
    </p:spTree>
    <p:extLst>
      <p:ext uri="{BB962C8B-B14F-4D97-AF65-F5344CB8AC3E}">
        <p14:creationId xmlns:p14="http://schemas.microsoft.com/office/powerpoint/2010/main" val="236177531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タイトル 1"/>
          <p:cNvSpPr>
            <a:spLocks noGrp="1"/>
          </p:cNvSpPr>
          <p:nvPr>
            <p:ph type="title"/>
          </p:nvPr>
        </p:nvSpPr>
        <p:spPr>
          <a:xfrm>
            <a:off x="685800" y="685800"/>
            <a:ext cx="7772400" cy="381000"/>
          </a:xfrm>
        </p:spPr>
        <p:txBody>
          <a:bodyPr/>
          <a:lstStyle/>
          <a:p>
            <a:r>
              <a:rPr lang="en-US" altLang="ja-JP" dirty="0" smtClean="0">
                <a:ea typeface="ＭＳ Ｐゴシック" pitchFamily="-84" charset="-128"/>
                <a:cs typeface="ＭＳ Ｐゴシック" pitchFamily="-84" charset="-128"/>
              </a:rPr>
              <a:t>Teleconference Schedule </a:t>
            </a:r>
            <a:endParaRPr lang="ja-JP" altLang="en-US" dirty="0" smtClean="0">
              <a:ea typeface="ＭＳ Ｐゴシック" pitchFamily="-84" charset="-128"/>
              <a:cs typeface="ＭＳ Ｐゴシック" pitchFamily="-84" charset="-128"/>
            </a:endParaRPr>
          </a:p>
        </p:txBody>
      </p:sp>
      <p:sp>
        <p:nvSpPr>
          <p:cNvPr id="44035" name="コンテンツ プレースホルダ 2"/>
          <p:cNvSpPr>
            <a:spLocks noGrp="1"/>
          </p:cNvSpPr>
          <p:nvPr>
            <p:ph idx="1"/>
          </p:nvPr>
        </p:nvSpPr>
        <p:spPr>
          <a:xfrm>
            <a:off x="419100" y="1066800"/>
            <a:ext cx="8420100" cy="2362200"/>
          </a:xfrm>
        </p:spPr>
        <p:txBody>
          <a:bodyPr>
            <a:normAutofit fontScale="85000" lnSpcReduction="20000"/>
          </a:bodyPr>
          <a:lstStyle/>
          <a:p>
            <a:pPr>
              <a:defRPr/>
            </a:pPr>
            <a:r>
              <a:rPr lang="en-GB" altLang="ja-JP" dirty="0" smtClean="0"/>
              <a:t>Motion: </a:t>
            </a:r>
            <a:endParaRPr lang="ja-JP" altLang="en-US" dirty="0" smtClean="0"/>
          </a:p>
          <a:p>
            <a:pPr lvl="1">
              <a:defRPr/>
            </a:pPr>
            <a:r>
              <a:rPr lang="en-GB" altLang="ja-JP" dirty="0" smtClean="0"/>
              <a:t>Approve the following schedule of weekly teleconferences between </a:t>
            </a:r>
            <a:r>
              <a:rPr lang="en-US" altLang="ja-JP" dirty="0"/>
              <a:t> </a:t>
            </a:r>
            <a:r>
              <a:rPr lang="en-US" altLang="ja-JP" dirty="0" smtClean="0"/>
              <a:t>Feb 9 to  May 31. </a:t>
            </a:r>
          </a:p>
          <a:p>
            <a:pPr lvl="1">
              <a:defRPr/>
            </a:pPr>
            <a:r>
              <a:rPr lang="en-US" altLang="ja-JP" dirty="0" smtClean="0"/>
              <a:t>Tuesdays 10:00 ET</a:t>
            </a:r>
            <a:endParaRPr lang="ja-JP" altLang="en-US" dirty="0" smtClean="0"/>
          </a:p>
          <a:p>
            <a:pPr lvl="1">
              <a:defRPr/>
            </a:pPr>
            <a:r>
              <a:rPr lang="en-US" altLang="ja-JP" dirty="0" smtClean="0"/>
              <a:t>Duration 1.5 Hour</a:t>
            </a:r>
          </a:p>
          <a:p>
            <a:pPr lvl="1">
              <a:defRPr/>
            </a:pPr>
            <a:r>
              <a:rPr lang="en-US" altLang="ja-JP" dirty="0" smtClean="0"/>
              <a:t>Using WEB-EX that will be provided by Task Group Chair</a:t>
            </a:r>
          </a:p>
          <a:p>
            <a:pPr marL="457200" lvl="1" indent="0">
              <a:buNone/>
              <a:defRPr/>
            </a:pPr>
            <a:r>
              <a:rPr lang="en-US" altLang="ja-JP" dirty="0" err="1" smtClean="0"/>
              <a:t>Moved:Lee</a:t>
            </a:r>
            <a:r>
              <a:rPr lang="en-US" altLang="ja-JP" dirty="0" smtClean="0"/>
              <a:t> Armstrong</a:t>
            </a:r>
          </a:p>
          <a:p>
            <a:pPr marL="457200" lvl="1" indent="0">
              <a:buNone/>
              <a:defRPr/>
            </a:pPr>
            <a:r>
              <a:rPr lang="en-US" altLang="ja-JP" dirty="0" err="1" smtClean="0"/>
              <a:t>Second:Jouni</a:t>
            </a:r>
            <a:r>
              <a:rPr lang="en-US" altLang="ja-JP" dirty="0" smtClean="0"/>
              <a:t> </a:t>
            </a:r>
            <a:r>
              <a:rPr lang="en-US" altLang="ja-JP" dirty="0" err="1" smtClean="0"/>
              <a:t>Malinen</a:t>
            </a:r>
            <a:endParaRPr lang="en-US" altLang="ja-JP" dirty="0" smtClean="0"/>
          </a:p>
          <a:p>
            <a:pPr>
              <a:defRPr/>
            </a:pPr>
            <a:r>
              <a:rPr lang="en-US" altLang="ja-JP" dirty="0" smtClean="0">
                <a:ea typeface="ＭＳ Ｐゴシック" pitchFamily="-84" charset="-128"/>
                <a:cs typeface="ＭＳ Ｐゴシック" pitchFamily="-84" charset="-128"/>
              </a:rPr>
              <a:t>Approved  by unanimous consent</a:t>
            </a:r>
          </a:p>
          <a:p>
            <a:pPr>
              <a:buNone/>
              <a:defRPr/>
            </a:pPr>
            <a:endParaRPr lang="en-US" altLang="ja-JP" dirty="0" smtClean="0">
              <a:ea typeface="ＭＳ Ｐゴシック" pitchFamily="-84" charset="-128"/>
              <a:cs typeface="ＭＳ Ｐゴシック" pitchFamily="-84" charset="-128"/>
            </a:endParaRPr>
          </a:p>
          <a:p>
            <a:pPr>
              <a:defRPr/>
            </a:pPr>
            <a:endParaRPr lang="en-GB" altLang="ja-JP" dirty="0" smtClean="0"/>
          </a:p>
          <a:p>
            <a:pPr>
              <a:defRPr/>
            </a:pPr>
            <a:endParaRPr lang="en-GB" altLang="ja-JP" dirty="0" smtClean="0"/>
          </a:p>
          <a:p>
            <a:pPr>
              <a:defRPr/>
            </a:pPr>
            <a:endParaRPr lang="ja-JP" altLang="en-US" dirty="0" smtClean="0"/>
          </a:p>
          <a:p>
            <a:pPr>
              <a:buFontTx/>
              <a:buNone/>
              <a:defRPr/>
            </a:pPr>
            <a:endParaRPr lang="ja-JP" altLang="en-US" dirty="0" smtClean="0"/>
          </a:p>
          <a:p>
            <a:pPr>
              <a:buFontTx/>
              <a:buNone/>
              <a:defRPr/>
            </a:pPr>
            <a:endParaRPr lang="en-GB" altLang="ja-JP" dirty="0" smtClean="0"/>
          </a:p>
        </p:txBody>
      </p:sp>
      <p:sp>
        <p:nvSpPr>
          <p:cNvPr id="59396" name="日付プレースホルダ 3"/>
          <p:cNvSpPr>
            <a:spLocks noGrp="1"/>
          </p:cNvSpPr>
          <p:nvPr>
            <p:ph type="dt" sz="quarter" idx="10"/>
          </p:nvPr>
        </p:nvSpPr>
        <p:spPr>
          <a:xfrm>
            <a:off x="696913" y="332601"/>
            <a:ext cx="968076" cy="276999"/>
          </a:xfrm>
          <a:noFill/>
        </p:spPr>
        <p:txBody>
          <a:bodyPr/>
          <a:lstStyle/>
          <a:p>
            <a:r>
              <a:rPr lang="en-US" altLang="ja-JP" smtClean="0">
                <a:latin typeface="Times New Roman" pitchFamily="-84" charset="0"/>
              </a:rPr>
              <a:t>January 2016</a:t>
            </a:r>
            <a:endParaRPr lang="en-US" altLang="ja-JP" dirty="0" smtClean="0">
              <a:latin typeface="Times New Roman" pitchFamily="-84" charset="0"/>
            </a:endParaRPr>
          </a:p>
        </p:txBody>
      </p:sp>
      <p:sp>
        <p:nvSpPr>
          <p:cNvPr id="59398" name="スライド番号プレースホルダ 5"/>
          <p:cNvSpPr>
            <a:spLocks noGrp="1"/>
          </p:cNvSpPr>
          <p:nvPr>
            <p:ph type="sldNum" sz="quarter" idx="12"/>
          </p:nvPr>
        </p:nvSpPr>
        <p:spPr>
          <a:noFill/>
        </p:spPr>
        <p:txBody>
          <a:bodyPr/>
          <a:lstStyle/>
          <a:p>
            <a:r>
              <a:rPr lang="en-US" altLang="ja-JP" smtClean="0">
                <a:latin typeface="Times New Roman" pitchFamily="-84" charset="0"/>
              </a:rPr>
              <a:t>Slide </a:t>
            </a:r>
            <a:fld id="{FE68A093-32F7-6643-97B0-2E666CBD850E}" type="slidenum">
              <a:rPr lang="en-US" altLang="ja-JP" smtClean="0">
                <a:latin typeface="Times New Roman" pitchFamily="-84" charset="0"/>
              </a:rPr>
              <a:pPr/>
              <a:t>54</a:t>
            </a:fld>
            <a:endParaRPr lang="en-US" altLang="ja-JP" smtClean="0">
              <a:latin typeface="Times New Roman" pitchFamily="-84" charset="0"/>
            </a:endParaRPr>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algn="r"/>
            <a:r>
              <a:rPr kumimoji="0" lang="en-US" sz="1200" b="0" i="0" u="none" strike="noStrike" cap="none" normalizeH="0" baseline="0" dirty="0" smtClean="0">
                <a:ln>
                  <a:noFill/>
                </a:ln>
                <a:solidFill>
                  <a:schemeClr val="tx1"/>
                </a:solidFill>
                <a:effectLst/>
                <a:latin typeface="Times New Roman" pitchFamily="18" charset="0"/>
              </a:rPr>
              <a:t>from slide 9/11 of </a:t>
            </a:r>
            <a:r>
              <a:rPr lang="en-US" sz="1200" b="0" dirty="0"/>
              <a:t>11-16-0179 by Hiroshi Mano (KDTI)</a:t>
            </a:r>
          </a:p>
          <a:p>
            <a:pPr marL="0" marR="0" indent="0" algn="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Times New Roman" pitchFamily="18" charset="0"/>
            </a:endParaRPr>
          </a:p>
        </p:txBody>
      </p:sp>
      <p:sp>
        <p:nvSpPr>
          <p:cNvPr id="7" name="Date Placeholder 2"/>
          <p:cNvSpPr txBox="1">
            <a:spLocks/>
          </p:cNvSpPr>
          <p:nvPr/>
        </p:nvSpPr>
        <p:spPr bwMode="auto">
          <a:xfrm>
            <a:off x="696913" y="333375"/>
            <a:ext cx="1579562" cy="2762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a:defRPr/>
            </a:pPr>
            <a:r>
              <a:rPr lang="en-US" smtClean="0"/>
              <a:t>January 2016</a:t>
            </a:r>
            <a:endParaRPr lang="en-US"/>
          </a:p>
        </p:txBody>
      </p:sp>
      <p:sp>
        <p:nvSpPr>
          <p:cNvPr id="3" name="Footer Placeholder 2"/>
          <p:cNvSpPr>
            <a:spLocks noGrp="1"/>
          </p:cNvSpPr>
          <p:nvPr>
            <p:ph type="ftr" sz="quarter" idx="11"/>
          </p:nvPr>
        </p:nvSpPr>
        <p:spPr/>
        <p:txBody>
          <a:bodyPr/>
          <a:lstStyle/>
          <a:p>
            <a:pPr>
              <a:defRPr/>
            </a:pPr>
            <a:r>
              <a:rPr lang="en-US" smtClean="0"/>
              <a:t>Adrian Stephens, Intel Corporation</a:t>
            </a:r>
            <a:endParaRPr lang="en-US"/>
          </a:p>
        </p:txBody>
      </p:sp>
    </p:spTree>
    <p:extLst>
      <p:ext uri="{BB962C8B-B14F-4D97-AF65-F5344CB8AC3E}">
        <p14:creationId xmlns:p14="http://schemas.microsoft.com/office/powerpoint/2010/main" val="137424168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Reference</a:t>
            </a:r>
            <a:endParaRPr kumimoji="1" lang="ja-JP" altLang="en-US" dirty="0"/>
          </a:p>
        </p:txBody>
      </p:sp>
      <p:sp>
        <p:nvSpPr>
          <p:cNvPr id="3" name="コンテンツ プレースホルダー 2"/>
          <p:cNvSpPr>
            <a:spLocks noGrp="1"/>
          </p:cNvSpPr>
          <p:nvPr>
            <p:ph idx="1"/>
          </p:nvPr>
        </p:nvSpPr>
        <p:spPr/>
        <p:txBody>
          <a:bodyPr/>
          <a:lstStyle/>
          <a:p>
            <a:r>
              <a:rPr lang="en-US" altLang="ja-JP" dirty="0" err="1" smtClean="0"/>
              <a:t>TGai</a:t>
            </a:r>
            <a:r>
              <a:rPr lang="en-US" altLang="ja-JP" dirty="0" smtClean="0"/>
              <a:t>-Motion-deck </a:t>
            </a:r>
            <a:r>
              <a:rPr lang="en-US" altLang="ja-JP" dirty="0"/>
              <a:t>(11-13-1186/38)</a:t>
            </a:r>
          </a:p>
          <a:p>
            <a:pPr lvl="1"/>
            <a:r>
              <a:rPr lang="en-US" altLang="ja-JP" dirty="0">
                <a:hlinkClick r:id="rId3"/>
              </a:rPr>
              <a:t>https://mentor.ieee.org/802.11/dcn/13/11-13-1186-38-00ai-tgai-motion-deck.pptx</a:t>
            </a:r>
            <a:endParaRPr lang="en-US" altLang="ja-JP" dirty="0"/>
          </a:p>
          <a:p>
            <a:r>
              <a:rPr lang="en-US" altLang="ja-JP" dirty="0"/>
              <a:t>Comments from 1</a:t>
            </a:r>
            <a:r>
              <a:rPr lang="en-US" altLang="ja-JP" baseline="30000" dirty="0"/>
              <a:t>st</a:t>
            </a:r>
            <a:r>
              <a:rPr lang="en-US" altLang="ja-JP" dirty="0"/>
              <a:t> SB (11-15-1196/31)</a:t>
            </a:r>
          </a:p>
          <a:p>
            <a:pPr lvl="1"/>
            <a:r>
              <a:rPr lang="en-US" altLang="ja-JP" dirty="0">
                <a:hlinkClick r:id="rId4"/>
              </a:rPr>
              <a:t>https://</a:t>
            </a:r>
            <a:r>
              <a:rPr lang="en-US" altLang="ja-JP" dirty="0" smtClean="0">
                <a:hlinkClick r:id="rId4"/>
              </a:rPr>
              <a:t>mentor.ieee.org/802.11/dcn/15/11-15-1196-31-00ai-tgai-comments-from-1st-sb.xlsx</a:t>
            </a:r>
            <a:endParaRPr lang="en-US" altLang="ja-JP" dirty="0" smtClean="0"/>
          </a:p>
          <a:p>
            <a:pPr marL="0" indent="0">
              <a:buNone/>
            </a:pPr>
            <a:endParaRPr lang="en-US" altLang="ja-JP" dirty="0"/>
          </a:p>
          <a:p>
            <a:pPr lvl="1"/>
            <a:endParaRPr lang="en-US" altLang="ja-JP" dirty="0" smtClean="0"/>
          </a:p>
          <a:p>
            <a:pPr lvl="1"/>
            <a:endParaRPr lang="en-US" altLang="ja-JP" dirty="0"/>
          </a:p>
          <a:p>
            <a:endParaRPr kumimoji="1" lang="ja-JP" altLang="en-US" dirty="0"/>
          </a:p>
        </p:txBody>
      </p:sp>
      <p:sp>
        <p:nvSpPr>
          <p:cNvPr id="4" name="日付プレースホルダー 3"/>
          <p:cNvSpPr>
            <a:spLocks noGrp="1"/>
          </p:cNvSpPr>
          <p:nvPr>
            <p:ph type="dt" sz="half" idx="10"/>
          </p:nvPr>
        </p:nvSpPr>
        <p:spPr/>
        <p:txBody>
          <a:bodyPr/>
          <a:lstStyle/>
          <a:p>
            <a:pPr>
              <a:defRPr/>
            </a:pPr>
            <a:r>
              <a:rPr lang="en-US" altLang="ja-JP" smtClean="0"/>
              <a:t>January 2016</a:t>
            </a:r>
            <a:endParaRPr lang="en-US" dirty="0"/>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A5EA9570-58F0-F54E-929D-9A3B14FC28FD}" type="slidenum">
              <a:rPr lang="en-US" altLang="ja-JP" smtClean="0"/>
              <a:pPr>
                <a:defRPr/>
              </a:pPr>
              <a:t>55</a:t>
            </a:fld>
            <a:endParaRPr lang="en-US" altLang="ja-JP"/>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10/11 of 11-16-0179 by Hiroshi Mano (KDTI)</a:t>
            </a:r>
          </a:p>
        </p:txBody>
      </p:sp>
      <p:sp>
        <p:nvSpPr>
          <p:cNvPr id="9" name="Footer Placeholder 8"/>
          <p:cNvSpPr>
            <a:spLocks noGrp="1"/>
          </p:cNvSpPr>
          <p:nvPr>
            <p:ph type="ftr" sz="quarter" idx="11"/>
          </p:nvPr>
        </p:nvSpPr>
        <p:spPr/>
        <p:txBody>
          <a:bodyPr/>
          <a:lstStyle/>
          <a:p>
            <a:pPr>
              <a:defRPr/>
            </a:pPr>
            <a:r>
              <a:rPr lang="en-US" smtClean="0"/>
              <a:t>Adrian Stephens, Intel Corporation</a:t>
            </a:r>
            <a:endParaRPr lang="en-US"/>
          </a:p>
        </p:txBody>
      </p:sp>
    </p:spTree>
    <p:extLst>
      <p:ext uri="{BB962C8B-B14F-4D97-AF65-F5344CB8AC3E}">
        <p14:creationId xmlns:p14="http://schemas.microsoft.com/office/powerpoint/2010/main" val="76723821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ea typeface="ＭＳ Ｐゴシック" pitchFamily="-84" charset="-128"/>
                <a:cs typeface="ＭＳ Ｐゴシック" pitchFamily="-84" charset="-128"/>
              </a:rPr>
              <a:t>Thanks to all who participated!</a:t>
            </a:r>
            <a:endParaRPr kumimoji="1" lang="ja-JP" altLang="en-US" dirty="0"/>
          </a:p>
        </p:txBody>
      </p:sp>
      <p:sp>
        <p:nvSpPr>
          <p:cNvPr id="4" name="日付プレースホルダー 3"/>
          <p:cNvSpPr>
            <a:spLocks noGrp="1"/>
          </p:cNvSpPr>
          <p:nvPr>
            <p:ph type="dt" sz="half" idx="10"/>
          </p:nvPr>
        </p:nvSpPr>
        <p:spPr/>
        <p:txBody>
          <a:bodyPr/>
          <a:lstStyle/>
          <a:p>
            <a:pPr>
              <a:defRPr/>
            </a:pPr>
            <a:r>
              <a:rPr lang="en-US" altLang="ja-JP" smtClean="0"/>
              <a:t>January 2016</a:t>
            </a:r>
            <a:endParaRPr lang="en-US" dirty="0"/>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A5EA9570-58F0-F54E-929D-9A3B14FC28FD}" type="slidenum">
              <a:rPr lang="en-US" altLang="ja-JP" smtClean="0"/>
              <a:pPr>
                <a:defRPr/>
              </a:pPr>
              <a:t>56</a:t>
            </a:fld>
            <a:endParaRPr lang="en-US" altLang="ja-JP"/>
          </a:p>
        </p:txBody>
      </p:sp>
      <p:sp>
        <p:nvSpPr>
          <p:cNvPr id="3" name="Rectangle 2"/>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11/11 of 11-16-0179 by Hiroshi Mano (KDTI)</a:t>
            </a:r>
          </a:p>
        </p:txBody>
      </p:sp>
      <p:sp>
        <p:nvSpPr>
          <p:cNvPr id="8" name="Footer Placeholder 7"/>
          <p:cNvSpPr>
            <a:spLocks noGrp="1"/>
          </p:cNvSpPr>
          <p:nvPr>
            <p:ph type="ftr" sz="quarter" idx="11"/>
          </p:nvPr>
        </p:nvSpPr>
        <p:spPr/>
        <p:txBody>
          <a:bodyPr/>
          <a:lstStyle/>
          <a:p>
            <a:pPr>
              <a:defRPr/>
            </a:pPr>
            <a:r>
              <a:rPr lang="en-US" smtClean="0"/>
              <a:t>Adrian Stephens, Intel Corporation</a:t>
            </a:r>
            <a:endParaRPr lang="en-US"/>
          </a:p>
        </p:txBody>
      </p:sp>
    </p:spTree>
    <p:extLst>
      <p:ext uri="{BB962C8B-B14F-4D97-AF65-F5344CB8AC3E}">
        <p14:creationId xmlns:p14="http://schemas.microsoft.com/office/powerpoint/2010/main" val="422722361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Slide Number Placeholder 5"/>
          <p:cNvSpPr>
            <a:spLocks noGrp="1"/>
          </p:cNvSpPr>
          <p:nvPr>
            <p:ph type="sldNum" sz="quarter" idx="12"/>
          </p:nvPr>
        </p:nvSpPr>
        <p:spPr>
          <a:noFill/>
        </p:spPr>
        <p:txBody>
          <a:bodyPr/>
          <a:lstStyle/>
          <a:p>
            <a:r>
              <a:rPr lang="en-US" smtClean="0"/>
              <a:t>Slide </a:t>
            </a:r>
            <a:fld id="{45B9BDB0-C63C-4C25-8424-3805F41840B1}" type="slidenum">
              <a:rPr lang="en-US" smtClean="0"/>
              <a:pPr/>
              <a:t>57</a:t>
            </a:fld>
            <a:endParaRPr lang="en-US" smtClean="0"/>
          </a:p>
        </p:txBody>
      </p:sp>
      <p:sp>
        <p:nvSpPr>
          <p:cNvPr id="1030" name="Rectangle 2"/>
          <p:cNvSpPr>
            <a:spLocks noGrp="1" noChangeArrowheads="1"/>
          </p:cNvSpPr>
          <p:nvPr>
            <p:ph type="title"/>
          </p:nvPr>
        </p:nvSpPr>
        <p:spPr>
          <a:noFill/>
        </p:spPr>
        <p:txBody>
          <a:bodyPr/>
          <a:lstStyle/>
          <a:p>
            <a:r>
              <a:rPr lang="en-US" dirty="0" err="1" smtClean="0"/>
              <a:t>TGak</a:t>
            </a:r>
            <a:r>
              <a:rPr lang="en-US" dirty="0" smtClean="0"/>
              <a:t> January Closing Report </a:t>
            </a:r>
          </a:p>
        </p:txBody>
      </p:sp>
      <p:sp>
        <p:nvSpPr>
          <p:cNvPr id="1031" name="Rectangle 6"/>
          <p:cNvSpPr>
            <a:spLocks noGrp="1" noChangeArrowheads="1"/>
          </p:cNvSpPr>
          <p:nvPr>
            <p:ph type="body" idx="1"/>
          </p:nvPr>
        </p:nvSpPr>
        <p:spPr>
          <a:xfrm>
            <a:off x="685800" y="1524000"/>
            <a:ext cx="7772400" cy="381000"/>
          </a:xfrm>
          <a:noFill/>
        </p:spPr>
        <p:txBody>
          <a:bodyPr/>
          <a:lstStyle/>
          <a:p>
            <a:pPr algn="ctr">
              <a:buFontTx/>
              <a:buNone/>
            </a:pPr>
            <a:r>
              <a:rPr lang="en-US" sz="2000" dirty="0" smtClean="0"/>
              <a:t>Date:</a:t>
            </a:r>
            <a:r>
              <a:rPr lang="en-US" sz="2000" b="0" dirty="0" smtClean="0"/>
              <a:t> 2016-01-21</a:t>
            </a:r>
          </a:p>
        </p:txBody>
      </p:sp>
      <p:graphicFrame>
        <p:nvGraphicFramePr>
          <p:cNvPr id="1026" name="Object 11"/>
          <p:cNvGraphicFramePr>
            <a:graphicFrameLocks noChangeAspect="1"/>
          </p:cNvGraphicFramePr>
          <p:nvPr>
            <p:extLst>
              <p:ext uri="{D42A27DB-BD31-4B8C-83A1-F6EECF244321}">
                <p14:modId xmlns:p14="http://schemas.microsoft.com/office/powerpoint/2010/main" val="3821190607"/>
              </p:ext>
            </p:extLst>
          </p:nvPr>
        </p:nvGraphicFramePr>
        <p:xfrm>
          <a:off x="515938" y="2890838"/>
          <a:ext cx="7783512" cy="1387475"/>
        </p:xfrm>
        <a:graphic>
          <a:graphicData uri="http://schemas.openxmlformats.org/presentationml/2006/ole">
            <mc:AlternateContent xmlns:mc="http://schemas.openxmlformats.org/markup-compatibility/2006">
              <mc:Choice xmlns:v="urn:schemas-microsoft-com:vml" Requires="v">
                <p:oleObj spid="_x0000_s11275" name="Document" r:id="rId4" imgW="8255000" imgH="1473200" progId="Word.Document.8">
                  <p:embed/>
                </p:oleObj>
              </mc:Choice>
              <mc:Fallback>
                <p:oleObj name="Document" r:id="rId4" imgW="8255000" imgH="1473200" progId="Word.Document.8">
                  <p:embed/>
                  <p:pic>
                    <p:nvPicPr>
                      <p:cNvPr id="0" name=""/>
                      <p:cNvPicPr>
                        <a:picLocks noChangeAspect="1" noChangeArrowheads="1"/>
                      </p:cNvPicPr>
                      <p:nvPr/>
                    </p:nvPicPr>
                    <p:blipFill>
                      <a:blip r:embed="rId5"/>
                      <a:srcRect/>
                      <a:stretch>
                        <a:fillRect/>
                      </a:stretch>
                    </p:blipFill>
                    <p:spPr bwMode="auto">
                      <a:xfrm>
                        <a:off x="515938" y="2890838"/>
                        <a:ext cx="7783512" cy="1387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2" name="Rectangle 12"/>
          <p:cNvSpPr>
            <a:spLocks noChangeArrowheads="1"/>
          </p:cNvSpPr>
          <p:nvPr/>
        </p:nvSpPr>
        <p:spPr bwMode="auto">
          <a:xfrm>
            <a:off x="533400" y="1939925"/>
            <a:ext cx="1447800" cy="381000"/>
          </a:xfrm>
          <a:prstGeom prst="rect">
            <a:avLst/>
          </a:prstGeom>
          <a:noFill/>
          <a:ln w="9525">
            <a:noFill/>
            <a:miter lim="800000"/>
            <a:headEnd/>
            <a:tailEnd/>
          </a:ln>
        </p:spPr>
        <p:txBody>
          <a:bodyPr lIns="92075" tIns="46038" rIns="92075" bIns="46038"/>
          <a:lstStyle/>
          <a:p>
            <a:pPr marL="342900" indent="-342900">
              <a:spcBef>
                <a:spcPct val="20000"/>
              </a:spcBef>
            </a:pPr>
            <a:r>
              <a:rPr lang="en-US" sz="2000" b="1"/>
              <a:t>Authors:</a:t>
            </a:r>
            <a:endParaRPr lang="en-US" sz="200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1/5 of 11-16-0188 by Donald Eastlake, Huawei Technologies</a:t>
            </a:r>
          </a:p>
        </p:txBody>
      </p:sp>
      <p:sp>
        <p:nvSpPr>
          <p:cNvPr id="9" name="Date Placeholder 2"/>
          <p:cNvSpPr>
            <a:spLocks noGrp="1"/>
          </p:cNvSpPr>
          <p:nvPr>
            <p:ph type="dt" sz="half" idx="10"/>
          </p:nvPr>
        </p:nvSpPr>
        <p:spPr>
          <a:xfrm>
            <a:off x="696913" y="333375"/>
            <a:ext cx="1579562" cy="276225"/>
          </a:xfrm>
        </p:spPr>
        <p:txBody>
          <a:bodyPr/>
          <a:lstStyle/>
          <a:p>
            <a:pPr>
              <a:defRPr/>
            </a:pPr>
            <a:r>
              <a:rPr lang="en-US" smtClean="0"/>
              <a:t>January 2016</a:t>
            </a:r>
            <a:endParaRPr lang="en-US"/>
          </a:p>
        </p:txBody>
      </p:sp>
      <p:sp>
        <p:nvSpPr>
          <p:cNvPr id="3" name="Footer Placeholder 2"/>
          <p:cNvSpPr>
            <a:spLocks noGrp="1"/>
          </p:cNvSpPr>
          <p:nvPr>
            <p:ph type="ftr" sz="quarter" idx="11"/>
          </p:nvPr>
        </p:nvSpPr>
        <p:spPr/>
        <p:txBody>
          <a:bodyPr/>
          <a:lstStyle/>
          <a:p>
            <a:pPr>
              <a:defRPr/>
            </a:pPr>
            <a:r>
              <a:rPr lang="en-US" smtClean="0"/>
              <a:t>Adrian Stephens, Intel Corporation</a:t>
            </a:r>
            <a:endParaRPr lang="en-US"/>
          </a:p>
        </p:txBody>
      </p:sp>
    </p:spTree>
    <p:extLst>
      <p:ext uri="{BB962C8B-B14F-4D97-AF65-F5344CB8AC3E}">
        <p14:creationId xmlns:p14="http://schemas.microsoft.com/office/powerpoint/2010/main" val="231374965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smtClean="0"/>
              <a:t>Abstract</a:t>
            </a:r>
          </a:p>
        </p:txBody>
      </p:sp>
      <p:sp>
        <p:nvSpPr>
          <p:cNvPr id="14339" name="Rectangle 3"/>
          <p:cNvSpPr>
            <a:spLocks noGrp="1" noChangeArrowheads="1"/>
          </p:cNvSpPr>
          <p:nvPr>
            <p:ph idx="1"/>
          </p:nvPr>
        </p:nvSpPr>
        <p:spPr/>
        <p:txBody>
          <a:bodyPr/>
          <a:lstStyle/>
          <a:p>
            <a:pPr marL="0" indent="-457200">
              <a:lnSpc>
                <a:spcPct val="120000"/>
              </a:lnSpc>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dirty="0"/>
              <a:t>Closing Report of IEEE 802.11 Task Group </a:t>
            </a:r>
            <a:r>
              <a:rPr lang="en-GB" dirty="0" err="1" smtClean="0"/>
              <a:t>ak</a:t>
            </a:r>
            <a:r>
              <a:rPr lang="en-GB" dirty="0" smtClean="0"/>
              <a:t> </a:t>
            </a:r>
            <a:r>
              <a:rPr lang="en-GB" dirty="0"/>
              <a:t>at the IEEE 802.11 Meeting, </a:t>
            </a:r>
            <a:r>
              <a:rPr lang="en-GB" dirty="0" smtClean="0"/>
              <a:t>January 2016, </a:t>
            </a:r>
            <a:r>
              <a:rPr lang="en-GB" dirty="0"/>
              <a:t>held in </a:t>
            </a:r>
            <a:r>
              <a:rPr lang="en-GB" dirty="0" smtClean="0"/>
              <a:t>Atlanta, Georgia.</a:t>
            </a:r>
            <a:endParaRPr lang="en-GB" dirty="0"/>
          </a:p>
        </p:txBody>
      </p:sp>
      <p:sp>
        <p:nvSpPr>
          <p:cNvPr id="14342" name="Slide Number Placeholder 5"/>
          <p:cNvSpPr>
            <a:spLocks noGrp="1"/>
          </p:cNvSpPr>
          <p:nvPr>
            <p:ph type="sldNum" sz="quarter" idx="12"/>
          </p:nvPr>
        </p:nvSpPr>
        <p:spPr>
          <a:noFill/>
        </p:spPr>
        <p:txBody>
          <a:bodyPr/>
          <a:lstStyle/>
          <a:p>
            <a:r>
              <a:rPr lang="en-US" smtClean="0"/>
              <a:t>Slide </a:t>
            </a:r>
            <a:fld id="{81BA2747-D9B4-4253-BD2A-A397A70658F2}" type="slidenum">
              <a:rPr lang="en-US" smtClean="0"/>
              <a:pPr/>
              <a:t>58</a:t>
            </a:fld>
            <a:endParaRPr lang="en-US" smtClean="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2/5 of 11-16-0188 by Donald Eastlake, Huawei Technologies</a:t>
            </a:r>
          </a:p>
        </p:txBody>
      </p:sp>
      <p:sp>
        <p:nvSpPr>
          <p:cNvPr id="7" name="Date Placeholder 2"/>
          <p:cNvSpPr>
            <a:spLocks noGrp="1"/>
          </p:cNvSpPr>
          <p:nvPr>
            <p:ph type="dt" sz="half" idx="10"/>
          </p:nvPr>
        </p:nvSpPr>
        <p:spPr>
          <a:xfrm>
            <a:off x="696913" y="333375"/>
            <a:ext cx="1579562" cy="276225"/>
          </a:xfrm>
        </p:spPr>
        <p:txBody>
          <a:bodyPr/>
          <a:lstStyle/>
          <a:p>
            <a:pPr>
              <a:defRPr/>
            </a:pPr>
            <a:r>
              <a:rPr lang="en-US" smtClean="0"/>
              <a:t>January 2016</a:t>
            </a:r>
            <a:endParaRPr lang="en-US"/>
          </a:p>
        </p:txBody>
      </p:sp>
      <p:sp>
        <p:nvSpPr>
          <p:cNvPr id="3" name="Footer Placeholder 2"/>
          <p:cNvSpPr>
            <a:spLocks noGrp="1"/>
          </p:cNvSpPr>
          <p:nvPr>
            <p:ph type="ftr" sz="quarter" idx="11"/>
          </p:nvPr>
        </p:nvSpPr>
        <p:spPr/>
        <p:txBody>
          <a:bodyPr/>
          <a:lstStyle/>
          <a:p>
            <a:pPr>
              <a:defRPr/>
            </a:pPr>
            <a:r>
              <a:rPr lang="en-US" smtClean="0"/>
              <a:t>Adrian Stephens, Intel Corporation</a:t>
            </a:r>
            <a:endParaRPr lang="en-US"/>
          </a:p>
        </p:txBody>
      </p:sp>
    </p:spTree>
    <p:extLst>
      <p:ext uri="{BB962C8B-B14F-4D97-AF65-F5344CB8AC3E}">
        <p14:creationId xmlns:p14="http://schemas.microsoft.com/office/powerpoint/2010/main" val="69883101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r>
              <a:rPr lang="en-GB"/>
              <a:t>Slide </a:t>
            </a:r>
            <a:fld id="{8DC72EFA-1DF8-481C-8B66-C8A1D5DAFDEA}" type="slidenum">
              <a:rPr lang="en-GB"/>
              <a:pPr/>
              <a:t>59</a:t>
            </a:fld>
            <a:endParaRPr lang="en-GB"/>
          </a:p>
        </p:txBody>
      </p:sp>
      <p:sp>
        <p:nvSpPr>
          <p:cNvPr id="9217" name="Rectangle 1"/>
          <p:cNvSpPr>
            <a:spLocks noGrp="1" noChangeArrowheads="1"/>
          </p:cNvSpPr>
          <p:nvPr>
            <p:ph type="title"/>
          </p:nvPr>
        </p:nvSpPr>
        <p:spPr>
          <a:xfrm>
            <a:off x="685800" y="684213"/>
            <a:ext cx="7772400" cy="915987"/>
          </a:xfrm>
          <a:ln/>
        </p:spPr>
        <p:txBody>
          <a:bodyPr lIns="90000" tIns="46800" rIns="90000" bIns="46800"/>
          <a:lstStyle/>
          <a:p>
            <a:r>
              <a:rPr lang="en-US" sz="3600" dirty="0" err="1" smtClean="0"/>
              <a:t>TGak</a:t>
            </a:r>
            <a:r>
              <a:rPr lang="en-US" sz="3600" dirty="0" smtClean="0"/>
              <a:t> Closing Report</a:t>
            </a:r>
            <a:endParaRPr lang="en-US" sz="3600" dirty="0"/>
          </a:p>
        </p:txBody>
      </p:sp>
      <p:sp>
        <p:nvSpPr>
          <p:cNvPr id="9218" name="Rectangle 2"/>
          <p:cNvSpPr>
            <a:spLocks noGrp="1" noChangeArrowheads="1"/>
          </p:cNvSpPr>
          <p:nvPr>
            <p:ph type="body" idx="1"/>
          </p:nvPr>
        </p:nvSpPr>
        <p:spPr>
          <a:xfrm>
            <a:off x="457200" y="1600200"/>
            <a:ext cx="8077200" cy="4800600"/>
          </a:xfrm>
          <a:ln/>
        </p:spPr>
        <p:txBody>
          <a:bodyPr/>
          <a:lstStyle/>
          <a:p>
            <a:pPr>
              <a:buFont typeface="Times New Roman" pitchFamily="16" charset="0"/>
              <a:buChar char="•"/>
            </a:pPr>
            <a:r>
              <a:rPr lang="en-GB" dirty="0"/>
              <a:t>Accomplishments</a:t>
            </a:r>
          </a:p>
          <a:p>
            <a:pPr lvl="1">
              <a:buFont typeface="Times New Roman" pitchFamily="16" charset="0"/>
              <a:buChar char="•"/>
            </a:pPr>
            <a:r>
              <a:rPr lang="en-GB" sz="2400" dirty="0" smtClean="0"/>
              <a:t>Due to the valiant efforts of the </a:t>
            </a:r>
            <a:r>
              <a:rPr lang="en-GB" sz="2400" dirty="0" err="1" smtClean="0"/>
              <a:t>TGak</a:t>
            </a:r>
            <a:r>
              <a:rPr lang="en-GB" sz="2400" dirty="0" smtClean="0"/>
              <a:t> attendees, </a:t>
            </a:r>
            <a:r>
              <a:rPr lang="en-GB" sz="2400" dirty="0" err="1" smtClean="0"/>
              <a:t>TGak</a:t>
            </a:r>
            <a:r>
              <a:rPr lang="en-GB" sz="2400" dirty="0" smtClean="0"/>
              <a:t> finished resolving all comments from LB </a:t>
            </a:r>
            <a:endParaRPr lang="en-GB" sz="2400" dirty="0"/>
          </a:p>
          <a:p>
            <a:pPr lvl="1">
              <a:buFont typeface="Times New Roman" pitchFamily="16" charset="0"/>
              <a:buChar char="•"/>
            </a:pPr>
            <a:r>
              <a:rPr lang="en-GB" sz="2400" dirty="0"/>
              <a:t>Received and discussed the </a:t>
            </a:r>
            <a:r>
              <a:rPr lang="en-GB" sz="2400" dirty="0" smtClean="0"/>
              <a:t>submissions </a:t>
            </a:r>
            <a:r>
              <a:rPr lang="en-GB" sz="2400" dirty="0"/>
              <a:t>listed on the next </a:t>
            </a:r>
            <a:r>
              <a:rPr lang="en-GB" sz="2400" dirty="0" smtClean="0"/>
              <a:t>page.</a:t>
            </a:r>
            <a:endParaRPr lang="en-US" sz="2400" dirty="0"/>
          </a:p>
          <a:p>
            <a:pPr lvl="1">
              <a:buFont typeface="Times New Roman" pitchFamily="16" charset="0"/>
              <a:buChar char="•"/>
            </a:pPr>
            <a:r>
              <a:rPr lang="en-GB" sz="2400" dirty="0"/>
              <a:t>Met jointly with </a:t>
            </a:r>
            <a:r>
              <a:rPr lang="en-GB" sz="2400" dirty="0" smtClean="0"/>
              <a:t>802.1 TSN and 802.11 ARC </a:t>
            </a:r>
            <a:r>
              <a:rPr lang="en-GB" sz="2400" dirty="0"/>
              <a:t>SC Thursday AM1.</a:t>
            </a:r>
          </a:p>
          <a:p>
            <a:pPr lvl="1">
              <a:buFont typeface="Times New Roman" pitchFamily="16" charset="0"/>
              <a:buChar char="•"/>
            </a:pPr>
            <a:r>
              <a:rPr lang="en-GB" sz="2400" dirty="0"/>
              <a:t>An annotated agenda is in 11-15</a:t>
            </a:r>
            <a:r>
              <a:rPr lang="en-GB" sz="2400" dirty="0" smtClean="0"/>
              <a:t>/1473.</a:t>
            </a:r>
            <a:endParaRPr lang="en-GB" sz="2400" dirty="0"/>
          </a:p>
          <a:p>
            <a:pPr lvl="1">
              <a:buFont typeface="Times New Roman" pitchFamily="16" charset="0"/>
              <a:buChar char="•"/>
            </a:pPr>
            <a:r>
              <a:rPr lang="en-GB" sz="2400" dirty="0"/>
              <a:t>The minutes </a:t>
            </a:r>
            <a:r>
              <a:rPr lang="en-GB" sz="2400" dirty="0" smtClean="0"/>
              <a:t>will be in 11-16/189.</a:t>
            </a:r>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3/5 of 11-16-0188 by Donald Eastlake, Huawei Technologies</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January 2016</a:t>
            </a:r>
            <a:endParaRPr lang="en-US"/>
          </a:p>
        </p:txBody>
      </p:sp>
      <p:sp>
        <p:nvSpPr>
          <p:cNvPr id="3" name="Footer Placeholder 2"/>
          <p:cNvSpPr>
            <a:spLocks noGrp="1"/>
          </p:cNvSpPr>
          <p:nvPr>
            <p:ph type="ftr" sz="quarter" idx="11"/>
          </p:nvPr>
        </p:nvSpPr>
        <p:spPr/>
        <p:txBody>
          <a:bodyPr/>
          <a:lstStyle/>
          <a:p>
            <a:pPr>
              <a:defRPr/>
            </a:pPr>
            <a:r>
              <a:rPr lang="en-US" smtClean="0"/>
              <a:t>Adrian Stephens, Intel Corporation</a:t>
            </a:r>
            <a:endParaRPr lang="en-US"/>
          </a:p>
        </p:txBody>
      </p:sp>
    </p:spTree>
    <p:extLst>
      <p:ext uri="{BB962C8B-B14F-4D97-AF65-F5344CB8AC3E}">
        <p14:creationId xmlns:p14="http://schemas.microsoft.com/office/powerpoint/2010/main" val="129025513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6913" y="0"/>
            <a:ext cx="6629400" cy="533400"/>
          </a:xfrm>
        </p:spPr>
        <p:txBody>
          <a:bodyPr/>
          <a:lstStyle/>
          <a:p>
            <a:r>
              <a:rPr lang="en-GB" dirty="0" smtClean="0"/>
              <a:t>Attendance by Country</a:t>
            </a:r>
            <a:endParaRPr lang="en-GB" dirty="0"/>
          </a:p>
        </p:txBody>
      </p:sp>
      <p:sp>
        <p:nvSpPr>
          <p:cNvPr id="3" name="Slide Number Placeholder 2"/>
          <p:cNvSpPr>
            <a:spLocks noGrp="1"/>
          </p:cNvSpPr>
          <p:nvPr>
            <p:ph type="sldNum" sz="quarter" idx="12"/>
          </p:nvPr>
        </p:nvSpPr>
        <p:spPr/>
        <p:txBody>
          <a:bodyPr/>
          <a:lstStyle/>
          <a:p>
            <a:pPr>
              <a:defRPr/>
            </a:pPr>
            <a:r>
              <a:rPr lang="en-US" smtClean="0"/>
              <a:t>Slide </a:t>
            </a:r>
            <a:fld id="{219CDBFA-76A2-4597-AA38-8543ED035B58}" type="slidenum">
              <a:rPr lang="en-US" smtClean="0"/>
              <a:pPr>
                <a:defRPr/>
              </a:pPr>
              <a:t>6</a:t>
            </a:fld>
            <a:endParaRPr lang="en-US"/>
          </a:p>
        </p:txBody>
      </p:sp>
      <p:sp>
        <p:nvSpPr>
          <p:cNvPr id="6" name="Date Placeholder 5"/>
          <p:cNvSpPr>
            <a:spLocks noGrp="1"/>
          </p:cNvSpPr>
          <p:nvPr>
            <p:ph type="dt" sz="half" idx="10"/>
          </p:nvPr>
        </p:nvSpPr>
        <p:spPr/>
        <p:txBody>
          <a:bodyPr/>
          <a:lstStyle/>
          <a:p>
            <a:pPr>
              <a:defRPr/>
            </a:pPr>
            <a:r>
              <a:rPr lang="en-US" smtClean="0"/>
              <a:t>January 2016</a:t>
            </a:r>
            <a:endParaRPr lang="en-US"/>
          </a:p>
        </p:txBody>
      </p:sp>
      <p:pic>
        <p:nvPicPr>
          <p:cNvPr id="4" name="Picture 3"/>
          <p:cNvPicPr>
            <a:picLocks noChangeAspect="1"/>
          </p:cNvPicPr>
          <p:nvPr/>
        </p:nvPicPr>
        <p:blipFill>
          <a:blip r:embed="rId3"/>
          <a:stretch>
            <a:fillRect/>
          </a:stretch>
        </p:blipFill>
        <p:spPr>
          <a:xfrm>
            <a:off x="1752600" y="798079"/>
            <a:ext cx="7200000" cy="5657578"/>
          </a:xfrm>
          <a:prstGeom prst="rect">
            <a:avLst/>
          </a:prstGeom>
        </p:spPr>
      </p:pic>
      <p:pic>
        <p:nvPicPr>
          <p:cNvPr id="11" name="Picture 10"/>
          <p:cNvPicPr>
            <a:picLocks noChangeAspect="1"/>
          </p:cNvPicPr>
          <p:nvPr/>
        </p:nvPicPr>
        <p:blipFill>
          <a:blip r:embed="rId4"/>
          <a:stretch>
            <a:fillRect/>
          </a:stretch>
        </p:blipFill>
        <p:spPr>
          <a:xfrm>
            <a:off x="228600" y="629356"/>
            <a:ext cx="2690140" cy="2113844"/>
          </a:xfrm>
          <a:prstGeom prst="rect">
            <a:avLst/>
          </a:prstGeom>
        </p:spPr>
      </p:pic>
      <p:sp>
        <p:nvSpPr>
          <p:cNvPr id="7" name="Footer Placeholder 6"/>
          <p:cNvSpPr>
            <a:spLocks noGrp="1"/>
          </p:cNvSpPr>
          <p:nvPr>
            <p:ph type="ftr" sz="quarter" idx="11"/>
          </p:nvPr>
        </p:nvSpPr>
        <p:spPr/>
        <p:txBody>
          <a:bodyPr/>
          <a:lstStyle/>
          <a:p>
            <a:pPr>
              <a:defRPr/>
            </a:pPr>
            <a:r>
              <a:rPr lang="en-US" smtClean="0"/>
              <a:t>Adrian Stephens, Intel Corporation</a:t>
            </a:r>
            <a:endParaRPr lang="en-US"/>
          </a:p>
        </p:txBody>
      </p:sp>
    </p:spTree>
    <p:extLst>
      <p:ext uri="{BB962C8B-B14F-4D97-AF65-F5344CB8AC3E}">
        <p14:creationId xmlns:p14="http://schemas.microsoft.com/office/powerpoint/2010/main" val="223889660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r>
              <a:rPr lang="en-GB"/>
              <a:t>Slide </a:t>
            </a:r>
            <a:fld id="{8DC72EFA-1DF8-481C-8B66-C8A1D5DAFDEA}" type="slidenum">
              <a:rPr lang="en-GB"/>
              <a:pPr/>
              <a:t>60</a:t>
            </a:fld>
            <a:endParaRPr lang="en-GB"/>
          </a:p>
        </p:txBody>
      </p:sp>
      <p:sp>
        <p:nvSpPr>
          <p:cNvPr id="9217" name="Rectangle 1"/>
          <p:cNvSpPr>
            <a:spLocks noGrp="1" noChangeArrowheads="1"/>
          </p:cNvSpPr>
          <p:nvPr>
            <p:ph type="title"/>
          </p:nvPr>
        </p:nvSpPr>
        <p:spPr>
          <a:xfrm>
            <a:off x="685800" y="684213"/>
            <a:ext cx="7772400" cy="1160462"/>
          </a:xfrm>
          <a:ln/>
        </p:spPr>
        <p:txBody>
          <a:bodyPr lIns="90000" tIns="46800" rIns="90000" bIns="46800"/>
          <a:lstStyle/>
          <a:p>
            <a:r>
              <a:rPr lang="en-US" sz="3600" dirty="0" err="1" smtClean="0"/>
              <a:t>TGak</a:t>
            </a:r>
            <a:r>
              <a:rPr lang="en-US" sz="3600" dirty="0" smtClean="0"/>
              <a:t> Closing Report</a:t>
            </a:r>
            <a:endParaRPr lang="en-US" sz="3600" dirty="0"/>
          </a:p>
        </p:txBody>
      </p:sp>
      <p:sp>
        <p:nvSpPr>
          <p:cNvPr id="9218" name="Rectangle 2"/>
          <p:cNvSpPr>
            <a:spLocks noGrp="1" noChangeArrowheads="1"/>
          </p:cNvSpPr>
          <p:nvPr>
            <p:ph type="body" idx="1"/>
          </p:nvPr>
        </p:nvSpPr>
        <p:spPr>
          <a:xfrm>
            <a:off x="685800" y="1752600"/>
            <a:ext cx="7772400" cy="4572000"/>
          </a:xfrm>
          <a:ln/>
        </p:spPr>
        <p:txBody>
          <a:bodyPr/>
          <a:lstStyle/>
          <a:p>
            <a:pPr>
              <a:buFont typeface="Times New Roman" pitchFamily="16" charset="0"/>
              <a:buChar char="•"/>
            </a:pPr>
            <a:r>
              <a:rPr lang="en-GB" sz="2000" dirty="0" smtClean="0"/>
              <a:t>Submissions Presented</a:t>
            </a:r>
          </a:p>
          <a:p>
            <a:pPr lvl="1"/>
            <a:r>
              <a:rPr lang="en-US" sz="1800" b="0" dirty="0"/>
              <a:t>11-15/931r8 “MAH Assigned comments”, Mark Hamilton (Ruckus)</a:t>
            </a:r>
          </a:p>
          <a:p>
            <a:pPr lvl="1"/>
            <a:r>
              <a:rPr lang="en-US" sz="1800" b="0" dirty="0"/>
              <a:t>11-16/14r0 “Comment Resolution r15 Fix-ups”, Donald Eastlake (Huawei)</a:t>
            </a:r>
          </a:p>
          <a:p>
            <a:pPr lvl="1"/>
            <a:r>
              <a:rPr lang="en-US" sz="1800" b="0" dirty="0"/>
              <a:t>11-15/1275r2 “</a:t>
            </a:r>
            <a:r>
              <a:rPr lang="en-GB" sz="1800" b="0" dirty="0"/>
              <a:t>Address-1 Filtering and GLK-GCR </a:t>
            </a:r>
            <a:r>
              <a:rPr lang="en-GB" sz="1800" b="0" dirty="0" err="1"/>
              <a:t>Scoreboarding</a:t>
            </a:r>
            <a:r>
              <a:rPr lang="en-US" sz="1800" b="0" dirty="0"/>
              <a:t>”, Ganesh </a:t>
            </a:r>
            <a:r>
              <a:rPr lang="en-US" sz="1800" b="0" dirty="0" err="1"/>
              <a:t>Venkatesan</a:t>
            </a:r>
            <a:r>
              <a:rPr lang="en-US" sz="1800" b="0" dirty="0"/>
              <a:t> (Intel)</a:t>
            </a:r>
          </a:p>
          <a:p>
            <a:pPr lvl="1"/>
            <a:r>
              <a:rPr lang="en-US" sz="1800" b="0" dirty="0"/>
              <a:t>11-15/795r12 “Addressing Comment Resolutions”, David </a:t>
            </a:r>
            <a:r>
              <a:rPr lang="en-US" sz="1800" b="0" dirty="0" err="1"/>
              <a:t>Kloper</a:t>
            </a:r>
            <a:r>
              <a:rPr lang="en-US" sz="1800" b="0" dirty="0"/>
              <a:t> (Cisco)</a:t>
            </a:r>
          </a:p>
          <a:p>
            <a:pPr lvl="1"/>
            <a:r>
              <a:rPr lang="en-US" sz="1800" b="0" dirty="0"/>
              <a:t>11-16/166r3 “Revised 11ak Figures”, Philippe Klein (Broadcom)</a:t>
            </a:r>
          </a:p>
          <a:p>
            <a:pPr lvl="1"/>
            <a:r>
              <a:rPr lang="en-US" sz="1800" b="0" dirty="0"/>
              <a:t>11-16/138r2 “Resolutions to some GLK-GCR related Comments (Part 3)”, Ganesh </a:t>
            </a:r>
            <a:r>
              <a:rPr lang="en-US" sz="1800" b="0" dirty="0" err="1"/>
              <a:t>Vendkatesan</a:t>
            </a:r>
            <a:r>
              <a:rPr lang="en-US" sz="1800" b="0" dirty="0"/>
              <a:t> (Intel) </a:t>
            </a:r>
          </a:p>
          <a:p>
            <a:pPr lvl="1"/>
            <a:r>
              <a:rPr lang="en-US" sz="1800" b="0" dirty="0"/>
              <a:t>11-16/170r1 “Remaining DEE3 Assigned Comments”, Donald Eastlake (Huawei</a:t>
            </a:r>
            <a:r>
              <a:rPr lang="en-US" sz="1800" b="0" dirty="0" smtClean="0"/>
              <a:t>)</a:t>
            </a:r>
          </a:p>
          <a:p>
            <a:pPr lvl="1"/>
            <a:r>
              <a:rPr lang="en-US" sz="1800" dirty="0" smtClean="0"/>
              <a:t>11</a:t>
            </a:r>
            <a:r>
              <a:rPr lang="en-US" sz="1800" dirty="0"/>
              <a:t>-16/169r1 “Resolutions to CIDs 60 and 229”, Ganesh </a:t>
            </a:r>
            <a:r>
              <a:rPr lang="en-US" sz="1800" dirty="0" err="1"/>
              <a:t>Vendkatesan</a:t>
            </a:r>
            <a:r>
              <a:rPr lang="en-US" sz="1800" dirty="0"/>
              <a:t> (Intel) </a:t>
            </a:r>
          </a:p>
          <a:p>
            <a:pPr lvl="1">
              <a:buFont typeface="Times New Roman" pitchFamily="16" charset="0"/>
              <a:buChar char="•"/>
            </a:pPr>
            <a:endParaRPr lang="en-GB" sz="1600" dirty="0" smtClean="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4/5 of 11-16-0188 by Donald Eastlake, Huawei Technologies</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January 2016</a:t>
            </a:r>
            <a:endParaRPr lang="en-US"/>
          </a:p>
        </p:txBody>
      </p:sp>
      <p:sp>
        <p:nvSpPr>
          <p:cNvPr id="3" name="Footer Placeholder 2"/>
          <p:cNvSpPr>
            <a:spLocks noGrp="1"/>
          </p:cNvSpPr>
          <p:nvPr>
            <p:ph type="ftr" sz="quarter" idx="11"/>
          </p:nvPr>
        </p:nvSpPr>
        <p:spPr/>
        <p:txBody>
          <a:bodyPr/>
          <a:lstStyle/>
          <a:p>
            <a:pPr>
              <a:defRPr/>
            </a:pPr>
            <a:r>
              <a:rPr lang="en-US" smtClean="0"/>
              <a:t>Adrian Stephens, Intel Corporation</a:t>
            </a:r>
            <a:endParaRPr lang="en-US"/>
          </a:p>
        </p:txBody>
      </p:sp>
    </p:spTree>
    <p:extLst>
      <p:ext uri="{BB962C8B-B14F-4D97-AF65-F5344CB8AC3E}">
        <p14:creationId xmlns:p14="http://schemas.microsoft.com/office/powerpoint/2010/main" val="79889029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r>
              <a:rPr lang="en-GB"/>
              <a:t>Slide </a:t>
            </a:r>
            <a:fld id="{8DC72EFA-1DF8-481C-8B66-C8A1D5DAFDEA}" type="slidenum">
              <a:rPr lang="en-GB"/>
              <a:pPr/>
              <a:t>61</a:t>
            </a:fld>
            <a:endParaRPr lang="en-GB"/>
          </a:p>
        </p:txBody>
      </p:sp>
      <p:sp>
        <p:nvSpPr>
          <p:cNvPr id="9217" name="Rectangle 1"/>
          <p:cNvSpPr>
            <a:spLocks noGrp="1" noChangeArrowheads="1"/>
          </p:cNvSpPr>
          <p:nvPr>
            <p:ph type="title"/>
          </p:nvPr>
        </p:nvSpPr>
        <p:spPr>
          <a:xfrm>
            <a:off x="685800" y="684213"/>
            <a:ext cx="7772400" cy="1160462"/>
          </a:xfrm>
          <a:ln/>
        </p:spPr>
        <p:txBody>
          <a:bodyPr lIns="90000" tIns="46800" rIns="90000" bIns="46800"/>
          <a:lstStyle/>
          <a:p>
            <a:r>
              <a:rPr lang="en-US" sz="3600" dirty="0" err="1" smtClean="0">
                <a:solidFill>
                  <a:schemeClr val="tx1"/>
                </a:solidFill>
              </a:rPr>
              <a:t>TGak</a:t>
            </a:r>
            <a:r>
              <a:rPr lang="en-US" sz="3600" dirty="0" smtClean="0">
                <a:solidFill>
                  <a:schemeClr val="tx1"/>
                </a:solidFill>
              </a:rPr>
              <a:t> Closing Report</a:t>
            </a:r>
            <a:endParaRPr lang="en-US" sz="3600" dirty="0">
              <a:solidFill>
                <a:schemeClr val="tx1"/>
              </a:solidFill>
            </a:endParaRPr>
          </a:p>
        </p:txBody>
      </p:sp>
      <p:sp>
        <p:nvSpPr>
          <p:cNvPr id="9218" name="Rectangle 2"/>
          <p:cNvSpPr>
            <a:spLocks noGrp="1" noChangeArrowheads="1"/>
          </p:cNvSpPr>
          <p:nvPr>
            <p:ph type="body" idx="1"/>
          </p:nvPr>
        </p:nvSpPr>
        <p:spPr>
          <a:xfrm>
            <a:off x="685800" y="1981200"/>
            <a:ext cx="7772400" cy="4114800"/>
          </a:xfrm>
          <a:ln/>
        </p:spPr>
        <p:txBody>
          <a:bodyPr/>
          <a:lstStyle/>
          <a:p>
            <a:pPr>
              <a:buFont typeface="Times New Roman" pitchFamily="16" charset="0"/>
              <a:buChar char="•"/>
            </a:pPr>
            <a:r>
              <a:rPr lang="en-GB" sz="2800" dirty="0"/>
              <a:t>Teleconferences</a:t>
            </a:r>
          </a:p>
          <a:p>
            <a:pPr lvl="1">
              <a:buFont typeface="Times New Roman" pitchFamily="16" charset="0"/>
              <a:buChar char="•"/>
            </a:pPr>
            <a:r>
              <a:rPr lang="en-GB" sz="2400" dirty="0"/>
              <a:t>Decided to hold </a:t>
            </a:r>
            <a:r>
              <a:rPr lang="en-GB" sz="2400" dirty="0" smtClean="0"/>
              <a:t>1 ½ hour </a:t>
            </a:r>
            <a:r>
              <a:rPr lang="en-GB" sz="2400" dirty="0"/>
              <a:t>teleconferences, to be joint with </a:t>
            </a:r>
            <a:r>
              <a:rPr lang="en-GB" sz="2400" dirty="0" smtClean="0"/>
              <a:t>802.1Qbz if mutually convenient, </a:t>
            </a:r>
            <a:r>
              <a:rPr lang="en-GB" sz="2400" dirty="0"/>
              <a:t>on </a:t>
            </a:r>
            <a:r>
              <a:rPr lang="en-US" sz="2400" dirty="0" smtClean="0"/>
              <a:t>Monday, February 1</a:t>
            </a:r>
            <a:r>
              <a:rPr lang="en-US" sz="2400" baseline="30000" dirty="0" smtClean="0"/>
              <a:t>st</a:t>
            </a:r>
            <a:r>
              <a:rPr lang="en-US" sz="2400" dirty="0" smtClean="0"/>
              <a:t>, 8</a:t>
            </a:r>
            <a:r>
              <a:rPr lang="en-US" sz="2400" baseline="30000" dirty="0" smtClean="0"/>
              <a:t>th</a:t>
            </a:r>
            <a:r>
              <a:rPr lang="en-US" sz="2400" dirty="0" smtClean="0"/>
              <a:t>, 22</a:t>
            </a:r>
            <a:r>
              <a:rPr lang="en-US" sz="2400" baseline="30000" dirty="0" smtClean="0"/>
              <a:t>nd</a:t>
            </a:r>
            <a:r>
              <a:rPr lang="en-US" sz="2400" dirty="0" smtClean="0"/>
              <a:t>, and 29</a:t>
            </a:r>
            <a:r>
              <a:rPr lang="en-US" sz="2400" baseline="30000" dirty="0" smtClean="0"/>
              <a:t>th</a:t>
            </a:r>
            <a:r>
              <a:rPr lang="en-US" sz="2400" dirty="0" smtClean="0"/>
              <a:t>, all at 10am Eastern </a:t>
            </a:r>
            <a:r>
              <a:rPr lang="en-US" sz="2400" dirty="0"/>
              <a:t>US time</a:t>
            </a:r>
            <a:r>
              <a:rPr lang="en-GB" sz="2400" dirty="0"/>
              <a:t>.</a:t>
            </a:r>
          </a:p>
          <a:p>
            <a:pPr>
              <a:buFont typeface="Times New Roman" pitchFamily="16" charset="0"/>
              <a:buChar char="•"/>
            </a:pPr>
            <a:r>
              <a:rPr lang="en-GB" sz="2800" dirty="0" smtClean="0"/>
              <a:t>March 2016 Plans</a:t>
            </a:r>
          </a:p>
          <a:p>
            <a:pPr lvl="1">
              <a:buFont typeface="Times New Roman" pitchFamily="16" charset="0"/>
              <a:buChar char="•"/>
            </a:pPr>
            <a:r>
              <a:rPr lang="en-GB" sz="2400" dirty="0" smtClean="0"/>
              <a:t>Resolve comments from WG recirculation ballot.</a:t>
            </a:r>
          </a:p>
          <a:p>
            <a:pPr lvl="1">
              <a:buFont typeface="Times New Roman" pitchFamily="16" charset="0"/>
              <a:buChar char="•"/>
            </a:pPr>
            <a:r>
              <a:rPr lang="en-GB" sz="2400" dirty="0" smtClean="0"/>
              <a:t>Go to recirculation ballot.</a:t>
            </a:r>
          </a:p>
          <a:p>
            <a:pPr lvl="1">
              <a:buFont typeface="Times New Roman" pitchFamily="16" charset="0"/>
              <a:buChar char="•"/>
            </a:pPr>
            <a:r>
              <a:rPr lang="en-GB" sz="2400" dirty="0" smtClean="0"/>
              <a:t>Joint meeting with 802.1 TSN and 802.11 ARC.</a:t>
            </a:r>
          </a:p>
          <a:p>
            <a:pPr marL="457200" lvl="1" indent="0"/>
            <a:endParaRPr lang="en-GB" dirty="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5/5 of 11-16-0188 by Donald Eastlake, Huawei Technologies</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January 2016</a:t>
            </a:r>
            <a:endParaRPr lang="en-US"/>
          </a:p>
        </p:txBody>
      </p:sp>
      <p:sp>
        <p:nvSpPr>
          <p:cNvPr id="3" name="Footer Placeholder 2"/>
          <p:cNvSpPr>
            <a:spLocks noGrp="1"/>
          </p:cNvSpPr>
          <p:nvPr>
            <p:ph type="ftr" sz="quarter" idx="11"/>
          </p:nvPr>
        </p:nvSpPr>
        <p:spPr/>
        <p:txBody>
          <a:bodyPr/>
          <a:lstStyle/>
          <a:p>
            <a:pPr>
              <a:defRPr/>
            </a:pPr>
            <a:r>
              <a:rPr lang="en-US" smtClean="0"/>
              <a:t>Adrian Stephens, Intel Corporation</a:t>
            </a:r>
            <a:endParaRPr lang="en-US"/>
          </a:p>
        </p:txBody>
      </p:sp>
    </p:spTree>
    <p:extLst>
      <p:ext uri="{BB962C8B-B14F-4D97-AF65-F5344CB8AC3E}">
        <p14:creationId xmlns:p14="http://schemas.microsoft.com/office/powerpoint/2010/main" val="14593804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GB" smtClean="0"/>
              <a:t>Slide </a:t>
            </a:r>
            <a:fld id="{00AA6CC1-B35F-400A-AD97-617E7B9F358A}" type="slidenum">
              <a:rPr lang="en-GB" smtClean="0"/>
              <a:pPr/>
              <a:t>62</a:t>
            </a:fld>
            <a:endParaRPr lang="en-GB" smtClean="0"/>
          </a:p>
        </p:txBody>
      </p:sp>
      <p:sp>
        <p:nvSpPr>
          <p:cNvPr id="2053" name="Rectangle 2"/>
          <p:cNvSpPr>
            <a:spLocks noGrp="1" noChangeArrowheads="1"/>
          </p:cNvSpPr>
          <p:nvPr>
            <p:ph type="title"/>
          </p:nvPr>
        </p:nvSpPr>
        <p:spPr>
          <a:noFill/>
        </p:spPr>
        <p:txBody>
          <a:bodyPr/>
          <a:lstStyle/>
          <a:p>
            <a:r>
              <a:rPr lang="en-GB" dirty="0" err="1" smtClean="0"/>
              <a:t>TGaq</a:t>
            </a:r>
            <a:r>
              <a:rPr lang="en-GB" dirty="0" smtClean="0"/>
              <a:t> Closing Report</a:t>
            </a:r>
          </a:p>
        </p:txBody>
      </p:sp>
      <p:sp>
        <p:nvSpPr>
          <p:cNvPr id="2054" name="Rectangle 4"/>
          <p:cNvSpPr>
            <a:spLocks noGrp="1" noChangeArrowheads="1"/>
          </p:cNvSpPr>
          <p:nvPr>
            <p:ph type="body" idx="1"/>
          </p:nvPr>
        </p:nvSpPr>
        <p:spPr>
          <a:xfrm>
            <a:off x="685800" y="1524000"/>
            <a:ext cx="7772400" cy="381000"/>
          </a:xfrm>
          <a:noFill/>
        </p:spPr>
        <p:txBody>
          <a:bodyPr/>
          <a:lstStyle/>
          <a:p>
            <a:pPr algn="ctr">
              <a:buFontTx/>
              <a:buNone/>
            </a:pPr>
            <a:r>
              <a:rPr lang="en-GB" sz="2000" dirty="0" smtClean="0"/>
              <a:t>Date:</a:t>
            </a:r>
            <a:r>
              <a:rPr lang="en-GB" sz="2000" b="0" dirty="0" smtClean="0"/>
              <a:t> 2016-01-21</a:t>
            </a:r>
          </a:p>
        </p:txBody>
      </p:sp>
      <p:graphicFrame>
        <p:nvGraphicFramePr>
          <p:cNvPr id="2055" name="Object 5"/>
          <p:cNvGraphicFramePr>
            <a:graphicFrameLocks noChangeAspect="1"/>
          </p:cNvGraphicFramePr>
          <p:nvPr>
            <p:extLst>
              <p:ext uri="{D42A27DB-BD31-4B8C-83A1-F6EECF244321}">
                <p14:modId xmlns:p14="http://schemas.microsoft.com/office/powerpoint/2010/main" val="323823656"/>
              </p:ext>
            </p:extLst>
          </p:nvPr>
        </p:nvGraphicFramePr>
        <p:xfrm>
          <a:off x="520700" y="2273300"/>
          <a:ext cx="7797800" cy="2209800"/>
        </p:xfrm>
        <a:graphic>
          <a:graphicData uri="http://schemas.openxmlformats.org/presentationml/2006/ole">
            <mc:AlternateContent xmlns:mc="http://schemas.openxmlformats.org/markup-compatibility/2006">
              <mc:Choice xmlns:v="urn:schemas-microsoft-com:vml" Requires="v">
                <p:oleObj spid="_x0000_s12299" name="Document" r:id="rId4" imgW="8146441" imgH="2307918" progId="Word.Document.8">
                  <p:embed/>
                </p:oleObj>
              </mc:Choice>
              <mc:Fallback>
                <p:oleObj name="Document" r:id="rId4" imgW="8146441" imgH="2307918" progId="Word.Document.8">
                  <p:embed/>
                  <p:pic>
                    <p:nvPicPr>
                      <p:cNvPr id="0" name=""/>
                      <p:cNvPicPr>
                        <a:picLocks noChangeAspect="1" noChangeArrowheads="1"/>
                      </p:cNvPicPr>
                      <p:nvPr/>
                    </p:nvPicPr>
                    <p:blipFill>
                      <a:blip r:embed="rId5"/>
                      <a:srcRect/>
                      <a:stretch>
                        <a:fillRect/>
                      </a:stretch>
                    </p:blipFill>
                    <p:spPr bwMode="auto">
                      <a:xfrm>
                        <a:off x="520700" y="2273300"/>
                        <a:ext cx="7797800" cy="2209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56" name="Rectangle 6"/>
          <p:cNvSpPr>
            <a:spLocks noChangeArrowheads="1"/>
          </p:cNvSpPr>
          <p:nvPr/>
        </p:nvSpPr>
        <p:spPr bwMode="auto">
          <a:xfrm>
            <a:off x="533400" y="193992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342900" indent="-342900">
              <a:spcBef>
                <a:spcPct val="20000"/>
              </a:spcBef>
            </a:pPr>
            <a:r>
              <a:rPr lang="en-GB" sz="2000" b="1"/>
              <a:t>Authors:</a:t>
            </a:r>
            <a:endParaRPr lang="en-GB" sz="200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1/3 of 11-16-0178 by Stephen McCann, BlackBerry</a:t>
            </a:r>
          </a:p>
        </p:txBody>
      </p:sp>
      <p:sp>
        <p:nvSpPr>
          <p:cNvPr id="10" name="Date Placeholder 2"/>
          <p:cNvSpPr>
            <a:spLocks noGrp="1"/>
          </p:cNvSpPr>
          <p:nvPr>
            <p:ph type="dt" sz="half" idx="10"/>
          </p:nvPr>
        </p:nvSpPr>
        <p:spPr>
          <a:xfrm>
            <a:off x="696913" y="333375"/>
            <a:ext cx="1579562" cy="276225"/>
          </a:xfrm>
        </p:spPr>
        <p:txBody>
          <a:bodyPr/>
          <a:lstStyle/>
          <a:p>
            <a:pPr>
              <a:defRPr/>
            </a:pPr>
            <a:r>
              <a:rPr lang="en-US" smtClean="0"/>
              <a:t>January 2016</a:t>
            </a:r>
            <a:endParaRPr lang="en-US"/>
          </a:p>
        </p:txBody>
      </p:sp>
      <p:sp>
        <p:nvSpPr>
          <p:cNvPr id="3" name="Footer Placeholder 2"/>
          <p:cNvSpPr>
            <a:spLocks noGrp="1"/>
          </p:cNvSpPr>
          <p:nvPr>
            <p:ph type="ftr" sz="quarter" idx="11"/>
          </p:nvPr>
        </p:nvSpPr>
        <p:spPr/>
        <p:txBody>
          <a:bodyPr/>
          <a:lstStyle/>
          <a:p>
            <a:pPr>
              <a:defRPr/>
            </a:pPr>
            <a:r>
              <a:rPr lang="en-US" smtClean="0"/>
              <a:t>Adrian Stephens, Intel Corporation</a:t>
            </a:r>
            <a:endParaRPr lang="en-US"/>
          </a:p>
        </p:txBody>
      </p:sp>
    </p:spTree>
    <p:extLst>
      <p:ext uri="{BB962C8B-B14F-4D97-AF65-F5344CB8AC3E}">
        <p14:creationId xmlns:p14="http://schemas.microsoft.com/office/powerpoint/2010/main" val="126866917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GB" smtClean="0"/>
              <a:t>Slide </a:t>
            </a:r>
            <a:fld id="{A842C95A-9891-4D85-99F3-CBA09F6CADDF}" type="slidenum">
              <a:rPr lang="en-GB" smtClean="0"/>
              <a:pPr/>
              <a:t>63</a:t>
            </a:fld>
            <a:endParaRPr lang="en-GB" smtClean="0"/>
          </a:p>
        </p:txBody>
      </p:sp>
      <p:sp>
        <p:nvSpPr>
          <p:cNvPr id="3077" name="Rectangle 2"/>
          <p:cNvSpPr>
            <a:spLocks noGrp="1" noChangeArrowheads="1"/>
          </p:cNvSpPr>
          <p:nvPr>
            <p:ph type="title"/>
          </p:nvPr>
        </p:nvSpPr>
        <p:spPr>
          <a:noFill/>
        </p:spPr>
        <p:txBody>
          <a:bodyPr/>
          <a:lstStyle/>
          <a:p>
            <a:r>
              <a:rPr lang="en-GB" dirty="0" smtClean="0"/>
              <a:t>Abstract</a:t>
            </a:r>
          </a:p>
        </p:txBody>
      </p:sp>
      <p:sp>
        <p:nvSpPr>
          <p:cNvPr id="3078" name="Rectangle 3"/>
          <p:cNvSpPr>
            <a:spLocks noGrp="1" noChangeArrowheads="1"/>
          </p:cNvSpPr>
          <p:nvPr>
            <p:ph type="body" idx="1"/>
          </p:nvPr>
        </p:nvSpPr>
        <p:spPr>
          <a:noFill/>
        </p:spPr>
        <p:txBody>
          <a:bodyPr/>
          <a:lstStyle/>
          <a:p>
            <a:pPr algn="ctr">
              <a:buFontTx/>
              <a:buNone/>
            </a:pPr>
            <a:r>
              <a:rPr lang="en-GB" sz="3200" dirty="0" smtClean="0"/>
              <a:t> Closing report for </a:t>
            </a:r>
            <a:r>
              <a:rPr lang="en-GB" sz="3200" dirty="0" err="1" smtClean="0"/>
              <a:t>TGaq</a:t>
            </a:r>
            <a:r>
              <a:rPr lang="en-GB" sz="3200" dirty="0" smtClean="0"/>
              <a:t> (Pre-Association Discovery) for January 2016, Atlanta, GA, USA.</a:t>
            </a:r>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2/3 of 11-16-0178 by Stephen McCann, BlackBerry</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January 2016</a:t>
            </a:r>
            <a:endParaRPr lang="en-US"/>
          </a:p>
        </p:txBody>
      </p:sp>
      <p:sp>
        <p:nvSpPr>
          <p:cNvPr id="3" name="Footer Placeholder 2"/>
          <p:cNvSpPr>
            <a:spLocks noGrp="1"/>
          </p:cNvSpPr>
          <p:nvPr>
            <p:ph type="ftr" sz="quarter" idx="11"/>
          </p:nvPr>
        </p:nvSpPr>
        <p:spPr/>
        <p:txBody>
          <a:bodyPr/>
          <a:lstStyle/>
          <a:p>
            <a:pPr>
              <a:defRPr/>
            </a:pPr>
            <a:r>
              <a:rPr lang="en-US" smtClean="0"/>
              <a:t>Adrian Stephens, Intel Corporation</a:t>
            </a:r>
            <a:endParaRPr lang="en-US"/>
          </a:p>
        </p:txBody>
      </p:sp>
    </p:spTree>
    <p:extLst>
      <p:ext uri="{BB962C8B-B14F-4D97-AF65-F5344CB8AC3E}">
        <p14:creationId xmlns:p14="http://schemas.microsoft.com/office/powerpoint/2010/main" val="204773554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GB" smtClean="0"/>
              <a:t>Slide </a:t>
            </a:r>
            <a:fld id="{053C9A94-B312-452C-97DA-880A7EDB2DCC}" type="slidenum">
              <a:rPr lang="en-GB" smtClean="0"/>
              <a:pPr/>
              <a:t>64</a:t>
            </a:fld>
            <a:endParaRPr lang="en-GB" smtClean="0"/>
          </a:p>
        </p:txBody>
      </p:sp>
      <p:sp>
        <p:nvSpPr>
          <p:cNvPr id="4101" name="Rectangle 2"/>
          <p:cNvSpPr>
            <a:spLocks noGrp="1" noChangeArrowheads="1"/>
          </p:cNvSpPr>
          <p:nvPr>
            <p:ph type="body" idx="1"/>
          </p:nvPr>
        </p:nvSpPr>
        <p:spPr>
          <a:xfrm>
            <a:off x="468313" y="836613"/>
            <a:ext cx="8153400" cy="5688731"/>
          </a:xfrm>
        </p:spPr>
        <p:txBody>
          <a:bodyPr/>
          <a:lstStyle/>
          <a:p>
            <a:pPr>
              <a:defRPr/>
            </a:pPr>
            <a:r>
              <a:rPr lang="en-GB" altLang="en-US" dirty="0" smtClean="0"/>
              <a:t>LB216 Comment </a:t>
            </a:r>
            <a:r>
              <a:rPr lang="en-GB" altLang="en-US" dirty="0"/>
              <a:t>Resolution Analysis</a:t>
            </a:r>
          </a:p>
          <a:p>
            <a:pPr lvl="1">
              <a:defRPr/>
            </a:pPr>
            <a:r>
              <a:rPr lang="en-GB" altLang="en-US" dirty="0" smtClean="0"/>
              <a:t>92.66</a:t>
            </a:r>
            <a:r>
              <a:rPr lang="en-GB" altLang="en-US" dirty="0"/>
              <a:t>% approval, 400 </a:t>
            </a:r>
            <a:r>
              <a:rPr lang="en-GB" altLang="en-US" dirty="0" smtClean="0"/>
              <a:t>comments, 72.63</a:t>
            </a:r>
            <a:r>
              <a:rPr lang="en-GB" altLang="en-US"/>
              <a:t>% </a:t>
            </a:r>
            <a:r>
              <a:rPr lang="en-GB" altLang="en-US" smtClean="0"/>
              <a:t>return</a:t>
            </a:r>
            <a:endParaRPr lang="en-GB" altLang="en-US" dirty="0" smtClean="0"/>
          </a:p>
          <a:p>
            <a:pPr lvl="1">
              <a:defRPr/>
            </a:pPr>
            <a:r>
              <a:rPr lang="en-GB" dirty="0" smtClean="0"/>
              <a:t>Resolved 85 technical comments this week, 128 remaining</a:t>
            </a:r>
          </a:p>
          <a:p>
            <a:pPr lvl="1">
              <a:defRPr/>
            </a:pPr>
            <a:r>
              <a:rPr lang="en-GB" dirty="0" smtClean="0"/>
              <a:t>Editor will prepare D3.2 based on this week’s resolutions</a:t>
            </a:r>
            <a:endParaRPr lang="en-GB" dirty="0"/>
          </a:p>
          <a:p>
            <a:r>
              <a:rPr lang="en-GB" dirty="0" smtClean="0"/>
              <a:t>Discussion topics</a:t>
            </a:r>
          </a:p>
          <a:p>
            <a:pPr lvl="1"/>
            <a:r>
              <a:rPr lang="en-GB" dirty="0" smtClean="0"/>
              <a:t>Change of ANQP-SD to ANQP</a:t>
            </a:r>
          </a:p>
          <a:p>
            <a:pPr lvl="1"/>
            <a:r>
              <a:rPr lang="en-GB" dirty="0" smtClean="0"/>
              <a:t>Probe Request/Response changes</a:t>
            </a:r>
          </a:p>
          <a:p>
            <a:r>
              <a:rPr lang="en-GB" dirty="0" smtClean="0"/>
              <a:t>Joint Meeting with ARC</a:t>
            </a:r>
          </a:p>
          <a:p>
            <a:pPr lvl="1"/>
            <a:r>
              <a:rPr lang="en-GB" dirty="0" smtClean="0"/>
              <a:t>Discussion of </a:t>
            </a:r>
            <a:r>
              <a:rPr lang="en-GB" dirty="0"/>
              <a:t>a</a:t>
            </a:r>
            <a:r>
              <a:rPr lang="en-GB" dirty="0" smtClean="0"/>
              <a:t>rchitecture issues</a:t>
            </a:r>
          </a:p>
          <a:p>
            <a:pPr lvl="1"/>
            <a:r>
              <a:rPr lang="en-GB" dirty="0" smtClean="0"/>
              <a:t>Agreed on a way forward</a:t>
            </a:r>
          </a:p>
          <a:p>
            <a:r>
              <a:rPr lang="en-GB" dirty="0" smtClean="0"/>
              <a:t>Plans for March 2016</a:t>
            </a:r>
            <a:endParaRPr lang="en-GB" sz="2000" dirty="0" smtClean="0"/>
          </a:p>
          <a:p>
            <a:pPr lvl="1"/>
            <a:r>
              <a:rPr lang="en-GB" dirty="0" smtClean="0"/>
              <a:t>Continue to work on comment resolutions from LB216</a:t>
            </a:r>
          </a:p>
          <a:p>
            <a:pPr lvl="1"/>
            <a:r>
              <a:rPr lang="en-GB" dirty="0" smtClean="0"/>
              <a:t>Request re-circulation letter ballot</a:t>
            </a:r>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3/3 of 11-16-0178 by Stephen McCann, BlackBerry</a:t>
            </a:r>
          </a:p>
        </p:txBody>
      </p:sp>
      <p:sp>
        <p:nvSpPr>
          <p:cNvPr id="7" name="Date Placeholder 2"/>
          <p:cNvSpPr>
            <a:spLocks noGrp="1"/>
          </p:cNvSpPr>
          <p:nvPr>
            <p:ph type="dt" sz="half" idx="10"/>
          </p:nvPr>
        </p:nvSpPr>
        <p:spPr>
          <a:xfrm>
            <a:off x="696913" y="333375"/>
            <a:ext cx="1579562" cy="276225"/>
          </a:xfrm>
        </p:spPr>
        <p:txBody>
          <a:bodyPr/>
          <a:lstStyle/>
          <a:p>
            <a:pPr>
              <a:defRPr/>
            </a:pPr>
            <a:r>
              <a:rPr lang="en-US" smtClean="0"/>
              <a:t>January 2016</a:t>
            </a:r>
            <a:endParaRPr lang="en-US"/>
          </a:p>
        </p:txBody>
      </p:sp>
      <p:sp>
        <p:nvSpPr>
          <p:cNvPr id="3" name="Footer Placeholder 2"/>
          <p:cNvSpPr>
            <a:spLocks noGrp="1"/>
          </p:cNvSpPr>
          <p:nvPr>
            <p:ph type="ftr" sz="quarter" idx="11"/>
          </p:nvPr>
        </p:nvSpPr>
        <p:spPr/>
        <p:txBody>
          <a:bodyPr/>
          <a:lstStyle/>
          <a:p>
            <a:pPr>
              <a:defRPr/>
            </a:pPr>
            <a:r>
              <a:rPr lang="en-US" smtClean="0"/>
              <a:t>Adrian Stephens, Intel Corporation</a:t>
            </a:r>
            <a:endParaRPr lang="en-US"/>
          </a:p>
        </p:txBody>
      </p:sp>
    </p:spTree>
    <p:extLst>
      <p:ext uri="{BB962C8B-B14F-4D97-AF65-F5344CB8AC3E}">
        <p14:creationId xmlns:p14="http://schemas.microsoft.com/office/powerpoint/2010/main" val="178197504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Slide Number Placeholder 5"/>
          <p:cNvSpPr>
            <a:spLocks noGrp="1"/>
          </p:cNvSpPr>
          <p:nvPr>
            <p:ph type="sldNum" sz="quarter" idx="12"/>
          </p:nvPr>
        </p:nvSpPr>
        <p:spPr>
          <a:noFill/>
        </p:spPr>
        <p:txBody>
          <a:bodyPr/>
          <a:lstStyle/>
          <a:p>
            <a:r>
              <a:rPr lang="en-US" smtClean="0"/>
              <a:t>Slide </a:t>
            </a:r>
            <a:fld id="{793F0BDF-8B5A-4F42-A460-6E03123FEBC0}" type="slidenum">
              <a:rPr lang="en-US" smtClean="0"/>
              <a:pPr/>
              <a:t>65</a:t>
            </a:fld>
            <a:endParaRPr lang="en-US" smtClean="0"/>
          </a:p>
        </p:txBody>
      </p:sp>
      <p:sp>
        <p:nvSpPr>
          <p:cNvPr id="1030" name="Rectangle 2"/>
          <p:cNvSpPr>
            <a:spLocks noGrp="1" noChangeArrowheads="1"/>
          </p:cNvSpPr>
          <p:nvPr>
            <p:ph type="title"/>
          </p:nvPr>
        </p:nvSpPr>
        <p:spPr/>
        <p:txBody>
          <a:bodyPr/>
          <a:lstStyle/>
          <a:p>
            <a:r>
              <a:rPr lang="en-US" dirty="0" err="1" smtClean="0"/>
              <a:t>TGax</a:t>
            </a:r>
            <a:r>
              <a:rPr lang="en-US" dirty="0" smtClean="0"/>
              <a:t> January 2016 Closing Report</a:t>
            </a:r>
          </a:p>
        </p:txBody>
      </p:sp>
      <p:sp>
        <p:nvSpPr>
          <p:cNvPr id="1031" name="Rectangle 6"/>
          <p:cNvSpPr>
            <a:spLocks noGrp="1" noChangeArrowheads="1"/>
          </p:cNvSpPr>
          <p:nvPr>
            <p:ph type="body" idx="1"/>
          </p:nvPr>
        </p:nvSpPr>
        <p:spPr>
          <a:xfrm>
            <a:off x="685800" y="1828800"/>
            <a:ext cx="7772400" cy="381000"/>
          </a:xfrm>
        </p:spPr>
        <p:txBody>
          <a:bodyPr/>
          <a:lstStyle/>
          <a:p>
            <a:pPr algn="ctr">
              <a:buFontTx/>
              <a:buNone/>
            </a:pPr>
            <a:r>
              <a:rPr lang="en-US" sz="2000" dirty="0" smtClean="0"/>
              <a:t>Date:</a:t>
            </a:r>
            <a:r>
              <a:rPr lang="en-US" sz="2000" b="0" dirty="0" smtClean="0"/>
              <a:t> 2016-01-21</a:t>
            </a:r>
          </a:p>
        </p:txBody>
      </p:sp>
      <p:graphicFrame>
        <p:nvGraphicFramePr>
          <p:cNvPr id="1026" name="Object 11"/>
          <p:cNvGraphicFramePr>
            <a:graphicFrameLocks noChangeAspect="1"/>
          </p:cNvGraphicFramePr>
          <p:nvPr/>
        </p:nvGraphicFramePr>
        <p:xfrm>
          <a:off x="1066800" y="2590800"/>
          <a:ext cx="7535863" cy="2286000"/>
        </p:xfrm>
        <a:graphic>
          <a:graphicData uri="http://schemas.openxmlformats.org/presentationml/2006/ole">
            <mc:AlternateContent xmlns:mc="http://schemas.openxmlformats.org/markup-compatibility/2006">
              <mc:Choice xmlns:v="urn:schemas-microsoft-com:vml" Requires="v">
                <p:oleObj spid="_x0000_s13323" name="Document" r:id="rId4" imgW="8610834" imgH="2617202" progId="Word.Document.8">
                  <p:embed/>
                </p:oleObj>
              </mc:Choice>
              <mc:Fallback>
                <p:oleObj name="Document" r:id="rId4" imgW="8610834" imgH="2617202"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2590800"/>
                        <a:ext cx="7535863" cy="2286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2" name="Rectangle 12"/>
          <p:cNvSpPr>
            <a:spLocks noChangeArrowheads="1"/>
          </p:cNvSpPr>
          <p:nvPr/>
        </p:nvSpPr>
        <p:spPr bwMode="auto">
          <a:xfrm>
            <a:off x="533400" y="2133600"/>
            <a:ext cx="1447800" cy="381000"/>
          </a:xfrm>
          <a:prstGeom prst="rect">
            <a:avLst/>
          </a:prstGeom>
          <a:noFill/>
          <a:ln w="9525">
            <a:noFill/>
            <a:miter lim="800000"/>
            <a:headEnd/>
            <a:tailEnd/>
          </a:ln>
        </p:spPr>
        <p:txBody>
          <a:bodyPr lIns="92075" tIns="46038" rIns="92075" bIns="46038"/>
          <a:lstStyle/>
          <a:p>
            <a:pPr marL="342900" indent="-342900" eaLnBrk="0" hangingPunct="0">
              <a:spcBef>
                <a:spcPct val="20000"/>
              </a:spcBef>
            </a:pPr>
            <a:r>
              <a:rPr lang="en-US" sz="2000" b="1" dirty="0"/>
              <a:t>Authors:</a:t>
            </a:r>
            <a:endParaRPr lang="en-US" sz="2000" dirty="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1/8 of 11-16-0187 by Osama Aboul-Magd (Huawei Technologies)</a:t>
            </a:r>
          </a:p>
        </p:txBody>
      </p:sp>
      <p:sp>
        <p:nvSpPr>
          <p:cNvPr id="10" name="Date Placeholder 2"/>
          <p:cNvSpPr>
            <a:spLocks noGrp="1"/>
          </p:cNvSpPr>
          <p:nvPr>
            <p:ph type="dt" sz="half" idx="10"/>
          </p:nvPr>
        </p:nvSpPr>
        <p:spPr>
          <a:xfrm>
            <a:off x="696913" y="333375"/>
            <a:ext cx="1579562" cy="276225"/>
          </a:xfrm>
        </p:spPr>
        <p:txBody>
          <a:bodyPr/>
          <a:lstStyle/>
          <a:p>
            <a:pPr>
              <a:defRPr/>
            </a:pPr>
            <a:r>
              <a:rPr lang="en-US" smtClean="0"/>
              <a:t>January 2016</a:t>
            </a:r>
            <a:endParaRPr lang="en-US"/>
          </a:p>
        </p:txBody>
      </p:sp>
      <p:sp>
        <p:nvSpPr>
          <p:cNvPr id="3" name="Footer Placeholder 2"/>
          <p:cNvSpPr>
            <a:spLocks noGrp="1"/>
          </p:cNvSpPr>
          <p:nvPr>
            <p:ph type="ftr" sz="quarter" idx="11"/>
          </p:nvPr>
        </p:nvSpPr>
        <p:spPr/>
        <p:txBody>
          <a:bodyPr/>
          <a:lstStyle/>
          <a:p>
            <a:pPr>
              <a:defRPr/>
            </a:pPr>
            <a:r>
              <a:rPr lang="en-US" smtClean="0"/>
              <a:t>Adrian Stephens, Intel Corporation</a:t>
            </a:r>
            <a:endParaRPr lang="en-US"/>
          </a:p>
        </p:txBody>
      </p:sp>
    </p:spTree>
    <p:extLst>
      <p:ext uri="{BB962C8B-B14F-4D97-AF65-F5344CB8AC3E}">
        <p14:creationId xmlns:p14="http://schemas.microsoft.com/office/powerpoint/2010/main" val="243104155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Slide Number Placeholder 5"/>
          <p:cNvSpPr>
            <a:spLocks noGrp="1"/>
          </p:cNvSpPr>
          <p:nvPr>
            <p:ph type="sldNum" sz="quarter" idx="12"/>
          </p:nvPr>
        </p:nvSpPr>
        <p:spPr>
          <a:noFill/>
        </p:spPr>
        <p:txBody>
          <a:bodyPr/>
          <a:lstStyle/>
          <a:p>
            <a:r>
              <a:rPr lang="en-US" smtClean="0"/>
              <a:t>Slide </a:t>
            </a:r>
            <a:fld id="{9BDFEE4B-8411-40A8-8639-87B3C757CCB2}" type="slidenum">
              <a:rPr lang="en-US" smtClean="0"/>
              <a:pPr/>
              <a:t>66</a:t>
            </a:fld>
            <a:endParaRPr lang="en-US" smtClean="0"/>
          </a:p>
        </p:txBody>
      </p:sp>
      <p:sp>
        <p:nvSpPr>
          <p:cNvPr id="7173" name="Rectangle 2"/>
          <p:cNvSpPr>
            <a:spLocks noGrp="1" noChangeArrowheads="1"/>
          </p:cNvSpPr>
          <p:nvPr>
            <p:ph type="title"/>
          </p:nvPr>
        </p:nvSpPr>
        <p:spPr/>
        <p:txBody>
          <a:bodyPr/>
          <a:lstStyle/>
          <a:p>
            <a:r>
              <a:rPr lang="en-US" dirty="0" smtClean="0"/>
              <a:t>Abstract</a:t>
            </a:r>
          </a:p>
        </p:txBody>
      </p:sp>
      <p:sp>
        <p:nvSpPr>
          <p:cNvPr id="7174" name="Rectangle 3"/>
          <p:cNvSpPr>
            <a:spLocks noGrp="1" noChangeArrowheads="1"/>
          </p:cNvSpPr>
          <p:nvPr>
            <p:ph type="body" idx="1"/>
          </p:nvPr>
        </p:nvSpPr>
        <p:spPr/>
        <p:txBody>
          <a:bodyPr/>
          <a:lstStyle/>
          <a:p>
            <a:pPr>
              <a:buFontTx/>
              <a:buNone/>
            </a:pPr>
            <a:r>
              <a:rPr lang="en-US" dirty="0" smtClean="0"/>
              <a:t>This document is the closing report for the TGax for the January 2016 session.</a:t>
            </a:r>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2/8 of 11-16-0187 by Osama Aboul-Magd (Huawei Technologies)</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January 2016</a:t>
            </a:r>
            <a:endParaRPr lang="en-US"/>
          </a:p>
        </p:txBody>
      </p:sp>
      <p:sp>
        <p:nvSpPr>
          <p:cNvPr id="3" name="Footer Placeholder 2"/>
          <p:cNvSpPr>
            <a:spLocks noGrp="1"/>
          </p:cNvSpPr>
          <p:nvPr>
            <p:ph type="ftr" sz="quarter" idx="11"/>
          </p:nvPr>
        </p:nvSpPr>
        <p:spPr/>
        <p:txBody>
          <a:bodyPr/>
          <a:lstStyle/>
          <a:p>
            <a:pPr>
              <a:defRPr/>
            </a:pPr>
            <a:r>
              <a:rPr lang="en-US" smtClean="0"/>
              <a:t>Adrian Stephens, Intel Corporation</a:t>
            </a:r>
            <a:endParaRPr lang="en-US"/>
          </a:p>
        </p:txBody>
      </p:sp>
    </p:spTree>
    <p:extLst>
      <p:ext uri="{BB962C8B-B14F-4D97-AF65-F5344CB8AC3E}">
        <p14:creationId xmlns:p14="http://schemas.microsoft.com/office/powerpoint/2010/main" val="143732301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066800"/>
          </a:xfrm>
        </p:spPr>
        <p:txBody>
          <a:bodyPr/>
          <a:lstStyle/>
          <a:p>
            <a:r>
              <a:rPr lang="en-CA" dirty="0" smtClean="0"/>
              <a:t>Work Completed – TG Documents</a:t>
            </a:r>
            <a:endParaRPr lang="en-CA" dirty="0"/>
          </a:p>
        </p:txBody>
      </p:sp>
      <p:sp>
        <p:nvSpPr>
          <p:cNvPr id="3" name="Content Placeholder 2"/>
          <p:cNvSpPr>
            <a:spLocks noGrp="1"/>
          </p:cNvSpPr>
          <p:nvPr>
            <p:ph idx="1"/>
          </p:nvPr>
        </p:nvSpPr>
        <p:spPr>
          <a:xfrm>
            <a:off x="304800" y="1219200"/>
            <a:ext cx="8458200" cy="4114800"/>
          </a:xfrm>
        </p:spPr>
        <p:txBody>
          <a:bodyPr/>
          <a:lstStyle/>
          <a:p>
            <a:r>
              <a:rPr lang="en-CA" sz="2000" dirty="0" smtClean="0"/>
              <a:t>Passed a number of affecting aspects of the TG Specification Framework.</a:t>
            </a:r>
          </a:p>
          <a:p>
            <a:pPr lvl="1"/>
            <a:r>
              <a:rPr lang="en-CA" sz="1600" dirty="0" smtClean="0"/>
              <a:t>PHY</a:t>
            </a:r>
          </a:p>
          <a:p>
            <a:pPr lvl="1"/>
            <a:r>
              <a:rPr lang="en-CA" sz="1600" dirty="0" smtClean="0"/>
              <a:t>MAC</a:t>
            </a:r>
          </a:p>
          <a:p>
            <a:pPr lvl="1"/>
            <a:r>
              <a:rPr lang="en-CA" sz="1600" dirty="0" smtClean="0"/>
              <a:t>MU</a:t>
            </a:r>
          </a:p>
          <a:p>
            <a:r>
              <a:rPr lang="en-CA" sz="2000" dirty="0" smtClean="0"/>
              <a:t>Latest approved revisions of the Specification Framework is available at:</a:t>
            </a:r>
          </a:p>
          <a:p>
            <a:pPr lvl="1"/>
            <a:r>
              <a:rPr lang="en-CA" sz="1800" dirty="0" smtClean="0">
                <a:hlinkClick r:id="rId3"/>
              </a:rPr>
              <a:t>https://mentor.ieee.org/802.11/dcn/15/11-15-0132-13-00ax-spec-framework.docx</a:t>
            </a:r>
            <a:r>
              <a:rPr lang="en-CA" sz="1800" dirty="0" smtClean="0"/>
              <a:t> </a:t>
            </a:r>
            <a:endParaRPr lang="en-CA" sz="2000" dirty="0" smtClean="0"/>
          </a:p>
          <a:p>
            <a:r>
              <a:rPr lang="en-CA" sz="2000" dirty="0" smtClean="0"/>
              <a:t>Other TG documents</a:t>
            </a:r>
            <a:endParaRPr lang="en-CA" sz="2200" b="0" dirty="0" smtClean="0">
              <a:hlinkClick r:id="rId4"/>
            </a:endParaRPr>
          </a:p>
          <a:p>
            <a:pPr lvl="1"/>
            <a:r>
              <a:rPr lang="en-CA" sz="1800" dirty="0" smtClean="0">
                <a:hlinkClick r:id="rId4"/>
              </a:rPr>
              <a:t>https://mentor.ieee.org/802.11/dcn/14/11-14-0571-11-00ax-evaluation-methodology.docx</a:t>
            </a:r>
            <a:r>
              <a:rPr lang="en-CA" sz="1800" dirty="0" smtClean="0"/>
              <a:t> </a:t>
            </a:r>
          </a:p>
          <a:p>
            <a:pPr lvl="1"/>
            <a:r>
              <a:rPr lang="en-CA" sz="1800" dirty="0" smtClean="0">
                <a:hlinkClick r:id="rId5"/>
              </a:rPr>
              <a:t>https://mentor.ieee.org/802.11/dcn/14/11-14-0980-16-00ax-simulation-scenarios.docx</a:t>
            </a:r>
            <a:r>
              <a:rPr lang="en-CA" sz="1800" dirty="0" smtClean="0"/>
              <a:t> </a:t>
            </a:r>
            <a:endParaRPr lang="en-CA" sz="2000" dirty="0" smtClean="0"/>
          </a:p>
          <a:p>
            <a:pPr lvl="1"/>
            <a:r>
              <a:rPr lang="en-CA" sz="1600" dirty="0" smtClean="0">
                <a:hlinkClick r:id="rId6"/>
              </a:rPr>
              <a:t>https://mentor.ieee.org/802.11/dcn/14/11-14-0882-04-00ax-tgax-channel-model-document.docx</a:t>
            </a:r>
            <a:r>
              <a:rPr lang="en-CA" sz="1600" dirty="0" smtClean="0"/>
              <a:t> </a:t>
            </a:r>
          </a:p>
          <a:p>
            <a:pPr lvl="1"/>
            <a:r>
              <a:rPr lang="en-CA" sz="1600" dirty="0" smtClean="0">
                <a:hlinkClick r:id="rId7"/>
              </a:rPr>
              <a:t>https://mentor.ieee.org/802.11/dcn/14/11-14-1009-02-00ax-proposed-802-11ax-functional-requirements.doc</a:t>
            </a:r>
            <a:r>
              <a:rPr lang="en-CA" sz="1600" dirty="0" smtClean="0"/>
              <a:t> </a:t>
            </a:r>
            <a:endParaRPr lang="en-CA" sz="1800" dirty="0" smtClean="0"/>
          </a:p>
        </p:txBody>
      </p:sp>
      <p:sp>
        <p:nvSpPr>
          <p:cNvPr id="6" name="Slide Number Placeholder 5"/>
          <p:cNvSpPr>
            <a:spLocks noGrp="1"/>
          </p:cNvSpPr>
          <p:nvPr>
            <p:ph type="sldNum" sz="quarter" idx="12"/>
          </p:nvPr>
        </p:nvSpPr>
        <p:spPr/>
        <p:txBody>
          <a:bodyPr/>
          <a:lstStyle/>
          <a:p>
            <a:pPr>
              <a:defRPr/>
            </a:pPr>
            <a:r>
              <a:rPr lang="en-US" smtClean="0"/>
              <a:t>Slide </a:t>
            </a:r>
            <a:fld id="{E7E6215C-0148-4EB1-A390-22B113FC486F}" type="slidenum">
              <a:rPr lang="en-US" smtClean="0"/>
              <a:pPr>
                <a:defRPr/>
              </a:pPr>
              <a:t>67</a:t>
            </a:fld>
            <a:endParaRPr lang="en-US"/>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3/8 of 11-16-0187 by Osama Aboul-Magd (Huawei Technologies)</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January 2016</a:t>
            </a:r>
            <a:endParaRPr lang="en-US"/>
          </a:p>
        </p:txBody>
      </p:sp>
      <p:sp>
        <p:nvSpPr>
          <p:cNvPr id="4" name="Footer Placeholder 3"/>
          <p:cNvSpPr>
            <a:spLocks noGrp="1"/>
          </p:cNvSpPr>
          <p:nvPr>
            <p:ph type="ftr" sz="quarter" idx="11"/>
          </p:nvPr>
        </p:nvSpPr>
        <p:spPr/>
        <p:txBody>
          <a:bodyPr/>
          <a:lstStyle/>
          <a:p>
            <a:pPr>
              <a:defRPr/>
            </a:pPr>
            <a:r>
              <a:rPr lang="en-US" smtClean="0"/>
              <a:t>Adrian Stephens, Intel Corporation</a:t>
            </a:r>
            <a:endParaRPr lang="en-US"/>
          </a:p>
        </p:txBody>
      </p:sp>
    </p:spTree>
    <p:extLst>
      <p:ext uri="{BB962C8B-B14F-4D97-AF65-F5344CB8AC3E}">
        <p14:creationId xmlns:p14="http://schemas.microsoft.com/office/powerpoint/2010/main" val="180363478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Work Completed – Technical Presentations</a:t>
            </a:r>
            <a:endParaRPr lang="en-CA" dirty="0"/>
          </a:p>
        </p:txBody>
      </p:sp>
      <p:sp>
        <p:nvSpPr>
          <p:cNvPr id="3" name="Content Placeholder 2"/>
          <p:cNvSpPr>
            <a:spLocks noGrp="1"/>
          </p:cNvSpPr>
          <p:nvPr>
            <p:ph idx="1"/>
          </p:nvPr>
        </p:nvSpPr>
        <p:spPr>
          <a:xfrm>
            <a:off x="685800" y="1752600"/>
            <a:ext cx="7772400" cy="4114800"/>
          </a:xfrm>
        </p:spPr>
        <p:txBody>
          <a:bodyPr/>
          <a:lstStyle/>
          <a:p>
            <a:r>
              <a:rPr lang="en-CA" dirty="0" smtClean="0"/>
              <a:t>The TG received over 45 technical submissions.</a:t>
            </a:r>
          </a:p>
          <a:p>
            <a:pPr lvl="1"/>
            <a:r>
              <a:rPr lang="en-CA" dirty="0" smtClean="0"/>
              <a:t>22 PHY submissions</a:t>
            </a:r>
          </a:p>
          <a:p>
            <a:pPr lvl="1"/>
            <a:r>
              <a:rPr lang="en-CA" dirty="0" smtClean="0"/>
              <a:t>12 MAC Submissions</a:t>
            </a:r>
          </a:p>
          <a:p>
            <a:pPr lvl="1"/>
            <a:r>
              <a:rPr lang="en-CA" dirty="0" smtClean="0"/>
              <a:t>09 MU Submissions</a:t>
            </a:r>
          </a:p>
          <a:p>
            <a:pPr lvl="1"/>
            <a:r>
              <a:rPr lang="en-CA" dirty="0" smtClean="0"/>
              <a:t>01 SR submissions</a:t>
            </a:r>
          </a:p>
          <a:p>
            <a:pPr lvl="1"/>
            <a:r>
              <a:rPr lang="en-CA" dirty="0" smtClean="0"/>
              <a:t>04 submissions addressing TG issues</a:t>
            </a:r>
          </a:p>
          <a:p>
            <a:r>
              <a:rPr lang="en-CA" dirty="0" smtClean="0"/>
              <a:t>A list of the submissions is available in the agenda document available at: </a:t>
            </a:r>
          </a:p>
          <a:p>
            <a:pPr lvl="1"/>
            <a:r>
              <a:rPr lang="en-CA" dirty="0" smtClean="0">
                <a:hlinkClick r:id="rId3"/>
              </a:rPr>
              <a:t>https://mentor.ieee.org/802.11/dcn/15/11-15-1516-03-00ax-tgax-november-2015-meeting-agenda.ppt</a:t>
            </a:r>
            <a:r>
              <a:rPr lang="en-CA" dirty="0" smtClean="0"/>
              <a:t> </a:t>
            </a:r>
          </a:p>
        </p:txBody>
      </p:sp>
      <p:sp>
        <p:nvSpPr>
          <p:cNvPr id="6" name="Slide Number Placeholder 5"/>
          <p:cNvSpPr>
            <a:spLocks noGrp="1"/>
          </p:cNvSpPr>
          <p:nvPr>
            <p:ph type="sldNum" sz="quarter" idx="12"/>
          </p:nvPr>
        </p:nvSpPr>
        <p:spPr/>
        <p:txBody>
          <a:bodyPr/>
          <a:lstStyle/>
          <a:p>
            <a:pPr>
              <a:defRPr/>
            </a:pPr>
            <a:r>
              <a:rPr lang="en-US" smtClean="0"/>
              <a:t>Slide </a:t>
            </a:r>
            <a:fld id="{E7E6215C-0148-4EB1-A390-22B113FC486F}" type="slidenum">
              <a:rPr lang="en-US" smtClean="0"/>
              <a:pPr>
                <a:defRPr/>
              </a:pPr>
              <a:t>68</a:t>
            </a:fld>
            <a:endParaRPr lang="en-US"/>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4/8 of 11-16-0187 by Osama Aboul-Magd (Huawei Technologies)</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January 2016</a:t>
            </a:r>
            <a:endParaRPr lang="en-US"/>
          </a:p>
        </p:txBody>
      </p:sp>
      <p:sp>
        <p:nvSpPr>
          <p:cNvPr id="4" name="Footer Placeholder 3"/>
          <p:cNvSpPr>
            <a:spLocks noGrp="1"/>
          </p:cNvSpPr>
          <p:nvPr>
            <p:ph type="ftr" sz="quarter" idx="11"/>
          </p:nvPr>
        </p:nvSpPr>
        <p:spPr/>
        <p:txBody>
          <a:bodyPr/>
          <a:lstStyle/>
          <a:p>
            <a:pPr>
              <a:defRPr/>
            </a:pPr>
            <a:r>
              <a:rPr lang="en-US" smtClean="0"/>
              <a:t>Adrian Stephens, Intel Corporation</a:t>
            </a:r>
            <a:endParaRPr lang="en-US"/>
          </a:p>
        </p:txBody>
      </p:sp>
    </p:spTree>
    <p:extLst>
      <p:ext uri="{BB962C8B-B14F-4D97-AF65-F5344CB8AC3E}">
        <p14:creationId xmlns:p14="http://schemas.microsoft.com/office/powerpoint/2010/main" val="273040877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Work Completed - Draft</a:t>
            </a:r>
            <a:endParaRPr lang="en-CA" dirty="0"/>
          </a:p>
        </p:txBody>
      </p:sp>
      <p:sp>
        <p:nvSpPr>
          <p:cNvPr id="3" name="Content Placeholder 2"/>
          <p:cNvSpPr>
            <a:spLocks noGrp="1"/>
          </p:cNvSpPr>
          <p:nvPr>
            <p:ph idx="1"/>
          </p:nvPr>
        </p:nvSpPr>
        <p:spPr/>
        <p:txBody>
          <a:bodyPr/>
          <a:lstStyle/>
          <a:p>
            <a:r>
              <a:rPr lang="en-CA" dirty="0" smtClean="0"/>
              <a:t>Submission 11-16/0024r0 was submitted by the TG Editor and it includes a “draft” draft specification.</a:t>
            </a:r>
          </a:p>
          <a:p>
            <a:r>
              <a:rPr lang="en-CA" dirty="0" smtClean="0"/>
              <a:t>The submission was reviewed by the TG Editor and is available on mentor to be reviewed by TG members.</a:t>
            </a:r>
          </a:p>
          <a:p>
            <a:r>
              <a:rPr lang="en-CA" dirty="0" smtClean="0"/>
              <a:t>The submission is available at: </a:t>
            </a:r>
            <a:r>
              <a:rPr lang="en-CA" dirty="0" smtClean="0">
                <a:hlinkClick r:id="rId3"/>
              </a:rPr>
              <a:t>https://mentor.ieee.org/802.11/dcn/16/11-16-0024-00-00ax-proposed-draft-specification.docx</a:t>
            </a:r>
            <a:r>
              <a:rPr lang="en-CA" dirty="0" smtClean="0"/>
              <a:t> </a:t>
            </a:r>
          </a:p>
        </p:txBody>
      </p:sp>
      <p:sp>
        <p:nvSpPr>
          <p:cNvPr id="6" name="Slide Number Placeholder 5"/>
          <p:cNvSpPr>
            <a:spLocks noGrp="1"/>
          </p:cNvSpPr>
          <p:nvPr>
            <p:ph type="sldNum" sz="quarter" idx="12"/>
          </p:nvPr>
        </p:nvSpPr>
        <p:spPr/>
        <p:txBody>
          <a:bodyPr/>
          <a:lstStyle/>
          <a:p>
            <a:pPr>
              <a:defRPr/>
            </a:pPr>
            <a:r>
              <a:rPr lang="en-US" smtClean="0"/>
              <a:t>Slide </a:t>
            </a:r>
            <a:fld id="{E7E6215C-0148-4EB1-A390-22B113FC486F}" type="slidenum">
              <a:rPr lang="en-US" smtClean="0"/>
              <a:pPr>
                <a:defRPr/>
              </a:pPr>
              <a:t>69</a:t>
            </a:fld>
            <a:endParaRPr lang="en-US"/>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5/8 of 11-16-0187 by Osama Aboul-Magd (Huawei Technologies)</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January 2016</a:t>
            </a:r>
            <a:endParaRPr lang="en-US"/>
          </a:p>
        </p:txBody>
      </p:sp>
      <p:sp>
        <p:nvSpPr>
          <p:cNvPr id="4" name="Footer Placeholder 3"/>
          <p:cNvSpPr>
            <a:spLocks noGrp="1"/>
          </p:cNvSpPr>
          <p:nvPr>
            <p:ph type="ftr" sz="quarter" idx="11"/>
          </p:nvPr>
        </p:nvSpPr>
        <p:spPr/>
        <p:txBody>
          <a:bodyPr/>
          <a:lstStyle/>
          <a:p>
            <a:pPr>
              <a:defRPr/>
            </a:pPr>
            <a:r>
              <a:rPr lang="en-US" smtClean="0"/>
              <a:t>Adrian Stephens, Intel Corporation</a:t>
            </a:r>
            <a:endParaRPr lang="en-US"/>
          </a:p>
        </p:txBody>
      </p:sp>
    </p:spTree>
    <p:extLst>
      <p:ext uri="{BB962C8B-B14F-4D97-AF65-F5344CB8AC3E}">
        <p14:creationId xmlns:p14="http://schemas.microsoft.com/office/powerpoint/2010/main" val="12675713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Slide Number Placeholder 5"/>
          <p:cNvSpPr>
            <a:spLocks noGrp="1"/>
          </p:cNvSpPr>
          <p:nvPr>
            <p:ph type="sldNum" sz="quarter" idx="12"/>
          </p:nvPr>
        </p:nvSpPr>
        <p:spPr>
          <a:noFill/>
        </p:spPr>
        <p:txBody>
          <a:bodyPr/>
          <a:lstStyle/>
          <a:p>
            <a:r>
              <a:rPr lang="en-US" smtClean="0"/>
              <a:t>Slide </a:t>
            </a:r>
            <a:fld id="{E645108C-F4BD-42F7-A73B-AA473E24AA03}" type="slidenum">
              <a:rPr lang="en-US" smtClean="0"/>
              <a:pPr/>
              <a:t>7</a:t>
            </a:fld>
            <a:endParaRPr lang="en-US" smtClean="0"/>
          </a:p>
        </p:txBody>
      </p:sp>
      <p:sp>
        <p:nvSpPr>
          <p:cNvPr id="1028" name="Rectangle 2"/>
          <p:cNvSpPr>
            <a:spLocks noGrp="1" noChangeArrowheads="1"/>
          </p:cNvSpPr>
          <p:nvPr>
            <p:ph type="title"/>
          </p:nvPr>
        </p:nvSpPr>
        <p:spPr>
          <a:xfrm>
            <a:off x="685800" y="685800"/>
            <a:ext cx="7772400" cy="914400"/>
          </a:xfrm>
          <a:noFill/>
        </p:spPr>
        <p:txBody>
          <a:bodyPr/>
          <a:lstStyle/>
          <a:p>
            <a:r>
              <a:rPr lang="en-US" dirty="0" smtClean="0"/>
              <a:t>802.11 WG Editor’s Meeting (Jan ‘16)</a:t>
            </a:r>
          </a:p>
        </p:txBody>
      </p:sp>
      <p:sp>
        <p:nvSpPr>
          <p:cNvPr id="1029" name="Rectangle 3"/>
          <p:cNvSpPr>
            <a:spLocks noGrp="1" noChangeArrowheads="1"/>
          </p:cNvSpPr>
          <p:nvPr>
            <p:ph type="body" idx="1"/>
          </p:nvPr>
        </p:nvSpPr>
        <p:spPr>
          <a:xfrm>
            <a:off x="685800" y="1703388"/>
            <a:ext cx="7772400" cy="381000"/>
          </a:xfrm>
          <a:noFill/>
        </p:spPr>
        <p:txBody>
          <a:bodyPr/>
          <a:lstStyle/>
          <a:p>
            <a:pPr algn="ctr">
              <a:lnSpc>
                <a:spcPct val="90000"/>
              </a:lnSpc>
              <a:buFontTx/>
              <a:buNone/>
            </a:pPr>
            <a:r>
              <a:rPr lang="en-US" sz="2000" dirty="0" smtClean="0"/>
              <a:t>Date:</a:t>
            </a:r>
            <a:r>
              <a:rPr lang="en-US" sz="2000" b="0" dirty="0" smtClean="0"/>
              <a:t> 2016-01-18</a:t>
            </a:r>
          </a:p>
        </p:txBody>
      </p:sp>
      <p:graphicFrame>
        <p:nvGraphicFramePr>
          <p:cNvPr id="1026" name="Object 4"/>
          <p:cNvGraphicFramePr>
            <a:graphicFrameLocks noChangeAspect="1"/>
          </p:cNvGraphicFramePr>
          <p:nvPr>
            <p:extLst>
              <p:ext uri="{D42A27DB-BD31-4B8C-83A1-F6EECF244321}">
                <p14:modId xmlns:p14="http://schemas.microsoft.com/office/powerpoint/2010/main" val="1024887492"/>
              </p:ext>
            </p:extLst>
          </p:nvPr>
        </p:nvGraphicFramePr>
        <p:xfrm>
          <a:off x="534988" y="2505075"/>
          <a:ext cx="7920037" cy="2579688"/>
        </p:xfrm>
        <a:graphic>
          <a:graphicData uri="http://schemas.openxmlformats.org/presentationml/2006/ole">
            <mc:AlternateContent xmlns:mc="http://schemas.openxmlformats.org/markup-compatibility/2006">
              <mc:Choice xmlns:v="urn:schemas-microsoft-com:vml" Requires="v">
                <p:oleObj spid="_x0000_s4107" name="Document" r:id="rId4" imgW="8606510" imgH="2806597" progId="Word.Document.8">
                  <p:embed/>
                </p:oleObj>
              </mc:Choice>
              <mc:Fallback>
                <p:oleObj name="Document" r:id="rId4" imgW="8606510" imgH="2806597" progId="Word.Document.8">
                  <p:embed/>
                  <p:pic>
                    <p:nvPicPr>
                      <p:cNvPr id="0" name=""/>
                      <p:cNvPicPr>
                        <a:picLocks noChangeAspect="1" noChangeArrowheads="1"/>
                      </p:cNvPicPr>
                      <p:nvPr/>
                    </p:nvPicPr>
                    <p:blipFill>
                      <a:blip r:embed="rId5"/>
                      <a:srcRect/>
                      <a:stretch>
                        <a:fillRect/>
                      </a:stretch>
                    </p:blipFill>
                    <p:spPr bwMode="auto">
                      <a:xfrm>
                        <a:off x="534988" y="2505075"/>
                        <a:ext cx="7920037" cy="25796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0" name="Rectangle 5"/>
          <p:cNvSpPr>
            <a:spLocks noChangeArrowheads="1"/>
          </p:cNvSpPr>
          <p:nvPr/>
        </p:nvSpPr>
        <p:spPr bwMode="auto">
          <a:xfrm>
            <a:off x="533400" y="1939925"/>
            <a:ext cx="1447800" cy="381000"/>
          </a:xfrm>
          <a:prstGeom prst="rect">
            <a:avLst/>
          </a:prstGeom>
          <a:noFill/>
          <a:ln w="9525">
            <a:noFill/>
            <a:miter lim="800000"/>
            <a:headEnd/>
            <a:tailEnd/>
          </a:ln>
        </p:spPr>
        <p:txBody>
          <a:bodyPr lIns="92075" tIns="46038" rIns="92075" bIns="46038"/>
          <a:lstStyle/>
          <a:p>
            <a:pPr marL="342900" indent="-342900">
              <a:spcBef>
                <a:spcPct val="20000"/>
              </a:spcBef>
            </a:pPr>
            <a:r>
              <a:rPr lang="en-US" sz="2000" b="1"/>
              <a:t>Authors:</a:t>
            </a:r>
            <a:endParaRPr lang="en-US" sz="2000"/>
          </a:p>
        </p:txBody>
      </p:sp>
      <p:sp>
        <p:nvSpPr>
          <p:cNvPr id="3" name="Rectangle 2"/>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1/6 of 11-16-0023 by Peter Ecclesine (Cisco Systems)</a:t>
            </a:r>
          </a:p>
        </p:txBody>
      </p:sp>
      <p:sp>
        <p:nvSpPr>
          <p:cNvPr id="10" name="Date Placeholder 2"/>
          <p:cNvSpPr>
            <a:spLocks noGrp="1"/>
          </p:cNvSpPr>
          <p:nvPr>
            <p:ph type="dt" sz="half" idx="10"/>
          </p:nvPr>
        </p:nvSpPr>
        <p:spPr>
          <a:xfrm>
            <a:off x="696913" y="333375"/>
            <a:ext cx="1579562" cy="276225"/>
          </a:xfrm>
        </p:spPr>
        <p:txBody>
          <a:bodyPr/>
          <a:lstStyle/>
          <a:p>
            <a:pPr>
              <a:defRPr/>
            </a:pPr>
            <a:r>
              <a:rPr lang="en-US" smtClean="0"/>
              <a:t>January 2016</a:t>
            </a:r>
            <a:endParaRPr lang="en-US"/>
          </a:p>
        </p:txBody>
      </p:sp>
      <p:sp>
        <p:nvSpPr>
          <p:cNvPr id="2" name="Footer Placeholder 1"/>
          <p:cNvSpPr>
            <a:spLocks noGrp="1"/>
          </p:cNvSpPr>
          <p:nvPr>
            <p:ph type="ftr" sz="quarter" idx="11"/>
          </p:nvPr>
        </p:nvSpPr>
        <p:spPr/>
        <p:txBody>
          <a:bodyPr/>
          <a:lstStyle/>
          <a:p>
            <a:pPr>
              <a:defRPr/>
            </a:pPr>
            <a:r>
              <a:rPr lang="en-US" smtClean="0"/>
              <a:t>Adrian Stephens, Intel Corporation</a:t>
            </a:r>
            <a:endParaRPr lang="en-US"/>
          </a:p>
        </p:txBody>
      </p:sp>
    </p:spTree>
    <p:extLst>
      <p:ext uri="{BB962C8B-B14F-4D97-AF65-F5344CB8AC3E}">
        <p14:creationId xmlns:p14="http://schemas.microsoft.com/office/powerpoint/2010/main" val="321611859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Plan for Progressing TG Draft</a:t>
            </a:r>
            <a:endParaRPr lang="en-CA" dirty="0"/>
          </a:p>
        </p:txBody>
      </p:sp>
      <p:sp>
        <p:nvSpPr>
          <p:cNvPr id="3" name="Content Placeholder 2"/>
          <p:cNvSpPr>
            <a:spLocks noGrp="1"/>
          </p:cNvSpPr>
          <p:nvPr>
            <p:ph idx="1"/>
          </p:nvPr>
        </p:nvSpPr>
        <p:spPr/>
        <p:txBody>
          <a:bodyPr/>
          <a:lstStyle/>
          <a:p>
            <a:r>
              <a:rPr lang="en-CA" dirty="0" smtClean="0"/>
              <a:t>Approve the TG </a:t>
            </a:r>
            <a:r>
              <a:rPr lang="en-CA" smtClean="0"/>
              <a:t>draft specification </a:t>
            </a:r>
            <a:r>
              <a:rPr lang="en-CA" dirty="0" smtClean="0"/>
              <a:t>during the March </a:t>
            </a:r>
            <a:r>
              <a:rPr lang="en-CA" smtClean="0"/>
              <a:t>2016 meeting.</a:t>
            </a:r>
            <a:endParaRPr lang="en-CA" dirty="0" smtClean="0"/>
          </a:p>
          <a:p>
            <a:pPr lvl="1"/>
            <a:r>
              <a:rPr lang="en-CA" dirty="0" smtClean="0"/>
              <a:t>Draft 0.1</a:t>
            </a:r>
          </a:p>
          <a:p>
            <a:r>
              <a:rPr lang="en-CA" dirty="0" smtClean="0"/>
              <a:t>Start a comment collection (CC) for 30 days on draft 0.1 – Ends some time in April.</a:t>
            </a:r>
          </a:p>
          <a:p>
            <a:r>
              <a:rPr lang="en-CA" dirty="0" smtClean="0"/>
              <a:t>Comment resolution (May and July)</a:t>
            </a:r>
          </a:p>
          <a:p>
            <a:r>
              <a:rPr lang="en-CA" dirty="0" smtClean="0"/>
              <a:t>Draft 1.0 in July 2016 and start WG LB.</a:t>
            </a:r>
          </a:p>
        </p:txBody>
      </p:sp>
      <p:sp>
        <p:nvSpPr>
          <p:cNvPr id="6" name="Slide Number Placeholder 5"/>
          <p:cNvSpPr>
            <a:spLocks noGrp="1"/>
          </p:cNvSpPr>
          <p:nvPr>
            <p:ph type="sldNum" sz="quarter" idx="12"/>
          </p:nvPr>
        </p:nvSpPr>
        <p:spPr/>
        <p:txBody>
          <a:bodyPr/>
          <a:lstStyle/>
          <a:p>
            <a:pPr>
              <a:defRPr/>
            </a:pPr>
            <a:r>
              <a:rPr lang="en-US" smtClean="0"/>
              <a:t>Slide </a:t>
            </a:r>
            <a:fld id="{E7E6215C-0148-4EB1-A390-22B113FC486F}" type="slidenum">
              <a:rPr lang="en-US" smtClean="0"/>
              <a:pPr>
                <a:defRPr/>
              </a:pPr>
              <a:t>70</a:t>
            </a:fld>
            <a:endParaRPr lang="en-US"/>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6/8 of 11-16-0187 by Osama Aboul-Magd (Huawei Technologies)</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January 2016</a:t>
            </a:r>
            <a:endParaRPr lang="en-US"/>
          </a:p>
        </p:txBody>
      </p:sp>
      <p:sp>
        <p:nvSpPr>
          <p:cNvPr id="4" name="Footer Placeholder 3"/>
          <p:cNvSpPr>
            <a:spLocks noGrp="1"/>
          </p:cNvSpPr>
          <p:nvPr>
            <p:ph type="ftr" sz="quarter" idx="11"/>
          </p:nvPr>
        </p:nvSpPr>
        <p:spPr/>
        <p:txBody>
          <a:bodyPr/>
          <a:lstStyle/>
          <a:p>
            <a:pPr>
              <a:defRPr/>
            </a:pPr>
            <a:r>
              <a:rPr lang="en-US" smtClean="0"/>
              <a:t>Adrian Stephens, Intel Corporation</a:t>
            </a:r>
            <a:endParaRPr lang="en-US"/>
          </a:p>
        </p:txBody>
      </p:sp>
    </p:spTree>
    <p:extLst>
      <p:ext uri="{BB962C8B-B14F-4D97-AF65-F5344CB8AC3E}">
        <p14:creationId xmlns:p14="http://schemas.microsoft.com/office/powerpoint/2010/main" val="363491054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Slide Number Placeholder 5"/>
          <p:cNvSpPr>
            <a:spLocks noGrp="1"/>
          </p:cNvSpPr>
          <p:nvPr>
            <p:ph type="sldNum" sz="quarter" idx="12"/>
          </p:nvPr>
        </p:nvSpPr>
        <p:spPr>
          <a:noFill/>
        </p:spPr>
        <p:txBody>
          <a:bodyPr/>
          <a:lstStyle/>
          <a:p>
            <a:r>
              <a:rPr lang="en-US" smtClean="0"/>
              <a:t>Slide </a:t>
            </a:r>
            <a:fld id="{049BA8DF-A3A2-4703-BC17-810D8C766354}" type="slidenum">
              <a:rPr lang="en-US" smtClean="0"/>
              <a:pPr/>
              <a:t>71</a:t>
            </a:fld>
            <a:endParaRPr lang="en-US" smtClean="0"/>
          </a:p>
        </p:txBody>
      </p:sp>
      <p:sp>
        <p:nvSpPr>
          <p:cNvPr id="10245" name="Rectangle 2"/>
          <p:cNvSpPr>
            <a:spLocks noGrp="1" noChangeArrowheads="1"/>
          </p:cNvSpPr>
          <p:nvPr>
            <p:ph type="title"/>
          </p:nvPr>
        </p:nvSpPr>
        <p:spPr/>
        <p:txBody>
          <a:bodyPr/>
          <a:lstStyle/>
          <a:p>
            <a:r>
              <a:rPr lang="en-US" dirty="0" smtClean="0"/>
              <a:t>January 2016 Goals</a:t>
            </a:r>
          </a:p>
        </p:txBody>
      </p:sp>
      <p:sp>
        <p:nvSpPr>
          <p:cNvPr id="10246" name="Rectangle 3"/>
          <p:cNvSpPr>
            <a:spLocks noGrp="1" noChangeArrowheads="1"/>
          </p:cNvSpPr>
          <p:nvPr>
            <p:ph type="body" idx="1"/>
          </p:nvPr>
        </p:nvSpPr>
        <p:spPr>
          <a:xfrm>
            <a:off x="685800" y="1676400"/>
            <a:ext cx="8077200" cy="4419600"/>
          </a:xfrm>
        </p:spPr>
        <p:txBody>
          <a:bodyPr/>
          <a:lstStyle/>
          <a:p>
            <a:r>
              <a:rPr lang="en-CA" sz="2800" dirty="0" smtClean="0"/>
              <a:t>Discuss Proposals affecting the TG Specification Framework document</a:t>
            </a:r>
          </a:p>
          <a:p>
            <a:r>
              <a:rPr lang="en-CA" sz="2800" dirty="0" smtClean="0"/>
              <a:t>Approve D0.1 of the TG Draft</a:t>
            </a:r>
          </a:p>
          <a:p>
            <a:r>
              <a:rPr lang="en-CA" sz="2800" dirty="0" smtClean="0"/>
              <a:t>Approve a 30-day Comment Collection Process.</a:t>
            </a:r>
          </a:p>
          <a:p>
            <a:endParaRPr lang="en-US" sz="2800" dirty="0" smtClean="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7/8 of 11-16-0187 by Osama Aboul-Magd (Huawei Technologies)</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January 2016</a:t>
            </a:r>
            <a:endParaRPr lang="en-US"/>
          </a:p>
        </p:txBody>
      </p:sp>
      <p:sp>
        <p:nvSpPr>
          <p:cNvPr id="3" name="Footer Placeholder 2"/>
          <p:cNvSpPr>
            <a:spLocks noGrp="1"/>
          </p:cNvSpPr>
          <p:nvPr>
            <p:ph type="ftr" sz="quarter" idx="11"/>
          </p:nvPr>
        </p:nvSpPr>
        <p:spPr/>
        <p:txBody>
          <a:bodyPr/>
          <a:lstStyle/>
          <a:p>
            <a:pPr>
              <a:defRPr/>
            </a:pPr>
            <a:r>
              <a:rPr lang="en-US" smtClean="0"/>
              <a:t>Adrian Stephens, Intel Corporation</a:t>
            </a:r>
            <a:endParaRPr lang="en-US"/>
          </a:p>
        </p:txBody>
      </p:sp>
    </p:spTree>
    <p:extLst>
      <p:ext uri="{BB962C8B-B14F-4D97-AF65-F5344CB8AC3E}">
        <p14:creationId xmlns:p14="http://schemas.microsoft.com/office/powerpoint/2010/main" val="383216567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Slide Number Placeholder 5"/>
          <p:cNvSpPr>
            <a:spLocks noGrp="1"/>
          </p:cNvSpPr>
          <p:nvPr>
            <p:ph type="sldNum" sz="quarter" idx="12"/>
          </p:nvPr>
        </p:nvSpPr>
        <p:spPr>
          <a:noFill/>
        </p:spPr>
        <p:txBody>
          <a:bodyPr/>
          <a:lstStyle/>
          <a:p>
            <a:r>
              <a:rPr lang="en-US" smtClean="0"/>
              <a:t>Slide </a:t>
            </a:r>
            <a:fld id="{551A2B01-A9EA-4D94-9D85-A4DD5FB05059}" type="slidenum">
              <a:rPr lang="en-US" smtClean="0"/>
              <a:pPr/>
              <a:t>72</a:t>
            </a:fld>
            <a:endParaRPr lang="en-US" smtClean="0"/>
          </a:p>
        </p:txBody>
      </p:sp>
      <p:sp>
        <p:nvSpPr>
          <p:cNvPr id="11269" name="Rectangle 2"/>
          <p:cNvSpPr>
            <a:spLocks noGrp="1" noChangeArrowheads="1"/>
          </p:cNvSpPr>
          <p:nvPr>
            <p:ph type="title"/>
          </p:nvPr>
        </p:nvSpPr>
        <p:spPr/>
        <p:txBody>
          <a:bodyPr/>
          <a:lstStyle/>
          <a:p>
            <a:r>
              <a:rPr lang="en-US" smtClean="0"/>
              <a:t>Conference Call Times</a:t>
            </a:r>
          </a:p>
        </p:txBody>
      </p:sp>
      <p:sp>
        <p:nvSpPr>
          <p:cNvPr id="11270" name="Rectangle 3"/>
          <p:cNvSpPr>
            <a:spLocks noGrp="1" noChangeArrowheads="1"/>
          </p:cNvSpPr>
          <p:nvPr>
            <p:ph type="body" idx="1"/>
          </p:nvPr>
        </p:nvSpPr>
        <p:spPr>
          <a:xfrm>
            <a:off x="685800" y="1752600"/>
            <a:ext cx="7772400" cy="4114800"/>
          </a:xfrm>
        </p:spPr>
        <p:txBody>
          <a:bodyPr/>
          <a:lstStyle/>
          <a:p>
            <a:r>
              <a:rPr lang="en-US" sz="2800" dirty="0" smtClean="0"/>
              <a:t>Thursday February 4		10:00 – 12:00 ET</a:t>
            </a:r>
          </a:p>
          <a:p>
            <a:r>
              <a:rPr lang="en-US" sz="2800" dirty="0" smtClean="0"/>
              <a:t>Thursday February 18 	20:00 – 22:00 ET</a:t>
            </a:r>
          </a:p>
          <a:p>
            <a:r>
              <a:rPr lang="en-US" sz="2800" dirty="0" smtClean="0"/>
              <a:t>Thursday March 3		10:00 – 12:00 ET</a:t>
            </a:r>
          </a:p>
          <a:p>
            <a:pPr>
              <a:buNone/>
            </a:pPr>
            <a:endParaRPr lang="en-US" sz="2800" dirty="0" smtClean="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8/8 of 11-16-0187 by Osama Aboul-Magd (Huawei Technologies)</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January 2016</a:t>
            </a:r>
            <a:endParaRPr lang="en-US"/>
          </a:p>
        </p:txBody>
      </p:sp>
      <p:sp>
        <p:nvSpPr>
          <p:cNvPr id="3" name="Footer Placeholder 2"/>
          <p:cNvSpPr>
            <a:spLocks noGrp="1"/>
          </p:cNvSpPr>
          <p:nvPr>
            <p:ph type="ftr" sz="quarter" idx="11"/>
          </p:nvPr>
        </p:nvSpPr>
        <p:spPr/>
        <p:txBody>
          <a:bodyPr/>
          <a:lstStyle/>
          <a:p>
            <a:pPr>
              <a:defRPr/>
            </a:pPr>
            <a:r>
              <a:rPr lang="en-US" smtClean="0"/>
              <a:t>Adrian Stephens, Intel Corporation</a:t>
            </a:r>
            <a:endParaRPr lang="en-US"/>
          </a:p>
        </p:txBody>
      </p:sp>
    </p:spTree>
    <p:extLst>
      <p:ext uri="{BB962C8B-B14F-4D97-AF65-F5344CB8AC3E}">
        <p14:creationId xmlns:p14="http://schemas.microsoft.com/office/powerpoint/2010/main" val="118447789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itchFamily="18" charset="0"/>
                <a:ea typeface="MS PGothic" pitchFamily="34" charset="-128"/>
              </a:defRPr>
            </a:lvl1pPr>
            <a:lvl2pPr marL="742950" indent="-285750">
              <a:spcBef>
                <a:spcPct val="20000"/>
              </a:spcBef>
              <a:buChar char="–"/>
              <a:defRPr sz="2000">
                <a:solidFill>
                  <a:schemeClr val="tx1"/>
                </a:solidFill>
                <a:latin typeface="Times New Roman" pitchFamily="18" charset="0"/>
                <a:ea typeface="MS PGothic" pitchFamily="34" charset="-128"/>
              </a:defRPr>
            </a:lvl2pPr>
            <a:lvl3pPr marL="1143000" indent="-228600">
              <a:spcBef>
                <a:spcPct val="20000"/>
              </a:spcBef>
              <a:buChar char="•"/>
              <a:defRPr>
                <a:solidFill>
                  <a:schemeClr val="tx1"/>
                </a:solidFill>
                <a:latin typeface="Times New Roman" pitchFamily="18" charset="0"/>
                <a:ea typeface="MS PGothic" pitchFamily="34" charset="-128"/>
              </a:defRPr>
            </a:lvl3pPr>
            <a:lvl4pPr marL="1600200" indent="-228600">
              <a:spcBef>
                <a:spcPct val="20000"/>
              </a:spcBef>
              <a:buChar char="–"/>
              <a:defRPr sz="1600">
                <a:solidFill>
                  <a:schemeClr val="tx1"/>
                </a:solidFill>
                <a:latin typeface="Times New Roman" pitchFamily="18" charset="0"/>
                <a:ea typeface="MS PGothic" pitchFamily="34" charset="-128"/>
              </a:defRPr>
            </a:lvl4pPr>
            <a:lvl5pPr marL="2057400" indent="-228600">
              <a:spcBef>
                <a:spcPct val="20000"/>
              </a:spcBef>
              <a:buChar char="•"/>
              <a:defRPr sz="1600">
                <a:solidFill>
                  <a:schemeClr val="tx1"/>
                </a:solidFill>
                <a:latin typeface="Times New Roman" pitchFamily="18" charset="0"/>
                <a:ea typeface="MS PGothic" pitchFamily="34" charset="-128"/>
              </a:defRPr>
            </a:lvl5pPr>
            <a:lvl6pPr marL="2514600" indent="-228600" eaLnBrk="0" fontAlgn="base" hangingPunct="0">
              <a:spcBef>
                <a:spcPct val="20000"/>
              </a:spcBef>
              <a:spcAft>
                <a:spcPct val="0"/>
              </a:spcAft>
              <a:buChar char="•"/>
              <a:defRPr sz="1600">
                <a:solidFill>
                  <a:schemeClr val="tx1"/>
                </a:solidFill>
                <a:latin typeface="Times New Roman" pitchFamily="18" charset="0"/>
                <a:ea typeface="MS PGothic" pitchFamily="34" charset="-128"/>
              </a:defRPr>
            </a:lvl6pPr>
            <a:lvl7pPr marL="2971800" indent="-228600" eaLnBrk="0" fontAlgn="base" hangingPunct="0">
              <a:spcBef>
                <a:spcPct val="20000"/>
              </a:spcBef>
              <a:spcAft>
                <a:spcPct val="0"/>
              </a:spcAft>
              <a:buChar char="•"/>
              <a:defRPr sz="1600">
                <a:solidFill>
                  <a:schemeClr val="tx1"/>
                </a:solidFill>
                <a:latin typeface="Times New Roman" pitchFamily="18" charset="0"/>
                <a:ea typeface="MS PGothic" pitchFamily="34" charset="-128"/>
              </a:defRPr>
            </a:lvl7pPr>
            <a:lvl8pPr marL="3429000" indent="-228600" eaLnBrk="0" fontAlgn="base" hangingPunct="0">
              <a:spcBef>
                <a:spcPct val="20000"/>
              </a:spcBef>
              <a:spcAft>
                <a:spcPct val="0"/>
              </a:spcAft>
              <a:buChar char="•"/>
              <a:defRPr sz="1600">
                <a:solidFill>
                  <a:schemeClr val="tx1"/>
                </a:solidFill>
                <a:latin typeface="Times New Roman" pitchFamily="18" charset="0"/>
                <a:ea typeface="MS PGothic" pitchFamily="34" charset="-128"/>
              </a:defRPr>
            </a:lvl8pPr>
            <a:lvl9pPr marL="3886200" indent="-228600" eaLnBrk="0" fontAlgn="base" hangingPunct="0">
              <a:spcBef>
                <a:spcPct val="20000"/>
              </a:spcBef>
              <a:spcAft>
                <a:spcPct val="0"/>
              </a:spcAft>
              <a:buChar char="•"/>
              <a:defRPr sz="1600">
                <a:solidFill>
                  <a:schemeClr val="tx1"/>
                </a:solidFill>
                <a:latin typeface="Times New Roman" pitchFamily="18" charset="0"/>
                <a:ea typeface="MS PGothic" pitchFamily="34" charset="-128"/>
              </a:defRPr>
            </a:lvl9pPr>
          </a:lstStyle>
          <a:p>
            <a:pPr>
              <a:spcBef>
                <a:spcPct val="0"/>
              </a:spcBef>
              <a:buFontTx/>
              <a:buNone/>
            </a:pPr>
            <a:r>
              <a:rPr lang="en-US" altLang="en-US" sz="1200" b="0"/>
              <a:t>Slide </a:t>
            </a:r>
            <a:fld id="{E3A22C1B-275C-437C-B033-1EF33A45704F}" type="slidenum">
              <a:rPr lang="en-US" altLang="en-US" sz="1200" b="0"/>
              <a:pPr>
                <a:spcBef>
                  <a:spcPct val="0"/>
                </a:spcBef>
                <a:buFontTx/>
                <a:buNone/>
              </a:pPr>
              <a:t>73</a:t>
            </a:fld>
            <a:endParaRPr lang="en-US" altLang="en-US" sz="1200" b="0"/>
          </a:p>
        </p:txBody>
      </p:sp>
      <p:sp>
        <p:nvSpPr>
          <p:cNvPr id="13317" name="Rectangle 2"/>
          <p:cNvSpPr>
            <a:spLocks noGrp="1" noChangeArrowheads="1"/>
          </p:cNvSpPr>
          <p:nvPr>
            <p:ph type="title"/>
          </p:nvPr>
        </p:nvSpPr>
        <p:spPr>
          <a:xfrm>
            <a:off x="0" y="609600"/>
            <a:ext cx="8763000" cy="1066800"/>
          </a:xfrm>
        </p:spPr>
        <p:txBody>
          <a:bodyPr/>
          <a:lstStyle/>
          <a:p>
            <a:r>
              <a:rPr lang="en-US" altLang="en-US" smtClean="0"/>
              <a:t>Task Group AY </a:t>
            </a:r>
            <a:br>
              <a:rPr lang="en-US" altLang="en-US" smtClean="0"/>
            </a:br>
            <a:r>
              <a:rPr lang="en-US" altLang="en-US" smtClean="0"/>
              <a:t>January 2016 Closing Report</a:t>
            </a:r>
          </a:p>
        </p:txBody>
      </p:sp>
      <p:sp>
        <p:nvSpPr>
          <p:cNvPr id="13318" name="Rectangle 6"/>
          <p:cNvSpPr>
            <a:spLocks noGrp="1" noChangeArrowheads="1"/>
          </p:cNvSpPr>
          <p:nvPr>
            <p:ph type="body" idx="1"/>
          </p:nvPr>
        </p:nvSpPr>
        <p:spPr>
          <a:xfrm>
            <a:off x="685800" y="1676400"/>
            <a:ext cx="7772400" cy="381000"/>
          </a:xfrm>
        </p:spPr>
        <p:txBody>
          <a:bodyPr/>
          <a:lstStyle/>
          <a:p>
            <a:pPr algn="ctr">
              <a:buFontTx/>
              <a:buNone/>
            </a:pPr>
            <a:r>
              <a:rPr lang="en-US" altLang="en-US" sz="2000" smtClean="0"/>
              <a:t>Date:</a:t>
            </a:r>
            <a:r>
              <a:rPr lang="en-US" altLang="en-US" sz="2000" b="0" smtClean="0"/>
              <a:t> 2016-01-22</a:t>
            </a:r>
          </a:p>
        </p:txBody>
      </p:sp>
      <p:graphicFrame>
        <p:nvGraphicFramePr>
          <p:cNvPr id="13319" name="Object 11"/>
          <p:cNvGraphicFramePr>
            <a:graphicFrameLocks noChangeAspect="1"/>
          </p:cNvGraphicFramePr>
          <p:nvPr/>
        </p:nvGraphicFramePr>
        <p:xfrm>
          <a:off x="674688" y="2667000"/>
          <a:ext cx="7816850" cy="939800"/>
        </p:xfrm>
        <a:graphic>
          <a:graphicData uri="http://schemas.openxmlformats.org/presentationml/2006/ole">
            <mc:AlternateContent xmlns:mc="http://schemas.openxmlformats.org/markup-compatibility/2006">
              <mc:Choice xmlns:v="urn:schemas-microsoft-com:vml" Requires="v">
                <p:oleObj spid="_x0000_s14347" name="Document" r:id="rId4" imgW="8227229" imgH="998269" progId="Word.Document.8">
                  <p:embed/>
                </p:oleObj>
              </mc:Choice>
              <mc:Fallback>
                <p:oleObj name="Document" r:id="rId4" imgW="8227229" imgH="998269"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4688" y="2667000"/>
                        <a:ext cx="7816850" cy="939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13320" name="Rectangle 12"/>
          <p:cNvSpPr>
            <a:spLocks noChangeArrowheads="1"/>
          </p:cNvSpPr>
          <p:nvPr/>
        </p:nvSpPr>
        <p:spPr bwMode="auto">
          <a:xfrm>
            <a:off x="685800" y="2133600"/>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itchFamily="18" charset="0"/>
                <a:ea typeface="MS PGothic" pitchFamily="34" charset="-128"/>
              </a:defRPr>
            </a:lvl1pPr>
            <a:lvl2pPr marL="742950" indent="-285750">
              <a:spcBef>
                <a:spcPct val="20000"/>
              </a:spcBef>
              <a:buChar char="–"/>
              <a:defRPr sz="2000">
                <a:solidFill>
                  <a:schemeClr val="tx1"/>
                </a:solidFill>
                <a:latin typeface="Times New Roman" pitchFamily="18" charset="0"/>
                <a:ea typeface="MS PGothic" pitchFamily="34" charset="-128"/>
              </a:defRPr>
            </a:lvl2pPr>
            <a:lvl3pPr marL="1143000" indent="-228600">
              <a:spcBef>
                <a:spcPct val="20000"/>
              </a:spcBef>
              <a:buChar char="•"/>
              <a:defRPr>
                <a:solidFill>
                  <a:schemeClr val="tx1"/>
                </a:solidFill>
                <a:latin typeface="Times New Roman" pitchFamily="18" charset="0"/>
                <a:ea typeface="MS PGothic" pitchFamily="34" charset="-128"/>
              </a:defRPr>
            </a:lvl3pPr>
            <a:lvl4pPr marL="1600200" indent="-228600">
              <a:spcBef>
                <a:spcPct val="20000"/>
              </a:spcBef>
              <a:buChar char="–"/>
              <a:defRPr sz="1600">
                <a:solidFill>
                  <a:schemeClr val="tx1"/>
                </a:solidFill>
                <a:latin typeface="Times New Roman" pitchFamily="18" charset="0"/>
                <a:ea typeface="MS PGothic" pitchFamily="34" charset="-128"/>
              </a:defRPr>
            </a:lvl4pPr>
            <a:lvl5pPr marL="2057400" indent="-228600">
              <a:spcBef>
                <a:spcPct val="20000"/>
              </a:spcBef>
              <a:buChar char="•"/>
              <a:defRPr sz="1600">
                <a:solidFill>
                  <a:schemeClr val="tx1"/>
                </a:solidFill>
                <a:latin typeface="Times New Roman" pitchFamily="18" charset="0"/>
                <a:ea typeface="MS PGothic" pitchFamily="34" charset="-128"/>
              </a:defRPr>
            </a:lvl5pPr>
            <a:lvl6pPr marL="2514600" indent="-228600" eaLnBrk="0" fontAlgn="base" hangingPunct="0">
              <a:spcBef>
                <a:spcPct val="20000"/>
              </a:spcBef>
              <a:spcAft>
                <a:spcPct val="0"/>
              </a:spcAft>
              <a:buChar char="•"/>
              <a:defRPr sz="1600">
                <a:solidFill>
                  <a:schemeClr val="tx1"/>
                </a:solidFill>
                <a:latin typeface="Times New Roman" pitchFamily="18" charset="0"/>
                <a:ea typeface="MS PGothic" pitchFamily="34" charset="-128"/>
              </a:defRPr>
            </a:lvl6pPr>
            <a:lvl7pPr marL="2971800" indent="-228600" eaLnBrk="0" fontAlgn="base" hangingPunct="0">
              <a:spcBef>
                <a:spcPct val="20000"/>
              </a:spcBef>
              <a:spcAft>
                <a:spcPct val="0"/>
              </a:spcAft>
              <a:buChar char="•"/>
              <a:defRPr sz="1600">
                <a:solidFill>
                  <a:schemeClr val="tx1"/>
                </a:solidFill>
                <a:latin typeface="Times New Roman" pitchFamily="18" charset="0"/>
                <a:ea typeface="MS PGothic" pitchFamily="34" charset="-128"/>
              </a:defRPr>
            </a:lvl7pPr>
            <a:lvl8pPr marL="3429000" indent="-228600" eaLnBrk="0" fontAlgn="base" hangingPunct="0">
              <a:spcBef>
                <a:spcPct val="20000"/>
              </a:spcBef>
              <a:spcAft>
                <a:spcPct val="0"/>
              </a:spcAft>
              <a:buChar char="•"/>
              <a:defRPr sz="1600">
                <a:solidFill>
                  <a:schemeClr val="tx1"/>
                </a:solidFill>
                <a:latin typeface="Times New Roman" pitchFamily="18" charset="0"/>
                <a:ea typeface="MS PGothic" pitchFamily="34" charset="-128"/>
              </a:defRPr>
            </a:lvl8pPr>
            <a:lvl9pPr marL="3886200" indent="-228600" eaLnBrk="0" fontAlgn="base" hangingPunct="0">
              <a:spcBef>
                <a:spcPct val="20000"/>
              </a:spcBef>
              <a:spcAft>
                <a:spcPct val="0"/>
              </a:spcAft>
              <a:buChar char="•"/>
              <a:defRPr sz="1600">
                <a:solidFill>
                  <a:schemeClr val="tx1"/>
                </a:solidFill>
                <a:latin typeface="Times New Roman" pitchFamily="18" charset="0"/>
                <a:ea typeface="MS PGothic" pitchFamily="34" charset="-128"/>
              </a:defRPr>
            </a:lvl9pPr>
          </a:lstStyle>
          <a:p>
            <a:pPr>
              <a:buFontTx/>
              <a:buNone/>
            </a:pPr>
            <a:r>
              <a:rPr lang="en-US" altLang="en-US" sz="2000"/>
              <a:t> Authors:</a:t>
            </a:r>
            <a:endParaRPr lang="en-US" altLang="en-US" sz="2000" b="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1/6 of 11-16-0181 by Edward Au (Huawei Technologies)</a:t>
            </a:r>
          </a:p>
        </p:txBody>
      </p:sp>
      <p:sp>
        <p:nvSpPr>
          <p:cNvPr id="10" name="Date Placeholder 2"/>
          <p:cNvSpPr>
            <a:spLocks noGrp="1"/>
          </p:cNvSpPr>
          <p:nvPr>
            <p:ph type="dt" sz="half" idx="10"/>
          </p:nvPr>
        </p:nvSpPr>
        <p:spPr>
          <a:xfrm>
            <a:off x="696913" y="333375"/>
            <a:ext cx="1579562" cy="276225"/>
          </a:xfrm>
        </p:spPr>
        <p:txBody>
          <a:bodyPr/>
          <a:lstStyle/>
          <a:p>
            <a:pPr>
              <a:defRPr/>
            </a:pPr>
            <a:r>
              <a:rPr lang="en-US" smtClean="0"/>
              <a:t>January 2016</a:t>
            </a:r>
            <a:endParaRPr lang="en-US"/>
          </a:p>
        </p:txBody>
      </p:sp>
      <p:sp>
        <p:nvSpPr>
          <p:cNvPr id="3" name="Footer Placeholder 2"/>
          <p:cNvSpPr>
            <a:spLocks noGrp="1"/>
          </p:cNvSpPr>
          <p:nvPr>
            <p:ph type="ftr" sz="quarter" idx="11"/>
          </p:nvPr>
        </p:nvSpPr>
        <p:spPr/>
        <p:txBody>
          <a:bodyPr/>
          <a:lstStyle/>
          <a:p>
            <a:pPr>
              <a:defRPr/>
            </a:pPr>
            <a:r>
              <a:rPr lang="en-US" smtClean="0"/>
              <a:t>Adrian Stephens, Intel Corporation</a:t>
            </a:r>
            <a:endParaRPr lang="en-US"/>
          </a:p>
        </p:txBody>
      </p:sp>
    </p:spTree>
    <p:extLst>
      <p:ext uri="{BB962C8B-B14F-4D97-AF65-F5344CB8AC3E}">
        <p14:creationId xmlns:p14="http://schemas.microsoft.com/office/powerpoint/2010/main" val="116564497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itchFamily="18" charset="0"/>
                <a:ea typeface="MS PGothic" pitchFamily="34" charset="-128"/>
              </a:defRPr>
            </a:lvl1pPr>
            <a:lvl2pPr marL="742950" indent="-285750">
              <a:spcBef>
                <a:spcPct val="20000"/>
              </a:spcBef>
              <a:buChar char="–"/>
              <a:defRPr sz="2000">
                <a:solidFill>
                  <a:schemeClr val="tx1"/>
                </a:solidFill>
                <a:latin typeface="Times New Roman" pitchFamily="18" charset="0"/>
                <a:ea typeface="MS PGothic" pitchFamily="34" charset="-128"/>
              </a:defRPr>
            </a:lvl2pPr>
            <a:lvl3pPr marL="1143000" indent="-228600">
              <a:spcBef>
                <a:spcPct val="20000"/>
              </a:spcBef>
              <a:buChar char="•"/>
              <a:defRPr>
                <a:solidFill>
                  <a:schemeClr val="tx1"/>
                </a:solidFill>
                <a:latin typeface="Times New Roman" pitchFamily="18" charset="0"/>
                <a:ea typeface="MS PGothic" pitchFamily="34" charset="-128"/>
              </a:defRPr>
            </a:lvl3pPr>
            <a:lvl4pPr marL="1600200" indent="-228600">
              <a:spcBef>
                <a:spcPct val="20000"/>
              </a:spcBef>
              <a:buChar char="–"/>
              <a:defRPr sz="1600">
                <a:solidFill>
                  <a:schemeClr val="tx1"/>
                </a:solidFill>
                <a:latin typeface="Times New Roman" pitchFamily="18" charset="0"/>
                <a:ea typeface="MS PGothic" pitchFamily="34" charset="-128"/>
              </a:defRPr>
            </a:lvl4pPr>
            <a:lvl5pPr marL="2057400" indent="-228600">
              <a:spcBef>
                <a:spcPct val="20000"/>
              </a:spcBef>
              <a:buChar char="•"/>
              <a:defRPr sz="1600">
                <a:solidFill>
                  <a:schemeClr val="tx1"/>
                </a:solidFill>
                <a:latin typeface="Times New Roman" pitchFamily="18" charset="0"/>
                <a:ea typeface="MS PGothic" pitchFamily="34" charset="-128"/>
              </a:defRPr>
            </a:lvl5pPr>
            <a:lvl6pPr marL="2514600" indent="-228600" eaLnBrk="0" fontAlgn="base" hangingPunct="0">
              <a:spcBef>
                <a:spcPct val="20000"/>
              </a:spcBef>
              <a:spcAft>
                <a:spcPct val="0"/>
              </a:spcAft>
              <a:buChar char="•"/>
              <a:defRPr sz="1600">
                <a:solidFill>
                  <a:schemeClr val="tx1"/>
                </a:solidFill>
                <a:latin typeface="Times New Roman" pitchFamily="18" charset="0"/>
                <a:ea typeface="MS PGothic" pitchFamily="34" charset="-128"/>
              </a:defRPr>
            </a:lvl6pPr>
            <a:lvl7pPr marL="2971800" indent="-228600" eaLnBrk="0" fontAlgn="base" hangingPunct="0">
              <a:spcBef>
                <a:spcPct val="20000"/>
              </a:spcBef>
              <a:spcAft>
                <a:spcPct val="0"/>
              </a:spcAft>
              <a:buChar char="•"/>
              <a:defRPr sz="1600">
                <a:solidFill>
                  <a:schemeClr val="tx1"/>
                </a:solidFill>
                <a:latin typeface="Times New Roman" pitchFamily="18" charset="0"/>
                <a:ea typeface="MS PGothic" pitchFamily="34" charset="-128"/>
              </a:defRPr>
            </a:lvl7pPr>
            <a:lvl8pPr marL="3429000" indent="-228600" eaLnBrk="0" fontAlgn="base" hangingPunct="0">
              <a:spcBef>
                <a:spcPct val="20000"/>
              </a:spcBef>
              <a:spcAft>
                <a:spcPct val="0"/>
              </a:spcAft>
              <a:buChar char="•"/>
              <a:defRPr sz="1600">
                <a:solidFill>
                  <a:schemeClr val="tx1"/>
                </a:solidFill>
                <a:latin typeface="Times New Roman" pitchFamily="18" charset="0"/>
                <a:ea typeface="MS PGothic" pitchFamily="34" charset="-128"/>
              </a:defRPr>
            </a:lvl8pPr>
            <a:lvl9pPr marL="3886200" indent="-228600" eaLnBrk="0" fontAlgn="base" hangingPunct="0">
              <a:spcBef>
                <a:spcPct val="20000"/>
              </a:spcBef>
              <a:spcAft>
                <a:spcPct val="0"/>
              </a:spcAft>
              <a:buChar char="•"/>
              <a:defRPr sz="1600">
                <a:solidFill>
                  <a:schemeClr val="tx1"/>
                </a:solidFill>
                <a:latin typeface="Times New Roman" pitchFamily="18" charset="0"/>
                <a:ea typeface="MS PGothic" pitchFamily="34" charset="-128"/>
              </a:defRPr>
            </a:lvl9pPr>
          </a:lstStyle>
          <a:p>
            <a:pPr>
              <a:spcBef>
                <a:spcPct val="0"/>
              </a:spcBef>
              <a:buFontTx/>
              <a:buNone/>
            </a:pPr>
            <a:r>
              <a:rPr lang="en-US" altLang="en-US" sz="1200" b="0"/>
              <a:t>Slide </a:t>
            </a:r>
            <a:fld id="{24BD90FF-64B3-4AE3-9E06-98D768E36BDF}" type="slidenum">
              <a:rPr lang="en-US" altLang="en-US" sz="1200" b="0"/>
              <a:pPr>
                <a:spcBef>
                  <a:spcPct val="0"/>
                </a:spcBef>
                <a:buFontTx/>
                <a:buNone/>
              </a:pPr>
              <a:t>74</a:t>
            </a:fld>
            <a:endParaRPr lang="en-US" altLang="en-US" sz="1200" b="0"/>
          </a:p>
        </p:txBody>
      </p:sp>
      <p:sp>
        <p:nvSpPr>
          <p:cNvPr id="15363" name="Rectangle 2"/>
          <p:cNvSpPr>
            <a:spLocks noGrp="1" noChangeArrowheads="1"/>
          </p:cNvSpPr>
          <p:nvPr>
            <p:ph type="title"/>
          </p:nvPr>
        </p:nvSpPr>
        <p:spPr/>
        <p:txBody>
          <a:bodyPr/>
          <a:lstStyle/>
          <a:p>
            <a:r>
              <a:rPr lang="en-US" altLang="en-US" smtClean="0"/>
              <a:t>Abstract</a:t>
            </a:r>
          </a:p>
        </p:txBody>
      </p:sp>
      <p:sp>
        <p:nvSpPr>
          <p:cNvPr id="15364" name="Rectangle 3"/>
          <p:cNvSpPr>
            <a:spLocks noGrp="1" noChangeArrowheads="1"/>
          </p:cNvSpPr>
          <p:nvPr>
            <p:ph type="body" idx="1"/>
          </p:nvPr>
        </p:nvSpPr>
        <p:spPr/>
        <p:txBody>
          <a:bodyPr/>
          <a:lstStyle/>
          <a:p>
            <a:pPr marL="0" algn="just">
              <a:buFontTx/>
              <a:buNone/>
            </a:pPr>
            <a:r>
              <a:rPr lang="en-US" altLang="en-US" smtClean="0"/>
              <a:t>This document is the closing report for Task Group AY for the January 2016 session.</a:t>
            </a:r>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2/6 of 11-16-0181 by Edward Au (Huawei Technologies)</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January 2016</a:t>
            </a:r>
            <a:endParaRPr lang="en-US"/>
          </a:p>
        </p:txBody>
      </p:sp>
      <p:sp>
        <p:nvSpPr>
          <p:cNvPr id="3" name="Footer Placeholder 2"/>
          <p:cNvSpPr>
            <a:spLocks noGrp="1"/>
          </p:cNvSpPr>
          <p:nvPr>
            <p:ph type="ftr" sz="quarter" idx="11"/>
          </p:nvPr>
        </p:nvSpPr>
        <p:spPr/>
        <p:txBody>
          <a:bodyPr/>
          <a:lstStyle/>
          <a:p>
            <a:pPr>
              <a:defRPr/>
            </a:pPr>
            <a:r>
              <a:rPr lang="en-US" smtClean="0"/>
              <a:t>Adrian Stephens, Intel Corporation</a:t>
            </a:r>
            <a:endParaRPr lang="en-US"/>
          </a:p>
        </p:txBody>
      </p:sp>
    </p:spTree>
    <p:extLst>
      <p:ext uri="{BB962C8B-B14F-4D97-AF65-F5344CB8AC3E}">
        <p14:creationId xmlns:p14="http://schemas.microsoft.com/office/powerpoint/2010/main" val="111512684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itchFamily="18" charset="0"/>
                <a:ea typeface="MS PGothic" pitchFamily="34" charset="-128"/>
              </a:defRPr>
            </a:lvl1pPr>
            <a:lvl2pPr marL="742950" indent="-285750">
              <a:spcBef>
                <a:spcPct val="20000"/>
              </a:spcBef>
              <a:buChar char="–"/>
              <a:defRPr sz="2000">
                <a:solidFill>
                  <a:schemeClr val="tx1"/>
                </a:solidFill>
                <a:latin typeface="Times New Roman" pitchFamily="18" charset="0"/>
                <a:ea typeface="MS PGothic" pitchFamily="34" charset="-128"/>
              </a:defRPr>
            </a:lvl2pPr>
            <a:lvl3pPr marL="1143000" indent="-228600">
              <a:spcBef>
                <a:spcPct val="20000"/>
              </a:spcBef>
              <a:buChar char="•"/>
              <a:defRPr>
                <a:solidFill>
                  <a:schemeClr val="tx1"/>
                </a:solidFill>
                <a:latin typeface="Times New Roman" pitchFamily="18" charset="0"/>
                <a:ea typeface="MS PGothic" pitchFamily="34" charset="-128"/>
              </a:defRPr>
            </a:lvl3pPr>
            <a:lvl4pPr marL="1600200" indent="-228600">
              <a:spcBef>
                <a:spcPct val="20000"/>
              </a:spcBef>
              <a:buChar char="–"/>
              <a:defRPr sz="1600">
                <a:solidFill>
                  <a:schemeClr val="tx1"/>
                </a:solidFill>
                <a:latin typeface="Times New Roman" pitchFamily="18" charset="0"/>
                <a:ea typeface="MS PGothic" pitchFamily="34" charset="-128"/>
              </a:defRPr>
            </a:lvl4pPr>
            <a:lvl5pPr marL="2057400" indent="-228600">
              <a:spcBef>
                <a:spcPct val="20000"/>
              </a:spcBef>
              <a:buChar char="•"/>
              <a:defRPr sz="1600">
                <a:solidFill>
                  <a:schemeClr val="tx1"/>
                </a:solidFill>
                <a:latin typeface="Times New Roman" pitchFamily="18" charset="0"/>
                <a:ea typeface="MS PGothic" pitchFamily="34" charset="-128"/>
              </a:defRPr>
            </a:lvl5pPr>
            <a:lvl6pPr marL="2514600" indent="-228600" eaLnBrk="0" fontAlgn="base" hangingPunct="0">
              <a:spcBef>
                <a:spcPct val="20000"/>
              </a:spcBef>
              <a:spcAft>
                <a:spcPct val="0"/>
              </a:spcAft>
              <a:buChar char="•"/>
              <a:defRPr sz="1600">
                <a:solidFill>
                  <a:schemeClr val="tx1"/>
                </a:solidFill>
                <a:latin typeface="Times New Roman" pitchFamily="18" charset="0"/>
                <a:ea typeface="MS PGothic" pitchFamily="34" charset="-128"/>
              </a:defRPr>
            </a:lvl6pPr>
            <a:lvl7pPr marL="2971800" indent="-228600" eaLnBrk="0" fontAlgn="base" hangingPunct="0">
              <a:spcBef>
                <a:spcPct val="20000"/>
              </a:spcBef>
              <a:spcAft>
                <a:spcPct val="0"/>
              </a:spcAft>
              <a:buChar char="•"/>
              <a:defRPr sz="1600">
                <a:solidFill>
                  <a:schemeClr val="tx1"/>
                </a:solidFill>
                <a:latin typeface="Times New Roman" pitchFamily="18" charset="0"/>
                <a:ea typeface="MS PGothic" pitchFamily="34" charset="-128"/>
              </a:defRPr>
            </a:lvl7pPr>
            <a:lvl8pPr marL="3429000" indent="-228600" eaLnBrk="0" fontAlgn="base" hangingPunct="0">
              <a:spcBef>
                <a:spcPct val="20000"/>
              </a:spcBef>
              <a:spcAft>
                <a:spcPct val="0"/>
              </a:spcAft>
              <a:buChar char="•"/>
              <a:defRPr sz="1600">
                <a:solidFill>
                  <a:schemeClr val="tx1"/>
                </a:solidFill>
                <a:latin typeface="Times New Roman" pitchFamily="18" charset="0"/>
                <a:ea typeface="MS PGothic" pitchFamily="34" charset="-128"/>
              </a:defRPr>
            </a:lvl8pPr>
            <a:lvl9pPr marL="3886200" indent="-228600" eaLnBrk="0" fontAlgn="base" hangingPunct="0">
              <a:spcBef>
                <a:spcPct val="20000"/>
              </a:spcBef>
              <a:spcAft>
                <a:spcPct val="0"/>
              </a:spcAft>
              <a:buChar char="•"/>
              <a:defRPr sz="1600">
                <a:solidFill>
                  <a:schemeClr val="tx1"/>
                </a:solidFill>
                <a:latin typeface="Times New Roman" pitchFamily="18" charset="0"/>
                <a:ea typeface="MS PGothic" pitchFamily="34" charset="-128"/>
              </a:defRPr>
            </a:lvl9pPr>
          </a:lstStyle>
          <a:p>
            <a:pPr>
              <a:spcBef>
                <a:spcPct val="0"/>
              </a:spcBef>
              <a:buFontTx/>
              <a:buNone/>
            </a:pPr>
            <a:r>
              <a:rPr lang="en-US" altLang="en-US" sz="1200" b="0"/>
              <a:t>Slide </a:t>
            </a:r>
            <a:fld id="{BD1A88C0-1EDD-415C-BDDD-D764AE390E9E}" type="slidenum">
              <a:rPr lang="en-US" altLang="en-US" sz="1200" b="0"/>
              <a:pPr>
                <a:spcBef>
                  <a:spcPct val="0"/>
                </a:spcBef>
                <a:buFontTx/>
                <a:buNone/>
              </a:pPr>
              <a:t>75</a:t>
            </a:fld>
            <a:endParaRPr lang="en-US" altLang="en-US" sz="1200" b="0"/>
          </a:p>
        </p:txBody>
      </p:sp>
      <p:sp>
        <p:nvSpPr>
          <p:cNvPr id="17411" name="Rectangle 2"/>
          <p:cNvSpPr txBox="1">
            <a:spLocks noChangeArrowheads="1"/>
          </p:cNvSpPr>
          <p:nvPr/>
        </p:nvSpPr>
        <p:spPr bwMode="auto">
          <a:xfrm>
            <a:off x="685800" y="6096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itchFamily="18" charset="0"/>
                <a:ea typeface="MS PGothic" pitchFamily="34" charset="-128"/>
              </a:defRPr>
            </a:lvl1pPr>
            <a:lvl2pPr marL="742950" indent="-285750">
              <a:spcBef>
                <a:spcPct val="20000"/>
              </a:spcBef>
              <a:buChar char="–"/>
              <a:defRPr sz="2000">
                <a:solidFill>
                  <a:schemeClr val="tx1"/>
                </a:solidFill>
                <a:latin typeface="Times New Roman" pitchFamily="18" charset="0"/>
                <a:ea typeface="MS PGothic" pitchFamily="34" charset="-128"/>
              </a:defRPr>
            </a:lvl2pPr>
            <a:lvl3pPr marL="1143000" indent="-228600">
              <a:spcBef>
                <a:spcPct val="20000"/>
              </a:spcBef>
              <a:buChar char="•"/>
              <a:defRPr>
                <a:solidFill>
                  <a:schemeClr val="tx1"/>
                </a:solidFill>
                <a:latin typeface="Times New Roman" pitchFamily="18" charset="0"/>
                <a:ea typeface="MS PGothic" pitchFamily="34" charset="-128"/>
              </a:defRPr>
            </a:lvl3pPr>
            <a:lvl4pPr marL="1600200" indent="-228600">
              <a:spcBef>
                <a:spcPct val="20000"/>
              </a:spcBef>
              <a:buChar char="–"/>
              <a:defRPr sz="1600">
                <a:solidFill>
                  <a:schemeClr val="tx1"/>
                </a:solidFill>
                <a:latin typeface="Times New Roman" pitchFamily="18" charset="0"/>
                <a:ea typeface="MS PGothic" pitchFamily="34" charset="-128"/>
              </a:defRPr>
            </a:lvl4pPr>
            <a:lvl5pPr marL="2057400" indent="-228600">
              <a:spcBef>
                <a:spcPct val="20000"/>
              </a:spcBef>
              <a:buChar char="•"/>
              <a:defRPr sz="1600">
                <a:solidFill>
                  <a:schemeClr val="tx1"/>
                </a:solidFill>
                <a:latin typeface="Times New Roman" pitchFamily="18" charset="0"/>
                <a:ea typeface="MS PGothic" pitchFamily="34" charset="-128"/>
              </a:defRPr>
            </a:lvl5pPr>
            <a:lvl6pPr marL="2514600" indent="-228600" eaLnBrk="0" fontAlgn="base" hangingPunct="0">
              <a:spcBef>
                <a:spcPct val="20000"/>
              </a:spcBef>
              <a:spcAft>
                <a:spcPct val="0"/>
              </a:spcAft>
              <a:buChar char="•"/>
              <a:defRPr sz="1600">
                <a:solidFill>
                  <a:schemeClr val="tx1"/>
                </a:solidFill>
                <a:latin typeface="Times New Roman" pitchFamily="18" charset="0"/>
                <a:ea typeface="MS PGothic" pitchFamily="34" charset="-128"/>
              </a:defRPr>
            </a:lvl6pPr>
            <a:lvl7pPr marL="2971800" indent="-228600" eaLnBrk="0" fontAlgn="base" hangingPunct="0">
              <a:spcBef>
                <a:spcPct val="20000"/>
              </a:spcBef>
              <a:spcAft>
                <a:spcPct val="0"/>
              </a:spcAft>
              <a:buChar char="•"/>
              <a:defRPr sz="1600">
                <a:solidFill>
                  <a:schemeClr val="tx1"/>
                </a:solidFill>
                <a:latin typeface="Times New Roman" pitchFamily="18" charset="0"/>
                <a:ea typeface="MS PGothic" pitchFamily="34" charset="-128"/>
              </a:defRPr>
            </a:lvl7pPr>
            <a:lvl8pPr marL="3429000" indent="-228600" eaLnBrk="0" fontAlgn="base" hangingPunct="0">
              <a:spcBef>
                <a:spcPct val="20000"/>
              </a:spcBef>
              <a:spcAft>
                <a:spcPct val="0"/>
              </a:spcAft>
              <a:buChar char="•"/>
              <a:defRPr sz="1600">
                <a:solidFill>
                  <a:schemeClr val="tx1"/>
                </a:solidFill>
                <a:latin typeface="Times New Roman" pitchFamily="18" charset="0"/>
                <a:ea typeface="MS PGothic" pitchFamily="34" charset="-128"/>
              </a:defRPr>
            </a:lvl8pPr>
            <a:lvl9pPr marL="3886200" indent="-228600" eaLnBrk="0" fontAlgn="base" hangingPunct="0">
              <a:spcBef>
                <a:spcPct val="20000"/>
              </a:spcBef>
              <a:spcAft>
                <a:spcPct val="0"/>
              </a:spcAft>
              <a:buChar char="•"/>
              <a:defRPr sz="1600">
                <a:solidFill>
                  <a:schemeClr val="tx1"/>
                </a:solidFill>
                <a:latin typeface="Times New Roman" pitchFamily="18" charset="0"/>
                <a:ea typeface="MS PGothic" pitchFamily="34" charset="-128"/>
              </a:defRPr>
            </a:lvl9pPr>
          </a:lstStyle>
          <a:p>
            <a:pPr algn="ctr">
              <a:spcBef>
                <a:spcPct val="0"/>
              </a:spcBef>
              <a:buFontTx/>
              <a:buNone/>
            </a:pPr>
            <a:r>
              <a:rPr lang="en-US" altLang="en-US" sz="3200">
                <a:solidFill>
                  <a:schemeClr val="tx2"/>
                </a:solidFill>
              </a:rPr>
              <a:t>Work Completed</a:t>
            </a:r>
          </a:p>
        </p:txBody>
      </p:sp>
      <p:sp>
        <p:nvSpPr>
          <p:cNvPr id="17412" name="Rectangle 3"/>
          <p:cNvSpPr txBox="1">
            <a:spLocks noChangeArrowheads="1"/>
          </p:cNvSpPr>
          <p:nvPr/>
        </p:nvSpPr>
        <p:spPr bwMode="auto">
          <a:xfrm>
            <a:off x="685800" y="1828800"/>
            <a:ext cx="77724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itchFamily="18" charset="0"/>
                <a:ea typeface="MS PGothic" pitchFamily="34" charset="-128"/>
              </a:defRPr>
            </a:lvl1pPr>
            <a:lvl2pPr marL="742950" indent="-285750">
              <a:spcBef>
                <a:spcPct val="20000"/>
              </a:spcBef>
              <a:buChar char="–"/>
              <a:defRPr sz="2000">
                <a:solidFill>
                  <a:schemeClr val="tx1"/>
                </a:solidFill>
                <a:latin typeface="Times New Roman" pitchFamily="18" charset="0"/>
                <a:ea typeface="MS PGothic" pitchFamily="34" charset="-128"/>
              </a:defRPr>
            </a:lvl2pPr>
            <a:lvl3pPr marL="1143000" indent="-228600">
              <a:spcBef>
                <a:spcPct val="20000"/>
              </a:spcBef>
              <a:buChar char="•"/>
              <a:defRPr>
                <a:solidFill>
                  <a:schemeClr val="tx1"/>
                </a:solidFill>
                <a:latin typeface="Times New Roman" pitchFamily="18" charset="0"/>
                <a:ea typeface="MS PGothic" pitchFamily="34" charset="-128"/>
              </a:defRPr>
            </a:lvl3pPr>
            <a:lvl4pPr marL="1600200" indent="-228600">
              <a:spcBef>
                <a:spcPct val="20000"/>
              </a:spcBef>
              <a:buChar char="–"/>
              <a:defRPr sz="1600">
                <a:solidFill>
                  <a:schemeClr val="tx1"/>
                </a:solidFill>
                <a:latin typeface="Times New Roman" pitchFamily="18" charset="0"/>
                <a:ea typeface="MS PGothic" pitchFamily="34" charset="-128"/>
              </a:defRPr>
            </a:lvl4pPr>
            <a:lvl5pPr marL="2057400" indent="-228600">
              <a:spcBef>
                <a:spcPct val="20000"/>
              </a:spcBef>
              <a:buChar char="•"/>
              <a:defRPr sz="1600">
                <a:solidFill>
                  <a:schemeClr val="tx1"/>
                </a:solidFill>
                <a:latin typeface="Times New Roman" pitchFamily="18" charset="0"/>
                <a:ea typeface="MS PGothic" pitchFamily="34" charset="-128"/>
              </a:defRPr>
            </a:lvl5pPr>
            <a:lvl6pPr marL="2514600" indent="-228600" eaLnBrk="0" fontAlgn="base" hangingPunct="0">
              <a:spcBef>
                <a:spcPct val="20000"/>
              </a:spcBef>
              <a:spcAft>
                <a:spcPct val="0"/>
              </a:spcAft>
              <a:buChar char="•"/>
              <a:defRPr sz="1600">
                <a:solidFill>
                  <a:schemeClr val="tx1"/>
                </a:solidFill>
                <a:latin typeface="Times New Roman" pitchFamily="18" charset="0"/>
                <a:ea typeface="MS PGothic" pitchFamily="34" charset="-128"/>
              </a:defRPr>
            </a:lvl6pPr>
            <a:lvl7pPr marL="2971800" indent="-228600" eaLnBrk="0" fontAlgn="base" hangingPunct="0">
              <a:spcBef>
                <a:spcPct val="20000"/>
              </a:spcBef>
              <a:spcAft>
                <a:spcPct val="0"/>
              </a:spcAft>
              <a:buChar char="•"/>
              <a:defRPr sz="1600">
                <a:solidFill>
                  <a:schemeClr val="tx1"/>
                </a:solidFill>
                <a:latin typeface="Times New Roman" pitchFamily="18" charset="0"/>
                <a:ea typeface="MS PGothic" pitchFamily="34" charset="-128"/>
              </a:defRPr>
            </a:lvl7pPr>
            <a:lvl8pPr marL="3429000" indent="-228600" eaLnBrk="0" fontAlgn="base" hangingPunct="0">
              <a:spcBef>
                <a:spcPct val="20000"/>
              </a:spcBef>
              <a:spcAft>
                <a:spcPct val="0"/>
              </a:spcAft>
              <a:buChar char="•"/>
              <a:defRPr sz="1600">
                <a:solidFill>
                  <a:schemeClr val="tx1"/>
                </a:solidFill>
                <a:latin typeface="Times New Roman" pitchFamily="18" charset="0"/>
                <a:ea typeface="MS PGothic" pitchFamily="34" charset="-128"/>
              </a:defRPr>
            </a:lvl8pPr>
            <a:lvl9pPr marL="3886200" indent="-228600" eaLnBrk="0" fontAlgn="base" hangingPunct="0">
              <a:spcBef>
                <a:spcPct val="20000"/>
              </a:spcBef>
              <a:spcAft>
                <a:spcPct val="0"/>
              </a:spcAft>
              <a:buChar char="•"/>
              <a:defRPr sz="1600">
                <a:solidFill>
                  <a:schemeClr val="tx1"/>
                </a:solidFill>
                <a:latin typeface="Times New Roman" pitchFamily="18" charset="0"/>
                <a:ea typeface="MS PGothic" pitchFamily="34" charset="-128"/>
              </a:defRPr>
            </a:lvl9pPr>
          </a:lstStyle>
          <a:p>
            <a:pPr algn="just">
              <a:spcBef>
                <a:spcPts val="575"/>
              </a:spcBef>
            </a:pPr>
            <a:r>
              <a:rPr lang="en-US" altLang="en-US"/>
              <a:t>18 submissions were covered during the meeting covering areas related to:</a:t>
            </a:r>
          </a:p>
          <a:p>
            <a:pPr lvl="1" algn="just">
              <a:spcBef>
                <a:spcPts val="575"/>
              </a:spcBef>
              <a:buFontTx/>
              <a:buChar char="•"/>
            </a:pPr>
            <a:r>
              <a:rPr lang="en-US" altLang="en-US" sz="1800"/>
              <a:t>Channel model</a:t>
            </a:r>
          </a:p>
          <a:p>
            <a:pPr lvl="1" algn="just">
              <a:spcBef>
                <a:spcPts val="575"/>
              </a:spcBef>
              <a:buFontTx/>
              <a:buChar char="•"/>
            </a:pPr>
            <a:r>
              <a:rPr lang="en-US" altLang="en-US" sz="1800"/>
              <a:t>Usage model</a:t>
            </a:r>
          </a:p>
          <a:p>
            <a:pPr lvl="1" algn="just">
              <a:spcBef>
                <a:spcPts val="575"/>
              </a:spcBef>
              <a:buFontTx/>
              <a:buChar char="•"/>
            </a:pPr>
            <a:r>
              <a:rPr lang="en-US" altLang="en-US" sz="1800"/>
              <a:t>Simulation scenario and evaluation methodology</a:t>
            </a:r>
          </a:p>
          <a:p>
            <a:pPr lvl="1" algn="just">
              <a:spcBef>
                <a:spcPts val="575"/>
              </a:spcBef>
              <a:buFontTx/>
              <a:buChar char="•"/>
            </a:pPr>
            <a:r>
              <a:rPr lang="en-US" altLang="en-US" sz="1800"/>
              <a:t>Technologies</a:t>
            </a:r>
          </a:p>
          <a:p>
            <a:pPr lvl="1" algn="just">
              <a:spcBef>
                <a:spcPts val="575"/>
              </a:spcBef>
              <a:buFontTx/>
              <a:buChar char="•"/>
            </a:pPr>
            <a:endParaRPr lang="en-US" altLang="en-US" sz="1800"/>
          </a:p>
          <a:p>
            <a:pPr algn="just">
              <a:spcBef>
                <a:spcPts val="575"/>
              </a:spcBef>
            </a:pPr>
            <a:r>
              <a:rPr lang="en-US" altLang="en-US"/>
              <a:t>Significant progress is made in the development of specification framework document</a:t>
            </a:r>
            <a:endParaRPr lang="en-US" altLang="en-US" sz="1800"/>
          </a:p>
          <a:p>
            <a:pPr algn="just">
              <a:spcBef>
                <a:spcPts val="575"/>
              </a:spcBef>
            </a:pPr>
            <a:endParaRPr lang="en-US" altLang="en-US"/>
          </a:p>
          <a:p>
            <a:pPr algn="just">
              <a:spcBef>
                <a:spcPts val="1225"/>
              </a:spcBef>
            </a:pPr>
            <a:endParaRPr lang="en-US" altLang="en-US"/>
          </a:p>
          <a:p>
            <a:pPr algn="just">
              <a:spcBef>
                <a:spcPts val="1225"/>
              </a:spcBef>
            </a:pPr>
            <a:endParaRPr lang="en-US" altLang="en-US"/>
          </a:p>
          <a:p>
            <a:pPr lvl="1" algn="just"/>
            <a:endParaRPr lang="en-US" altLang="en-US"/>
          </a:p>
          <a:p>
            <a:pPr lvl="1"/>
            <a:endParaRPr lang="en-US" altLang="en-US"/>
          </a:p>
          <a:p>
            <a:pPr lvl="1"/>
            <a:endParaRPr lang="en-US" altLang="en-US"/>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3/6 of 11-16-0181 by Edward Au (Huawei Technologies)</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January 2016</a:t>
            </a:r>
            <a:endParaRPr lang="en-US"/>
          </a:p>
        </p:txBody>
      </p:sp>
      <p:sp>
        <p:nvSpPr>
          <p:cNvPr id="3" name="Footer Placeholder 2"/>
          <p:cNvSpPr>
            <a:spLocks noGrp="1"/>
          </p:cNvSpPr>
          <p:nvPr>
            <p:ph type="ftr" sz="quarter" idx="11"/>
          </p:nvPr>
        </p:nvSpPr>
        <p:spPr/>
        <p:txBody>
          <a:bodyPr/>
          <a:lstStyle/>
          <a:p>
            <a:pPr>
              <a:defRPr/>
            </a:pPr>
            <a:r>
              <a:rPr lang="en-US" smtClean="0"/>
              <a:t>Adrian Stephens, Intel Corporation</a:t>
            </a:r>
            <a:endParaRPr lang="en-US"/>
          </a:p>
        </p:txBody>
      </p:sp>
    </p:spTree>
    <p:extLst>
      <p:ext uri="{BB962C8B-B14F-4D97-AF65-F5344CB8AC3E}">
        <p14:creationId xmlns:p14="http://schemas.microsoft.com/office/powerpoint/2010/main" val="332687904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itchFamily="18" charset="0"/>
                <a:ea typeface="MS PGothic" pitchFamily="34" charset="-128"/>
              </a:defRPr>
            </a:lvl1pPr>
            <a:lvl2pPr marL="742950" indent="-285750">
              <a:spcBef>
                <a:spcPct val="20000"/>
              </a:spcBef>
              <a:buChar char="–"/>
              <a:defRPr sz="2000">
                <a:solidFill>
                  <a:schemeClr val="tx1"/>
                </a:solidFill>
                <a:latin typeface="Times New Roman" pitchFamily="18" charset="0"/>
                <a:ea typeface="MS PGothic" pitchFamily="34" charset="-128"/>
              </a:defRPr>
            </a:lvl2pPr>
            <a:lvl3pPr marL="1143000" indent="-228600">
              <a:spcBef>
                <a:spcPct val="20000"/>
              </a:spcBef>
              <a:buChar char="•"/>
              <a:defRPr>
                <a:solidFill>
                  <a:schemeClr val="tx1"/>
                </a:solidFill>
                <a:latin typeface="Times New Roman" pitchFamily="18" charset="0"/>
                <a:ea typeface="MS PGothic" pitchFamily="34" charset="-128"/>
              </a:defRPr>
            </a:lvl3pPr>
            <a:lvl4pPr marL="1600200" indent="-228600">
              <a:spcBef>
                <a:spcPct val="20000"/>
              </a:spcBef>
              <a:buChar char="–"/>
              <a:defRPr sz="1600">
                <a:solidFill>
                  <a:schemeClr val="tx1"/>
                </a:solidFill>
                <a:latin typeface="Times New Roman" pitchFamily="18" charset="0"/>
                <a:ea typeface="MS PGothic" pitchFamily="34" charset="-128"/>
              </a:defRPr>
            </a:lvl4pPr>
            <a:lvl5pPr marL="2057400" indent="-228600">
              <a:spcBef>
                <a:spcPct val="20000"/>
              </a:spcBef>
              <a:buChar char="•"/>
              <a:defRPr sz="1600">
                <a:solidFill>
                  <a:schemeClr val="tx1"/>
                </a:solidFill>
                <a:latin typeface="Times New Roman" pitchFamily="18" charset="0"/>
                <a:ea typeface="MS PGothic" pitchFamily="34" charset="-128"/>
              </a:defRPr>
            </a:lvl5pPr>
            <a:lvl6pPr marL="2514600" indent="-228600" eaLnBrk="0" fontAlgn="base" hangingPunct="0">
              <a:spcBef>
                <a:spcPct val="20000"/>
              </a:spcBef>
              <a:spcAft>
                <a:spcPct val="0"/>
              </a:spcAft>
              <a:buChar char="•"/>
              <a:defRPr sz="1600">
                <a:solidFill>
                  <a:schemeClr val="tx1"/>
                </a:solidFill>
                <a:latin typeface="Times New Roman" pitchFamily="18" charset="0"/>
                <a:ea typeface="MS PGothic" pitchFamily="34" charset="-128"/>
              </a:defRPr>
            </a:lvl6pPr>
            <a:lvl7pPr marL="2971800" indent="-228600" eaLnBrk="0" fontAlgn="base" hangingPunct="0">
              <a:spcBef>
                <a:spcPct val="20000"/>
              </a:spcBef>
              <a:spcAft>
                <a:spcPct val="0"/>
              </a:spcAft>
              <a:buChar char="•"/>
              <a:defRPr sz="1600">
                <a:solidFill>
                  <a:schemeClr val="tx1"/>
                </a:solidFill>
                <a:latin typeface="Times New Roman" pitchFamily="18" charset="0"/>
                <a:ea typeface="MS PGothic" pitchFamily="34" charset="-128"/>
              </a:defRPr>
            </a:lvl7pPr>
            <a:lvl8pPr marL="3429000" indent="-228600" eaLnBrk="0" fontAlgn="base" hangingPunct="0">
              <a:spcBef>
                <a:spcPct val="20000"/>
              </a:spcBef>
              <a:spcAft>
                <a:spcPct val="0"/>
              </a:spcAft>
              <a:buChar char="•"/>
              <a:defRPr sz="1600">
                <a:solidFill>
                  <a:schemeClr val="tx1"/>
                </a:solidFill>
                <a:latin typeface="Times New Roman" pitchFamily="18" charset="0"/>
                <a:ea typeface="MS PGothic" pitchFamily="34" charset="-128"/>
              </a:defRPr>
            </a:lvl8pPr>
            <a:lvl9pPr marL="3886200" indent="-228600" eaLnBrk="0" fontAlgn="base" hangingPunct="0">
              <a:spcBef>
                <a:spcPct val="20000"/>
              </a:spcBef>
              <a:spcAft>
                <a:spcPct val="0"/>
              </a:spcAft>
              <a:buChar char="•"/>
              <a:defRPr sz="1600">
                <a:solidFill>
                  <a:schemeClr val="tx1"/>
                </a:solidFill>
                <a:latin typeface="Times New Roman" pitchFamily="18" charset="0"/>
                <a:ea typeface="MS PGothic" pitchFamily="34" charset="-128"/>
              </a:defRPr>
            </a:lvl9pPr>
          </a:lstStyle>
          <a:p>
            <a:pPr>
              <a:spcBef>
                <a:spcPct val="0"/>
              </a:spcBef>
              <a:buFontTx/>
              <a:buNone/>
            </a:pPr>
            <a:r>
              <a:rPr lang="en-US" altLang="en-US" sz="1200" b="0"/>
              <a:t>Slide </a:t>
            </a:r>
            <a:fld id="{60BDB5ED-E4AB-41B4-B243-82ABEF0E5821}" type="slidenum">
              <a:rPr lang="en-US" altLang="en-US" sz="1200" b="0"/>
              <a:pPr>
                <a:spcBef>
                  <a:spcPct val="0"/>
                </a:spcBef>
                <a:buFontTx/>
                <a:buNone/>
              </a:pPr>
              <a:t>76</a:t>
            </a:fld>
            <a:endParaRPr lang="en-US" altLang="en-US" sz="1200" b="0"/>
          </a:p>
        </p:txBody>
      </p:sp>
      <p:sp>
        <p:nvSpPr>
          <p:cNvPr id="19459" name="Rectangle 2"/>
          <p:cNvSpPr txBox="1">
            <a:spLocks noChangeArrowheads="1"/>
          </p:cNvSpPr>
          <p:nvPr/>
        </p:nvSpPr>
        <p:spPr bwMode="auto">
          <a:xfrm>
            <a:off x="685800" y="6096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itchFamily="18" charset="0"/>
                <a:ea typeface="MS PGothic" pitchFamily="34" charset="-128"/>
              </a:defRPr>
            </a:lvl1pPr>
            <a:lvl2pPr marL="742950" indent="-285750">
              <a:spcBef>
                <a:spcPct val="20000"/>
              </a:spcBef>
              <a:buChar char="–"/>
              <a:defRPr sz="2000">
                <a:solidFill>
                  <a:schemeClr val="tx1"/>
                </a:solidFill>
                <a:latin typeface="Times New Roman" pitchFamily="18" charset="0"/>
                <a:ea typeface="MS PGothic" pitchFamily="34" charset="-128"/>
              </a:defRPr>
            </a:lvl2pPr>
            <a:lvl3pPr marL="1143000" indent="-228600">
              <a:spcBef>
                <a:spcPct val="20000"/>
              </a:spcBef>
              <a:buChar char="•"/>
              <a:defRPr>
                <a:solidFill>
                  <a:schemeClr val="tx1"/>
                </a:solidFill>
                <a:latin typeface="Times New Roman" pitchFamily="18" charset="0"/>
                <a:ea typeface="MS PGothic" pitchFamily="34" charset="-128"/>
              </a:defRPr>
            </a:lvl3pPr>
            <a:lvl4pPr marL="1600200" indent="-228600">
              <a:spcBef>
                <a:spcPct val="20000"/>
              </a:spcBef>
              <a:buChar char="–"/>
              <a:defRPr sz="1600">
                <a:solidFill>
                  <a:schemeClr val="tx1"/>
                </a:solidFill>
                <a:latin typeface="Times New Roman" pitchFamily="18" charset="0"/>
                <a:ea typeface="MS PGothic" pitchFamily="34" charset="-128"/>
              </a:defRPr>
            </a:lvl4pPr>
            <a:lvl5pPr marL="2057400" indent="-228600">
              <a:spcBef>
                <a:spcPct val="20000"/>
              </a:spcBef>
              <a:buChar char="•"/>
              <a:defRPr sz="1600">
                <a:solidFill>
                  <a:schemeClr val="tx1"/>
                </a:solidFill>
                <a:latin typeface="Times New Roman" pitchFamily="18" charset="0"/>
                <a:ea typeface="MS PGothic" pitchFamily="34" charset="-128"/>
              </a:defRPr>
            </a:lvl5pPr>
            <a:lvl6pPr marL="2514600" indent="-228600" eaLnBrk="0" fontAlgn="base" hangingPunct="0">
              <a:spcBef>
                <a:spcPct val="20000"/>
              </a:spcBef>
              <a:spcAft>
                <a:spcPct val="0"/>
              </a:spcAft>
              <a:buChar char="•"/>
              <a:defRPr sz="1600">
                <a:solidFill>
                  <a:schemeClr val="tx1"/>
                </a:solidFill>
                <a:latin typeface="Times New Roman" pitchFamily="18" charset="0"/>
                <a:ea typeface="MS PGothic" pitchFamily="34" charset="-128"/>
              </a:defRPr>
            </a:lvl6pPr>
            <a:lvl7pPr marL="2971800" indent="-228600" eaLnBrk="0" fontAlgn="base" hangingPunct="0">
              <a:spcBef>
                <a:spcPct val="20000"/>
              </a:spcBef>
              <a:spcAft>
                <a:spcPct val="0"/>
              </a:spcAft>
              <a:buChar char="•"/>
              <a:defRPr sz="1600">
                <a:solidFill>
                  <a:schemeClr val="tx1"/>
                </a:solidFill>
                <a:latin typeface="Times New Roman" pitchFamily="18" charset="0"/>
                <a:ea typeface="MS PGothic" pitchFamily="34" charset="-128"/>
              </a:defRPr>
            </a:lvl7pPr>
            <a:lvl8pPr marL="3429000" indent="-228600" eaLnBrk="0" fontAlgn="base" hangingPunct="0">
              <a:spcBef>
                <a:spcPct val="20000"/>
              </a:spcBef>
              <a:spcAft>
                <a:spcPct val="0"/>
              </a:spcAft>
              <a:buChar char="•"/>
              <a:defRPr sz="1600">
                <a:solidFill>
                  <a:schemeClr val="tx1"/>
                </a:solidFill>
                <a:latin typeface="Times New Roman" pitchFamily="18" charset="0"/>
                <a:ea typeface="MS PGothic" pitchFamily="34" charset="-128"/>
              </a:defRPr>
            </a:lvl8pPr>
            <a:lvl9pPr marL="3886200" indent="-228600" eaLnBrk="0" fontAlgn="base" hangingPunct="0">
              <a:spcBef>
                <a:spcPct val="20000"/>
              </a:spcBef>
              <a:spcAft>
                <a:spcPct val="0"/>
              </a:spcAft>
              <a:buChar char="•"/>
              <a:defRPr sz="1600">
                <a:solidFill>
                  <a:schemeClr val="tx1"/>
                </a:solidFill>
                <a:latin typeface="Times New Roman" pitchFamily="18" charset="0"/>
                <a:ea typeface="MS PGothic" pitchFamily="34" charset="-128"/>
              </a:defRPr>
            </a:lvl9pPr>
          </a:lstStyle>
          <a:p>
            <a:pPr algn="ctr">
              <a:spcBef>
                <a:spcPct val="0"/>
              </a:spcBef>
              <a:buFontTx/>
              <a:buNone/>
            </a:pPr>
            <a:r>
              <a:rPr lang="en-US" altLang="en-US" sz="3200">
                <a:solidFill>
                  <a:schemeClr val="tx2"/>
                </a:solidFill>
              </a:rPr>
              <a:t>Progress on Task Group documents</a:t>
            </a:r>
          </a:p>
        </p:txBody>
      </p:sp>
      <p:graphicFrame>
        <p:nvGraphicFramePr>
          <p:cNvPr id="7" name="Table 6"/>
          <p:cNvGraphicFramePr>
            <a:graphicFrameLocks noGrp="1"/>
          </p:cNvGraphicFramePr>
          <p:nvPr/>
        </p:nvGraphicFramePr>
        <p:xfrm>
          <a:off x="609600" y="1787525"/>
          <a:ext cx="7772401" cy="2971811"/>
        </p:xfrm>
        <a:graphic>
          <a:graphicData uri="http://schemas.openxmlformats.org/drawingml/2006/table">
            <a:tbl>
              <a:tblPr firstRow="1" bandRow="1">
                <a:tableStyleId>{21E4AEA4-8DFA-4A89-87EB-49C32662AFE0}</a:tableStyleId>
              </a:tblPr>
              <a:tblGrid>
                <a:gridCol w="1295401"/>
                <a:gridCol w="3276600"/>
                <a:gridCol w="3200400"/>
              </a:tblGrid>
              <a:tr h="370751">
                <a:tc>
                  <a:txBody>
                    <a:bodyPr/>
                    <a:lstStyle/>
                    <a:p>
                      <a:r>
                        <a:rPr lang="en-US" sz="1500" dirty="0" smtClean="0"/>
                        <a:t>Doc. No.</a:t>
                      </a:r>
                      <a:endParaRPr lang="en-US" sz="1500" dirty="0"/>
                    </a:p>
                  </a:txBody>
                  <a:tcPr marT="45711" marB="45711"/>
                </a:tc>
                <a:tc>
                  <a:txBody>
                    <a:bodyPr/>
                    <a:lstStyle/>
                    <a:p>
                      <a:r>
                        <a:rPr lang="en-US" sz="1500" dirty="0" smtClean="0"/>
                        <a:t>Title of the Task Group documents</a:t>
                      </a:r>
                      <a:endParaRPr lang="en-US" sz="1500" dirty="0"/>
                    </a:p>
                  </a:txBody>
                  <a:tcPr marT="45711" marB="45711"/>
                </a:tc>
                <a:tc>
                  <a:txBody>
                    <a:bodyPr/>
                    <a:lstStyle/>
                    <a:p>
                      <a:r>
                        <a:rPr lang="en-US" sz="1500" dirty="0" smtClean="0"/>
                        <a:t>Status</a:t>
                      </a:r>
                      <a:endParaRPr lang="en-US" sz="1500" dirty="0"/>
                    </a:p>
                  </a:txBody>
                  <a:tcPr marT="45711" marB="45711"/>
                </a:tc>
              </a:tr>
              <a:tr h="391194">
                <a:tc>
                  <a:txBody>
                    <a:bodyPr/>
                    <a:lstStyle/>
                    <a:p>
                      <a:r>
                        <a:rPr lang="en-US" sz="1400" dirty="0" smtClean="0"/>
                        <a:t>15/1079r2</a:t>
                      </a:r>
                      <a:endParaRPr lang="en-US" sz="1400" dirty="0"/>
                    </a:p>
                  </a:txBody>
                  <a:tcPr marT="45670" marB="4567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err="1" smtClean="0"/>
                        <a:t>TGay</a:t>
                      </a:r>
                      <a:r>
                        <a:rPr lang="en-US" sz="1400" dirty="0" smtClean="0"/>
                        <a:t> selection</a:t>
                      </a:r>
                      <a:r>
                        <a:rPr lang="en-US" sz="1400" baseline="0" dirty="0" smtClean="0"/>
                        <a:t> procedure</a:t>
                      </a:r>
                      <a:endParaRPr lang="en-US" sz="1400" dirty="0"/>
                    </a:p>
                  </a:txBody>
                  <a:tcPr marT="45670" marB="4567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Approved in November 2015</a:t>
                      </a:r>
                      <a:endParaRPr lang="en-US" sz="1400" dirty="0"/>
                    </a:p>
                  </a:txBody>
                  <a:tcPr marT="45670" marB="45670" anchor="ctr"/>
                </a:tc>
              </a:tr>
              <a:tr h="518136">
                <a:tc>
                  <a:txBody>
                    <a:bodyPr/>
                    <a:lstStyle/>
                    <a:p>
                      <a:r>
                        <a:rPr lang="en-US" sz="1400" dirty="0" smtClean="0"/>
                        <a:t>15/1358r0</a:t>
                      </a:r>
                      <a:endParaRPr lang="en-US" sz="1400" dirty="0"/>
                    </a:p>
                  </a:txBody>
                  <a:tcPr marT="45711" marB="45711"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400" dirty="0" smtClean="0"/>
                        <a:t>Specification framework for </a:t>
                      </a:r>
                      <a:r>
                        <a:rPr lang="en-US" altLang="en-US" sz="1400" dirty="0" err="1" smtClean="0"/>
                        <a:t>TGay</a:t>
                      </a:r>
                      <a:endParaRPr lang="en-US" altLang="en-US" sz="1400" dirty="0" smtClean="0"/>
                    </a:p>
                  </a:txBody>
                  <a:tcPr marT="45711" marB="45711"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Approved</a:t>
                      </a:r>
                      <a:r>
                        <a:rPr lang="en-US" sz="1400" baseline="0" dirty="0" smtClean="0"/>
                        <a:t> in November 2015 as an initial version</a:t>
                      </a:r>
                      <a:endParaRPr lang="en-US" sz="1400" dirty="0"/>
                    </a:p>
                  </a:txBody>
                  <a:tcPr marT="45711" marB="45711" anchor="ctr"/>
                </a:tc>
              </a:tr>
              <a:tr h="518136">
                <a:tc>
                  <a:txBody>
                    <a:bodyPr/>
                    <a:lstStyle/>
                    <a:p>
                      <a:r>
                        <a:rPr lang="en-US" sz="1400" dirty="0" smtClean="0"/>
                        <a:t>15/0625r3</a:t>
                      </a:r>
                      <a:endParaRPr lang="en-US" sz="1400" dirty="0"/>
                    </a:p>
                  </a:txBody>
                  <a:tcPr marT="45711" marB="45711"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IEEE 802.11 </a:t>
                      </a:r>
                      <a:r>
                        <a:rPr lang="en-US" sz="1400" dirty="0" err="1" smtClean="0"/>
                        <a:t>TGay</a:t>
                      </a:r>
                      <a:r>
                        <a:rPr lang="en-US" sz="1400" dirty="0" smtClean="0"/>
                        <a:t> use cases</a:t>
                      </a:r>
                      <a:endParaRPr lang="en-US" sz="1400" dirty="0"/>
                    </a:p>
                  </a:txBody>
                  <a:tcPr marT="45711" marB="45711"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Approved in </a:t>
                      </a:r>
                      <a:r>
                        <a:rPr lang="en-US" sz="1400" smtClean="0"/>
                        <a:t>November 2015 as</a:t>
                      </a:r>
                      <a:r>
                        <a:rPr lang="en-US" sz="1400" baseline="0" smtClean="0"/>
                        <a:t> </a:t>
                      </a:r>
                      <a:r>
                        <a:rPr lang="en-US" sz="1400" baseline="0" dirty="0" smtClean="0"/>
                        <a:t>the baseline usage model document </a:t>
                      </a:r>
                      <a:endParaRPr lang="en-US" sz="1400" dirty="0"/>
                    </a:p>
                  </a:txBody>
                  <a:tcPr marT="45711" marB="45711" anchor="ctr"/>
                </a:tc>
              </a:tr>
              <a:tr h="391194">
                <a:tc>
                  <a:txBody>
                    <a:bodyPr/>
                    <a:lstStyle/>
                    <a:p>
                      <a:r>
                        <a:rPr lang="en-US" sz="1400" dirty="0" smtClean="0"/>
                        <a:t>15/1150r2</a:t>
                      </a:r>
                      <a:endParaRPr lang="en-US" sz="1400" dirty="0"/>
                    </a:p>
                  </a:txBody>
                  <a:tcPr marT="45688" marB="45688"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Channel models for IEEE 802.11ay</a:t>
                      </a:r>
                      <a:endParaRPr lang="en-US" sz="1400" dirty="0"/>
                    </a:p>
                  </a:txBody>
                  <a:tcPr marT="45688" marB="45688" anchor="ctr"/>
                </a:tc>
                <a:tc row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Draft proposals are under review and ongoing</a:t>
                      </a:r>
                      <a:r>
                        <a:rPr lang="en-US" sz="1400" baseline="0" dirty="0" smtClean="0"/>
                        <a:t> discussion</a:t>
                      </a:r>
                      <a:endParaRPr lang="en-US" sz="1400" dirty="0"/>
                    </a:p>
                  </a:txBody>
                  <a:tcPr marT="45688" marB="45688" anchor="ctr"/>
                </a:tc>
              </a:tr>
              <a:tr h="391194">
                <a:tc>
                  <a:txBody>
                    <a:bodyPr/>
                    <a:lstStyle/>
                    <a:p>
                      <a:r>
                        <a:rPr lang="en-US" sz="1400" dirty="0" smtClean="0"/>
                        <a:t>15/1074r0</a:t>
                      </a:r>
                      <a:endParaRPr lang="en-US" sz="1400" dirty="0"/>
                    </a:p>
                  </a:txBody>
                  <a:tcPr marT="45711" marB="45711"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err="1" smtClean="0"/>
                        <a:t>TGay</a:t>
                      </a:r>
                      <a:r>
                        <a:rPr lang="en-US" sz="1400" dirty="0" smtClean="0"/>
                        <a:t> functional requirements</a:t>
                      </a:r>
                      <a:endParaRPr lang="en-US" sz="1400" dirty="0"/>
                    </a:p>
                  </a:txBody>
                  <a:tcPr marT="45711" marB="45711" anchor="ctr"/>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500" dirty="0"/>
                    </a:p>
                  </a:txBody>
                  <a:tcPr marT="45722" marB="45722" anchor="ctr"/>
                </a:tc>
              </a:tr>
              <a:tr h="39119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Times New Roman" charset="0"/>
                          <a:ea typeface="MS PGothic" charset="0"/>
                          <a:cs typeface="MS PGothic" charset="0"/>
                        </a:rPr>
                        <a:t>15/0866r2</a:t>
                      </a:r>
                      <a:endParaRPr kumimoji="0" lang="en-US" sz="1400" b="0" i="0" u="none" strike="noStrike" cap="none" normalizeH="0" baseline="0" dirty="0">
                        <a:ln>
                          <a:noFill/>
                        </a:ln>
                        <a:solidFill>
                          <a:srgbClr val="000000"/>
                        </a:solidFill>
                        <a:effectLst/>
                        <a:latin typeface="Times New Roman" charset="0"/>
                        <a:ea typeface="MS PGothic" charset="0"/>
                        <a:cs typeface="MS PGothic" charset="0"/>
                      </a:endParaRPr>
                    </a:p>
                  </a:txBody>
                  <a:tcPr marT="45688" marB="45688"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err="1">
                          <a:ln>
                            <a:noFill/>
                          </a:ln>
                          <a:solidFill>
                            <a:srgbClr val="000000"/>
                          </a:solidFill>
                          <a:effectLst/>
                          <a:latin typeface="Times New Roman" charset="0"/>
                          <a:ea typeface="MS PGothic" charset="0"/>
                          <a:cs typeface="MS PGothic" charset="0"/>
                        </a:rPr>
                        <a:t>TGay</a:t>
                      </a:r>
                      <a:r>
                        <a:rPr kumimoji="0" lang="en-US" sz="1400" b="0" i="0" u="none" strike="noStrike" cap="none" normalizeH="0" baseline="0" dirty="0">
                          <a:ln>
                            <a:noFill/>
                          </a:ln>
                          <a:solidFill>
                            <a:srgbClr val="000000"/>
                          </a:solidFill>
                          <a:effectLst/>
                          <a:latin typeface="Times New Roman" charset="0"/>
                          <a:ea typeface="MS PGothic" charset="0"/>
                          <a:cs typeface="MS PGothic" charset="0"/>
                        </a:rPr>
                        <a:t> </a:t>
                      </a:r>
                      <a:r>
                        <a:rPr kumimoji="0" lang="en-US" sz="1400" b="0" i="0" u="none" strike="noStrike" cap="none" normalizeH="0" baseline="0" dirty="0" smtClean="0">
                          <a:ln>
                            <a:noFill/>
                          </a:ln>
                          <a:solidFill>
                            <a:srgbClr val="000000"/>
                          </a:solidFill>
                          <a:effectLst/>
                          <a:latin typeface="Times New Roman" charset="0"/>
                          <a:ea typeface="MS PGothic" charset="0"/>
                          <a:cs typeface="MS PGothic" charset="0"/>
                        </a:rPr>
                        <a:t>evaluation methodology</a:t>
                      </a:r>
                      <a:endParaRPr kumimoji="0" lang="en-US" sz="1400" b="0" i="0" u="none" strike="noStrike" cap="none" normalizeH="0" baseline="0" dirty="0">
                        <a:ln>
                          <a:noFill/>
                        </a:ln>
                        <a:solidFill>
                          <a:srgbClr val="000000"/>
                        </a:solidFill>
                        <a:effectLst/>
                        <a:latin typeface="Times New Roman" charset="0"/>
                        <a:ea typeface="MS PGothic" charset="0"/>
                        <a:cs typeface="MS PGothic" charset="0"/>
                      </a:endParaRPr>
                    </a:p>
                  </a:txBody>
                  <a:tcPr marT="45688" marB="45688" anchor="ctr" horzOverflow="overflow"/>
                </a:tc>
                <a:tc v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500" b="0" i="0" u="none" strike="noStrike" cap="none" normalizeH="0" baseline="0" dirty="0">
                        <a:ln>
                          <a:noFill/>
                        </a:ln>
                        <a:solidFill>
                          <a:srgbClr val="000000"/>
                        </a:solidFill>
                        <a:effectLst/>
                        <a:latin typeface="Times New Roman" charset="0"/>
                        <a:ea typeface="MS PGothic" charset="0"/>
                        <a:cs typeface="MS PGothic" charset="0"/>
                      </a:endParaRPr>
                    </a:p>
                  </a:txBody>
                  <a:tcPr marT="45699" marB="45699" anchor="ctr" horzOverflow="overflow"/>
                </a:tc>
              </a:tr>
            </a:tbl>
          </a:graphicData>
        </a:graphic>
      </p:graphicFrame>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4/6 of 11-16-0181 by Edward Au (Huawei Technologies)</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January 2016</a:t>
            </a:r>
            <a:endParaRPr lang="en-US"/>
          </a:p>
        </p:txBody>
      </p:sp>
      <p:sp>
        <p:nvSpPr>
          <p:cNvPr id="3" name="Footer Placeholder 2"/>
          <p:cNvSpPr>
            <a:spLocks noGrp="1"/>
          </p:cNvSpPr>
          <p:nvPr>
            <p:ph type="ftr" sz="quarter" idx="11"/>
          </p:nvPr>
        </p:nvSpPr>
        <p:spPr/>
        <p:txBody>
          <a:bodyPr/>
          <a:lstStyle/>
          <a:p>
            <a:pPr>
              <a:defRPr/>
            </a:pPr>
            <a:r>
              <a:rPr lang="en-US" smtClean="0"/>
              <a:t>Adrian Stephens, Intel Corporation</a:t>
            </a:r>
            <a:endParaRPr lang="en-US"/>
          </a:p>
        </p:txBody>
      </p:sp>
    </p:spTree>
    <p:extLst>
      <p:ext uri="{BB962C8B-B14F-4D97-AF65-F5344CB8AC3E}">
        <p14:creationId xmlns:p14="http://schemas.microsoft.com/office/powerpoint/2010/main" val="90385754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itchFamily="18" charset="0"/>
                <a:ea typeface="MS PGothic" pitchFamily="34" charset="-128"/>
              </a:defRPr>
            </a:lvl1pPr>
            <a:lvl2pPr marL="742950" indent="-285750">
              <a:spcBef>
                <a:spcPct val="20000"/>
              </a:spcBef>
              <a:buChar char="–"/>
              <a:defRPr sz="2000">
                <a:solidFill>
                  <a:schemeClr val="tx1"/>
                </a:solidFill>
                <a:latin typeface="Times New Roman" pitchFamily="18" charset="0"/>
                <a:ea typeface="MS PGothic" pitchFamily="34" charset="-128"/>
              </a:defRPr>
            </a:lvl2pPr>
            <a:lvl3pPr marL="1143000" indent="-228600">
              <a:spcBef>
                <a:spcPct val="20000"/>
              </a:spcBef>
              <a:buChar char="•"/>
              <a:defRPr>
                <a:solidFill>
                  <a:schemeClr val="tx1"/>
                </a:solidFill>
                <a:latin typeface="Times New Roman" pitchFamily="18" charset="0"/>
                <a:ea typeface="MS PGothic" pitchFamily="34" charset="-128"/>
              </a:defRPr>
            </a:lvl3pPr>
            <a:lvl4pPr marL="1600200" indent="-228600">
              <a:spcBef>
                <a:spcPct val="20000"/>
              </a:spcBef>
              <a:buChar char="–"/>
              <a:defRPr sz="1600">
                <a:solidFill>
                  <a:schemeClr val="tx1"/>
                </a:solidFill>
                <a:latin typeface="Times New Roman" pitchFamily="18" charset="0"/>
                <a:ea typeface="MS PGothic" pitchFamily="34" charset="-128"/>
              </a:defRPr>
            </a:lvl4pPr>
            <a:lvl5pPr marL="2057400" indent="-228600">
              <a:spcBef>
                <a:spcPct val="20000"/>
              </a:spcBef>
              <a:buChar char="•"/>
              <a:defRPr sz="1600">
                <a:solidFill>
                  <a:schemeClr val="tx1"/>
                </a:solidFill>
                <a:latin typeface="Times New Roman" pitchFamily="18" charset="0"/>
                <a:ea typeface="MS PGothic" pitchFamily="34" charset="-128"/>
              </a:defRPr>
            </a:lvl5pPr>
            <a:lvl6pPr marL="2514600" indent="-228600" eaLnBrk="0" fontAlgn="base" hangingPunct="0">
              <a:spcBef>
                <a:spcPct val="20000"/>
              </a:spcBef>
              <a:spcAft>
                <a:spcPct val="0"/>
              </a:spcAft>
              <a:buChar char="•"/>
              <a:defRPr sz="1600">
                <a:solidFill>
                  <a:schemeClr val="tx1"/>
                </a:solidFill>
                <a:latin typeface="Times New Roman" pitchFamily="18" charset="0"/>
                <a:ea typeface="MS PGothic" pitchFamily="34" charset="-128"/>
              </a:defRPr>
            </a:lvl6pPr>
            <a:lvl7pPr marL="2971800" indent="-228600" eaLnBrk="0" fontAlgn="base" hangingPunct="0">
              <a:spcBef>
                <a:spcPct val="20000"/>
              </a:spcBef>
              <a:spcAft>
                <a:spcPct val="0"/>
              </a:spcAft>
              <a:buChar char="•"/>
              <a:defRPr sz="1600">
                <a:solidFill>
                  <a:schemeClr val="tx1"/>
                </a:solidFill>
                <a:latin typeface="Times New Roman" pitchFamily="18" charset="0"/>
                <a:ea typeface="MS PGothic" pitchFamily="34" charset="-128"/>
              </a:defRPr>
            </a:lvl7pPr>
            <a:lvl8pPr marL="3429000" indent="-228600" eaLnBrk="0" fontAlgn="base" hangingPunct="0">
              <a:spcBef>
                <a:spcPct val="20000"/>
              </a:spcBef>
              <a:spcAft>
                <a:spcPct val="0"/>
              </a:spcAft>
              <a:buChar char="•"/>
              <a:defRPr sz="1600">
                <a:solidFill>
                  <a:schemeClr val="tx1"/>
                </a:solidFill>
                <a:latin typeface="Times New Roman" pitchFamily="18" charset="0"/>
                <a:ea typeface="MS PGothic" pitchFamily="34" charset="-128"/>
              </a:defRPr>
            </a:lvl8pPr>
            <a:lvl9pPr marL="3886200" indent="-228600" eaLnBrk="0" fontAlgn="base" hangingPunct="0">
              <a:spcBef>
                <a:spcPct val="20000"/>
              </a:spcBef>
              <a:spcAft>
                <a:spcPct val="0"/>
              </a:spcAft>
              <a:buChar char="•"/>
              <a:defRPr sz="1600">
                <a:solidFill>
                  <a:schemeClr val="tx1"/>
                </a:solidFill>
                <a:latin typeface="Times New Roman" pitchFamily="18" charset="0"/>
                <a:ea typeface="MS PGothic" pitchFamily="34" charset="-128"/>
              </a:defRPr>
            </a:lvl9pPr>
          </a:lstStyle>
          <a:p>
            <a:pPr>
              <a:spcBef>
                <a:spcPct val="0"/>
              </a:spcBef>
              <a:buFontTx/>
              <a:buNone/>
            </a:pPr>
            <a:r>
              <a:rPr lang="en-US" altLang="en-US" sz="1200" b="0"/>
              <a:t>Slide </a:t>
            </a:r>
            <a:fld id="{6CC9DB14-2182-49FF-A230-EAF2B5E88721}" type="slidenum">
              <a:rPr lang="en-US" altLang="en-US" sz="1200" b="0"/>
              <a:pPr>
                <a:spcBef>
                  <a:spcPct val="0"/>
                </a:spcBef>
                <a:buFontTx/>
                <a:buNone/>
              </a:pPr>
              <a:t>77</a:t>
            </a:fld>
            <a:endParaRPr lang="en-US" altLang="en-US" sz="1200" b="0"/>
          </a:p>
        </p:txBody>
      </p:sp>
      <p:sp>
        <p:nvSpPr>
          <p:cNvPr id="21507" name="Rectangle 2"/>
          <p:cNvSpPr txBox="1">
            <a:spLocks noChangeArrowheads="1"/>
          </p:cNvSpPr>
          <p:nvPr/>
        </p:nvSpPr>
        <p:spPr bwMode="auto">
          <a:xfrm>
            <a:off x="685800" y="6096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itchFamily="18" charset="0"/>
                <a:ea typeface="MS PGothic" pitchFamily="34" charset="-128"/>
              </a:defRPr>
            </a:lvl1pPr>
            <a:lvl2pPr marL="742950" indent="-285750">
              <a:spcBef>
                <a:spcPct val="20000"/>
              </a:spcBef>
              <a:buChar char="–"/>
              <a:defRPr sz="2000">
                <a:solidFill>
                  <a:schemeClr val="tx1"/>
                </a:solidFill>
                <a:latin typeface="Times New Roman" pitchFamily="18" charset="0"/>
                <a:ea typeface="MS PGothic" pitchFamily="34" charset="-128"/>
              </a:defRPr>
            </a:lvl2pPr>
            <a:lvl3pPr marL="1143000" indent="-228600">
              <a:spcBef>
                <a:spcPct val="20000"/>
              </a:spcBef>
              <a:buChar char="•"/>
              <a:defRPr>
                <a:solidFill>
                  <a:schemeClr val="tx1"/>
                </a:solidFill>
                <a:latin typeface="Times New Roman" pitchFamily="18" charset="0"/>
                <a:ea typeface="MS PGothic" pitchFamily="34" charset="-128"/>
              </a:defRPr>
            </a:lvl3pPr>
            <a:lvl4pPr marL="1600200" indent="-228600">
              <a:spcBef>
                <a:spcPct val="20000"/>
              </a:spcBef>
              <a:buChar char="–"/>
              <a:defRPr sz="1600">
                <a:solidFill>
                  <a:schemeClr val="tx1"/>
                </a:solidFill>
                <a:latin typeface="Times New Roman" pitchFamily="18" charset="0"/>
                <a:ea typeface="MS PGothic" pitchFamily="34" charset="-128"/>
              </a:defRPr>
            </a:lvl4pPr>
            <a:lvl5pPr marL="2057400" indent="-228600">
              <a:spcBef>
                <a:spcPct val="20000"/>
              </a:spcBef>
              <a:buChar char="•"/>
              <a:defRPr sz="1600">
                <a:solidFill>
                  <a:schemeClr val="tx1"/>
                </a:solidFill>
                <a:latin typeface="Times New Roman" pitchFamily="18" charset="0"/>
                <a:ea typeface="MS PGothic" pitchFamily="34" charset="-128"/>
              </a:defRPr>
            </a:lvl5pPr>
            <a:lvl6pPr marL="2514600" indent="-228600" eaLnBrk="0" fontAlgn="base" hangingPunct="0">
              <a:spcBef>
                <a:spcPct val="20000"/>
              </a:spcBef>
              <a:spcAft>
                <a:spcPct val="0"/>
              </a:spcAft>
              <a:buChar char="•"/>
              <a:defRPr sz="1600">
                <a:solidFill>
                  <a:schemeClr val="tx1"/>
                </a:solidFill>
                <a:latin typeface="Times New Roman" pitchFamily="18" charset="0"/>
                <a:ea typeface="MS PGothic" pitchFamily="34" charset="-128"/>
              </a:defRPr>
            </a:lvl6pPr>
            <a:lvl7pPr marL="2971800" indent="-228600" eaLnBrk="0" fontAlgn="base" hangingPunct="0">
              <a:spcBef>
                <a:spcPct val="20000"/>
              </a:spcBef>
              <a:spcAft>
                <a:spcPct val="0"/>
              </a:spcAft>
              <a:buChar char="•"/>
              <a:defRPr sz="1600">
                <a:solidFill>
                  <a:schemeClr val="tx1"/>
                </a:solidFill>
                <a:latin typeface="Times New Roman" pitchFamily="18" charset="0"/>
                <a:ea typeface="MS PGothic" pitchFamily="34" charset="-128"/>
              </a:defRPr>
            </a:lvl7pPr>
            <a:lvl8pPr marL="3429000" indent="-228600" eaLnBrk="0" fontAlgn="base" hangingPunct="0">
              <a:spcBef>
                <a:spcPct val="20000"/>
              </a:spcBef>
              <a:spcAft>
                <a:spcPct val="0"/>
              </a:spcAft>
              <a:buChar char="•"/>
              <a:defRPr sz="1600">
                <a:solidFill>
                  <a:schemeClr val="tx1"/>
                </a:solidFill>
                <a:latin typeface="Times New Roman" pitchFamily="18" charset="0"/>
                <a:ea typeface="MS PGothic" pitchFamily="34" charset="-128"/>
              </a:defRPr>
            </a:lvl8pPr>
            <a:lvl9pPr marL="3886200" indent="-228600" eaLnBrk="0" fontAlgn="base" hangingPunct="0">
              <a:spcBef>
                <a:spcPct val="20000"/>
              </a:spcBef>
              <a:spcAft>
                <a:spcPct val="0"/>
              </a:spcAft>
              <a:buChar char="•"/>
              <a:defRPr sz="1600">
                <a:solidFill>
                  <a:schemeClr val="tx1"/>
                </a:solidFill>
                <a:latin typeface="Times New Roman" pitchFamily="18" charset="0"/>
                <a:ea typeface="MS PGothic" pitchFamily="34" charset="-128"/>
              </a:defRPr>
            </a:lvl9pPr>
          </a:lstStyle>
          <a:p>
            <a:pPr algn="ctr">
              <a:spcBef>
                <a:spcPct val="0"/>
              </a:spcBef>
              <a:buFontTx/>
              <a:buNone/>
            </a:pPr>
            <a:r>
              <a:rPr lang="en-US" altLang="en-US" sz="3200">
                <a:solidFill>
                  <a:schemeClr val="tx2"/>
                </a:solidFill>
              </a:rPr>
              <a:t>Teleconference Schedule</a:t>
            </a:r>
          </a:p>
        </p:txBody>
      </p:sp>
      <p:sp>
        <p:nvSpPr>
          <p:cNvPr id="21508" name="Rectangle 3"/>
          <p:cNvSpPr txBox="1">
            <a:spLocks noChangeArrowheads="1"/>
          </p:cNvSpPr>
          <p:nvPr/>
        </p:nvSpPr>
        <p:spPr bwMode="auto">
          <a:xfrm>
            <a:off x="685800" y="18288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itchFamily="18" charset="0"/>
                <a:ea typeface="MS PGothic" pitchFamily="34" charset="-128"/>
              </a:defRPr>
            </a:lvl1pPr>
            <a:lvl2pPr marL="742950" indent="-285750">
              <a:spcBef>
                <a:spcPct val="20000"/>
              </a:spcBef>
              <a:buChar char="–"/>
              <a:defRPr sz="2000">
                <a:solidFill>
                  <a:schemeClr val="tx1"/>
                </a:solidFill>
                <a:latin typeface="Times New Roman" pitchFamily="18" charset="0"/>
                <a:ea typeface="MS PGothic" pitchFamily="34" charset="-128"/>
              </a:defRPr>
            </a:lvl2pPr>
            <a:lvl3pPr marL="1143000" indent="-228600">
              <a:spcBef>
                <a:spcPct val="20000"/>
              </a:spcBef>
              <a:buChar char="•"/>
              <a:defRPr>
                <a:solidFill>
                  <a:schemeClr val="tx1"/>
                </a:solidFill>
                <a:latin typeface="Times New Roman" pitchFamily="18" charset="0"/>
                <a:ea typeface="MS PGothic" pitchFamily="34" charset="-128"/>
              </a:defRPr>
            </a:lvl3pPr>
            <a:lvl4pPr marL="1600200" indent="-228600">
              <a:spcBef>
                <a:spcPct val="20000"/>
              </a:spcBef>
              <a:buChar char="–"/>
              <a:defRPr sz="1600">
                <a:solidFill>
                  <a:schemeClr val="tx1"/>
                </a:solidFill>
                <a:latin typeface="Times New Roman" pitchFamily="18" charset="0"/>
                <a:ea typeface="MS PGothic" pitchFamily="34" charset="-128"/>
              </a:defRPr>
            </a:lvl4pPr>
            <a:lvl5pPr marL="2057400" indent="-228600">
              <a:spcBef>
                <a:spcPct val="20000"/>
              </a:spcBef>
              <a:buChar char="•"/>
              <a:defRPr sz="1600">
                <a:solidFill>
                  <a:schemeClr val="tx1"/>
                </a:solidFill>
                <a:latin typeface="Times New Roman" pitchFamily="18" charset="0"/>
                <a:ea typeface="MS PGothic" pitchFamily="34" charset="-128"/>
              </a:defRPr>
            </a:lvl5pPr>
            <a:lvl6pPr marL="2514600" indent="-228600" eaLnBrk="0" fontAlgn="base" hangingPunct="0">
              <a:spcBef>
                <a:spcPct val="20000"/>
              </a:spcBef>
              <a:spcAft>
                <a:spcPct val="0"/>
              </a:spcAft>
              <a:buChar char="•"/>
              <a:defRPr sz="1600">
                <a:solidFill>
                  <a:schemeClr val="tx1"/>
                </a:solidFill>
                <a:latin typeface="Times New Roman" pitchFamily="18" charset="0"/>
                <a:ea typeface="MS PGothic" pitchFamily="34" charset="-128"/>
              </a:defRPr>
            </a:lvl6pPr>
            <a:lvl7pPr marL="2971800" indent="-228600" eaLnBrk="0" fontAlgn="base" hangingPunct="0">
              <a:spcBef>
                <a:spcPct val="20000"/>
              </a:spcBef>
              <a:spcAft>
                <a:spcPct val="0"/>
              </a:spcAft>
              <a:buChar char="•"/>
              <a:defRPr sz="1600">
                <a:solidFill>
                  <a:schemeClr val="tx1"/>
                </a:solidFill>
                <a:latin typeface="Times New Roman" pitchFamily="18" charset="0"/>
                <a:ea typeface="MS PGothic" pitchFamily="34" charset="-128"/>
              </a:defRPr>
            </a:lvl7pPr>
            <a:lvl8pPr marL="3429000" indent="-228600" eaLnBrk="0" fontAlgn="base" hangingPunct="0">
              <a:spcBef>
                <a:spcPct val="20000"/>
              </a:spcBef>
              <a:spcAft>
                <a:spcPct val="0"/>
              </a:spcAft>
              <a:buChar char="•"/>
              <a:defRPr sz="1600">
                <a:solidFill>
                  <a:schemeClr val="tx1"/>
                </a:solidFill>
                <a:latin typeface="Times New Roman" pitchFamily="18" charset="0"/>
                <a:ea typeface="MS PGothic" pitchFamily="34" charset="-128"/>
              </a:defRPr>
            </a:lvl8pPr>
            <a:lvl9pPr marL="3886200" indent="-228600" eaLnBrk="0" fontAlgn="base" hangingPunct="0">
              <a:spcBef>
                <a:spcPct val="20000"/>
              </a:spcBef>
              <a:spcAft>
                <a:spcPct val="0"/>
              </a:spcAft>
              <a:buChar char="•"/>
              <a:defRPr sz="1600">
                <a:solidFill>
                  <a:schemeClr val="tx1"/>
                </a:solidFill>
                <a:latin typeface="Times New Roman" pitchFamily="18" charset="0"/>
                <a:ea typeface="MS PGothic" pitchFamily="34" charset="-128"/>
              </a:defRPr>
            </a:lvl9pPr>
          </a:lstStyle>
          <a:p>
            <a:pPr algn="just">
              <a:spcBef>
                <a:spcPts val="1225"/>
              </a:spcBef>
            </a:pPr>
            <a:r>
              <a:rPr lang="en-US" altLang="en-US"/>
              <a:t>February 16 (Tuesday), 10:00am ET to 11:00am ET</a:t>
            </a:r>
          </a:p>
          <a:p>
            <a:pPr algn="just">
              <a:spcBef>
                <a:spcPts val="1225"/>
              </a:spcBef>
            </a:pPr>
            <a:endParaRPr lang="en-US" altLang="en-US"/>
          </a:p>
          <a:p>
            <a:pPr algn="just">
              <a:spcBef>
                <a:spcPts val="1225"/>
              </a:spcBef>
            </a:pPr>
            <a:endParaRPr lang="en-US" altLang="en-US"/>
          </a:p>
          <a:p>
            <a:pPr lvl="1" algn="just"/>
            <a:endParaRPr lang="en-US" altLang="en-US"/>
          </a:p>
          <a:p>
            <a:pPr lvl="1"/>
            <a:endParaRPr lang="en-US" altLang="en-US"/>
          </a:p>
          <a:p>
            <a:pPr lvl="1"/>
            <a:endParaRPr lang="en-US" altLang="en-US"/>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5/6 of 11-16-0181 by Edward Au (Huawei Technologies)</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January 2016</a:t>
            </a:r>
            <a:endParaRPr lang="en-US"/>
          </a:p>
        </p:txBody>
      </p:sp>
      <p:sp>
        <p:nvSpPr>
          <p:cNvPr id="3" name="Footer Placeholder 2"/>
          <p:cNvSpPr>
            <a:spLocks noGrp="1"/>
          </p:cNvSpPr>
          <p:nvPr>
            <p:ph type="ftr" sz="quarter" idx="11"/>
          </p:nvPr>
        </p:nvSpPr>
        <p:spPr/>
        <p:txBody>
          <a:bodyPr/>
          <a:lstStyle/>
          <a:p>
            <a:pPr>
              <a:defRPr/>
            </a:pPr>
            <a:r>
              <a:rPr lang="en-US" smtClean="0"/>
              <a:t>Adrian Stephens, Intel Corporation</a:t>
            </a:r>
            <a:endParaRPr lang="en-US"/>
          </a:p>
        </p:txBody>
      </p:sp>
    </p:spTree>
    <p:extLst>
      <p:ext uri="{BB962C8B-B14F-4D97-AF65-F5344CB8AC3E}">
        <p14:creationId xmlns:p14="http://schemas.microsoft.com/office/powerpoint/2010/main" val="2874151291"/>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itchFamily="18" charset="0"/>
                <a:ea typeface="MS PGothic" pitchFamily="34" charset="-128"/>
              </a:defRPr>
            </a:lvl1pPr>
            <a:lvl2pPr marL="742950" indent="-285750">
              <a:spcBef>
                <a:spcPct val="20000"/>
              </a:spcBef>
              <a:buChar char="–"/>
              <a:defRPr sz="2000">
                <a:solidFill>
                  <a:schemeClr val="tx1"/>
                </a:solidFill>
                <a:latin typeface="Times New Roman" pitchFamily="18" charset="0"/>
                <a:ea typeface="MS PGothic" pitchFamily="34" charset="-128"/>
              </a:defRPr>
            </a:lvl2pPr>
            <a:lvl3pPr marL="1143000" indent="-228600">
              <a:spcBef>
                <a:spcPct val="20000"/>
              </a:spcBef>
              <a:buChar char="•"/>
              <a:defRPr>
                <a:solidFill>
                  <a:schemeClr val="tx1"/>
                </a:solidFill>
                <a:latin typeface="Times New Roman" pitchFamily="18" charset="0"/>
                <a:ea typeface="MS PGothic" pitchFamily="34" charset="-128"/>
              </a:defRPr>
            </a:lvl3pPr>
            <a:lvl4pPr marL="1600200" indent="-228600">
              <a:spcBef>
                <a:spcPct val="20000"/>
              </a:spcBef>
              <a:buChar char="–"/>
              <a:defRPr sz="1600">
                <a:solidFill>
                  <a:schemeClr val="tx1"/>
                </a:solidFill>
                <a:latin typeface="Times New Roman" pitchFamily="18" charset="0"/>
                <a:ea typeface="MS PGothic" pitchFamily="34" charset="-128"/>
              </a:defRPr>
            </a:lvl4pPr>
            <a:lvl5pPr marL="2057400" indent="-228600">
              <a:spcBef>
                <a:spcPct val="20000"/>
              </a:spcBef>
              <a:buChar char="•"/>
              <a:defRPr sz="1600">
                <a:solidFill>
                  <a:schemeClr val="tx1"/>
                </a:solidFill>
                <a:latin typeface="Times New Roman" pitchFamily="18" charset="0"/>
                <a:ea typeface="MS PGothic" pitchFamily="34" charset="-128"/>
              </a:defRPr>
            </a:lvl5pPr>
            <a:lvl6pPr marL="2514600" indent="-228600" eaLnBrk="0" fontAlgn="base" hangingPunct="0">
              <a:spcBef>
                <a:spcPct val="20000"/>
              </a:spcBef>
              <a:spcAft>
                <a:spcPct val="0"/>
              </a:spcAft>
              <a:buChar char="•"/>
              <a:defRPr sz="1600">
                <a:solidFill>
                  <a:schemeClr val="tx1"/>
                </a:solidFill>
                <a:latin typeface="Times New Roman" pitchFamily="18" charset="0"/>
                <a:ea typeface="MS PGothic" pitchFamily="34" charset="-128"/>
              </a:defRPr>
            </a:lvl6pPr>
            <a:lvl7pPr marL="2971800" indent="-228600" eaLnBrk="0" fontAlgn="base" hangingPunct="0">
              <a:spcBef>
                <a:spcPct val="20000"/>
              </a:spcBef>
              <a:spcAft>
                <a:spcPct val="0"/>
              </a:spcAft>
              <a:buChar char="•"/>
              <a:defRPr sz="1600">
                <a:solidFill>
                  <a:schemeClr val="tx1"/>
                </a:solidFill>
                <a:latin typeface="Times New Roman" pitchFamily="18" charset="0"/>
                <a:ea typeface="MS PGothic" pitchFamily="34" charset="-128"/>
              </a:defRPr>
            </a:lvl7pPr>
            <a:lvl8pPr marL="3429000" indent="-228600" eaLnBrk="0" fontAlgn="base" hangingPunct="0">
              <a:spcBef>
                <a:spcPct val="20000"/>
              </a:spcBef>
              <a:spcAft>
                <a:spcPct val="0"/>
              </a:spcAft>
              <a:buChar char="•"/>
              <a:defRPr sz="1600">
                <a:solidFill>
                  <a:schemeClr val="tx1"/>
                </a:solidFill>
                <a:latin typeface="Times New Roman" pitchFamily="18" charset="0"/>
                <a:ea typeface="MS PGothic" pitchFamily="34" charset="-128"/>
              </a:defRPr>
            </a:lvl8pPr>
            <a:lvl9pPr marL="3886200" indent="-228600" eaLnBrk="0" fontAlgn="base" hangingPunct="0">
              <a:spcBef>
                <a:spcPct val="20000"/>
              </a:spcBef>
              <a:spcAft>
                <a:spcPct val="0"/>
              </a:spcAft>
              <a:buChar char="•"/>
              <a:defRPr sz="1600">
                <a:solidFill>
                  <a:schemeClr val="tx1"/>
                </a:solidFill>
                <a:latin typeface="Times New Roman" pitchFamily="18" charset="0"/>
                <a:ea typeface="MS PGothic" pitchFamily="34" charset="-128"/>
              </a:defRPr>
            </a:lvl9pPr>
          </a:lstStyle>
          <a:p>
            <a:pPr>
              <a:spcBef>
                <a:spcPct val="0"/>
              </a:spcBef>
              <a:buFontTx/>
              <a:buNone/>
            </a:pPr>
            <a:r>
              <a:rPr lang="en-US" altLang="en-US" sz="1200" b="0"/>
              <a:t>Slide </a:t>
            </a:r>
            <a:fld id="{681D19DA-7C3D-455A-9829-267EADC267B0}" type="slidenum">
              <a:rPr lang="en-US" altLang="en-US" sz="1200" b="0"/>
              <a:pPr>
                <a:spcBef>
                  <a:spcPct val="0"/>
                </a:spcBef>
                <a:buFontTx/>
                <a:buNone/>
              </a:pPr>
              <a:t>78</a:t>
            </a:fld>
            <a:endParaRPr lang="en-US" altLang="en-US" sz="1200" b="0"/>
          </a:p>
        </p:txBody>
      </p:sp>
      <p:sp>
        <p:nvSpPr>
          <p:cNvPr id="23555" name="Rectangle 2"/>
          <p:cNvSpPr txBox="1">
            <a:spLocks noChangeArrowheads="1"/>
          </p:cNvSpPr>
          <p:nvPr/>
        </p:nvSpPr>
        <p:spPr bwMode="auto">
          <a:xfrm>
            <a:off x="685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itchFamily="18" charset="0"/>
                <a:ea typeface="MS PGothic" pitchFamily="34" charset="-128"/>
              </a:defRPr>
            </a:lvl1pPr>
            <a:lvl2pPr marL="742950" indent="-285750">
              <a:spcBef>
                <a:spcPct val="20000"/>
              </a:spcBef>
              <a:buChar char="–"/>
              <a:defRPr sz="2000">
                <a:solidFill>
                  <a:schemeClr val="tx1"/>
                </a:solidFill>
                <a:latin typeface="Times New Roman" pitchFamily="18" charset="0"/>
                <a:ea typeface="MS PGothic" pitchFamily="34" charset="-128"/>
              </a:defRPr>
            </a:lvl2pPr>
            <a:lvl3pPr marL="1143000" indent="-228600">
              <a:spcBef>
                <a:spcPct val="20000"/>
              </a:spcBef>
              <a:buChar char="•"/>
              <a:defRPr>
                <a:solidFill>
                  <a:schemeClr val="tx1"/>
                </a:solidFill>
                <a:latin typeface="Times New Roman" pitchFamily="18" charset="0"/>
                <a:ea typeface="MS PGothic" pitchFamily="34" charset="-128"/>
              </a:defRPr>
            </a:lvl3pPr>
            <a:lvl4pPr marL="1600200" indent="-228600">
              <a:spcBef>
                <a:spcPct val="20000"/>
              </a:spcBef>
              <a:buChar char="–"/>
              <a:defRPr sz="1600">
                <a:solidFill>
                  <a:schemeClr val="tx1"/>
                </a:solidFill>
                <a:latin typeface="Times New Roman" pitchFamily="18" charset="0"/>
                <a:ea typeface="MS PGothic" pitchFamily="34" charset="-128"/>
              </a:defRPr>
            </a:lvl4pPr>
            <a:lvl5pPr marL="2057400" indent="-228600">
              <a:spcBef>
                <a:spcPct val="20000"/>
              </a:spcBef>
              <a:buChar char="•"/>
              <a:defRPr sz="1600">
                <a:solidFill>
                  <a:schemeClr val="tx1"/>
                </a:solidFill>
                <a:latin typeface="Times New Roman" pitchFamily="18" charset="0"/>
                <a:ea typeface="MS PGothic" pitchFamily="34" charset="-128"/>
              </a:defRPr>
            </a:lvl5pPr>
            <a:lvl6pPr marL="2514600" indent="-228600" eaLnBrk="0" fontAlgn="base" hangingPunct="0">
              <a:spcBef>
                <a:spcPct val="20000"/>
              </a:spcBef>
              <a:spcAft>
                <a:spcPct val="0"/>
              </a:spcAft>
              <a:buChar char="•"/>
              <a:defRPr sz="1600">
                <a:solidFill>
                  <a:schemeClr val="tx1"/>
                </a:solidFill>
                <a:latin typeface="Times New Roman" pitchFamily="18" charset="0"/>
                <a:ea typeface="MS PGothic" pitchFamily="34" charset="-128"/>
              </a:defRPr>
            </a:lvl6pPr>
            <a:lvl7pPr marL="2971800" indent="-228600" eaLnBrk="0" fontAlgn="base" hangingPunct="0">
              <a:spcBef>
                <a:spcPct val="20000"/>
              </a:spcBef>
              <a:spcAft>
                <a:spcPct val="0"/>
              </a:spcAft>
              <a:buChar char="•"/>
              <a:defRPr sz="1600">
                <a:solidFill>
                  <a:schemeClr val="tx1"/>
                </a:solidFill>
                <a:latin typeface="Times New Roman" pitchFamily="18" charset="0"/>
                <a:ea typeface="MS PGothic" pitchFamily="34" charset="-128"/>
              </a:defRPr>
            </a:lvl7pPr>
            <a:lvl8pPr marL="3429000" indent="-228600" eaLnBrk="0" fontAlgn="base" hangingPunct="0">
              <a:spcBef>
                <a:spcPct val="20000"/>
              </a:spcBef>
              <a:spcAft>
                <a:spcPct val="0"/>
              </a:spcAft>
              <a:buChar char="•"/>
              <a:defRPr sz="1600">
                <a:solidFill>
                  <a:schemeClr val="tx1"/>
                </a:solidFill>
                <a:latin typeface="Times New Roman" pitchFamily="18" charset="0"/>
                <a:ea typeface="MS PGothic" pitchFamily="34" charset="-128"/>
              </a:defRPr>
            </a:lvl8pPr>
            <a:lvl9pPr marL="3886200" indent="-228600" eaLnBrk="0" fontAlgn="base" hangingPunct="0">
              <a:spcBef>
                <a:spcPct val="20000"/>
              </a:spcBef>
              <a:spcAft>
                <a:spcPct val="0"/>
              </a:spcAft>
              <a:buChar char="•"/>
              <a:defRPr sz="1600">
                <a:solidFill>
                  <a:schemeClr val="tx1"/>
                </a:solidFill>
                <a:latin typeface="Times New Roman" pitchFamily="18" charset="0"/>
                <a:ea typeface="MS PGothic" pitchFamily="34" charset="-128"/>
              </a:defRPr>
            </a:lvl9pPr>
          </a:lstStyle>
          <a:p>
            <a:pPr algn="ctr">
              <a:spcBef>
                <a:spcPct val="0"/>
              </a:spcBef>
              <a:buFontTx/>
              <a:buNone/>
            </a:pPr>
            <a:r>
              <a:rPr lang="en-US" altLang="en-US" sz="3200">
                <a:solidFill>
                  <a:schemeClr val="tx2"/>
                </a:solidFill>
              </a:rPr>
              <a:t>Goals for March 2016 plenary</a:t>
            </a:r>
          </a:p>
        </p:txBody>
      </p:sp>
      <p:sp>
        <p:nvSpPr>
          <p:cNvPr id="23556" name="Rectangle 3"/>
          <p:cNvSpPr txBox="1">
            <a:spLocks noChangeArrowheads="1"/>
          </p:cNvSpPr>
          <p:nvPr/>
        </p:nvSpPr>
        <p:spPr bwMode="auto">
          <a:xfrm>
            <a:off x="685800" y="16764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itchFamily="18" charset="0"/>
                <a:ea typeface="MS PGothic" pitchFamily="34" charset="-128"/>
              </a:defRPr>
            </a:lvl1pPr>
            <a:lvl2pPr marL="742950" indent="-285750">
              <a:spcBef>
                <a:spcPct val="20000"/>
              </a:spcBef>
              <a:buChar char="–"/>
              <a:defRPr sz="2000">
                <a:solidFill>
                  <a:schemeClr val="tx1"/>
                </a:solidFill>
                <a:latin typeface="Times New Roman" pitchFamily="18" charset="0"/>
                <a:ea typeface="MS PGothic" pitchFamily="34" charset="-128"/>
              </a:defRPr>
            </a:lvl2pPr>
            <a:lvl3pPr marL="1143000" indent="-228600">
              <a:spcBef>
                <a:spcPct val="20000"/>
              </a:spcBef>
              <a:buChar char="•"/>
              <a:defRPr>
                <a:solidFill>
                  <a:schemeClr val="tx1"/>
                </a:solidFill>
                <a:latin typeface="Times New Roman" pitchFamily="18" charset="0"/>
                <a:ea typeface="MS PGothic" pitchFamily="34" charset="-128"/>
              </a:defRPr>
            </a:lvl3pPr>
            <a:lvl4pPr marL="1600200" indent="-228600">
              <a:spcBef>
                <a:spcPct val="20000"/>
              </a:spcBef>
              <a:buChar char="–"/>
              <a:defRPr sz="1600">
                <a:solidFill>
                  <a:schemeClr val="tx1"/>
                </a:solidFill>
                <a:latin typeface="Times New Roman" pitchFamily="18" charset="0"/>
                <a:ea typeface="MS PGothic" pitchFamily="34" charset="-128"/>
              </a:defRPr>
            </a:lvl4pPr>
            <a:lvl5pPr marL="2057400" indent="-228600">
              <a:spcBef>
                <a:spcPct val="20000"/>
              </a:spcBef>
              <a:buChar char="•"/>
              <a:defRPr sz="1600">
                <a:solidFill>
                  <a:schemeClr val="tx1"/>
                </a:solidFill>
                <a:latin typeface="Times New Roman" pitchFamily="18" charset="0"/>
                <a:ea typeface="MS PGothic" pitchFamily="34" charset="-128"/>
              </a:defRPr>
            </a:lvl5pPr>
            <a:lvl6pPr marL="2514600" indent="-228600" eaLnBrk="0" fontAlgn="base" hangingPunct="0">
              <a:spcBef>
                <a:spcPct val="20000"/>
              </a:spcBef>
              <a:spcAft>
                <a:spcPct val="0"/>
              </a:spcAft>
              <a:buChar char="•"/>
              <a:defRPr sz="1600">
                <a:solidFill>
                  <a:schemeClr val="tx1"/>
                </a:solidFill>
                <a:latin typeface="Times New Roman" pitchFamily="18" charset="0"/>
                <a:ea typeface="MS PGothic" pitchFamily="34" charset="-128"/>
              </a:defRPr>
            </a:lvl6pPr>
            <a:lvl7pPr marL="2971800" indent="-228600" eaLnBrk="0" fontAlgn="base" hangingPunct="0">
              <a:spcBef>
                <a:spcPct val="20000"/>
              </a:spcBef>
              <a:spcAft>
                <a:spcPct val="0"/>
              </a:spcAft>
              <a:buChar char="•"/>
              <a:defRPr sz="1600">
                <a:solidFill>
                  <a:schemeClr val="tx1"/>
                </a:solidFill>
                <a:latin typeface="Times New Roman" pitchFamily="18" charset="0"/>
                <a:ea typeface="MS PGothic" pitchFamily="34" charset="-128"/>
              </a:defRPr>
            </a:lvl7pPr>
            <a:lvl8pPr marL="3429000" indent="-228600" eaLnBrk="0" fontAlgn="base" hangingPunct="0">
              <a:spcBef>
                <a:spcPct val="20000"/>
              </a:spcBef>
              <a:spcAft>
                <a:spcPct val="0"/>
              </a:spcAft>
              <a:buChar char="•"/>
              <a:defRPr sz="1600">
                <a:solidFill>
                  <a:schemeClr val="tx1"/>
                </a:solidFill>
                <a:latin typeface="Times New Roman" pitchFamily="18" charset="0"/>
                <a:ea typeface="MS PGothic" pitchFamily="34" charset="-128"/>
              </a:defRPr>
            </a:lvl8pPr>
            <a:lvl9pPr marL="3886200" indent="-228600" eaLnBrk="0" fontAlgn="base" hangingPunct="0">
              <a:spcBef>
                <a:spcPct val="20000"/>
              </a:spcBef>
              <a:spcAft>
                <a:spcPct val="0"/>
              </a:spcAft>
              <a:buChar char="•"/>
              <a:defRPr sz="1600">
                <a:solidFill>
                  <a:schemeClr val="tx1"/>
                </a:solidFill>
                <a:latin typeface="Times New Roman" pitchFamily="18" charset="0"/>
                <a:ea typeface="MS PGothic" pitchFamily="34" charset="-128"/>
              </a:defRPr>
            </a:lvl9pPr>
          </a:lstStyle>
          <a:p>
            <a:pPr algn="just">
              <a:spcBef>
                <a:spcPts val="1225"/>
              </a:spcBef>
            </a:pPr>
            <a:r>
              <a:rPr lang="en-US" altLang="en-US"/>
              <a:t>Advance Task Group documents based on submissions</a:t>
            </a:r>
          </a:p>
          <a:p>
            <a:pPr algn="just">
              <a:spcBef>
                <a:spcPts val="1225"/>
              </a:spcBef>
            </a:pPr>
            <a:r>
              <a:rPr lang="en-US" altLang="en-US"/>
              <a:t>Technical presentation</a:t>
            </a:r>
          </a:p>
          <a:p>
            <a:pPr algn="just">
              <a:spcBef>
                <a:spcPts val="1225"/>
              </a:spcBef>
            </a:pPr>
            <a:endParaRPr lang="en-US" altLang="en-US"/>
          </a:p>
          <a:p>
            <a:pPr algn="just">
              <a:spcBef>
                <a:spcPts val="1225"/>
              </a:spcBef>
            </a:pPr>
            <a:endParaRPr lang="en-US" altLang="en-US"/>
          </a:p>
          <a:p>
            <a:pPr lvl="1" algn="just"/>
            <a:endParaRPr lang="en-US" altLang="en-US"/>
          </a:p>
          <a:p>
            <a:pPr lvl="1"/>
            <a:endParaRPr lang="en-US" altLang="en-US"/>
          </a:p>
          <a:p>
            <a:pPr lvl="1"/>
            <a:endParaRPr lang="en-US" altLang="en-US"/>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6/6 of 11-16-0181 by Edward Au (Huawei Technologies)</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January 2016</a:t>
            </a:r>
            <a:endParaRPr lang="en-US"/>
          </a:p>
        </p:txBody>
      </p:sp>
      <p:sp>
        <p:nvSpPr>
          <p:cNvPr id="3" name="Footer Placeholder 2"/>
          <p:cNvSpPr>
            <a:spLocks noGrp="1"/>
          </p:cNvSpPr>
          <p:nvPr>
            <p:ph type="ftr" sz="quarter" idx="11"/>
          </p:nvPr>
        </p:nvSpPr>
        <p:spPr/>
        <p:txBody>
          <a:bodyPr/>
          <a:lstStyle/>
          <a:p>
            <a:pPr>
              <a:defRPr/>
            </a:pPr>
            <a:r>
              <a:rPr lang="en-US" smtClean="0"/>
              <a:t>Adrian Stephens, Intel Corporation</a:t>
            </a:r>
            <a:endParaRPr lang="en-US"/>
          </a:p>
        </p:txBody>
      </p:sp>
    </p:spTree>
    <p:extLst>
      <p:ext uri="{BB962C8B-B14F-4D97-AF65-F5344CB8AC3E}">
        <p14:creationId xmlns:p14="http://schemas.microsoft.com/office/powerpoint/2010/main" val="535871223"/>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Slide Number Placeholder 5"/>
          <p:cNvSpPr>
            <a:spLocks noGrp="1"/>
          </p:cNvSpPr>
          <p:nvPr>
            <p:ph type="sldNum" sz="quarter" idx="12"/>
          </p:nvPr>
        </p:nvSpPr>
        <p:spPr>
          <a:noFill/>
        </p:spPr>
        <p:txBody>
          <a:bodyPr/>
          <a:lstStyle/>
          <a:p>
            <a:r>
              <a:rPr lang="en-US" smtClean="0"/>
              <a:t>Slide </a:t>
            </a:r>
            <a:fld id="{793F0BDF-8B5A-4F42-A460-6E03123FEBC0}" type="slidenum">
              <a:rPr lang="en-US" smtClean="0"/>
              <a:pPr/>
              <a:t>79</a:t>
            </a:fld>
            <a:endParaRPr lang="en-US" smtClean="0"/>
          </a:p>
        </p:txBody>
      </p:sp>
      <p:sp>
        <p:nvSpPr>
          <p:cNvPr id="1030" name="Rectangle 2"/>
          <p:cNvSpPr>
            <a:spLocks noGrp="1" noChangeArrowheads="1"/>
          </p:cNvSpPr>
          <p:nvPr>
            <p:ph type="title"/>
          </p:nvPr>
        </p:nvSpPr>
        <p:spPr>
          <a:xfrm>
            <a:off x="685800" y="914400"/>
            <a:ext cx="7772400" cy="1066800"/>
          </a:xfrm>
        </p:spPr>
        <p:txBody>
          <a:bodyPr/>
          <a:lstStyle/>
          <a:p>
            <a:r>
              <a:rPr lang="en-US" dirty="0" err="1" smtClean="0"/>
              <a:t>TGaz</a:t>
            </a:r>
            <a:r>
              <a:rPr lang="en-US" dirty="0" smtClean="0"/>
              <a:t> Next Generation Positioning</a:t>
            </a:r>
            <a:br>
              <a:rPr lang="en-US" dirty="0" smtClean="0"/>
            </a:br>
            <a:r>
              <a:rPr lang="en-US" dirty="0" smtClean="0"/>
              <a:t>Jan. 2016 Closing Report</a:t>
            </a:r>
          </a:p>
        </p:txBody>
      </p:sp>
      <p:sp>
        <p:nvSpPr>
          <p:cNvPr id="1031" name="Rectangle 6"/>
          <p:cNvSpPr>
            <a:spLocks noGrp="1" noChangeArrowheads="1"/>
          </p:cNvSpPr>
          <p:nvPr>
            <p:ph type="body" idx="1"/>
          </p:nvPr>
        </p:nvSpPr>
        <p:spPr>
          <a:xfrm>
            <a:off x="669324" y="2207741"/>
            <a:ext cx="7772400" cy="381000"/>
          </a:xfrm>
        </p:spPr>
        <p:txBody>
          <a:bodyPr/>
          <a:lstStyle/>
          <a:p>
            <a:pPr algn="ctr">
              <a:buFontTx/>
              <a:buNone/>
            </a:pPr>
            <a:r>
              <a:rPr lang="en-US" sz="2000" dirty="0" smtClean="0"/>
              <a:t>Date:</a:t>
            </a:r>
            <a:r>
              <a:rPr lang="en-US" sz="2000" b="0" dirty="0" smtClean="0"/>
              <a:t> 2016-01-21</a:t>
            </a:r>
          </a:p>
        </p:txBody>
      </p:sp>
      <p:graphicFrame>
        <p:nvGraphicFramePr>
          <p:cNvPr id="1026" name="Object 11"/>
          <p:cNvGraphicFramePr>
            <a:graphicFrameLocks noChangeAspect="1"/>
          </p:cNvGraphicFramePr>
          <p:nvPr>
            <p:extLst>
              <p:ext uri="{D42A27DB-BD31-4B8C-83A1-F6EECF244321}">
                <p14:modId xmlns:p14="http://schemas.microsoft.com/office/powerpoint/2010/main" val="3079590296"/>
              </p:ext>
            </p:extLst>
          </p:nvPr>
        </p:nvGraphicFramePr>
        <p:xfrm>
          <a:off x="708025" y="3094037"/>
          <a:ext cx="8243888" cy="944563"/>
        </p:xfrm>
        <a:graphic>
          <a:graphicData uri="http://schemas.openxmlformats.org/presentationml/2006/ole">
            <mc:AlternateContent xmlns:mc="http://schemas.openxmlformats.org/markup-compatibility/2006">
              <mc:Choice xmlns:v="urn:schemas-microsoft-com:vml" Requires="v">
                <p:oleObj spid="_x0000_s15371" name="Document" r:id="rId4" imgW="8620208" imgH="996595" progId="Word.Document.8">
                  <p:embed/>
                </p:oleObj>
              </mc:Choice>
              <mc:Fallback>
                <p:oleObj name="Document" r:id="rId4" imgW="8620208" imgH="996595" progId="Word.Document.8">
                  <p:embed/>
                  <p:pic>
                    <p:nvPicPr>
                      <p:cNvPr id="0" name=""/>
                      <p:cNvPicPr>
                        <a:picLocks noChangeAspect="1" noChangeArrowheads="1"/>
                      </p:cNvPicPr>
                      <p:nvPr/>
                    </p:nvPicPr>
                    <p:blipFill>
                      <a:blip r:embed="rId5"/>
                      <a:srcRect/>
                      <a:stretch>
                        <a:fillRect/>
                      </a:stretch>
                    </p:blipFill>
                    <p:spPr bwMode="auto">
                      <a:xfrm>
                        <a:off x="708025" y="3094037"/>
                        <a:ext cx="8243888" cy="944563"/>
                      </a:xfrm>
                      <a:prstGeom prst="rect">
                        <a:avLst/>
                      </a:prstGeom>
                      <a:noFill/>
                    </p:spPr>
                  </p:pic>
                </p:oleObj>
              </mc:Fallback>
            </mc:AlternateContent>
          </a:graphicData>
        </a:graphic>
      </p:graphicFrame>
      <p:sp>
        <p:nvSpPr>
          <p:cNvPr id="1032" name="Rectangle 12"/>
          <p:cNvSpPr>
            <a:spLocks noChangeArrowheads="1"/>
          </p:cNvSpPr>
          <p:nvPr/>
        </p:nvSpPr>
        <p:spPr bwMode="auto">
          <a:xfrm>
            <a:off x="685800" y="2484437"/>
            <a:ext cx="1447800" cy="381000"/>
          </a:xfrm>
          <a:prstGeom prst="rect">
            <a:avLst/>
          </a:prstGeom>
          <a:noFill/>
          <a:ln w="9525">
            <a:noFill/>
            <a:miter lim="800000"/>
            <a:headEnd/>
            <a:tailEnd/>
          </a:ln>
        </p:spPr>
        <p:txBody>
          <a:bodyPr lIns="92075" tIns="46038" rIns="92075" bIns="46038"/>
          <a:lstStyle/>
          <a:p>
            <a:pPr marL="342900" indent="-342900" eaLnBrk="0" hangingPunct="0">
              <a:spcBef>
                <a:spcPct val="20000"/>
              </a:spcBef>
            </a:pPr>
            <a:r>
              <a:rPr lang="en-US" sz="2000" b="1" dirty="0"/>
              <a:t>Authors:</a:t>
            </a:r>
            <a:endParaRPr lang="en-US" sz="2000" dirty="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1/6 of 11-15-1467 by Jonathan Segev (Intel Corporation)</a:t>
            </a:r>
          </a:p>
        </p:txBody>
      </p:sp>
      <p:sp>
        <p:nvSpPr>
          <p:cNvPr id="10" name="Date Placeholder 2"/>
          <p:cNvSpPr>
            <a:spLocks noGrp="1"/>
          </p:cNvSpPr>
          <p:nvPr>
            <p:ph type="dt" sz="half" idx="10"/>
          </p:nvPr>
        </p:nvSpPr>
        <p:spPr>
          <a:xfrm>
            <a:off x="696913" y="333375"/>
            <a:ext cx="1579562" cy="276225"/>
          </a:xfrm>
        </p:spPr>
        <p:txBody>
          <a:bodyPr/>
          <a:lstStyle/>
          <a:p>
            <a:pPr>
              <a:defRPr/>
            </a:pPr>
            <a:r>
              <a:rPr lang="en-US" smtClean="0"/>
              <a:t>January 2016</a:t>
            </a:r>
            <a:endParaRPr lang="en-US"/>
          </a:p>
        </p:txBody>
      </p:sp>
      <p:sp>
        <p:nvSpPr>
          <p:cNvPr id="3" name="Footer Placeholder 2"/>
          <p:cNvSpPr>
            <a:spLocks noGrp="1"/>
          </p:cNvSpPr>
          <p:nvPr>
            <p:ph type="ftr" sz="quarter" idx="11"/>
          </p:nvPr>
        </p:nvSpPr>
        <p:spPr/>
        <p:txBody>
          <a:bodyPr/>
          <a:lstStyle/>
          <a:p>
            <a:pPr>
              <a:defRPr/>
            </a:pPr>
            <a:r>
              <a:rPr lang="en-US" smtClean="0"/>
              <a:t>Adrian Stephens, Intel Corporation</a:t>
            </a:r>
            <a:endParaRPr lang="en-US"/>
          </a:p>
        </p:txBody>
      </p:sp>
    </p:spTree>
    <p:extLst>
      <p:ext uri="{BB962C8B-B14F-4D97-AF65-F5344CB8AC3E}">
        <p14:creationId xmlns:p14="http://schemas.microsoft.com/office/powerpoint/2010/main" val="24102338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Slide Number Placeholder 5"/>
          <p:cNvSpPr>
            <a:spLocks noGrp="1"/>
          </p:cNvSpPr>
          <p:nvPr>
            <p:ph type="sldNum" sz="quarter" idx="12"/>
          </p:nvPr>
        </p:nvSpPr>
        <p:spPr>
          <a:xfrm>
            <a:off x="4395788" y="6475413"/>
            <a:ext cx="428625" cy="182562"/>
          </a:xfrm>
          <a:noFill/>
        </p:spPr>
        <p:txBody>
          <a:bodyPr/>
          <a:lstStyle/>
          <a:p>
            <a:r>
              <a:rPr lang="en-US" smtClean="0"/>
              <a:t>Slide </a:t>
            </a:r>
            <a:fld id="{AF256CC3-709F-4B73-B483-640656AD6A99}" type="slidenum">
              <a:rPr lang="en-US" smtClean="0"/>
              <a:pPr/>
              <a:t>8</a:t>
            </a:fld>
            <a:endParaRPr lang="en-US" smtClean="0"/>
          </a:p>
        </p:txBody>
      </p:sp>
      <p:sp>
        <p:nvSpPr>
          <p:cNvPr id="19460" name="Rectangle 2"/>
          <p:cNvSpPr>
            <a:spLocks noGrp="1" noChangeArrowheads="1"/>
          </p:cNvSpPr>
          <p:nvPr>
            <p:ph type="title"/>
          </p:nvPr>
        </p:nvSpPr>
        <p:spPr>
          <a:xfrm>
            <a:off x="685800" y="457200"/>
            <a:ext cx="7772400" cy="1066800"/>
          </a:xfrm>
        </p:spPr>
        <p:txBody>
          <a:bodyPr/>
          <a:lstStyle/>
          <a:p>
            <a:r>
              <a:rPr lang="en-US" smtClean="0"/>
              <a:t>Volunteer Editor Contacts</a:t>
            </a:r>
          </a:p>
        </p:txBody>
      </p:sp>
      <p:sp>
        <p:nvSpPr>
          <p:cNvPr id="19461" name="Rectangle 3"/>
          <p:cNvSpPr>
            <a:spLocks noGrp="1" noChangeArrowheads="1"/>
          </p:cNvSpPr>
          <p:nvPr>
            <p:ph type="body" idx="1"/>
          </p:nvPr>
        </p:nvSpPr>
        <p:spPr>
          <a:xfrm>
            <a:off x="685800" y="1295400"/>
            <a:ext cx="7772400" cy="5181600"/>
          </a:xfrm>
          <a:noFill/>
        </p:spPr>
        <p:txBody>
          <a:bodyPr/>
          <a:lstStyle/>
          <a:p>
            <a:r>
              <a:rPr lang="en-US" sz="1600" dirty="0" err="1" smtClean="0"/>
              <a:t>TGmc</a:t>
            </a:r>
            <a:r>
              <a:rPr lang="en-US" sz="1600" dirty="0" smtClean="0"/>
              <a:t> – Adrian Stephens </a:t>
            </a:r>
            <a:r>
              <a:rPr lang="en-US" sz="1600" b="0" dirty="0" smtClean="0"/>
              <a:t>– </a:t>
            </a:r>
            <a:r>
              <a:rPr lang="en-US" sz="1600" b="0" dirty="0" smtClean="0">
                <a:hlinkClick r:id="rId3"/>
              </a:rPr>
              <a:t>adrian.p.stephens@intel.com</a:t>
            </a:r>
            <a:r>
              <a:rPr lang="en-US" sz="1600" dirty="0" smtClean="0"/>
              <a:t>, Edward Au – </a:t>
            </a:r>
            <a:r>
              <a:rPr lang="en-US" sz="1600" b="0" u="sng" dirty="0">
                <a:hlinkClick r:id="rId4"/>
              </a:rPr>
              <a:t>edward.ks.au@huawei.com</a:t>
            </a:r>
            <a:r>
              <a:rPr lang="en-US" sz="1600" dirty="0" smtClean="0"/>
              <a:t>, Emily Qi – </a:t>
            </a:r>
            <a:r>
              <a:rPr lang="en-US" sz="1600" b="0" dirty="0" smtClean="0">
                <a:hlinkClick r:id="rId5"/>
              </a:rPr>
              <a:t>emily.h.qi@intel.com</a:t>
            </a:r>
            <a:r>
              <a:rPr lang="en-US" sz="1600" b="0" dirty="0" smtClean="0"/>
              <a:t> </a:t>
            </a:r>
            <a:endParaRPr lang="en-US" sz="1600" dirty="0" smtClean="0"/>
          </a:p>
          <a:p>
            <a:r>
              <a:rPr lang="en-US" sz="1600" dirty="0" err="1" smtClean="0"/>
              <a:t>TGah</a:t>
            </a:r>
            <a:r>
              <a:rPr lang="en-US" sz="1600" dirty="0" smtClean="0"/>
              <a:t> – Yongho Seok </a:t>
            </a:r>
            <a:r>
              <a:rPr lang="en-US" sz="1600" b="0" dirty="0" smtClean="0">
                <a:hlinkClick r:id="rId6"/>
              </a:rPr>
              <a:t>yongho.seok@gmail.com</a:t>
            </a:r>
            <a:r>
              <a:rPr lang="en-US" sz="1600" b="0" dirty="0" smtClean="0"/>
              <a:t>,  </a:t>
            </a:r>
            <a:r>
              <a:rPr lang="en-US" sz="1600" dirty="0" smtClean="0"/>
              <a:t>Alfred </a:t>
            </a:r>
            <a:r>
              <a:rPr lang="en-US" sz="1600" dirty="0" err="1" smtClean="0"/>
              <a:t>Asterjadhi</a:t>
            </a:r>
            <a:r>
              <a:rPr lang="en-US" sz="1600" dirty="0" smtClean="0"/>
              <a:t> – </a:t>
            </a:r>
            <a:r>
              <a:rPr lang="en-US" sz="1600" b="0" dirty="0" smtClean="0">
                <a:hlinkClick r:id="rId7"/>
              </a:rPr>
              <a:t>aasterja@qti.qualcomm.com</a:t>
            </a:r>
            <a:r>
              <a:rPr lang="en-US" sz="1600" b="0" dirty="0" smtClean="0"/>
              <a:t>   </a:t>
            </a:r>
          </a:p>
          <a:p>
            <a:r>
              <a:rPr lang="en-US" sz="1600" dirty="0" err="1" smtClean="0"/>
              <a:t>TGai</a:t>
            </a:r>
            <a:r>
              <a:rPr lang="en-US" sz="1600" dirty="0" smtClean="0"/>
              <a:t> – Lee Armstrong – </a:t>
            </a:r>
            <a:r>
              <a:rPr lang="en-US" sz="1600" b="0" dirty="0" smtClean="0">
                <a:hlinkClick r:id="rId8"/>
              </a:rPr>
              <a:t>LRA@tiac.net</a:t>
            </a:r>
            <a:r>
              <a:rPr lang="en-US" sz="1600" b="0" dirty="0" smtClean="0"/>
              <a:t>, </a:t>
            </a:r>
            <a:r>
              <a:rPr lang="en-US" sz="1600" dirty="0" smtClean="0"/>
              <a:t>Ping FANG </a:t>
            </a:r>
            <a:r>
              <a:rPr lang="en-US" sz="1600" b="0" dirty="0" smtClean="0">
                <a:hlinkClick r:id="rId9"/>
              </a:rPr>
              <a:t>Ping.FANG@huawei.com</a:t>
            </a:r>
            <a:endParaRPr lang="en-US" sz="1600" b="0" dirty="0" smtClean="0"/>
          </a:p>
          <a:p>
            <a:r>
              <a:rPr lang="en-US" sz="1600" dirty="0" err="1" smtClean="0"/>
              <a:t>TGaj</a:t>
            </a:r>
            <a:r>
              <a:rPr lang="en-US" sz="1600" dirty="0" smtClean="0"/>
              <a:t> – </a:t>
            </a:r>
            <a:r>
              <a:rPr lang="en-US" sz="1600" dirty="0" err="1" smtClean="0"/>
              <a:t>Jiamin</a:t>
            </a:r>
            <a:r>
              <a:rPr lang="en-US" sz="1600" dirty="0" smtClean="0"/>
              <a:t> CHEN – </a:t>
            </a:r>
            <a:r>
              <a:rPr lang="en-US" sz="1600" b="0" dirty="0" smtClean="0">
                <a:hlinkClick r:id="rId10"/>
              </a:rPr>
              <a:t>jiamin.chen@mail01.huawei.com</a:t>
            </a:r>
            <a:r>
              <a:rPr lang="en-US" sz="1600" b="0" dirty="0" smtClean="0"/>
              <a:t> , </a:t>
            </a:r>
            <a:r>
              <a:rPr lang="en-US" sz="1600" dirty="0" err="1" smtClean="0"/>
              <a:t>Shiwen</a:t>
            </a:r>
            <a:r>
              <a:rPr lang="en-US" sz="1600" dirty="0" smtClean="0"/>
              <a:t> </a:t>
            </a:r>
            <a:r>
              <a:rPr lang="en-US" sz="1600" dirty="0"/>
              <a:t>He – </a:t>
            </a:r>
            <a:r>
              <a:rPr lang="en-US" sz="1600" b="0" u="sng" dirty="0">
                <a:hlinkClick r:id="rId11"/>
              </a:rPr>
              <a:t>shiwenhe@seu.edu.cn</a:t>
            </a:r>
            <a:endParaRPr lang="en-US" sz="1600" b="0" dirty="0" smtClean="0"/>
          </a:p>
          <a:p>
            <a:r>
              <a:rPr lang="en-US" sz="1600" dirty="0" err="1" smtClean="0"/>
              <a:t>TGak</a:t>
            </a:r>
            <a:r>
              <a:rPr lang="en-US" sz="1600" dirty="0" smtClean="0"/>
              <a:t> – Donald Eastlake – </a:t>
            </a:r>
            <a:r>
              <a:rPr lang="en-US" sz="1600" b="0" dirty="0" smtClean="0">
                <a:hlinkClick r:id="rId12"/>
              </a:rPr>
              <a:t>d3e3e3@gmail.com</a:t>
            </a:r>
            <a:r>
              <a:rPr lang="en-US" sz="1600" b="0" dirty="0" smtClean="0"/>
              <a:t>, </a:t>
            </a:r>
            <a:r>
              <a:rPr lang="en-US" sz="1600" dirty="0" smtClean="0"/>
              <a:t>Norm Finn – </a:t>
            </a:r>
            <a:r>
              <a:rPr lang="en-US" sz="1600" b="0" dirty="0" smtClean="0">
                <a:hlinkClick r:id="rId13"/>
              </a:rPr>
              <a:t>nfinn@cisco.com</a:t>
            </a:r>
            <a:r>
              <a:rPr lang="en-US" sz="1600" b="0" dirty="0" smtClean="0"/>
              <a:t> </a:t>
            </a:r>
          </a:p>
          <a:p>
            <a:r>
              <a:rPr lang="en-US" sz="1600" dirty="0" err="1" smtClean="0"/>
              <a:t>TGaq</a:t>
            </a:r>
            <a:r>
              <a:rPr lang="en-US" sz="1600" dirty="0" smtClean="0"/>
              <a:t> – Lee Armstrong – </a:t>
            </a:r>
            <a:r>
              <a:rPr lang="en-US" sz="1600" b="0" dirty="0" smtClean="0">
                <a:hlinkClick r:id="rId8"/>
              </a:rPr>
              <a:t>LRA@tiac.net</a:t>
            </a:r>
            <a:r>
              <a:rPr lang="en-US" sz="1600" b="0" dirty="0" smtClean="0"/>
              <a:t> </a:t>
            </a:r>
          </a:p>
          <a:p>
            <a:pPr marL="342900" lvl="1" indent="-342900">
              <a:buFontTx/>
              <a:buChar char="•"/>
            </a:pPr>
            <a:r>
              <a:rPr lang="en-US" sz="1600" b="1" dirty="0" err="1" smtClean="0"/>
              <a:t>TGax</a:t>
            </a:r>
            <a:r>
              <a:rPr lang="en-US" sz="1600" b="1" dirty="0" smtClean="0"/>
              <a:t> </a:t>
            </a:r>
            <a:r>
              <a:rPr lang="en-US" sz="1600" b="1" dirty="0"/>
              <a:t>– </a:t>
            </a:r>
            <a:r>
              <a:rPr lang="en-US" sz="1600" b="1" dirty="0" smtClean="0"/>
              <a:t>Robert Stacey </a:t>
            </a:r>
            <a:r>
              <a:rPr lang="en-US" sz="1600" dirty="0" smtClean="0"/>
              <a:t>– </a:t>
            </a:r>
            <a:r>
              <a:rPr lang="en-US" sz="1600" dirty="0">
                <a:hlinkClick r:id="rId14"/>
              </a:rPr>
              <a:t>robert.stacey@intel.com</a:t>
            </a:r>
            <a:r>
              <a:rPr lang="en-US" sz="1600" dirty="0"/>
              <a:t> </a:t>
            </a:r>
            <a:r>
              <a:rPr lang="en-US" sz="1600" b="0" dirty="0" smtClean="0"/>
              <a:t> </a:t>
            </a:r>
          </a:p>
          <a:p>
            <a:pPr marL="342900" lvl="1" indent="-342900">
              <a:buFontTx/>
              <a:buChar char="•"/>
            </a:pPr>
            <a:r>
              <a:rPr lang="en-US" sz="1600" b="1" dirty="0" err="1" smtClean="0"/>
              <a:t>TGay</a:t>
            </a:r>
            <a:r>
              <a:rPr lang="en-US" sz="1600" b="1" dirty="0" smtClean="0"/>
              <a:t> </a:t>
            </a:r>
            <a:r>
              <a:rPr lang="en-US" sz="1600" b="1" dirty="0"/>
              <a:t>– Carlos </a:t>
            </a:r>
            <a:r>
              <a:rPr lang="en-US" sz="1600" b="1" dirty="0" err="1"/>
              <a:t>Cordeiro</a:t>
            </a:r>
            <a:r>
              <a:rPr lang="en-US" sz="1600" b="1" dirty="0"/>
              <a:t> </a:t>
            </a:r>
            <a:r>
              <a:rPr lang="en-US" sz="1600" dirty="0"/>
              <a:t>– </a:t>
            </a:r>
            <a:r>
              <a:rPr lang="en-US" sz="1600" dirty="0">
                <a:hlinkClick r:id="rId15"/>
              </a:rPr>
              <a:t>carlos.cordeiro@intel.com</a:t>
            </a:r>
            <a:r>
              <a:rPr lang="en-US" sz="1600" dirty="0"/>
              <a:t>  </a:t>
            </a:r>
            <a:endParaRPr lang="en-US" sz="1600" dirty="0" smtClean="0"/>
          </a:p>
          <a:p>
            <a:pPr marL="342900" lvl="1" indent="-342900">
              <a:buFontTx/>
              <a:buChar char="•"/>
            </a:pPr>
            <a:r>
              <a:rPr lang="en-US" sz="1600" b="1" dirty="0" err="1" smtClean="0"/>
              <a:t>TGaz</a:t>
            </a:r>
            <a:r>
              <a:rPr lang="en-US" sz="1600" b="1" dirty="0" smtClean="0"/>
              <a:t> </a:t>
            </a:r>
            <a:r>
              <a:rPr lang="en-US" sz="1600" b="1" dirty="0"/>
              <a:t>– </a:t>
            </a:r>
            <a:r>
              <a:rPr lang="en-US" sz="1600" b="1" dirty="0" smtClean="0"/>
              <a:t>Chao </a:t>
            </a:r>
            <a:r>
              <a:rPr lang="en-US" sz="1600" b="1" dirty="0"/>
              <a:t>Chun Wang </a:t>
            </a:r>
            <a:r>
              <a:rPr lang="en-US" sz="1600" dirty="0"/>
              <a:t>– </a:t>
            </a:r>
            <a:r>
              <a:rPr lang="en-US" sz="1600" dirty="0">
                <a:hlinkClick r:id="rId16"/>
              </a:rPr>
              <a:t>chaochun.wang@mediatek.com</a:t>
            </a:r>
            <a:r>
              <a:rPr lang="en-US" sz="1600" dirty="0"/>
              <a:t> </a:t>
            </a:r>
            <a:endParaRPr lang="en-US" sz="1600" dirty="0" smtClean="0"/>
          </a:p>
          <a:p>
            <a:r>
              <a:rPr lang="en-US" sz="1600" dirty="0" smtClean="0"/>
              <a:t>Editors Emeritus:</a:t>
            </a:r>
          </a:p>
          <a:p>
            <a:pPr lvl="1"/>
            <a:r>
              <a:rPr lang="en-US" sz="1400" dirty="0" err="1"/>
              <a:t>TGaa</a:t>
            </a:r>
            <a:r>
              <a:rPr lang="en-US" sz="1400" dirty="0"/>
              <a:t> – Alex Ashley – </a:t>
            </a:r>
            <a:r>
              <a:rPr lang="en-US" sz="1400" dirty="0" smtClean="0">
                <a:hlinkClick r:id="rId17"/>
              </a:rPr>
              <a:t>alex.ashley@hotmail.co.uk</a:t>
            </a:r>
            <a:endParaRPr lang="en-US" sz="1400" dirty="0" smtClean="0"/>
          </a:p>
          <a:p>
            <a:pPr lvl="1"/>
            <a:r>
              <a:rPr lang="en-US" sz="1400" dirty="0" err="1" smtClean="0"/>
              <a:t>TGac</a:t>
            </a:r>
            <a:r>
              <a:rPr lang="en-US" sz="1400" dirty="0" smtClean="0"/>
              <a:t> – Robert Stacey – </a:t>
            </a:r>
            <a:r>
              <a:rPr lang="en-US" sz="1400" dirty="0" smtClean="0">
                <a:hlinkClick r:id="rId14"/>
              </a:rPr>
              <a:t>robert.stacey@intel.com</a:t>
            </a:r>
            <a:r>
              <a:rPr lang="en-US" sz="1400" dirty="0" smtClean="0"/>
              <a:t> </a:t>
            </a:r>
          </a:p>
          <a:p>
            <a:pPr lvl="1"/>
            <a:r>
              <a:rPr lang="en-US" sz="1400" dirty="0" err="1"/>
              <a:t>TGad</a:t>
            </a:r>
            <a:r>
              <a:rPr lang="en-US" sz="1400" dirty="0"/>
              <a:t> – Carlos Cordeiro – </a:t>
            </a:r>
            <a:r>
              <a:rPr lang="en-US" sz="1400" dirty="0">
                <a:hlinkClick r:id="rId15"/>
              </a:rPr>
              <a:t>carlos.cordeiro@intel.com</a:t>
            </a:r>
            <a:r>
              <a:rPr lang="en-US" sz="1400" dirty="0"/>
              <a:t> </a:t>
            </a:r>
            <a:r>
              <a:rPr lang="en-US" sz="1400" dirty="0" smtClean="0"/>
              <a:t> </a:t>
            </a:r>
          </a:p>
          <a:p>
            <a:pPr lvl="1"/>
            <a:r>
              <a:rPr lang="en-US" sz="1400" dirty="0" err="1" smtClean="0"/>
              <a:t>TGae</a:t>
            </a:r>
            <a:r>
              <a:rPr lang="en-US" sz="1400" dirty="0" smtClean="0"/>
              <a:t> – Henry </a:t>
            </a:r>
            <a:r>
              <a:rPr lang="en-US" sz="1400" dirty="0" err="1" smtClean="0"/>
              <a:t>Ptasinski</a:t>
            </a:r>
            <a:r>
              <a:rPr lang="en-US" sz="1400" dirty="0" smtClean="0"/>
              <a:t> – </a:t>
            </a:r>
            <a:r>
              <a:rPr lang="en-US" sz="1400" dirty="0" smtClean="0">
                <a:hlinkClick r:id="rId18"/>
              </a:rPr>
              <a:t>henry@LOGOUT.COM</a:t>
            </a:r>
            <a:r>
              <a:rPr lang="en-US" sz="1400" dirty="0" smtClean="0"/>
              <a:t> </a:t>
            </a:r>
          </a:p>
          <a:p>
            <a:pPr lvl="1"/>
            <a:r>
              <a:rPr lang="en-US" sz="1400" dirty="0" err="1" smtClean="0"/>
              <a:t>TGaf</a:t>
            </a:r>
            <a:r>
              <a:rPr lang="en-US" sz="1400" dirty="0" smtClean="0"/>
              <a:t> – Peter Ecclesine – </a:t>
            </a:r>
            <a:r>
              <a:rPr lang="en-US" sz="1400" dirty="0" smtClean="0">
                <a:hlinkClick r:id="rId19"/>
              </a:rPr>
              <a:t>pecclesi@cisco.com</a:t>
            </a:r>
            <a:r>
              <a:rPr lang="en-US" sz="1400" dirty="0" smtClean="0"/>
              <a:t> </a:t>
            </a:r>
            <a:endParaRPr lang="en-US" sz="1400" dirty="0"/>
          </a:p>
          <a:p>
            <a:pPr lvl="1"/>
            <a:r>
              <a:rPr lang="en-US" sz="1400" dirty="0" err="1" smtClean="0"/>
              <a:t>TGaq</a:t>
            </a:r>
            <a:r>
              <a:rPr lang="en-US" sz="1400" dirty="0" smtClean="0"/>
              <a:t> </a:t>
            </a:r>
            <a:r>
              <a:rPr lang="en-US" sz="1400" dirty="0"/>
              <a:t>– </a:t>
            </a:r>
            <a:r>
              <a:rPr lang="en-US" sz="1400" dirty="0" smtClean="0"/>
              <a:t>Dan Gal </a:t>
            </a:r>
            <a:r>
              <a:rPr lang="en-US" sz="1400" dirty="0"/>
              <a:t>– </a:t>
            </a:r>
            <a:r>
              <a:rPr lang="en-US" sz="1400" dirty="0" smtClean="0"/>
              <a:t> </a:t>
            </a:r>
            <a:r>
              <a:rPr lang="en-US" sz="1400" dirty="0" smtClean="0">
                <a:hlinkClick r:id="rId20"/>
              </a:rPr>
              <a:t>ddrgal@gmail.com</a:t>
            </a:r>
            <a:r>
              <a:rPr lang="en-US" sz="1400" dirty="0" smtClean="0"/>
              <a:t> </a:t>
            </a:r>
          </a:p>
          <a:p>
            <a:pPr lvl="1"/>
            <a:endParaRPr lang="en-US" sz="1600" dirty="0" smtClean="0"/>
          </a:p>
        </p:txBody>
      </p:sp>
      <p:sp>
        <p:nvSpPr>
          <p:cNvPr id="19463" name="Date Placeholder 6"/>
          <p:cNvSpPr>
            <a:spLocks noGrp="1"/>
          </p:cNvSpPr>
          <p:nvPr>
            <p:ph type="dt" sz="quarter" idx="10"/>
          </p:nvPr>
        </p:nvSpPr>
        <p:spPr>
          <a:noFill/>
        </p:spPr>
        <p:txBody>
          <a:bodyPr/>
          <a:lstStyle/>
          <a:p>
            <a:r>
              <a:rPr lang="en-US" dirty="0" smtClean="0"/>
              <a:t>January 2016</a:t>
            </a:r>
            <a:endParaRPr lang="en-US" dirty="0" smtClean="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2/6 of 11-16-0023 by Peter Ecclesine (Cisco Systems)</a:t>
            </a:r>
          </a:p>
        </p:txBody>
      </p:sp>
      <p:sp>
        <p:nvSpPr>
          <p:cNvPr id="3" name="Footer Placeholder 2"/>
          <p:cNvSpPr>
            <a:spLocks noGrp="1"/>
          </p:cNvSpPr>
          <p:nvPr>
            <p:ph type="ftr" sz="quarter" idx="11"/>
          </p:nvPr>
        </p:nvSpPr>
        <p:spPr/>
        <p:txBody>
          <a:bodyPr/>
          <a:lstStyle/>
          <a:p>
            <a:pPr>
              <a:defRPr/>
            </a:pPr>
            <a:r>
              <a:rPr lang="en-US" smtClean="0"/>
              <a:t>Adrian Stephens, Intel Corporation</a:t>
            </a:r>
            <a:endParaRPr lang="en-US"/>
          </a:p>
        </p:txBody>
      </p:sp>
    </p:spTree>
    <p:extLst>
      <p:ext uri="{BB962C8B-B14F-4D97-AF65-F5344CB8AC3E}">
        <p14:creationId xmlns:p14="http://schemas.microsoft.com/office/powerpoint/2010/main" val="2811184128"/>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Slide Number Placeholder 5"/>
          <p:cNvSpPr>
            <a:spLocks noGrp="1"/>
          </p:cNvSpPr>
          <p:nvPr>
            <p:ph type="sldNum" sz="quarter" idx="12"/>
          </p:nvPr>
        </p:nvSpPr>
        <p:spPr>
          <a:noFill/>
        </p:spPr>
        <p:txBody>
          <a:bodyPr/>
          <a:lstStyle/>
          <a:p>
            <a:r>
              <a:rPr lang="en-US" smtClean="0"/>
              <a:t>Slide </a:t>
            </a:r>
            <a:fld id="{9BDFEE4B-8411-40A8-8639-87B3C757CCB2}" type="slidenum">
              <a:rPr lang="en-US" smtClean="0"/>
              <a:pPr/>
              <a:t>80</a:t>
            </a:fld>
            <a:endParaRPr lang="en-US" smtClean="0"/>
          </a:p>
        </p:txBody>
      </p:sp>
      <p:sp>
        <p:nvSpPr>
          <p:cNvPr id="7173" name="Rectangle 2"/>
          <p:cNvSpPr>
            <a:spLocks noGrp="1" noChangeArrowheads="1"/>
          </p:cNvSpPr>
          <p:nvPr>
            <p:ph type="title"/>
          </p:nvPr>
        </p:nvSpPr>
        <p:spPr/>
        <p:txBody>
          <a:bodyPr/>
          <a:lstStyle/>
          <a:p>
            <a:r>
              <a:rPr lang="en-US" dirty="0" smtClean="0"/>
              <a:t>Abstract</a:t>
            </a:r>
          </a:p>
        </p:txBody>
      </p:sp>
      <p:sp>
        <p:nvSpPr>
          <p:cNvPr id="7174" name="Rectangle 3"/>
          <p:cNvSpPr>
            <a:spLocks noGrp="1" noChangeArrowheads="1"/>
          </p:cNvSpPr>
          <p:nvPr>
            <p:ph type="body" idx="1"/>
          </p:nvPr>
        </p:nvSpPr>
        <p:spPr/>
        <p:txBody>
          <a:bodyPr/>
          <a:lstStyle/>
          <a:p>
            <a:pPr marL="0" algn="just">
              <a:buFontTx/>
              <a:buNone/>
            </a:pPr>
            <a:r>
              <a:rPr lang="en-US" dirty="0" smtClean="0"/>
              <a:t>This document is the Next Generation Positioning </a:t>
            </a:r>
            <a:r>
              <a:rPr lang="en-US" dirty="0" err="1" smtClean="0"/>
              <a:t>TGaz</a:t>
            </a:r>
            <a:r>
              <a:rPr lang="en-US" dirty="0" smtClean="0"/>
              <a:t> closing report for the Atlanta meeting, Jan. 2016.</a:t>
            </a:r>
          </a:p>
          <a:p>
            <a:pPr marL="0" algn="just">
              <a:buFontTx/>
              <a:buNone/>
            </a:pPr>
            <a:endParaRPr lang="en-US" dirty="0" smtClean="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2/6 of 11-15-1467 by Jonathan Segev (Intel Corporation)</a:t>
            </a:r>
          </a:p>
        </p:txBody>
      </p:sp>
      <p:sp>
        <p:nvSpPr>
          <p:cNvPr id="9" name="Date Placeholder 2"/>
          <p:cNvSpPr>
            <a:spLocks noGrp="1"/>
          </p:cNvSpPr>
          <p:nvPr>
            <p:ph type="dt" sz="half" idx="10"/>
          </p:nvPr>
        </p:nvSpPr>
        <p:spPr>
          <a:xfrm>
            <a:off x="696913" y="333375"/>
            <a:ext cx="1579562" cy="276225"/>
          </a:xfrm>
        </p:spPr>
        <p:txBody>
          <a:bodyPr/>
          <a:lstStyle/>
          <a:p>
            <a:pPr>
              <a:defRPr/>
            </a:pPr>
            <a:r>
              <a:rPr lang="en-US" smtClean="0"/>
              <a:t>January 2016</a:t>
            </a:r>
            <a:endParaRPr lang="en-US"/>
          </a:p>
        </p:txBody>
      </p:sp>
      <p:sp>
        <p:nvSpPr>
          <p:cNvPr id="3" name="Footer Placeholder 2"/>
          <p:cNvSpPr>
            <a:spLocks noGrp="1"/>
          </p:cNvSpPr>
          <p:nvPr>
            <p:ph type="ftr" sz="quarter" idx="11"/>
          </p:nvPr>
        </p:nvSpPr>
        <p:spPr/>
        <p:txBody>
          <a:bodyPr/>
          <a:lstStyle/>
          <a:p>
            <a:pPr>
              <a:defRPr/>
            </a:pPr>
            <a:r>
              <a:rPr lang="en-US" smtClean="0"/>
              <a:t>Adrian Stephens, Intel Corporation</a:t>
            </a:r>
            <a:endParaRPr lang="en-US"/>
          </a:p>
        </p:txBody>
      </p:sp>
    </p:spTree>
    <p:extLst>
      <p:ext uri="{BB962C8B-B14F-4D97-AF65-F5344CB8AC3E}">
        <p14:creationId xmlns:p14="http://schemas.microsoft.com/office/powerpoint/2010/main" val="1954490310"/>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685800" y="685800"/>
            <a:ext cx="7772400" cy="838200"/>
          </a:xfrm>
        </p:spPr>
        <p:txBody>
          <a:bodyPr/>
          <a:lstStyle/>
          <a:p>
            <a:r>
              <a:rPr lang="en-CA" dirty="0"/>
              <a:t>Work Completed</a:t>
            </a:r>
            <a:endParaRPr lang="en-US" sz="2000" dirty="0"/>
          </a:p>
        </p:txBody>
      </p:sp>
      <p:sp>
        <p:nvSpPr>
          <p:cNvPr id="15363" name="Content Placeholder 2"/>
          <p:cNvSpPr>
            <a:spLocks noGrp="1"/>
          </p:cNvSpPr>
          <p:nvPr>
            <p:ph idx="1"/>
          </p:nvPr>
        </p:nvSpPr>
        <p:spPr>
          <a:xfrm>
            <a:off x="685800" y="1676400"/>
            <a:ext cx="8229600" cy="4114800"/>
          </a:xfrm>
        </p:spPr>
        <p:txBody>
          <a:bodyPr/>
          <a:lstStyle/>
          <a:p>
            <a:pPr marL="609600" indent="-609600"/>
            <a:r>
              <a:rPr lang="en-US" b="0" dirty="0" smtClean="0"/>
              <a:t>Use case document completed and motioned.</a:t>
            </a:r>
          </a:p>
          <a:p>
            <a:pPr marL="609600" indent="-609600"/>
            <a:r>
              <a:rPr lang="en-US" b="0" dirty="0" smtClean="0"/>
              <a:t>Initiated the functional requirements document and approved accuracy/coverage  and </a:t>
            </a:r>
            <a:r>
              <a:rPr lang="en-US" b="0" dirty="0" err="1" smtClean="0"/>
              <a:t>millimeteric</a:t>
            </a:r>
            <a:r>
              <a:rPr lang="en-US" b="0" dirty="0" smtClean="0"/>
              <a:t> wave positioning requirements.</a:t>
            </a:r>
          </a:p>
          <a:p>
            <a:pPr marL="609600" indent="-609600"/>
            <a:r>
              <a:rPr lang="en-US" b="0" dirty="0" smtClean="0"/>
              <a:t>Entertained SFD and Technical editor and SFD editor elections. </a:t>
            </a:r>
          </a:p>
          <a:p>
            <a:pPr marL="609600" indent="-609600"/>
            <a:r>
              <a:rPr lang="en-US" b="0" dirty="0" smtClean="0"/>
              <a:t>Agenda: See 11-15/1467r3.</a:t>
            </a:r>
          </a:p>
          <a:p>
            <a:pPr marL="0" indent="0">
              <a:buNone/>
            </a:pPr>
            <a:endParaRPr lang="en-US" b="0" dirty="0" smtClean="0"/>
          </a:p>
          <a:p>
            <a:pPr marL="1009650" lvl="1" indent="-609600"/>
            <a:endParaRPr lang="en-US" dirty="0" smtClean="0"/>
          </a:p>
        </p:txBody>
      </p:sp>
      <p:sp>
        <p:nvSpPr>
          <p:cNvPr id="15366" name="Slide Number Placeholder 5"/>
          <p:cNvSpPr>
            <a:spLocks noGrp="1"/>
          </p:cNvSpPr>
          <p:nvPr>
            <p:ph type="sldNum" sz="quarter" idx="12"/>
          </p:nvPr>
        </p:nvSpPr>
        <p:spPr>
          <a:noFill/>
        </p:spPr>
        <p:txBody>
          <a:bodyPr/>
          <a:lstStyle/>
          <a:p>
            <a:r>
              <a:rPr lang="en-US" smtClean="0"/>
              <a:t>Slide </a:t>
            </a:r>
            <a:fld id="{38F0476F-A4BB-476C-A2BA-863251181211}" type="slidenum">
              <a:rPr lang="en-US" smtClean="0"/>
              <a:pPr/>
              <a:t>81</a:t>
            </a:fld>
            <a:endParaRPr lang="en-US" smtClean="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from slide 3/6 of 11-15-1467 by Jonathan Segev, Intel Corporation</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January 2016</a:t>
            </a:r>
            <a:endParaRPr lang="en-US"/>
          </a:p>
        </p:txBody>
      </p:sp>
      <p:sp>
        <p:nvSpPr>
          <p:cNvPr id="3" name="Footer Placeholder 2"/>
          <p:cNvSpPr>
            <a:spLocks noGrp="1"/>
          </p:cNvSpPr>
          <p:nvPr>
            <p:ph type="ftr" sz="quarter" idx="11"/>
          </p:nvPr>
        </p:nvSpPr>
        <p:spPr/>
        <p:txBody>
          <a:bodyPr/>
          <a:lstStyle/>
          <a:p>
            <a:pPr>
              <a:defRPr/>
            </a:pPr>
            <a:r>
              <a:rPr lang="en-US" smtClean="0"/>
              <a:t>Adrian Stephens, Intel Corporation</a:t>
            </a:r>
            <a:endParaRPr lang="en-US"/>
          </a:p>
        </p:txBody>
      </p:sp>
    </p:spTree>
    <p:extLst>
      <p:ext uri="{BB962C8B-B14F-4D97-AF65-F5344CB8AC3E}">
        <p14:creationId xmlns:p14="http://schemas.microsoft.com/office/powerpoint/2010/main" val="2781515171"/>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r>
              <a:rPr lang="en-US" smtClean="0"/>
              <a:t>Slide </a:t>
            </a:r>
            <a:fld id="{9F280238-5E03-4A90-BACD-D800220B2674}" type="slidenum">
              <a:rPr lang="en-US" smtClean="0"/>
              <a:pPr>
                <a:defRPr/>
              </a:pPr>
              <a:t>82</a:t>
            </a:fld>
            <a:endParaRPr lang="en-US"/>
          </a:p>
        </p:txBody>
      </p:sp>
      <p:sp>
        <p:nvSpPr>
          <p:cNvPr id="63" name="Title 1"/>
          <p:cNvSpPr>
            <a:spLocks noGrp="1"/>
          </p:cNvSpPr>
          <p:nvPr>
            <p:ph type="title"/>
          </p:nvPr>
        </p:nvSpPr>
        <p:spPr>
          <a:xfrm>
            <a:off x="685800" y="685800"/>
            <a:ext cx="7772400" cy="210535"/>
          </a:xfrm>
        </p:spPr>
        <p:txBody>
          <a:bodyPr/>
          <a:lstStyle/>
          <a:p>
            <a:r>
              <a:rPr lang="en-US" dirty="0" smtClean="0"/>
              <a:t>Activity timelines</a:t>
            </a:r>
            <a:endParaRPr lang="en-US" dirty="0"/>
          </a:p>
        </p:txBody>
      </p:sp>
      <p:sp>
        <p:nvSpPr>
          <p:cNvPr id="64" name="Line 15"/>
          <p:cNvSpPr>
            <a:spLocks noChangeShapeType="1"/>
          </p:cNvSpPr>
          <p:nvPr/>
        </p:nvSpPr>
        <p:spPr bwMode="auto">
          <a:xfrm flipH="1">
            <a:off x="6572543" y="1167606"/>
            <a:ext cx="3175" cy="522000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lIns="91434" tIns="45716" rIns="91434" bIns="45716"/>
          <a:lstStyle/>
          <a:p>
            <a:endParaRPr lang="en-US"/>
          </a:p>
        </p:txBody>
      </p:sp>
      <p:sp>
        <p:nvSpPr>
          <p:cNvPr id="65" name="Line 14"/>
          <p:cNvSpPr>
            <a:spLocks noChangeShapeType="1"/>
          </p:cNvSpPr>
          <p:nvPr/>
        </p:nvSpPr>
        <p:spPr bwMode="auto">
          <a:xfrm flipH="1">
            <a:off x="3982088" y="1167606"/>
            <a:ext cx="7937" cy="522000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lIns="91434" tIns="45716" rIns="91434" bIns="45716"/>
          <a:lstStyle/>
          <a:p>
            <a:endParaRPr lang="en-US"/>
          </a:p>
        </p:txBody>
      </p:sp>
      <p:sp>
        <p:nvSpPr>
          <p:cNvPr id="66" name="Line 10"/>
          <p:cNvSpPr>
            <a:spLocks noChangeShapeType="1"/>
          </p:cNvSpPr>
          <p:nvPr/>
        </p:nvSpPr>
        <p:spPr bwMode="auto">
          <a:xfrm>
            <a:off x="1308721" y="1167606"/>
            <a:ext cx="0" cy="522000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lIns="91434" tIns="45716" rIns="91434" bIns="45716"/>
          <a:lstStyle/>
          <a:p>
            <a:endParaRPr lang="en-US"/>
          </a:p>
        </p:txBody>
      </p:sp>
      <p:sp>
        <p:nvSpPr>
          <p:cNvPr id="67" name="Line 11"/>
          <p:cNvSpPr>
            <a:spLocks noChangeShapeType="1"/>
          </p:cNvSpPr>
          <p:nvPr/>
        </p:nvSpPr>
        <p:spPr bwMode="auto">
          <a:xfrm>
            <a:off x="2677035" y="1167606"/>
            <a:ext cx="0" cy="522000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lIns="91434" tIns="45716" rIns="91434" bIns="45716"/>
          <a:lstStyle/>
          <a:p>
            <a:endParaRPr lang="en-US"/>
          </a:p>
        </p:txBody>
      </p:sp>
      <p:sp>
        <p:nvSpPr>
          <p:cNvPr id="68" name="Rectangle 67"/>
          <p:cNvSpPr>
            <a:spLocks noChangeArrowheads="1"/>
          </p:cNvSpPr>
          <p:nvPr/>
        </p:nvSpPr>
        <p:spPr bwMode="auto">
          <a:xfrm>
            <a:off x="6480968" y="1131412"/>
            <a:ext cx="1304652" cy="373352"/>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chemeClr val="bg1"/>
              </a:buClr>
              <a:buFont typeface="Times" panose="02020603050405020304" pitchFamily="18" charset="0"/>
              <a:buNone/>
            </a:pPr>
            <a:r>
              <a:rPr lang="en-US" altLang="en-US" b="1" dirty="0" smtClean="0">
                <a:solidFill>
                  <a:schemeClr val="bg1"/>
                </a:solidFill>
                <a:latin typeface="Arial" panose="020B0604020202020204" pitchFamily="34" charset="0"/>
                <a:cs typeface="Arial" panose="020B0604020202020204" pitchFamily="34" charset="0"/>
              </a:rPr>
              <a:t>2020</a:t>
            </a:r>
            <a:endParaRPr lang="en-US" altLang="en-US" b="1" dirty="0">
              <a:solidFill>
                <a:schemeClr val="bg1"/>
              </a:solidFill>
              <a:latin typeface="Arial" panose="020B0604020202020204" pitchFamily="34" charset="0"/>
              <a:cs typeface="Arial" panose="020B0604020202020204" pitchFamily="34" charset="0"/>
            </a:endParaRPr>
          </a:p>
        </p:txBody>
      </p:sp>
      <p:sp>
        <p:nvSpPr>
          <p:cNvPr id="69" name="Rectangle 68"/>
          <p:cNvSpPr>
            <a:spLocks noChangeArrowheads="1"/>
          </p:cNvSpPr>
          <p:nvPr/>
        </p:nvSpPr>
        <p:spPr bwMode="auto">
          <a:xfrm>
            <a:off x="5215474" y="1142523"/>
            <a:ext cx="1265494" cy="362241"/>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chemeClr val="bg1"/>
              </a:buClr>
              <a:buFont typeface="Times" panose="02020603050405020304" pitchFamily="18" charset="0"/>
              <a:buNone/>
            </a:pPr>
            <a:r>
              <a:rPr lang="en-US" altLang="en-US" b="1" dirty="0" smtClean="0">
                <a:solidFill>
                  <a:schemeClr val="bg1"/>
                </a:solidFill>
                <a:latin typeface="Arial" panose="020B0604020202020204" pitchFamily="34" charset="0"/>
                <a:cs typeface="Arial" panose="020B0604020202020204" pitchFamily="34" charset="0"/>
              </a:rPr>
              <a:t>2019</a:t>
            </a:r>
            <a:endParaRPr lang="en-US" altLang="en-US" b="1" dirty="0">
              <a:solidFill>
                <a:schemeClr val="bg1"/>
              </a:solidFill>
              <a:latin typeface="Arial" panose="020B0604020202020204" pitchFamily="34" charset="0"/>
              <a:cs typeface="Arial" panose="020B0604020202020204" pitchFamily="34" charset="0"/>
            </a:endParaRPr>
          </a:p>
        </p:txBody>
      </p:sp>
      <p:sp>
        <p:nvSpPr>
          <p:cNvPr id="70" name="Rectangle 69"/>
          <p:cNvSpPr>
            <a:spLocks noChangeArrowheads="1"/>
          </p:cNvSpPr>
          <p:nvPr/>
        </p:nvSpPr>
        <p:spPr bwMode="auto">
          <a:xfrm>
            <a:off x="2677366" y="1142523"/>
            <a:ext cx="1272613" cy="362241"/>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chemeClr val="bg1"/>
              </a:buClr>
              <a:buFont typeface="Times" panose="02020603050405020304" pitchFamily="18" charset="0"/>
              <a:buNone/>
            </a:pPr>
            <a:r>
              <a:rPr lang="en-US" altLang="en-US" b="1" dirty="0" smtClean="0">
                <a:solidFill>
                  <a:schemeClr val="bg1"/>
                </a:solidFill>
                <a:latin typeface="Arial" panose="020B0604020202020204" pitchFamily="34" charset="0"/>
                <a:cs typeface="Arial" panose="020B0604020202020204" pitchFamily="34" charset="0"/>
              </a:rPr>
              <a:t>2017</a:t>
            </a:r>
            <a:endParaRPr lang="en-US" altLang="en-US" b="1" dirty="0">
              <a:solidFill>
                <a:schemeClr val="bg1"/>
              </a:solidFill>
              <a:latin typeface="Arial" panose="020B0604020202020204" pitchFamily="34" charset="0"/>
              <a:cs typeface="Arial" panose="020B0604020202020204" pitchFamily="34" charset="0"/>
            </a:endParaRPr>
          </a:p>
        </p:txBody>
      </p:sp>
      <p:sp>
        <p:nvSpPr>
          <p:cNvPr id="71" name="Rectangle 70"/>
          <p:cNvSpPr>
            <a:spLocks noChangeArrowheads="1"/>
          </p:cNvSpPr>
          <p:nvPr/>
        </p:nvSpPr>
        <p:spPr bwMode="auto">
          <a:xfrm>
            <a:off x="1362034" y="1124744"/>
            <a:ext cx="1315332" cy="380020"/>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chemeClr val="bg1"/>
              </a:buClr>
              <a:buFont typeface="Times" panose="02020603050405020304" pitchFamily="18" charset="0"/>
              <a:buNone/>
            </a:pPr>
            <a:r>
              <a:rPr lang="en-US" altLang="en-US" b="1" dirty="0" smtClean="0">
                <a:solidFill>
                  <a:schemeClr val="bg1"/>
                </a:solidFill>
                <a:latin typeface="Arial" panose="020B0604020202020204" pitchFamily="34" charset="0"/>
                <a:cs typeface="Arial" panose="020B0604020202020204" pitchFamily="34" charset="0"/>
              </a:rPr>
              <a:t>2016</a:t>
            </a:r>
            <a:endParaRPr lang="en-US" altLang="en-US" b="1" dirty="0">
              <a:solidFill>
                <a:schemeClr val="bg1"/>
              </a:solidFill>
              <a:latin typeface="Arial" panose="020B0604020202020204" pitchFamily="34" charset="0"/>
              <a:cs typeface="Arial" panose="020B0604020202020204" pitchFamily="34" charset="0"/>
            </a:endParaRPr>
          </a:p>
        </p:txBody>
      </p:sp>
      <p:sp>
        <p:nvSpPr>
          <p:cNvPr id="72" name="Rectangle 71"/>
          <p:cNvSpPr>
            <a:spLocks noChangeArrowheads="1"/>
          </p:cNvSpPr>
          <p:nvPr/>
        </p:nvSpPr>
        <p:spPr bwMode="auto">
          <a:xfrm>
            <a:off x="89421" y="1124744"/>
            <a:ext cx="1272613" cy="380020"/>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chemeClr val="bg1"/>
              </a:buClr>
              <a:buFont typeface="Times" panose="02020603050405020304" pitchFamily="18" charset="0"/>
              <a:buNone/>
            </a:pPr>
            <a:r>
              <a:rPr lang="en-US" altLang="en-US" b="1" dirty="0" smtClean="0">
                <a:solidFill>
                  <a:schemeClr val="bg1"/>
                </a:solidFill>
                <a:latin typeface="Arial" panose="020B0604020202020204" pitchFamily="34" charset="0"/>
                <a:cs typeface="Arial" panose="020B0604020202020204" pitchFamily="34" charset="0"/>
              </a:rPr>
              <a:t>2015</a:t>
            </a:r>
            <a:endParaRPr lang="en-US" altLang="en-US" b="1" dirty="0">
              <a:solidFill>
                <a:schemeClr val="bg1"/>
              </a:solidFill>
              <a:latin typeface="Arial" panose="020B0604020202020204" pitchFamily="34" charset="0"/>
              <a:cs typeface="Arial" panose="020B0604020202020204" pitchFamily="34" charset="0"/>
            </a:endParaRPr>
          </a:p>
        </p:txBody>
      </p:sp>
      <p:sp>
        <p:nvSpPr>
          <p:cNvPr id="73" name="Rectangle 72"/>
          <p:cNvSpPr>
            <a:spLocks noChangeArrowheads="1"/>
          </p:cNvSpPr>
          <p:nvPr/>
        </p:nvSpPr>
        <p:spPr bwMode="auto">
          <a:xfrm>
            <a:off x="3941080" y="1124744"/>
            <a:ext cx="1288633" cy="380020"/>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chemeClr val="bg1"/>
              </a:buClr>
              <a:buFont typeface="Times" panose="02020603050405020304" pitchFamily="18" charset="0"/>
              <a:buNone/>
            </a:pPr>
            <a:r>
              <a:rPr lang="en-US" altLang="en-US" b="1" dirty="0" smtClean="0">
                <a:solidFill>
                  <a:schemeClr val="bg1"/>
                </a:solidFill>
                <a:latin typeface="Arial" panose="020B0604020202020204" pitchFamily="34" charset="0"/>
                <a:cs typeface="Arial" panose="020B0604020202020204" pitchFamily="34" charset="0"/>
              </a:rPr>
              <a:t>2018</a:t>
            </a:r>
            <a:endParaRPr lang="en-US" altLang="en-US" b="1" dirty="0">
              <a:solidFill>
                <a:schemeClr val="bg1"/>
              </a:solidFill>
              <a:latin typeface="Arial" panose="020B0604020202020204" pitchFamily="34" charset="0"/>
              <a:cs typeface="Arial" panose="020B0604020202020204" pitchFamily="34" charset="0"/>
            </a:endParaRPr>
          </a:p>
        </p:txBody>
      </p:sp>
      <p:sp>
        <p:nvSpPr>
          <p:cNvPr id="74" name="Line 15"/>
          <p:cNvSpPr>
            <a:spLocks noChangeShapeType="1"/>
          </p:cNvSpPr>
          <p:nvPr/>
        </p:nvSpPr>
        <p:spPr bwMode="auto">
          <a:xfrm>
            <a:off x="5240826" y="1167606"/>
            <a:ext cx="0" cy="522000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lIns="91434" tIns="45716" rIns="91434" bIns="45716"/>
          <a:lstStyle/>
          <a:p>
            <a:endParaRPr lang="en-US"/>
          </a:p>
        </p:txBody>
      </p:sp>
      <p:sp>
        <p:nvSpPr>
          <p:cNvPr id="75" name="Rectangle 74"/>
          <p:cNvSpPr>
            <a:spLocks noChangeArrowheads="1"/>
          </p:cNvSpPr>
          <p:nvPr/>
        </p:nvSpPr>
        <p:spPr bwMode="auto">
          <a:xfrm>
            <a:off x="89422" y="1124744"/>
            <a:ext cx="8989276" cy="5262862"/>
          </a:xfrm>
          <a:prstGeom prst="rect">
            <a:avLst/>
          </a:prstGeom>
          <a:noFill/>
          <a:ln w="254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endParaRPr lang="en-US" altLang="en-US" sz="1800">
              <a:latin typeface="Arial" panose="020B0604020202020204" pitchFamily="34" charset="0"/>
              <a:cs typeface="Arial" panose="020B0604020202020204" pitchFamily="34" charset="0"/>
            </a:endParaRPr>
          </a:p>
        </p:txBody>
      </p:sp>
      <p:sp>
        <p:nvSpPr>
          <p:cNvPr id="76" name="Text Box 26"/>
          <p:cNvSpPr txBox="1">
            <a:spLocks noChangeArrowheads="1"/>
          </p:cNvSpPr>
          <p:nvPr/>
        </p:nvSpPr>
        <p:spPr bwMode="auto">
          <a:xfrm flipH="1">
            <a:off x="4128847" y="1504511"/>
            <a:ext cx="703263"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800" dirty="0">
                <a:latin typeface="Arial" panose="020B0604020202020204" pitchFamily="34" charset="0"/>
                <a:cs typeface="Arial" panose="020B0604020202020204" pitchFamily="34" charset="0"/>
              </a:rPr>
              <a:t>.</a:t>
            </a:r>
            <a:r>
              <a:rPr lang="en-US" altLang="en-US" sz="800" dirty="0" smtClean="0">
                <a:latin typeface="Arial" panose="020B0604020202020204" pitchFamily="34" charset="0"/>
                <a:cs typeface="Arial" panose="020B0604020202020204" pitchFamily="34" charset="0"/>
              </a:rPr>
              <a:t>11az</a:t>
            </a:r>
            <a:r>
              <a:rPr lang="en-US" altLang="en-US" sz="800" dirty="0">
                <a:latin typeface="Arial" panose="020B0604020202020204" pitchFamily="34" charset="0"/>
                <a:cs typeface="Arial" panose="020B0604020202020204" pitchFamily="34" charset="0"/>
              </a:rPr>
              <a:t/>
            </a:r>
            <a:br>
              <a:rPr lang="en-US" altLang="en-US" sz="800" dirty="0">
                <a:latin typeface="Arial" panose="020B0604020202020204" pitchFamily="34" charset="0"/>
                <a:cs typeface="Arial" panose="020B0604020202020204" pitchFamily="34" charset="0"/>
              </a:rPr>
            </a:br>
            <a:r>
              <a:rPr lang="en-US" altLang="en-US" sz="800" dirty="0">
                <a:latin typeface="Arial" panose="020B0604020202020204" pitchFamily="34" charset="0"/>
                <a:cs typeface="Arial" panose="020B0604020202020204" pitchFamily="34" charset="0"/>
              </a:rPr>
              <a:t>Draft 2.0</a:t>
            </a:r>
            <a:br>
              <a:rPr lang="en-US" altLang="en-US" sz="800" dirty="0">
                <a:latin typeface="Arial" panose="020B0604020202020204" pitchFamily="34" charset="0"/>
                <a:cs typeface="Arial" panose="020B0604020202020204" pitchFamily="34" charset="0"/>
              </a:rPr>
            </a:br>
            <a:r>
              <a:rPr lang="en-US" altLang="en-US" sz="800" dirty="0">
                <a:latin typeface="Arial" panose="020B0604020202020204" pitchFamily="34" charset="0"/>
                <a:cs typeface="Arial" panose="020B0604020202020204" pitchFamily="34" charset="0"/>
              </a:rPr>
              <a:t>(Mar </a:t>
            </a:r>
            <a:r>
              <a:rPr lang="en-US" altLang="en-US" sz="800" dirty="0" smtClean="0">
                <a:latin typeface="Arial" panose="020B0604020202020204" pitchFamily="34" charset="0"/>
                <a:cs typeface="Arial" panose="020B0604020202020204" pitchFamily="34" charset="0"/>
              </a:rPr>
              <a:t>2018)</a:t>
            </a:r>
            <a:endParaRPr lang="en-US" altLang="en-US" sz="800" dirty="0">
              <a:latin typeface="Arial" panose="020B0604020202020204" pitchFamily="34" charset="0"/>
              <a:cs typeface="Arial" panose="020B0604020202020204" pitchFamily="34" charset="0"/>
            </a:endParaRPr>
          </a:p>
        </p:txBody>
      </p:sp>
      <p:sp>
        <p:nvSpPr>
          <p:cNvPr id="77" name="Text Box 29"/>
          <p:cNvSpPr txBox="1">
            <a:spLocks noChangeArrowheads="1"/>
          </p:cNvSpPr>
          <p:nvPr/>
        </p:nvSpPr>
        <p:spPr bwMode="auto">
          <a:xfrm flipH="1">
            <a:off x="6005060" y="1514070"/>
            <a:ext cx="782637" cy="452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defPPr>
              <a:defRPr lang="en-GB"/>
            </a:defPPr>
            <a:lvl1pPr algn="ctr">
              <a:defRPr sz="800" b="1">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a:defRPr sz="1200">
                <a:solidFill>
                  <a:schemeClr val="tx1"/>
                </a:solidFill>
                <a:latin typeface="Times New Roman" panose="02020603050405020304" pitchFamily="18" charset="0"/>
                <a:ea typeface="MS PGothic" panose="020B0600070205080204" pitchFamily="34" charset="-128"/>
              </a:defRPr>
            </a:lvl2pPr>
            <a:lvl3pPr>
              <a:defRPr sz="1200">
                <a:solidFill>
                  <a:schemeClr val="tx1"/>
                </a:solidFill>
                <a:latin typeface="Times New Roman" panose="02020603050405020304" pitchFamily="18" charset="0"/>
                <a:ea typeface="MS PGothic" panose="020B0600070205080204" pitchFamily="34" charset="-128"/>
              </a:defRPr>
            </a:lvl3pPr>
            <a:lvl4pPr>
              <a:defRPr sz="1200">
                <a:solidFill>
                  <a:schemeClr val="tx1"/>
                </a:solidFill>
                <a:latin typeface="Times New Roman" panose="02020603050405020304" pitchFamily="18" charset="0"/>
                <a:ea typeface="MS PGothic" panose="020B0600070205080204" pitchFamily="34" charset="-128"/>
              </a:defRPr>
            </a:lvl4pPr>
            <a:lvl5pPr>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r>
              <a:rPr lang="en-US" altLang="en-US" b="0" dirty="0"/>
              <a:t>.11az</a:t>
            </a:r>
            <a:br>
              <a:rPr lang="en-US" altLang="en-US" b="0" dirty="0"/>
            </a:br>
            <a:r>
              <a:rPr lang="en-US" altLang="en-US" b="0" dirty="0"/>
              <a:t> Final</a:t>
            </a:r>
          </a:p>
          <a:p>
            <a:r>
              <a:rPr lang="en-US" altLang="en-US" b="0" dirty="0" smtClean="0"/>
              <a:t>(Mar.. 2020)</a:t>
            </a:r>
            <a:endParaRPr lang="en-US" altLang="en-US" b="0" dirty="0"/>
          </a:p>
        </p:txBody>
      </p:sp>
      <p:sp>
        <p:nvSpPr>
          <p:cNvPr id="78" name="Isosceles Triangle 77"/>
          <p:cNvSpPr>
            <a:spLocks noChangeArrowheads="1"/>
          </p:cNvSpPr>
          <p:nvPr/>
        </p:nvSpPr>
        <p:spPr bwMode="auto">
          <a:xfrm>
            <a:off x="771983" y="1532657"/>
            <a:ext cx="201612" cy="227013"/>
          </a:xfrm>
          <a:prstGeom prst="triangle">
            <a:avLst>
              <a:gd name="adj" fmla="val 50000"/>
            </a:avLst>
          </a:prstGeom>
          <a:solidFill>
            <a:schemeClr val="accent1"/>
          </a:solidFill>
          <a:ln w="9525" algn="ctr">
            <a:solidFill>
              <a:schemeClr val="tx1"/>
            </a:solidFill>
            <a:round/>
            <a:headEnd/>
            <a:tailEnd/>
          </a:ln>
        </p:spPr>
        <p:txBody>
          <a:bodyPr lIns="91434" tIns="45716" rIns="91434" bIns="45716"/>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endParaRPr lang="en-US" altLang="en-US">
              <a:latin typeface="Arial" panose="020B0604020202020204" pitchFamily="34" charset="0"/>
              <a:cs typeface="Arial" panose="020B0604020202020204" pitchFamily="34" charset="0"/>
            </a:endParaRPr>
          </a:p>
        </p:txBody>
      </p:sp>
      <p:sp>
        <p:nvSpPr>
          <p:cNvPr id="79" name="Isosceles Triangle 78"/>
          <p:cNvSpPr>
            <a:spLocks noChangeArrowheads="1"/>
          </p:cNvSpPr>
          <p:nvPr/>
        </p:nvSpPr>
        <p:spPr bwMode="auto">
          <a:xfrm flipH="1">
            <a:off x="4727102" y="1525750"/>
            <a:ext cx="190500" cy="217487"/>
          </a:xfrm>
          <a:prstGeom prst="triangle">
            <a:avLst>
              <a:gd name="adj" fmla="val 50000"/>
            </a:avLst>
          </a:prstGeom>
          <a:solidFill>
            <a:srgbClr val="FFFF00"/>
          </a:solidFill>
          <a:ln w="9525" algn="ctr">
            <a:solidFill>
              <a:schemeClr val="tx1"/>
            </a:solidFill>
            <a:round/>
            <a:headEnd/>
            <a:tailEnd/>
          </a:ln>
        </p:spPr>
        <p:txBody>
          <a:bodyPr lIns="91434" tIns="45716" rIns="91434" bIns="45716"/>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endParaRPr lang="en-US" altLang="en-US">
              <a:latin typeface="Arial" panose="020B0604020202020204" pitchFamily="34" charset="0"/>
              <a:cs typeface="Arial" panose="020B0604020202020204" pitchFamily="34" charset="0"/>
            </a:endParaRPr>
          </a:p>
        </p:txBody>
      </p:sp>
      <p:sp>
        <p:nvSpPr>
          <p:cNvPr id="80" name="Text Box 24"/>
          <p:cNvSpPr txBox="1">
            <a:spLocks noChangeArrowheads="1"/>
          </p:cNvSpPr>
          <p:nvPr/>
        </p:nvSpPr>
        <p:spPr bwMode="auto">
          <a:xfrm>
            <a:off x="2763445" y="1504764"/>
            <a:ext cx="710729" cy="452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800" dirty="0">
                <a:latin typeface="Arial" panose="020B0604020202020204" pitchFamily="34" charset="0"/>
                <a:cs typeface="Arial" panose="020B0604020202020204" pitchFamily="34" charset="0"/>
              </a:rPr>
              <a:t>.</a:t>
            </a:r>
            <a:r>
              <a:rPr lang="en-US" altLang="en-US" sz="800" dirty="0" smtClean="0">
                <a:latin typeface="Arial" panose="020B0604020202020204" pitchFamily="34" charset="0"/>
                <a:cs typeface="Arial" panose="020B0604020202020204" pitchFamily="34" charset="0"/>
              </a:rPr>
              <a:t>11az</a:t>
            </a:r>
            <a:r>
              <a:rPr lang="en-US" altLang="en-US" sz="800" dirty="0">
                <a:latin typeface="Arial" panose="020B0604020202020204" pitchFamily="34" charset="0"/>
                <a:cs typeface="Arial" panose="020B0604020202020204" pitchFamily="34" charset="0"/>
              </a:rPr>
              <a:t/>
            </a:r>
            <a:br>
              <a:rPr lang="en-US" altLang="en-US" sz="800" dirty="0">
                <a:latin typeface="Arial" panose="020B0604020202020204" pitchFamily="34" charset="0"/>
                <a:cs typeface="Arial" panose="020B0604020202020204" pitchFamily="34" charset="0"/>
              </a:rPr>
            </a:br>
            <a:r>
              <a:rPr lang="en-US" altLang="en-US" sz="800" dirty="0">
                <a:latin typeface="Arial" panose="020B0604020202020204" pitchFamily="34" charset="0"/>
                <a:cs typeface="Arial" panose="020B0604020202020204" pitchFamily="34" charset="0"/>
              </a:rPr>
              <a:t>Draft 1.0</a:t>
            </a:r>
            <a:br>
              <a:rPr lang="en-US" altLang="en-US" sz="800" dirty="0">
                <a:latin typeface="Arial" panose="020B0604020202020204" pitchFamily="34" charset="0"/>
                <a:cs typeface="Arial" panose="020B0604020202020204" pitchFamily="34" charset="0"/>
              </a:rPr>
            </a:br>
            <a:r>
              <a:rPr lang="en-US" altLang="en-US" sz="800" dirty="0" smtClean="0">
                <a:latin typeface="Arial" panose="020B0604020202020204" pitchFamily="34" charset="0"/>
                <a:cs typeface="Arial" panose="020B0604020202020204" pitchFamily="34" charset="0"/>
              </a:rPr>
              <a:t>(Sep. 2017)</a:t>
            </a:r>
            <a:endParaRPr lang="en-US" altLang="en-US" sz="800" dirty="0">
              <a:latin typeface="Arial" panose="020B0604020202020204" pitchFamily="34" charset="0"/>
              <a:cs typeface="Arial" panose="020B0604020202020204" pitchFamily="34" charset="0"/>
            </a:endParaRPr>
          </a:p>
        </p:txBody>
      </p:sp>
      <p:sp>
        <p:nvSpPr>
          <p:cNvPr id="81" name="Isosceles Triangle 80"/>
          <p:cNvSpPr>
            <a:spLocks noChangeArrowheads="1"/>
          </p:cNvSpPr>
          <p:nvPr/>
        </p:nvSpPr>
        <p:spPr bwMode="auto">
          <a:xfrm>
            <a:off x="3404196" y="1520988"/>
            <a:ext cx="201612" cy="227013"/>
          </a:xfrm>
          <a:prstGeom prst="triangle">
            <a:avLst>
              <a:gd name="adj" fmla="val 50000"/>
            </a:avLst>
          </a:prstGeom>
          <a:solidFill>
            <a:srgbClr val="FFFF00"/>
          </a:solidFill>
          <a:ln w="9525" algn="ctr">
            <a:solidFill>
              <a:schemeClr val="tx1"/>
            </a:solidFill>
            <a:round/>
            <a:headEnd/>
            <a:tailEnd/>
          </a:ln>
        </p:spPr>
        <p:txBody>
          <a:bodyPr lIns="91434" tIns="45716" rIns="91434" bIns="45716"/>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endParaRPr lang="en-US" altLang="en-US">
              <a:latin typeface="Arial" panose="020B0604020202020204" pitchFamily="34" charset="0"/>
              <a:cs typeface="Arial" panose="020B0604020202020204" pitchFamily="34" charset="0"/>
            </a:endParaRPr>
          </a:p>
        </p:txBody>
      </p:sp>
      <p:sp>
        <p:nvSpPr>
          <p:cNvPr id="82" name="Isosceles Triangle 81"/>
          <p:cNvSpPr>
            <a:spLocks noChangeArrowheads="1"/>
          </p:cNvSpPr>
          <p:nvPr/>
        </p:nvSpPr>
        <p:spPr bwMode="auto">
          <a:xfrm>
            <a:off x="136458" y="1526931"/>
            <a:ext cx="203200" cy="227013"/>
          </a:xfrm>
          <a:prstGeom prst="triangle">
            <a:avLst>
              <a:gd name="adj" fmla="val 50000"/>
            </a:avLst>
          </a:prstGeom>
          <a:solidFill>
            <a:schemeClr val="accent1"/>
          </a:solidFill>
          <a:ln w="9525" algn="ctr">
            <a:solidFill>
              <a:schemeClr val="tx1"/>
            </a:solidFill>
            <a:round/>
            <a:headEnd/>
            <a:tailEnd/>
          </a:ln>
        </p:spPr>
        <p:txBody>
          <a:bodyPr lIns="91434" tIns="45716" rIns="91434" bIns="45716"/>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endParaRPr lang="en-US" altLang="en-US">
              <a:latin typeface="Arial" panose="020B0604020202020204" pitchFamily="34" charset="0"/>
              <a:cs typeface="Arial" panose="020B0604020202020204" pitchFamily="34" charset="0"/>
            </a:endParaRPr>
          </a:p>
        </p:txBody>
      </p:sp>
      <p:sp>
        <p:nvSpPr>
          <p:cNvPr id="83" name="Text Box 24"/>
          <p:cNvSpPr txBox="1">
            <a:spLocks noChangeArrowheads="1"/>
          </p:cNvSpPr>
          <p:nvPr/>
        </p:nvSpPr>
        <p:spPr bwMode="auto">
          <a:xfrm>
            <a:off x="43796" y="1512033"/>
            <a:ext cx="855796" cy="452185"/>
          </a:xfrm>
          <a:prstGeom prst="rect">
            <a:avLst/>
          </a:prstGeom>
          <a:noFill/>
          <a:ln>
            <a:noFill/>
          </a:ln>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800" dirty="0" smtClean="0">
                <a:latin typeface="Arial" panose="020B0604020202020204" pitchFamily="34" charset="0"/>
                <a:cs typeface="Arial" panose="020B0604020202020204" pitchFamily="34" charset="0"/>
              </a:rPr>
              <a:t>SG </a:t>
            </a:r>
          </a:p>
          <a:p>
            <a:pPr algn="ctr"/>
            <a:r>
              <a:rPr lang="en-US" altLang="en-US" sz="800" dirty="0" smtClean="0">
                <a:latin typeface="Arial" panose="020B0604020202020204" pitchFamily="34" charset="0"/>
                <a:cs typeface="Arial" panose="020B0604020202020204" pitchFamily="34" charset="0"/>
              </a:rPr>
              <a:t>Formation</a:t>
            </a:r>
          </a:p>
          <a:p>
            <a:pPr algn="ctr"/>
            <a:r>
              <a:rPr lang="en-US" altLang="en-US" sz="800" dirty="0" smtClean="0">
                <a:latin typeface="Arial" panose="020B0604020202020204" pitchFamily="34" charset="0"/>
                <a:cs typeface="Arial" panose="020B0604020202020204" pitchFamily="34" charset="0"/>
              </a:rPr>
              <a:t>1-15</a:t>
            </a:r>
            <a:endParaRPr lang="en-US" altLang="en-US" sz="800" dirty="0">
              <a:latin typeface="Arial" panose="020B0604020202020204" pitchFamily="34" charset="0"/>
              <a:cs typeface="Arial" panose="020B0604020202020204" pitchFamily="34" charset="0"/>
            </a:endParaRPr>
          </a:p>
        </p:txBody>
      </p:sp>
      <p:sp>
        <p:nvSpPr>
          <p:cNvPr id="84" name="Text Box 24"/>
          <p:cNvSpPr txBox="1">
            <a:spLocks noChangeArrowheads="1"/>
          </p:cNvSpPr>
          <p:nvPr/>
        </p:nvSpPr>
        <p:spPr bwMode="auto">
          <a:xfrm>
            <a:off x="1002000" y="2240169"/>
            <a:ext cx="1008949" cy="1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41026" rIns="0"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700" b="1" dirty="0" smtClean="0">
                <a:latin typeface="Arial" panose="020B0604020202020204" pitchFamily="34" charset="0"/>
                <a:cs typeface="Arial" panose="020B0604020202020204" pitchFamily="34" charset="0"/>
              </a:rPr>
              <a:t>11/15-5/16</a:t>
            </a:r>
            <a:endParaRPr lang="en-US" altLang="en-US" sz="700" b="1" dirty="0">
              <a:latin typeface="Arial" panose="020B0604020202020204" pitchFamily="34" charset="0"/>
              <a:cs typeface="Arial" panose="020B0604020202020204" pitchFamily="34" charset="0"/>
            </a:endParaRPr>
          </a:p>
        </p:txBody>
      </p:sp>
      <p:sp>
        <p:nvSpPr>
          <p:cNvPr id="85" name="Isosceles Triangle 84"/>
          <p:cNvSpPr>
            <a:spLocks noChangeArrowheads="1"/>
          </p:cNvSpPr>
          <p:nvPr/>
        </p:nvSpPr>
        <p:spPr bwMode="auto">
          <a:xfrm>
            <a:off x="6629917" y="1536499"/>
            <a:ext cx="174796" cy="222250"/>
          </a:xfrm>
          <a:prstGeom prst="triangle">
            <a:avLst>
              <a:gd name="adj" fmla="val 50000"/>
            </a:avLst>
          </a:prstGeom>
          <a:solidFill>
            <a:srgbClr val="FFFF00"/>
          </a:solidFill>
          <a:ln w="9525" algn="ctr">
            <a:solidFill>
              <a:schemeClr val="tx1"/>
            </a:solidFill>
            <a:round/>
            <a:headEnd/>
            <a:tailEnd/>
          </a:ln>
        </p:spPr>
        <p:txBody>
          <a:bodyPr lIns="91434" tIns="45716" rIns="91434" bIns="45716"/>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endParaRPr lang="en-US" altLang="en-US">
              <a:latin typeface="Arial" panose="020B0604020202020204" pitchFamily="34" charset="0"/>
              <a:cs typeface="Arial" panose="020B0604020202020204" pitchFamily="34" charset="0"/>
            </a:endParaRPr>
          </a:p>
        </p:txBody>
      </p:sp>
      <p:sp>
        <p:nvSpPr>
          <p:cNvPr id="86" name="Rectangle 85"/>
          <p:cNvSpPr/>
          <p:nvPr/>
        </p:nvSpPr>
        <p:spPr>
          <a:xfrm>
            <a:off x="1837260" y="1987657"/>
            <a:ext cx="1112905" cy="265113"/>
          </a:xfrm>
          <a:prstGeom prst="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400" dirty="0" smtClean="0"/>
              <a:t>11az </a:t>
            </a:r>
            <a:r>
              <a:rPr lang="en-US" sz="1400" dirty="0"/>
              <a:t>SFD</a:t>
            </a:r>
          </a:p>
        </p:txBody>
      </p:sp>
      <p:sp>
        <p:nvSpPr>
          <p:cNvPr id="87" name="Text Box 24"/>
          <p:cNvSpPr txBox="1">
            <a:spLocks noChangeArrowheads="1"/>
          </p:cNvSpPr>
          <p:nvPr/>
        </p:nvSpPr>
        <p:spPr bwMode="auto">
          <a:xfrm>
            <a:off x="982469" y="1514015"/>
            <a:ext cx="810114" cy="32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800" dirty="0">
                <a:latin typeface="Arial" panose="020B0604020202020204" pitchFamily="34" charset="0"/>
                <a:cs typeface="Arial" panose="020B0604020202020204" pitchFamily="34" charset="0"/>
              </a:rPr>
              <a:t>TG </a:t>
            </a:r>
            <a:r>
              <a:rPr lang="en-US" altLang="en-US" sz="800" dirty="0" smtClean="0">
                <a:latin typeface="Arial" panose="020B0604020202020204" pitchFamily="34" charset="0"/>
                <a:cs typeface="Arial" panose="020B0604020202020204" pitchFamily="34" charset="0"/>
              </a:rPr>
              <a:t>formation </a:t>
            </a:r>
          </a:p>
          <a:p>
            <a:pPr algn="ctr"/>
            <a:r>
              <a:rPr lang="en-US" altLang="en-US" sz="800" dirty="0" smtClean="0">
                <a:latin typeface="Arial" panose="020B0604020202020204" pitchFamily="34" charset="0"/>
                <a:cs typeface="Arial" panose="020B0604020202020204" pitchFamily="34" charset="0"/>
              </a:rPr>
              <a:t>9-15</a:t>
            </a:r>
            <a:endParaRPr lang="en-US" altLang="en-US" sz="800" dirty="0">
              <a:latin typeface="Arial" panose="020B0604020202020204" pitchFamily="34" charset="0"/>
              <a:cs typeface="Arial" panose="020B0604020202020204" pitchFamily="34" charset="0"/>
            </a:endParaRPr>
          </a:p>
        </p:txBody>
      </p:sp>
      <p:sp>
        <p:nvSpPr>
          <p:cNvPr id="88" name="Isosceles Triangle 87"/>
          <p:cNvSpPr>
            <a:spLocks noChangeArrowheads="1"/>
          </p:cNvSpPr>
          <p:nvPr/>
        </p:nvSpPr>
        <p:spPr bwMode="auto">
          <a:xfrm>
            <a:off x="835832" y="1532657"/>
            <a:ext cx="201612" cy="227013"/>
          </a:xfrm>
          <a:prstGeom prst="triangle">
            <a:avLst>
              <a:gd name="adj" fmla="val 50000"/>
            </a:avLst>
          </a:prstGeom>
          <a:solidFill>
            <a:schemeClr val="accent1"/>
          </a:solidFill>
          <a:ln w="9525" algn="ctr">
            <a:solidFill>
              <a:schemeClr val="tx1"/>
            </a:solidFill>
            <a:round/>
            <a:headEnd/>
            <a:tailEnd/>
          </a:ln>
        </p:spPr>
        <p:txBody>
          <a:bodyPr lIns="91434" tIns="45716" rIns="91434" bIns="45716"/>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endParaRPr lang="en-US" altLang="en-US">
              <a:latin typeface="Arial" panose="020B0604020202020204" pitchFamily="34" charset="0"/>
              <a:cs typeface="Arial" panose="020B0604020202020204" pitchFamily="34" charset="0"/>
            </a:endParaRPr>
          </a:p>
        </p:txBody>
      </p:sp>
      <p:sp>
        <p:nvSpPr>
          <p:cNvPr id="89" name="Rectangle 88"/>
          <p:cNvSpPr/>
          <p:nvPr/>
        </p:nvSpPr>
        <p:spPr>
          <a:xfrm>
            <a:off x="444626" y="1987657"/>
            <a:ext cx="710728" cy="265113"/>
          </a:xfrm>
          <a:prstGeom prst="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r>
              <a:rPr lang="en-US" sz="1400" dirty="0" smtClean="0"/>
              <a:t>UCD</a:t>
            </a:r>
            <a:endParaRPr lang="en-US" sz="1400" dirty="0"/>
          </a:p>
        </p:txBody>
      </p:sp>
      <p:sp>
        <p:nvSpPr>
          <p:cNvPr id="90" name="Rectangle 89"/>
          <p:cNvSpPr/>
          <p:nvPr/>
        </p:nvSpPr>
        <p:spPr>
          <a:xfrm>
            <a:off x="2947114" y="1986005"/>
            <a:ext cx="3767148" cy="267790"/>
          </a:xfrm>
          <a:prstGeom prst="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400" dirty="0" smtClean="0"/>
              <a:t>Amendment text</a:t>
            </a:r>
            <a:endParaRPr lang="en-US" sz="1400" dirty="0"/>
          </a:p>
        </p:txBody>
      </p:sp>
      <p:sp>
        <p:nvSpPr>
          <p:cNvPr id="91" name="Rectangle 90"/>
          <p:cNvSpPr/>
          <p:nvPr/>
        </p:nvSpPr>
        <p:spPr>
          <a:xfrm>
            <a:off x="1155353" y="1987658"/>
            <a:ext cx="690122" cy="265112"/>
          </a:xfrm>
          <a:prstGeom prst="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400" dirty="0" smtClean="0"/>
              <a:t>FRD</a:t>
            </a:r>
            <a:endParaRPr lang="en-US" sz="1400" dirty="0"/>
          </a:p>
        </p:txBody>
      </p:sp>
      <p:sp>
        <p:nvSpPr>
          <p:cNvPr id="92" name="Text Box 24"/>
          <p:cNvSpPr txBox="1">
            <a:spLocks noChangeArrowheads="1"/>
          </p:cNvSpPr>
          <p:nvPr/>
        </p:nvSpPr>
        <p:spPr bwMode="auto">
          <a:xfrm>
            <a:off x="1814377" y="2227866"/>
            <a:ext cx="1102664" cy="1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700" b="1" dirty="0" smtClean="0">
                <a:latin typeface="Arial" panose="020B0604020202020204" pitchFamily="34" charset="0"/>
                <a:cs typeface="Arial" panose="020B0604020202020204" pitchFamily="34" charset="0"/>
              </a:rPr>
              <a:t>5/16-3/17 (10M)</a:t>
            </a:r>
            <a:endParaRPr lang="en-US" altLang="en-US" sz="700" b="1" dirty="0">
              <a:latin typeface="Arial" panose="020B0604020202020204" pitchFamily="34" charset="0"/>
              <a:cs typeface="Arial" panose="020B0604020202020204" pitchFamily="34" charset="0"/>
            </a:endParaRPr>
          </a:p>
        </p:txBody>
      </p:sp>
      <p:sp>
        <p:nvSpPr>
          <p:cNvPr id="93" name="Text Box 24"/>
          <p:cNvSpPr txBox="1">
            <a:spLocks noChangeArrowheads="1"/>
          </p:cNvSpPr>
          <p:nvPr/>
        </p:nvSpPr>
        <p:spPr bwMode="auto">
          <a:xfrm>
            <a:off x="217171" y="2246470"/>
            <a:ext cx="1102664" cy="1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700" b="1" dirty="0" smtClean="0">
                <a:latin typeface="Arial" panose="020B0604020202020204" pitchFamily="34" charset="0"/>
                <a:cs typeface="Arial" panose="020B0604020202020204" pitchFamily="34" charset="0"/>
              </a:rPr>
              <a:t>5/15-11/15</a:t>
            </a:r>
            <a:endParaRPr lang="en-US" altLang="en-US" sz="700" b="1" dirty="0">
              <a:latin typeface="Arial" panose="020B0604020202020204" pitchFamily="34" charset="0"/>
              <a:cs typeface="Arial" panose="020B0604020202020204" pitchFamily="34" charset="0"/>
            </a:endParaRPr>
          </a:p>
        </p:txBody>
      </p:sp>
      <p:sp>
        <p:nvSpPr>
          <p:cNvPr id="94" name="Rectangle 93"/>
          <p:cNvSpPr/>
          <p:nvPr/>
        </p:nvSpPr>
        <p:spPr>
          <a:xfrm>
            <a:off x="1053791" y="2494802"/>
            <a:ext cx="342399" cy="323635"/>
          </a:xfrm>
          <a:prstGeom prst="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r>
              <a:rPr lang="en-US" sz="900" dirty="0" smtClean="0"/>
              <a:t>Set targets</a:t>
            </a:r>
            <a:endParaRPr lang="en-US" sz="900" dirty="0"/>
          </a:p>
        </p:txBody>
      </p:sp>
      <p:sp>
        <p:nvSpPr>
          <p:cNvPr id="95" name="Rectangle 94"/>
          <p:cNvSpPr/>
          <p:nvPr/>
        </p:nvSpPr>
        <p:spPr>
          <a:xfrm>
            <a:off x="1287539" y="2818437"/>
            <a:ext cx="710567" cy="323635"/>
          </a:xfrm>
          <a:prstGeom prst="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r>
              <a:rPr lang="en-US" sz="900" dirty="0" smtClean="0"/>
              <a:t>FRD/tech</a:t>
            </a:r>
          </a:p>
          <a:p>
            <a:pPr algn="ctr">
              <a:defRPr/>
            </a:pPr>
            <a:r>
              <a:rPr lang="en-US" sz="900" dirty="0" smtClean="0"/>
              <a:t>approach</a:t>
            </a:r>
            <a:endParaRPr lang="en-US" sz="900" dirty="0"/>
          </a:p>
        </p:txBody>
      </p:sp>
      <p:sp>
        <p:nvSpPr>
          <p:cNvPr id="96" name="Rectangle 95"/>
          <p:cNvSpPr/>
          <p:nvPr/>
        </p:nvSpPr>
        <p:spPr>
          <a:xfrm>
            <a:off x="1477523" y="3141770"/>
            <a:ext cx="889538" cy="323635"/>
          </a:xfrm>
          <a:prstGeom prst="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r>
              <a:rPr lang="en-US" sz="900" dirty="0" smtClean="0"/>
              <a:t>Spec. frame work</a:t>
            </a:r>
          </a:p>
        </p:txBody>
      </p:sp>
      <p:sp>
        <p:nvSpPr>
          <p:cNvPr id="97" name="Rectangle 96"/>
          <p:cNvSpPr/>
          <p:nvPr/>
        </p:nvSpPr>
        <p:spPr>
          <a:xfrm>
            <a:off x="2364745" y="3465405"/>
            <a:ext cx="3778107" cy="323635"/>
          </a:xfrm>
          <a:prstGeom prst="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r>
              <a:rPr lang="en-US" sz="900" dirty="0" smtClean="0"/>
              <a:t>Amendment text development</a:t>
            </a:r>
            <a:endParaRPr lang="en-US" sz="900" dirty="0"/>
          </a:p>
        </p:txBody>
      </p:sp>
      <p:sp>
        <p:nvSpPr>
          <p:cNvPr id="98" name="TextBox 97"/>
          <p:cNvSpPr txBox="1"/>
          <p:nvPr/>
        </p:nvSpPr>
        <p:spPr>
          <a:xfrm>
            <a:off x="155334" y="2824157"/>
            <a:ext cx="871919" cy="769441"/>
          </a:xfrm>
          <a:prstGeom prst="rect">
            <a:avLst/>
          </a:prstGeom>
          <a:noFill/>
        </p:spPr>
        <p:txBody>
          <a:bodyPr wrap="square" rtlCol="0">
            <a:spAutoFit/>
          </a:bodyPr>
          <a:lstStyle/>
          <a:p>
            <a:r>
              <a:rPr lang="en-US" sz="1100" dirty="0" smtClean="0"/>
              <a:t>Accuracy</a:t>
            </a:r>
          </a:p>
          <a:p>
            <a:r>
              <a:rPr lang="en-US" sz="1100" dirty="0" smtClean="0"/>
              <a:t>Coverage 2.4Ghz &amp; 5Ghz</a:t>
            </a:r>
            <a:endParaRPr lang="en-US" sz="1100" dirty="0"/>
          </a:p>
        </p:txBody>
      </p:sp>
      <p:sp>
        <p:nvSpPr>
          <p:cNvPr id="99" name="TextBox 98"/>
          <p:cNvSpPr txBox="1"/>
          <p:nvPr/>
        </p:nvSpPr>
        <p:spPr>
          <a:xfrm>
            <a:off x="194881" y="3868322"/>
            <a:ext cx="871919" cy="276999"/>
          </a:xfrm>
          <a:prstGeom prst="rect">
            <a:avLst/>
          </a:prstGeom>
          <a:noFill/>
        </p:spPr>
        <p:txBody>
          <a:bodyPr wrap="square" rtlCol="0">
            <a:spAutoFit/>
          </a:bodyPr>
          <a:lstStyle/>
          <a:p>
            <a:r>
              <a:rPr lang="en-US" dirty="0" smtClean="0"/>
              <a:t>60Ghz</a:t>
            </a:r>
            <a:endParaRPr lang="en-US" dirty="0"/>
          </a:p>
        </p:txBody>
      </p:sp>
      <p:sp>
        <p:nvSpPr>
          <p:cNvPr id="100" name="Rectangle 99"/>
          <p:cNvSpPr/>
          <p:nvPr/>
        </p:nvSpPr>
        <p:spPr>
          <a:xfrm>
            <a:off x="1059139" y="3789040"/>
            <a:ext cx="342399" cy="323635"/>
          </a:xfrm>
          <a:prstGeom prst="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r>
              <a:rPr lang="en-US" sz="900" dirty="0" smtClean="0"/>
              <a:t>Set targets</a:t>
            </a:r>
            <a:endParaRPr lang="en-US" sz="900" dirty="0"/>
          </a:p>
        </p:txBody>
      </p:sp>
      <p:sp>
        <p:nvSpPr>
          <p:cNvPr id="101" name="Rectangle 100"/>
          <p:cNvSpPr/>
          <p:nvPr/>
        </p:nvSpPr>
        <p:spPr>
          <a:xfrm>
            <a:off x="1292887" y="3879620"/>
            <a:ext cx="710567" cy="323635"/>
          </a:xfrm>
          <a:prstGeom prst="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r>
              <a:rPr lang="en-US" sz="900" dirty="0" smtClean="0"/>
              <a:t>FRD/tech</a:t>
            </a:r>
          </a:p>
          <a:p>
            <a:pPr algn="ctr">
              <a:defRPr/>
            </a:pPr>
            <a:r>
              <a:rPr lang="en-US" sz="900" dirty="0" smtClean="0"/>
              <a:t>approach</a:t>
            </a:r>
            <a:endParaRPr lang="en-US" sz="900" dirty="0"/>
          </a:p>
        </p:txBody>
      </p:sp>
      <p:sp>
        <p:nvSpPr>
          <p:cNvPr id="102" name="Rectangle 101"/>
          <p:cNvSpPr/>
          <p:nvPr/>
        </p:nvSpPr>
        <p:spPr>
          <a:xfrm>
            <a:off x="1482871" y="3987231"/>
            <a:ext cx="889538" cy="323635"/>
          </a:xfrm>
          <a:prstGeom prst="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r>
              <a:rPr lang="en-US" sz="900" dirty="0" smtClean="0"/>
              <a:t>Spec. frame work</a:t>
            </a:r>
          </a:p>
        </p:txBody>
      </p:sp>
      <p:sp>
        <p:nvSpPr>
          <p:cNvPr id="103" name="Rectangle 102"/>
          <p:cNvSpPr/>
          <p:nvPr/>
        </p:nvSpPr>
        <p:spPr>
          <a:xfrm>
            <a:off x="2370093" y="4059239"/>
            <a:ext cx="3778107" cy="323635"/>
          </a:xfrm>
          <a:prstGeom prst="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r>
              <a:rPr lang="en-US" sz="900" dirty="0" smtClean="0"/>
              <a:t>Amendment text development</a:t>
            </a:r>
            <a:endParaRPr lang="en-US" sz="900" dirty="0"/>
          </a:p>
        </p:txBody>
      </p:sp>
      <p:sp>
        <p:nvSpPr>
          <p:cNvPr id="104" name="Rectangle 103"/>
          <p:cNvSpPr>
            <a:spLocks noChangeArrowheads="1"/>
          </p:cNvSpPr>
          <p:nvPr/>
        </p:nvSpPr>
        <p:spPr bwMode="auto">
          <a:xfrm>
            <a:off x="7774046" y="1131412"/>
            <a:ext cx="1304652" cy="373352"/>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chemeClr val="bg1"/>
              </a:buClr>
              <a:buFont typeface="Times" panose="02020603050405020304" pitchFamily="18" charset="0"/>
              <a:buNone/>
            </a:pPr>
            <a:r>
              <a:rPr lang="en-US" altLang="en-US" b="1" dirty="0" smtClean="0">
                <a:solidFill>
                  <a:schemeClr val="bg1"/>
                </a:solidFill>
                <a:latin typeface="Arial" panose="020B0604020202020204" pitchFamily="34" charset="0"/>
                <a:cs typeface="Arial" panose="020B0604020202020204" pitchFamily="34" charset="0"/>
              </a:rPr>
              <a:t>2021</a:t>
            </a:r>
            <a:endParaRPr lang="en-US" altLang="en-US" b="1" dirty="0">
              <a:solidFill>
                <a:schemeClr val="bg1"/>
              </a:solidFill>
              <a:latin typeface="Arial" panose="020B0604020202020204" pitchFamily="34" charset="0"/>
              <a:cs typeface="Arial" panose="020B0604020202020204" pitchFamily="34" charset="0"/>
            </a:endParaRPr>
          </a:p>
        </p:txBody>
      </p:sp>
      <p:sp>
        <p:nvSpPr>
          <p:cNvPr id="105" name="Line 15"/>
          <p:cNvSpPr>
            <a:spLocks noChangeShapeType="1"/>
          </p:cNvSpPr>
          <p:nvPr/>
        </p:nvSpPr>
        <p:spPr bwMode="auto">
          <a:xfrm flipH="1">
            <a:off x="7808703" y="1124744"/>
            <a:ext cx="3175" cy="522000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lIns="91434" tIns="45716" rIns="91434" bIns="45716"/>
          <a:lstStyle/>
          <a:p>
            <a:endParaRPr lang="en-US"/>
          </a:p>
        </p:txBody>
      </p:sp>
      <p:sp>
        <p:nvSpPr>
          <p:cNvPr id="106" name="Arc 105"/>
          <p:cNvSpPr/>
          <p:nvPr/>
        </p:nvSpPr>
        <p:spPr bwMode="auto">
          <a:xfrm>
            <a:off x="1469741" y="2679797"/>
            <a:ext cx="745884" cy="582416"/>
          </a:xfrm>
          <a:prstGeom prst="arc">
            <a:avLst>
              <a:gd name="adj1" fmla="val 12687140"/>
              <a:gd name="adj2" fmla="val 1287717"/>
            </a:avLst>
          </a:prstGeom>
          <a:noFill/>
          <a:ln w="12700" cap="flat" cmpd="sng" algn="ctr">
            <a:solidFill>
              <a:schemeClr val="tx1"/>
            </a:solidFill>
            <a:prstDash val="solid"/>
            <a:round/>
            <a:headEnd type="stealth" w="lg" len="med"/>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107" name="Arc 106"/>
          <p:cNvSpPr/>
          <p:nvPr/>
        </p:nvSpPr>
        <p:spPr bwMode="auto">
          <a:xfrm>
            <a:off x="1313292" y="2980254"/>
            <a:ext cx="745884" cy="582416"/>
          </a:xfrm>
          <a:prstGeom prst="arc">
            <a:avLst>
              <a:gd name="adj1" fmla="val 2404661"/>
              <a:gd name="adj2" fmla="val 11682246"/>
            </a:avLst>
          </a:prstGeom>
          <a:noFill/>
          <a:ln w="12700" cap="flat" cmpd="sng" algn="ctr">
            <a:solidFill>
              <a:schemeClr val="tx1"/>
            </a:solidFill>
            <a:prstDash val="solid"/>
            <a:round/>
            <a:headEnd type="stealth" w="lg" len="med"/>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108" name="Isosceles Triangle 107"/>
          <p:cNvSpPr>
            <a:spLocks noChangeArrowheads="1"/>
          </p:cNvSpPr>
          <p:nvPr/>
        </p:nvSpPr>
        <p:spPr bwMode="auto">
          <a:xfrm>
            <a:off x="1773196" y="1511397"/>
            <a:ext cx="201612" cy="227013"/>
          </a:xfrm>
          <a:prstGeom prst="triangle">
            <a:avLst>
              <a:gd name="adj" fmla="val 50000"/>
            </a:avLst>
          </a:prstGeom>
          <a:solidFill>
            <a:srgbClr val="FFFF00"/>
          </a:solidFill>
          <a:ln w="9525" algn="ctr">
            <a:solidFill>
              <a:schemeClr val="tx1"/>
            </a:solidFill>
            <a:round/>
            <a:headEnd/>
            <a:tailEnd/>
          </a:ln>
        </p:spPr>
        <p:txBody>
          <a:bodyPr lIns="91434" tIns="45716" rIns="91434" bIns="45716"/>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endParaRPr lang="en-US" altLang="en-US">
              <a:latin typeface="Arial" panose="020B0604020202020204" pitchFamily="34" charset="0"/>
              <a:cs typeface="Arial" panose="020B0604020202020204" pitchFamily="34" charset="0"/>
            </a:endParaRPr>
          </a:p>
        </p:txBody>
      </p:sp>
      <p:cxnSp>
        <p:nvCxnSpPr>
          <p:cNvPr id="109" name="Straight Connector 108"/>
          <p:cNvCxnSpPr>
            <a:stCxn id="94" idx="1"/>
            <a:endCxn id="94" idx="3"/>
          </p:cNvCxnSpPr>
          <p:nvPr/>
        </p:nvCxnSpPr>
        <p:spPr bwMode="auto">
          <a:xfrm>
            <a:off x="1053791" y="2656620"/>
            <a:ext cx="342399" cy="0"/>
          </a:xfrm>
          <a:prstGeom prst="line">
            <a:avLst/>
          </a:prstGeom>
          <a:solidFill>
            <a:schemeClr val="accent1"/>
          </a:solidFill>
          <a:ln w="50800" cap="flat" cmpd="sng" algn="ctr">
            <a:solidFill>
              <a:srgbClr val="FF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0" name="Straight Connector 109"/>
          <p:cNvCxnSpPr>
            <a:stCxn id="95" idx="1"/>
          </p:cNvCxnSpPr>
          <p:nvPr/>
        </p:nvCxnSpPr>
        <p:spPr bwMode="auto">
          <a:xfrm flipV="1">
            <a:off x="1287539" y="2980254"/>
            <a:ext cx="182202" cy="1"/>
          </a:xfrm>
          <a:prstGeom prst="line">
            <a:avLst/>
          </a:prstGeom>
          <a:solidFill>
            <a:schemeClr val="accent1"/>
          </a:solidFill>
          <a:ln w="50800" cap="flat" cmpd="sng" algn="ctr">
            <a:solidFill>
              <a:srgbClr val="FF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1" name="Straight Connector 110"/>
          <p:cNvCxnSpPr>
            <a:stCxn id="89" idx="1"/>
            <a:endCxn id="91" idx="1"/>
          </p:cNvCxnSpPr>
          <p:nvPr/>
        </p:nvCxnSpPr>
        <p:spPr bwMode="auto">
          <a:xfrm>
            <a:off x="444626" y="2120214"/>
            <a:ext cx="710727" cy="0"/>
          </a:xfrm>
          <a:prstGeom prst="line">
            <a:avLst/>
          </a:prstGeom>
          <a:solidFill>
            <a:schemeClr val="accent1"/>
          </a:solidFill>
          <a:ln w="50800" cap="flat" cmpd="sng" algn="ctr">
            <a:solidFill>
              <a:srgbClr val="FF0000">
                <a:alpha val="60000"/>
              </a:srgbClr>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2" name="Straight Connector 111"/>
          <p:cNvCxnSpPr/>
          <p:nvPr/>
        </p:nvCxnSpPr>
        <p:spPr bwMode="auto">
          <a:xfrm flipV="1">
            <a:off x="1057785" y="3949479"/>
            <a:ext cx="147111" cy="1380"/>
          </a:xfrm>
          <a:prstGeom prst="line">
            <a:avLst/>
          </a:prstGeom>
          <a:solidFill>
            <a:schemeClr val="accent1"/>
          </a:solidFill>
          <a:ln w="50800" cap="flat" cmpd="sng" algn="ctr">
            <a:solidFill>
              <a:srgbClr val="FF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3" name="Straight Connector 112"/>
          <p:cNvCxnSpPr/>
          <p:nvPr/>
        </p:nvCxnSpPr>
        <p:spPr bwMode="auto">
          <a:xfrm flipV="1">
            <a:off x="1286536" y="4075554"/>
            <a:ext cx="147111" cy="1380"/>
          </a:xfrm>
          <a:prstGeom prst="line">
            <a:avLst/>
          </a:prstGeom>
          <a:solidFill>
            <a:schemeClr val="accent1"/>
          </a:solidFill>
          <a:ln w="50800" cap="flat" cmpd="sng" algn="ctr">
            <a:solidFill>
              <a:srgbClr val="FF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4" name="Straight Connector 113"/>
          <p:cNvCxnSpPr/>
          <p:nvPr/>
        </p:nvCxnSpPr>
        <p:spPr bwMode="auto">
          <a:xfrm>
            <a:off x="1145050" y="2119900"/>
            <a:ext cx="163671" cy="0"/>
          </a:xfrm>
          <a:prstGeom prst="line">
            <a:avLst/>
          </a:prstGeom>
          <a:solidFill>
            <a:schemeClr val="accent1"/>
          </a:solidFill>
          <a:ln w="50800" cap="flat" cmpd="sng" algn="ctr">
            <a:solidFill>
              <a:srgbClr val="FF0000">
                <a:alpha val="60000"/>
              </a:srgbClr>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algn="r"/>
            <a:r>
              <a:rPr kumimoji="0" lang="en-US" sz="1200" b="0" i="0" u="none" strike="noStrike" cap="none" normalizeH="0" baseline="0" dirty="0" smtClean="0">
                <a:ln>
                  <a:noFill/>
                </a:ln>
                <a:solidFill>
                  <a:schemeClr val="tx1"/>
                </a:solidFill>
                <a:effectLst/>
                <a:latin typeface="Times New Roman" pitchFamily="18" charset="0"/>
              </a:rPr>
              <a:t>from slide 4/6 of 11-15-1467 </a:t>
            </a:r>
            <a:r>
              <a:rPr kumimoji="0" lang="en-US" sz="1200" b="0" i="0" u="none" strike="noStrike" cap="none" normalizeH="0" baseline="0" dirty="0" smtClean="0">
                <a:ln>
                  <a:noFill/>
                </a:ln>
                <a:solidFill>
                  <a:schemeClr val="tx1"/>
                </a:solidFill>
                <a:effectLst/>
                <a:latin typeface="Times New Roman" pitchFamily="18" charset="0"/>
              </a:rPr>
              <a:t>by</a:t>
            </a:r>
            <a:r>
              <a:rPr lang="en-US" sz="1200" b="0" dirty="0" smtClean="0"/>
              <a:t> </a:t>
            </a:r>
            <a:r>
              <a:rPr lang="en-US" sz="1200" b="0" dirty="0"/>
              <a:t>Jonathan Segev, Intel Corporation</a:t>
            </a:r>
          </a:p>
          <a:p>
            <a:pPr marL="0" marR="0" indent="0" algn="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Times New Roman" pitchFamily="18" charset="0"/>
            </a:endParaRPr>
          </a:p>
        </p:txBody>
      </p:sp>
      <p:sp>
        <p:nvSpPr>
          <p:cNvPr id="58" name="Date Placeholder 2"/>
          <p:cNvSpPr>
            <a:spLocks noGrp="1"/>
          </p:cNvSpPr>
          <p:nvPr>
            <p:ph type="dt" sz="half" idx="10"/>
          </p:nvPr>
        </p:nvSpPr>
        <p:spPr>
          <a:xfrm>
            <a:off x="696913" y="333375"/>
            <a:ext cx="1579562" cy="276225"/>
          </a:xfrm>
        </p:spPr>
        <p:txBody>
          <a:bodyPr/>
          <a:lstStyle/>
          <a:p>
            <a:pPr>
              <a:defRPr/>
            </a:pPr>
            <a:r>
              <a:rPr lang="en-US" smtClean="0"/>
              <a:t>January 2016</a:t>
            </a:r>
            <a:endParaRPr lang="en-US"/>
          </a:p>
        </p:txBody>
      </p:sp>
      <p:sp>
        <p:nvSpPr>
          <p:cNvPr id="3" name="Footer Placeholder 2"/>
          <p:cNvSpPr>
            <a:spLocks noGrp="1"/>
          </p:cNvSpPr>
          <p:nvPr>
            <p:ph type="ftr" sz="quarter" idx="11"/>
          </p:nvPr>
        </p:nvSpPr>
        <p:spPr/>
        <p:txBody>
          <a:bodyPr/>
          <a:lstStyle/>
          <a:p>
            <a:pPr>
              <a:defRPr/>
            </a:pPr>
            <a:r>
              <a:rPr lang="en-US" smtClean="0"/>
              <a:t>Adrian Stephens, Intel Corporation</a:t>
            </a:r>
            <a:endParaRPr lang="en-US"/>
          </a:p>
        </p:txBody>
      </p:sp>
    </p:spTree>
    <p:extLst>
      <p:ext uri="{BB962C8B-B14F-4D97-AF65-F5344CB8AC3E}">
        <p14:creationId xmlns:p14="http://schemas.microsoft.com/office/powerpoint/2010/main" val="394490879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dirty="0" smtClean="0"/>
              <a:t>Goals for Mar. meeting</a:t>
            </a:r>
            <a:endParaRPr lang="en-US" sz="2000" dirty="0"/>
          </a:p>
        </p:txBody>
      </p:sp>
      <p:sp>
        <p:nvSpPr>
          <p:cNvPr id="15363" name="Content Placeholder 2"/>
          <p:cNvSpPr>
            <a:spLocks noGrp="1"/>
          </p:cNvSpPr>
          <p:nvPr>
            <p:ph idx="1"/>
          </p:nvPr>
        </p:nvSpPr>
        <p:spPr>
          <a:xfrm>
            <a:off x="685800" y="1676400"/>
            <a:ext cx="8229600" cy="4114800"/>
          </a:xfrm>
        </p:spPr>
        <p:txBody>
          <a:bodyPr/>
          <a:lstStyle/>
          <a:p>
            <a:pPr>
              <a:buFont typeface="Times New Roman" pitchFamily="16" charset="0"/>
              <a:buChar char="•"/>
            </a:pPr>
            <a:r>
              <a:rPr lang="en-US" b="0" dirty="0" smtClean="0"/>
              <a:t>Continue Functional Requirement Document.</a:t>
            </a:r>
          </a:p>
          <a:p>
            <a:pPr>
              <a:buFont typeface="Times New Roman" pitchFamily="16" charset="0"/>
              <a:buChar char="•"/>
            </a:pPr>
            <a:r>
              <a:rPr lang="en-US" b="0" dirty="0" smtClean="0"/>
              <a:t>Continue r</a:t>
            </a:r>
            <a:r>
              <a:rPr lang="en-US" altLang="en-US" b="0" dirty="0" smtClean="0"/>
              <a:t>eview of technical submissions (performance analysis, positioning techniques, challenges etc.) as needed.</a:t>
            </a:r>
          </a:p>
          <a:p>
            <a:endParaRPr lang="en-US" dirty="0"/>
          </a:p>
          <a:p>
            <a:pPr marL="0" indent="0">
              <a:buNone/>
            </a:pPr>
            <a:endParaRPr lang="en-US" dirty="0" smtClean="0"/>
          </a:p>
          <a:p>
            <a:pPr marL="1009650" lvl="1" indent="-609600"/>
            <a:endParaRPr lang="en-US" dirty="0" smtClean="0"/>
          </a:p>
        </p:txBody>
      </p:sp>
      <p:sp>
        <p:nvSpPr>
          <p:cNvPr id="15366" name="Slide Number Placeholder 5"/>
          <p:cNvSpPr>
            <a:spLocks noGrp="1"/>
          </p:cNvSpPr>
          <p:nvPr>
            <p:ph type="sldNum" sz="quarter" idx="12"/>
          </p:nvPr>
        </p:nvSpPr>
        <p:spPr>
          <a:noFill/>
        </p:spPr>
        <p:txBody>
          <a:bodyPr/>
          <a:lstStyle/>
          <a:p>
            <a:r>
              <a:rPr lang="en-US" smtClean="0"/>
              <a:t>Slide </a:t>
            </a:r>
            <a:fld id="{38F0476F-A4BB-476C-A2BA-863251181211}" type="slidenum">
              <a:rPr lang="en-US" smtClean="0"/>
              <a:pPr/>
              <a:t>83</a:t>
            </a:fld>
            <a:endParaRPr lang="en-US" smtClean="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5/6 of 11-15-1467 by Jonathan Segev, Intel Corporation</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January 2016</a:t>
            </a:r>
            <a:endParaRPr lang="en-US"/>
          </a:p>
        </p:txBody>
      </p:sp>
      <p:sp>
        <p:nvSpPr>
          <p:cNvPr id="3" name="Footer Placeholder 2"/>
          <p:cNvSpPr>
            <a:spLocks noGrp="1"/>
          </p:cNvSpPr>
          <p:nvPr>
            <p:ph type="ftr" sz="quarter" idx="11"/>
          </p:nvPr>
        </p:nvSpPr>
        <p:spPr/>
        <p:txBody>
          <a:bodyPr/>
          <a:lstStyle/>
          <a:p>
            <a:pPr>
              <a:defRPr/>
            </a:pPr>
            <a:r>
              <a:rPr lang="en-US" smtClean="0"/>
              <a:t>Adrian Stephens, Intel Corporation</a:t>
            </a:r>
            <a:endParaRPr lang="en-US"/>
          </a:p>
        </p:txBody>
      </p:sp>
    </p:spTree>
    <p:extLst>
      <p:ext uri="{BB962C8B-B14F-4D97-AF65-F5344CB8AC3E}">
        <p14:creationId xmlns:p14="http://schemas.microsoft.com/office/powerpoint/2010/main" val="3463793202"/>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altLang="en-US" dirty="0"/>
              <a:t>Teleconference Schedule</a:t>
            </a:r>
          </a:p>
        </p:txBody>
      </p:sp>
      <p:sp>
        <p:nvSpPr>
          <p:cNvPr id="15363" name="Content Placeholder 2"/>
          <p:cNvSpPr>
            <a:spLocks noGrp="1"/>
          </p:cNvSpPr>
          <p:nvPr>
            <p:ph idx="1"/>
          </p:nvPr>
        </p:nvSpPr>
        <p:spPr>
          <a:xfrm>
            <a:off x="685800" y="1676400"/>
            <a:ext cx="8229600" cy="4114800"/>
          </a:xfrm>
        </p:spPr>
        <p:txBody>
          <a:bodyPr/>
          <a:lstStyle/>
          <a:p>
            <a:pPr>
              <a:buFont typeface="Times New Roman" pitchFamily="16" charset="0"/>
              <a:buChar char="•"/>
            </a:pPr>
            <a:r>
              <a:rPr lang="en-US" altLang="en-US" dirty="0" smtClean="0"/>
              <a:t>Feb. </a:t>
            </a:r>
            <a:r>
              <a:rPr lang="en-US" altLang="en-US" dirty="0"/>
              <a:t>2</a:t>
            </a:r>
            <a:r>
              <a:rPr lang="en-US" altLang="en-US" baseline="30000" dirty="0"/>
              <a:t>nd</a:t>
            </a:r>
            <a:r>
              <a:rPr lang="en-US" altLang="en-US" dirty="0"/>
              <a:t> </a:t>
            </a:r>
            <a:r>
              <a:rPr lang="en-US" altLang="en-US" dirty="0" smtClean="0"/>
              <a:t>10:00AM </a:t>
            </a:r>
            <a:r>
              <a:rPr lang="en-US" altLang="en-US" dirty="0"/>
              <a:t>ET for 1hr</a:t>
            </a:r>
            <a:r>
              <a:rPr lang="en-US" altLang="en-US" dirty="0" smtClean="0"/>
              <a:t>.</a:t>
            </a:r>
          </a:p>
          <a:p>
            <a:pPr marL="0" indent="0">
              <a:buNone/>
            </a:pPr>
            <a:r>
              <a:rPr lang="en-US" altLang="en-US" b="0" dirty="0" smtClean="0"/>
              <a:t> </a:t>
            </a:r>
          </a:p>
          <a:p>
            <a:endParaRPr lang="en-US" dirty="0"/>
          </a:p>
          <a:p>
            <a:pPr marL="0" indent="0">
              <a:buNone/>
            </a:pPr>
            <a:endParaRPr lang="en-US" dirty="0" smtClean="0"/>
          </a:p>
          <a:p>
            <a:pPr marL="1009650" lvl="1" indent="-609600"/>
            <a:endParaRPr lang="en-US" dirty="0" smtClean="0"/>
          </a:p>
        </p:txBody>
      </p:sp>
      <p:sp>
        <p:nvSpPr>
          <p:cNvPr id="15366" name="Slide Number Placeholder 5"/>
          <p:cNvSpPr>
            <a:spLocks noGrp="1"/>
          </p:cNvSpPr>
          <p:nvPr>
            <p:ph type="sldNum" sz="quarter" idx="12"/>
          </p:nvPr>
        </p:nvSpPr>
        <p:spPr>
          <a:noFill/>
        </p:spPr>
        <p:txBody>
          <a:bodyPr/>
          <a:lstStyle/>
          <a:p>
            <a:r>
              <a:rPr lang="en-US" smtClean="0"/>
              <a:t>Slide </a:t>
            </a:r>
            <a:fld id="{38F0476F-A4BB-476C-A2BA-863251181211}" type="slidenum">
              <a:rPr lang="en-US" smtClean="0"/>
              <a:pPr/>
              <a:t>84</a:t>
            </a:fld>
            <a:endParaRPr lang="en-US" smtClean="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6/6 of 11-15-1467 by Jonathan Segev, Intel Corporation</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January 2016</a:t>
            </a:r>
            <a:endParaRPr lang="en-US"/>
          </a:p>
        </p:txBody>
      </p:sp>
      <p:sp>
        <p:nvSpPr>
          <p:cNvPr id="3" name="Footer Placeholder 2"/>
          <p:cNvSpPr>
            <a:spLocks noGrp="1"/>
          </p:cNvSpPr>
          <p:nvPr>
            <p:ph type="ftr" sz="quarter" idx="11"/>
          </p:nvPr>
        </p:nvSpPr>
        <p:spPr/>
        <p:txBody>
          <a:bodyPr/>
          <a:lstStyle/>
          <a:p>
            <a:pPr>
              <a:defRPr/>
            </a:pPr>
            <a:r>
              <a:rPr lang="en-US" smtClean="0"/>
              <a:t>Adrian Stephens, Intel Corporation</a:t>
            </a:r>
            <a:endParaRPr lang="en-US"/>
          </a:p>
        </p:txBody>
      </p:sp>
    </p:spTree>
    <p:extLst>
      <p:ext uri="{BB962C8B-B14F-4D97-AF65-F5344CB8AC3E}">
        <p14:creationId xmlns:p14="http://schemas.microsoft.com/office/powerpoint/2010/main" val="2750241060"/>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Slide Number Placeholder 5"/>
          <p:cNvSpPr>
            <a:spLocks noGrp="1"/>
          </p:cNvSpPr>
          <p:nvPr>
            <p:ph type="sldNum" sz="quarter" idx="12"/>
          </p:nvPr>
        </p:nvSpPr>
        <p:spPr>
          <a:noFill/>
        </p:spPr>
        <p:txBody>
          <a:bodyPr/>
          <a:lstStyle/>
          <a:p>
            <a:r>
              <a:rPr lang="en-US" smtClean="0"/>
              <a:t>Slide </a:t>
            </a:r>
            <a:fld id="{0AAC8984-FAF7-4BDC-8A43-79AF6F406068}" type="slidenum">
              <a:rPr lang="en-US" smtClean="0"/>
              <a:pPr/>
              <a:t>85</a:t>
            </a:fld>
            <a:endParaRPr lang="en-US" smtClean="0"/>
          </a:p>
        </p:txBody>
      </p:sp>
      <p:sp>
        <p:nvSpPr>
          <p:cNvPr id="1030" name="Rectangle 2"/>
          <p:cNvSpPr>
            <a:spLocks noGrp="1" noChangeArrowheads="1"/>
          </p:cNvSpPr>
          <p:nvPr>
            <p:ph type="title"/>
          </p:nvPr>
        </p:nvSpPr>
        <p:spPr>
          <a:xfrm>
            <a:off x="685800" y="685800"/>
            <a:ext cx="7772400" cy="1447800"/>
          </a:xfrm>
          <a:noFill/>
        </p:spPr>
        <p:txBody>
          <a:bodyPr/>
          <a:lstStyle/>
          <a:p>
            <a:pPr eaLnBrk="1" hangingPunct="1"/>
            <a:r>
              <a:rPr lang="en-US" dirty="0" smtClean="0"/>
              <a:t>IEEE 802.11 LRLP TIG</a:t>
            </a:r>
            <a:br>
              <a:rPr lang="en-US" dirty="0" smtClean="0"/>
            </a:br>
            <a:r>
              <a:rPr lang="en-US" dirty="0" smtClean="0"/>
              <a:t>Long Range Low Power </a:t>
            </a:r>
            <a:br>
              <a:rPr lang="en-US" dirty="0" smtClean="0"/>
            </a:br>
            <a:r>
              <a:rPr lang="en-US" dirty="0" smtClean="0"/>
              <a:t>January 2016 Closing Report</a:t>
            </a:r>
          </a:p>
        </p:txBody>
      </p:sp>
      <p:sp>
        <p:nvSpPr>
          <p:cNvPr id="1031" name="Rectangle 6"/>
          <p:cNvSpPr>
            <a:spLocks noGrp="1" noChangeArrowheads="1"/>
          </p:cNvSpPr>
          <p:nvPr>
            <p:ph type="body" idx="1"/>
          </p:nvPr>
        </p:nvSpPr>
        <p:spPr>
          <a:xfrm>
            <a:off x="685800" y="2470397"/>
            <a:ext cx="7772400" cy="381000"/>
          </a:xfrm>
          <a:noFill/>
        </p:spPr>
        <p:txBody>
          <a:bodyPr/>
          <a:lstStyle/>
          <a:p>
            <a:pPr algn="ctr" eaLnBrk="1" hangingPunct="1">
              <a:buFontTx/>
              <a:buNone/>
            </a:pPr>
            <a:r>
              <a:rPr lang="en-US" sz="2000" dirty="0" smtClean="0"/>
              <a:t>Date:</a:t>
            </a:r>
            <a:r>
              <a:rPr lang="en-US" sz="2000" b="0" dirty="0" smtClean="0"/>
              <a:t> 2016-01-21</a:t>
            </a:r>
          </a:p>
        </p:txBody>
      </p:sp>
      <p:graphicFrame>
        <p:nvGraphicFramePr>
          <p:cNvPr id="1026" name="Object 11"/>
          <p:cNvGraphicFramePr>
            <a:graphicFrameLocks noChangeAspect="1"/>
          </p:cNvGraphicFramePr>
          <p:nvPr>
            <p:extLst>
              <p:ext uri="{D42A27DB-BD31-4B8C-83A1-F6EECF244321}">
                <p14:modId xmlns:p14="http://schemas.microsoft.com/office/powerpoint/2010/main" val="545611576"/>
              </p:ext>
            </p:extLst>
          </p:nvPr>
        </p:nvGraphicFramePr>
        <p:xfrm>
          <a:off x="533400" y="3124200"/>
          <a:ext cx="8061325" cy="3844925"/>
        </p:xfrm>
        <a:graphic>
          <a:graphicData uri="http://schemas.openxmlformats.org/presentationml/2006/ole">
            <mc:AlternateContent xmlns:mc="http://schemas.openxmlformats.org/markup-compatibility/2006">
              <mc:Choice xmlns:v="urn:schemas-microsoft-com:vml" Requires="v">
                <p:oleObj spid="_x0000_s16395" name="Document" r:id="rId4" imgW="8691842" imgH="4136725" progId="Word.Document.8">
                  <p:embed/>
                </p:oleObj>
              </mc:Choice>
              <mc:Fallback>
                <p:oleObj name="Document" r:id="rId4" imgW="8691842" imgH="4136725" progId="Word.Document.8">
                  <p:embed/>
                  <p:pic>
                    <p:nvPicPr>
                      <p:cNvPr id="0" name=""/>
                      <p:cNvPicPr>
                        <a:picLocks noChangeAspect="1" noChangeArrowheads="1"/>
                      </p:cNvPicPr>
                      <p:nvPr/>
                    </p:nvPicPr>
                    <p:blipFill>
                      <a:blip r:embed="rId5"/>
                      <a:srcRect/>
                      <a:stretch>
                        <a:fillRect/>
                      </a:stretch>
                    </p:blipFill>
                    <p:spPr bwMode="auto">
                      <a:xfrm>
                        <a:off x="533400" y="3124200"/>
                        <a:ext cx="8061325" cy="3844925"/>
                      </a:xfrm>
                      <a:prstGeom prst="rect">
                        <a:avLst/>
                      </a:prstGeom>
                      <a:noFill/>
                    </p:spPr>
                  </p:pic>
                </p:oleObj>
              </mc:Fallback>
            </mc:AlternateContent>
          </a:graphicData>
        </a:graphic>
      </p:graphicFrame>
      <p:sp>
        <p:nvSpPr>
          <p:cNvPr id="1032" name="Rectangle 12"/>
          <p:cNvSpPr>
            <a:spLocks noChangeArrowheads="1"/>
          </p:cNvSpPr>
          <p:nvPr/>
        </p:nvSpPr>
        <p:spPr bwMode="auto">
          <a:xfrm>
            <a:off x="533400" y="2667000"/>
            <a:ext cx="1447800" cy="381000"/>
          </a:xfrm>
          <a:prstGeom prst="rect">
            <a:avLst/>
          </a:prstGeom>
          <a:noFill/>
          <a:ln w="9525">
            <a:noFill/>
            <a:miter lim="800000"/>
            <a:headEnd/>
            <a:tailEnd/>
          </a:ln>
        </p:spPr>
        <p:txBody>
          <a:bodyPr lIns="92075" tIns="46038" rIns="92075" bIns="46038"/>
          <a:lstStyle/>
          <a:p>
            <a:pPr marL="342900" indent="-342900">
              <a:spcBef>
                <a:spcPct val="20000"/>
              </a:spcBef>
            </a:pPr>
            <a:r>
              <a:rPr lang="en-US" sz="2000" b="1" dirty="0"/>
              <a:t>Authors:</a:t>
            </a:r>
            <a:endParaRPr lang="en-US" sz="2000" dirty="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from slide 1/5 of </a:t>
            </a:r>
            <a:r>
              <a:rPr kumimoji="0" lang="en-US" sz="1200" b="0" i="0" u="none" strike="noStrike" cap="none" normalizeH="0" baseline="0" dirty="0" smtClean="0">
                <a:ln>
                  <a:noFill/>
                </a:ln>
                <a:solidFill>
                  <a:schemeClr val="tx1"/>
                </a:solidFill>
                <a:effectLst/>
                <a:latin typeface="Times New Roman" pitchFamily="18" charset="0"/>
              </a:rPr>
              <a:t>11-16-0191 by Tim Godfrey (EPRI)</a:t>
            </a:r>
            <a:endParaRPr kumimoji="0" lang="en-US" sz="1200" b="0" i="0" u="none" strike="noStrike" cap="none" normalizeH="0" baseline="0" dirty="0" smtClean="0">
              <a:ln>
                <a:noFill/>
              </a:ln>
              <a:solidFill>
                <a:schemeClr val="tx1"/>
              </a:solidFill>
              <a:effectLst/>
              <a:latin typeface="Times New Roman" pitchFamily="18" charset="0"/>
            </a:endParaRPr>
          </a:p>
        </p:txBody>
      </p:sp>
      <p:sp>
        <p:nvSpPr>
          <p:cNvPr id="9" name="Date Placeholder 2"/>
          <p:cNvSpPr>
            <a:spLocks noGrp="1"/>
          </p:cNvSpPr>
          <p:nvPr>
            <p:ph type="dt" sz="half" idx="10"/>
          </p:nvPr>
        </p:nvSpPr>
        <p:spPr>
          <a:xfrm>
            <a:off x="696913" y="333375"/>
            <a:ext cx="1579562" cy="276225"/>
          </a:xfrm>
        </p:spPr>
        <p:txBody>
          <a:bodyPr/>
          <a:lstStyle/>
          <a:p>
            <a:pPr>
              <a:defRPr/>
            </a:pPr>
            <a:r>
              <a:rPr lang="en-US" smtClean="0"/>
              <a:t>January 2016</a:t>
            </a:r>
            <a:endParaRPr lang="en-US"/>
          </a:p>
        </p:txBody>
      </p:sp>
      <p:sp>
        <p:nvSpPr>
          <p:cNvPr id="3" name="Footer Placeholder 2"/>
          <p:cNvSpPr>
            <a:spLocks noGrp="1"/>
          </p:cNvSpPr>
          <p:nvPr>
            <p:ph type="ftr" sz="quarter" idx="11"/>
          </p:nvPr>
        </p:nvSpPr>
        <p:spPr/>
        <p:txBody>
          <a:bodyPr/>
          <a:lstStyle/>
          <a:p>
            <a:pPr>
              <a:defRPr/>
            </a:pPr>
            <a:r>
              <a:rPr lang="en-US" smtClean="0"/>
              <a:t>Adrian Stephens, Intel Corporation</a:t>
            </a:r>
            <a:endParaRPr lang="en-US"/>
          </a:p>
        </p:txBody>
      </p:sp>
    </p:spTree>
    <p:extLst>
      <p:ext uri="{BB962C8B-B14F-4D97-AF65-F5344CB8AC3E}">
        <p14:creationId xmlns:p14="http://schemas.microsoft.com/office/powerpoint/2010/main" val="2215596509"/>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dirty="0" smtClean="0"/>
              <a:t>IEEE 802.11 LRLP TIG Agenda</a:t>
            </a:r>
          </a:p>
        </p:txBody>
      </p:sp>
      <p:sp>
        <p:nvSpPr>
          <p:cNvPr id="15363" name="Content Placeholder 2"/>
          <p:cNvSpPr>
            <a:spLocks noGrp="1"/>
          </p:cNvSpPr>
          <p:nvPr>
            <p:ph idx="1"/>
          </p:nvPr>
        </p:nvSpPr>
        <p:spPr>
          <a:xfrm>
            <a:off x="685800" y="1600200"/>
            <a:ext cx="7772400" cy="4800600"/>
          </a:xfrm>
        </p:spPr>
        <p:txBody>
          <a:bodyPr>
            <a:normAutofit lnSpcReduction="10000"/>
          </a:bodyPr>
          <a:lstStyle/>
          <a:p>
            <a:pPr marL="609600" indent="-609600"/>
            <a:r>
              <a:rPr lang="en-US" dirty="0" smtClean="0"/>
              <a:t>Call for a secretary</a:t>
            </a:r>
          </a:p>
          <a:p>
            <a:pPr marL="609600" indent="-609600"/>
            <a:r>
              <a:rPr lang="en-US" dirty="0" smtClean="0"/>
              <a:t>Approve Agenda</a:t>
            </a:r>
          </a:p>
          <a:p>
            <a:pPr marL="609600" indent="-609600"/>
            <a:r>
              <a:rPr lang="en-US" dirty="0" smtClean="0"/>
              <a:t>Review policy and procedures for non-PAR meeting</a:t>
            </a:r>
          </a:p>
          <a:p>
            <a:pPr marL="609600" indent="-609600"/>
            <a:r>
              <a:rPr lang="en-US" dirty="0" smtClean="0"/>
              <a:t>Approval of November Minutes (11-15-1390r0)</a:t>
            </a:r>
          </a:p>
          <a:p>
            <a:pPr marL="609600" indent="-609600"/>
            <a:r>
              <a:rPr lang="en-US" dirty="0" smtClean="0"/>
              <a:t>Review of submitted contributions, order of presentation</a:t>
            </a:r>
          </a:p>
          <a:p>
            <a:pPr marL="609600" indent="-609600"/>
            <a:r>
              <a:rPr lang="en-US" dirty="0" smtClean="0"/>
              <a:t>Presentations of contributions</a:t>
            </a:r>
          </a:p>
          <a:p>
            <a:pPr marL="609600" indent="-609600"/>
            <a:r>
              <a:rPr lang="en-US" dirty="0" smtClean="0"/>
              <a:t>Development of TIG output report (11-15-1446r4 or subsequent revision)</a:t>
            </a:r>
          </a:p>
          <a:p>
            <a:pPr marL="609600" indent="-609600"/>
            <a:r>
              <a:rPr lang="en-US" dirty="0" smtClean="0"/>
              <a:t>Review schedule, teleconferences, objectives for next meeting</a:t>
            </a:r>
          </a:p>
          <a:p>
            <a:pPr marL="609600" indent="-609600"/>
            <a:r>
              <a:rPr lang="en-US" dirty="0" smtClean="0"/>
              <a:t>Adjourn</a:t>
            </a:r>
          </a:p>
        </p:txBody>
      </p:sp>
      <p:sp>
        <p:nvSpPr>
          <p:cNvPr id="15366" name="Slide Number Placeholder 5"/>
          <p:cNvSpPr>
            <a:spLocks noGrp="1"/>
          </p:cNvSpPr>
          <p:nvPr>
            <p:ph type="sldNum" sz="quarter" idx="12"/>
          </p:nvPr>
        </p:nvSpPr>
        <p:spPr>
          <a:noFill/>
        </p:spPr>
        <p:txBody>
          <a:bodyPr/>
          <a:lstStyle/>
          <a:p>
            <a:r>
              <a:rPr lang="en-US" smtClean="0"/>
              <a:t>Slide </a:t>
            </a:r>
            <a:fld id="{38F0476F-A4BB-476C-A2BA-863251181211}" type="slidenum">
              <a:rPr lang="en-US" smtClean="0"/>
              <a:pPr/>
              <a:t>86</a:t>
            </a:fld>
            <a:endParaRPr lang="en-US" smtClean="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algn="r"/>
            <a:r>
              <a:rPr kumimoji="0" lang="en-US" sz="1200" b="0" i="0" u="none" strike="noStrike" cap="none" normalizeH="0" baseline="0" dirty="0" smtClean="0">
                <a:ln>
                  <a:noFill/>
                </a:ln>
                <a:solidFill>
                  <a:schemeClr val="tx1"/>
                </a:solidFill>
                <a:effectLst/>
                <a:latin typeface="Times New Roman" pitchFamily="18" charset="0"/>
              </a:rPr>
              <a:t>from slide 2/5 of </a:t>
            </a:r>
            <a:r>
              <a:rPr lang="en-US" sz="1200" b="0" dirty="0"/>
              <a:t>11-16-0191 by Tim Godfrey (EPRI)</a:t>
            </a:r>
          </a:p>
          <a:p>
            <a:pPr marL="0" marR="0" indent="0" algn="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Times New Roman" pitchFamily="18" charset="0"/>
            </a:endParaRPr>
          </a:p>
        </p:txBody>
      </p:sp>
      <p:sp>
        <p:nvSpPr>
          <p:cNvPr id="7" name="Date Placeholder 2"/>
          <p:cNvSpPr>
            <a:spLocks noGrp="1"/>
          </p:cNvSpPr>
          <p:nvPr>
            <p:ph type="dt" sz="half" idx="10"/>
          </p:nvPr>
        </p:nvSpPr>
        <p:spPr>
          <a:xfrm>
            <a:off x="696913" y="333375"/>
            <a:ext cx="1579562" cy="276225"/>
          </a:xfrm>
        </p:spPr>
        <p:txBody>
          <a:bodyPr/>
          <a:lstStyle/>
          <a:p>
            <a:pPr>
              <a:defRPr/>
            </a:pPr>
            <a:r>
              <a:rPr lang="en-US" smtClean="0"/>
              <a:t>January 2016</a:t>
            </a:r>
            <a:endParaRPr lang="en-US"/>
          </a:p>
        </p:txBody>
      </p:sp>
      <p:sp>
        <p:nvSpPr>
          <p:cNvPr id="3" name="Footer Placeholder 2"/>
          <p:cNvSpPr>
            <a:spLocks noGrp="1"/>
          </p:cNvSpPr>
          <p:nvPr>
            <p:ph type="ftr" sz="quarter" idx="11"/>
          </p:nvPr>
        </p:nvSpPr>
        <p:spPr/>
        <p:txBody>
          <a:bodyPr/>
          <a:lstStyle/>
          <a:p>
            <a:pPr>
              <a:defRPr/>
            </a:pPr>
            <a:r>
              <a:rPr lang="en-US" smtClean="0"/>
              <a:t>Adrian Stephens, Intel Corporation</a:t>
            </a:r>
            <a:endParaRPr lang="en-US"/>
          </a:p>
        </p:txBody>
      </p:sp>
    </p:spTree>
    <p:extLst>
      <p:ext uri="{BB962C8B-B14F-4D97-AF65-F5344CB8AC3E}">
        <p14:creationId xmlns:p14="http://schemas.microsoft.com/office/powerpoint/2010/main" val="335001345"/>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Contributions for January</a:t>
            </a:r>
            <a:endParaRPr lang="en-US" dirty="0"/>
          </a:p>
        </p:txBody>
      </p:sp>
      <p:sp>
        <p:nvSpPr>
          <p:cNvPr id="3" name="Content Placeholder 2"/>
          <p:cNvSpPr>
            <a:spLocks noGrp="1"/>
          </p:cNvSpPr>
          <p:nvPr>
            <p:ph idx="1"/>
          </p:nvPr>
        </p:nvSpPr>
        <p:spPr>
          <a:xfrm>
            <a:off x="685800" y="1676400"/>
            <a:ext cx="7772400" cy="4419600"/>
          </a:xfrm>
        </p:spPr>
        <p:txBody>
          <a:bodyPr>
            <a:normAutofit fontScale="77500" lnSpcReduction="20000"/>
          </a:bodyPr>
          <a:lstStyle/>
          <a:p>
            <a:pPr>
              <a:buFont typeface="Wingdings" panose="05000000000000000000" pitchFamily="2" charset="2"/>
              <a:buChar char="§"/>
            </a:pPr>
            <a:r>
              <a:rPr lang="en-US" dirty="0" smtClean="0"/>
              <a:t>Usage Scenarios and Applications For Long Range </a:t>
            </a:r>
            <a:r>
              <a:rPr lang="en-US" dirty="0" err="1" smtClean="0"/>
              <a:t>WiFi</a:t>
            </a:r>
            <a:endParaRPr lang="en-US" dirty="0" smtClean="0"/>
          </a:p>
          <a:p>
            <a:pPr lvl="1">
              <a:buFont typeface="Wingdings" panose="05000000000000000000" pitchFamily="2" charset="2"/>
              <a:buChar char="§"/>
            </a:pPr>
            <a:r>
              <a:rPr lang="en-US" dirty="0" err="1" smtClean="0"/>
              <a:t>Jianhan</a:t>
            </a:r>
            <a:r>
              <a:rPr lang="en-US" dirty="0" smtClean="0"/>
              <a:t> Liu (</a:t>
            </a:r>
            <a:r>
              <a:rPr lang="en-US" dirty="0" err="1" smtClean="0"/>
              <a:t>Mediatek</a:t>
            </a:r>
            <a:r>
              <a:rPr lang="en-US" dirty="0" smtClean="0"/>
              <a:t>) 			11-16-58r3</a:t>
            </a:r>
          </a:p>
          <a:p>
            <a:pPr>
              <a:buFont typeface="Wingdings" panose="05000000000000000000" pitchFamily="2" charset="2"/>
              <a:buChar char="§"/>
            </a:pPr>
            <a:r>
              <a:rPr lang="en-US" dirty="0" smtClean="0"/>
              <a:t>At </a:t>
            </a:r>
            <a:r>
              <a:rPr lang="en-US" dirty="0"/>
              <a:t>home, IoT Use Case(s) for LRLP </a:t>
            </a:r>
            <a:endParaRPr lang="en-US" dirty="0" smtClean="0"/>
          </a:p>
          <a:p>
            <a:pPr lvl="1">
              <a:buFont typeface="Wingdings" panose="05000000000000000000" pitchFamily="2" charset="2"/>
              <a:buChar char="§"/>
            </a:pPr>
            <a:r>
              <a:rPr lang="en-US" dirty="0" err="1" smtClean="0"/>
              <a:t>Yaron</a:t>
            </a:r>
            <a:r>
              <a:rPr lang="en-US" dirty="0" smtClean="0"/>
              <a:t> </a:t>
            </a:r>
            <a:r>
              <a:rPr lang="en-US" dirty="0"/>
              <a:t>Alpert (Intel</a:t>
            </a:r>
            <a:r>
              <a:rPr lang="en-US" dirty="0" smtClean="0"/>
              <a:t>)			11-16-16r0</a:t>
            </a:r>
          </a:p>
          <a:p>
            <a:pPr>
              <a:buFont typeface="Wingdings" panose="05000000000000000000" pitchFamily="2" charset="2"/>
              <a:buChar char="§"/>
            </a:pPr>
            <a:r>
              <a:rPr lang="en-US" dirty="0" smtClean="0"/>
              <a:t>Coexistence problem</a:t>
            </a:r>
          </a:p>
          <a:p>
            <a:pPr lvl="1">
              <a:buFont typeface="Wingdings" panose="05000000000000000000" pitchFamily="2" charset="2"/>
              <a:buChar char="§"/>
            </a:pPr>
            <a:r>
              <a:rPr lang="en-US" dirty="0" err="1" smtClean="0"/>
              <a:t>Minyoung</a:t>
            </a:r>
            <a:r>
              <a:rPr lang="en-US" dirty="0" smtClean="0"/>
              <a:t> </a:t>
            </a:r>
            <a:r>
              <a:rPr lang="en-US" dirty="0"/>
              <a:t>Park (Intel Corp</a:t>
            </a:r>
            <a:r>
              <a:rPr lang="en-US" dirty="0" smtClean="0"/>
              <a:t>.) 		11-16-26r0</a:t>
            </a:r>
          </a:p>
          <a:p>
            <a:pPr>
              <a:buFont typeface="Wingdings" panose="05000000000000000000" pitchFamily="2" charset="2"/>
              <a:buChar char="§"/>
            </a:pPr>
            <a:r>
              <a:rPr lang="en-US" dirty="0" err="1" smtClean="0"/>
              <a:t>LongRange</a:t>
            </a:r>
            <a:r>
              <a:rPr lang="en-US" dirty="0" smtClean="0"/>
              <a:t> vs </a:t>
            </a:r>
            <a:r>
              <a:rPr lang="en-US" dirty="0" err="1" smtClean="0"/>
              <a:t>LowPower</a:t>
            </a:r>
            <a:r>
              <a:rPr lang="en-US" dirty="0" smtClean="0"/>
              <a:t> and Coexistence </a:t>
            </a:r>
          </a:p>
          <a:p>
            <a:pPr lvl="1">
              <a:buFont typeface="Wingdings" panose="05000000000000000000" pitchFamily="2" charset="2"/>
              <a:buChar char="§"/>
            </a:pPr>
            <a:r>
              <a:rPr lang="en-US" dirty="0" err="1" smtClean="0"/>
              <a:t>Shahrnaz</a:t>
            </a:r>
            <a:r>
              <a:rPr lang="en-US" dirty="0" smtClean="0"/>
              <a:t> </a:t>
            </a:r>
            <a:r>
              <a:rPr lang="en-US" dirty="0" err="1" smtClean="0"/>
              <a:t>Azizi</a:t>
            </a:r>
            <a:r>
              <a:rPr lang="en-US" dirty="0" smtClean="0"/>
              <a:t> (Intel Corporation) 		11-16-22r0</a:t>
            </a:r>
          </a:p>
          <a:p>
            <a:pPr>
              <a:buFont typeface="Wingdings" panose="05000000000000000000" pitchFamily="2" charset="2"/>
              <a:buChar char="§"/>
            </a:pPr>
            <a:r>
              <a:rPr lang="en-US" dirty="0" smtClean="0"/>
              <a:t>Considerations </a:t>
            </a:r>
            <a:r>
              <a:rPr lang="en-US" dirty="0"/>
              <a:t>on LRLP Transmission </a:t>
            </a:r>
            <a:endParaRPr lang="en-US" dirty="0" smtClean="0"/>
          </a:p>
          <a:p>
            <a:pPr lvl="1">
              <a:buFont typeface="Wingdings" panose="05000000000000000000" pitchFamily="2" charset="2"/>
              <a:buChar char="§"/>
            </a:pPr>
            <a:r>
              <a:rPr lang="en-US" dirty="0" err="1" smtClean="0"/>
              <a:t>Yakun</a:t>
            </a:r>
            <a:r>
              <a:rPr lang="en-US" dirty="0" smtClean="0"/>
              <a:t> </a:t>
            </a:r>
            <a:r>
              <a:rPr lang="en-US" dirty="0"/>
              <a:t>Sun (Marvell)   </a:t>
            </a:r>
            <a:r>
              <a:rPr lang="en-US" dirty="0" smtClean="0"/>
              <a:t>			11-16-0062r0</a:t>
            </a:r>
          </a:p>
          <a:p>
            <a:pPr>
              <a:buFont typeface="Wingdings" panose="05000000000000000000" pitchFamily="2" charset="2"/>
              <a:buChar char="§"/>
            </a:pPr>
            <a:r>
              <a:rPr lang="en-US" dirty="0" smtClean="0"/>
              <a:t>LP-WUR enabling low-power low-latency capability for 802.11 	</a:t>
            </a:r>
          </a:p>
          <a:p>
            <a:pPr lvl="1">
              <a:buFont typeface="Wingdings" panose="05000000000000000000" pitchFamily="2" charset="2"/>
              <a:buChar char="§"/>
            </a:pPr>
            <a:r>
              <a:rPr lang="en-US" dirty="0" err="1" smtClean="0"/>
              <a:t>Minyoung</a:t>
            </a:r>
            <a:r>
              <a:rPr lang="en-US" dirty="0" smtClean="0"/>
              <a:t> Park (Intel Corp.)  		11-16-27r0</a:t>
            </a:r>
          </a:p>
          <a:p>
            <a:pPr>
              <a:buFont typeface="Wingdings" panose="05000000000000000000" pitchFamily="2" charset="2"/>
              <a:buChar char="§"/>
            </a:pPr>
            <a:r>
              <a:rPr lang="en-US" dirty="0" smtClean="0"/>
              <a:t>Potential Technology 	</a:t>
            </a:r>
          </a:p>
          <a:p>
            <a:pPr lvl="1">
              <a:buFont typeface="Wingdings" panose="05000000000000000000" pitchFamily="2" charset="2"/>
              <a:buChar char="§"/>
            </a:pPr>
            <a:r>
              <a:rPr lang="en-US" dirty="0" err="1" smtClean="0"/>
              <a:t>Tianyu</a:t>
            </a:r>
            <a:r>
              <a:rPr lang="en-US" dirty="0" smtClean="0"/>
              <a:t> Wu   (</a:t>
            </a:r>
            <a:r>
              <a:rPr lang="en-US" dirty="0" err="1" smtClean="0"/>
              <a:t>Mediatek</a:t>
            </a:r>
            <a:r>
              <a:rPr lang="en-US" dirty="0" smtClean="0"/>
              <a:t>)</a:t>
            </a:r>
            <a:r>
              <a:rPr lang="en-US" dirty="0"/>
              <a:t>	</a:t>
            </a:r>
            <a:r>
              <a:rPr lang="en-US" dirty="0" smtClean="0"/>
              <a:t>		11-16-118r0</a:t>
            </a:r>
          </a:p>
          <a:p>
            <a:pPr>
              <a:buFont typeface="Wingdings" panose="05000000000000000000" pitchFamily="2" charset="2"/>
              <a:buChar char="§"/>
            </a:pPr>
            <a:r>
              <a:rPr lang="en-US" dirty="0"/>
              <a:t>Potential Coexistence Approach 	</a:t>
            </a:r>
            <a:endParaRPr lang="en-US" dirty="0" smtClean="0"/>
          </a:p>
          <a:p>
            <a:pPr lvl="1">
              <a:buFont typeface="Wingdings" panose="05000000000000000000" pitchFamily="2" charset="2"/>
              <a:buChar char="§"/>
            </a:pPr>
            <a:r>
              <a:rPr lang="en-US" dirty="0" smtClean="0"/>
              <a:t>Tim </a:t>
            </a:r>
            <a:r>
              <a:rPr lang="en-US" dirty="0"/>
              <a:t>Godfrey (EPRI) </a:t>
            </a:r>
            <a:r>
              <a:rPr lang="en-US" dirty="0" smtClean="0"/>
              <a:t>			11-16-129r0</a:t>
            </a:r>
            <a:endParaRPr lang="en-US" dirty="0"/>
          </a:p>
        </p:txBody>
      </p:sp>
      <p:sp>
        <p:nvSpPr>
          <p:cNvPr id="6" name="Slide Number Placeholder 5"/>
          <p:cNvSpPr>
            <a:spLocks noGrp="1"/>
          </p:cNvSpPr>
          <p:nvPr>
            <p:ph type="sldNum" sz="quarter" idx="12"/>
          </p:nvPr>
        </p:nvSpPr>
        <p:spPr/>
        <p:txBody>
          <a:bodyPr/>
          <a:lstStyle/>
          <a:p>
            <a:pPr>
              <a:defRPr/>
            </a:pPr>
            <a:r>
              <a:rPr lang="en-US" smtClean="0"/>
              <a:t>Slide </a:t>
            </a:r>
            <a:fld id="{9F280238-5E03-4A90-BACD-D800220B2674}" type="slidenum">
              <a:rPr lang="en-US" smtClean="0"/>
              <a:pPr>
                <a:defRPr/>
              </a:pPr>
              <a:t>87</a:t>
            </a:fld>
            <a:endParaRPr lang="en-US"/>
          </a:p>
        </p:txBody>
      </p:sp>
      <p:sp>
        <p:nvSpPr>
          <p:cNvPr id="4" name="Rectangle 3"/>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algn="r"/>
            <a:r>
              <a:rPr kumimoji="0" lang="en-US" sz="1200" b="0" i="0" u="none" strike="noStrike" cap="none" normalizeH="0" baseline="0" dirty="0" smtClean="0">
                <a:ln>
                  <a:noFill/>
                </a:ln>
                <a:solidFill>
                  <a:schemeClr val="tx1"/>
                </a:solidFill>
                <a:effectLst/>
                <a:latin typeface="Times New Roman" pitchFamily="18" charset="0"/>
              </a:rPr>
              <a:t>from slide 3/5 of </a:t>
            </a:r>
            <a:r>
              <a:rPr lang="en-US" sz="1200" b="0" dirty="0"/>
              <a:t>11-16-0191 by Tim Godfrey (EPRI)</a:t>
            </a:r>
          </a:p>
          <a:p>
            <a:pPr marL="0" marR="0" indent="0" algn="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Times New Roman" pitchFamily="18" charset="0"/>
            </a:endParaRPr>
          </a:p>
        </p:txBody>
      </p:sp>
      <p:sp>
        <p:nvSpPr>
          <p:cNvPr id="9" name="Date Placeholder 2"/>
          <p:cNvSpPr>
            <a:spLocks noGrp="1"/>
          </p:cNvSpPr>
          <p:nvPr>
            <p:ph type="dt" sz="half" idx="10"/>
          </p:nvPr>
        </p:nvSpPr>
        <p:spPr>
          <a:xfrm>
            <a:off x="696913" y="333375"/>
            <a:ext cx="1579562" cy="276225"/>
          </a:xfrm>
        </p:spPr>
        <p:txBody>
          <a:bodyPr/>
          <a:lstStyle/>
          <a:p>
            <a:pPr>
              <a:defRPr/>
            </a:pPr>
            <a:r>
              <a:rPr lang="en-US" smtClean="0"/>
              <a:t>January 2016</a:t>
            </a:r>
            <a:endParaRPr lang="en-US"/>
          </a:p>
        </p:txBody>
      </p:sp>
      <p:sp>
        <p:nvSpPr>
          <p:cNvPr id="5" name="Footer Placeholder 4"/>
          <p:cNvSpPr>
            <a:spLocks noGrp="1"/>
          </p:cNvSpPr>
          <p:nvPr>
            <p:ph type="ftr" sz="quarter" idx="11"/>
          </p:nvPr>
        </p:nvSpPr>
        <p:spPr>
          <a:xfrm>
            <a:off x="8077200" y="6477000"/>
            <a:ext cx="466725" cy="182562"/>
          </a:xfrm>
        </p:spPr>
        <p:txBody>
          <a:bodyPr/>
          <a:lstStyle/>
          <a:p>
            <a:pPr>
              <a:defRPr/>
            </a:pPr>
            <a:r>
              <a:rPr lang="en-US" dirty="0" smtClean="0"/>
              <a:t>Adrian Stephens, Intel Corporation</a:t>
            </a:r>
            <a:endParaRPr lang="en-US" dirty="0"/>
          </a:p>
        </p:txBody>
      </p:sp>
    </p:spTree>
    <p:extLst>
      <p:ext uri="{BB962C8B-B14F-4D97-AF65-F5344CB8AC3E}">
        <p14:creationId xmlns:p14="http://schemas.microsoft.com/office/powerpoint/2010/main" val="3265304880"/>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January Activities</a:t>
            </a:r>
            <a:endParaRPr lang="en-US" dirty="0"/>
          </a:p>
        </p:txBody>
      </p:sp>
      <p:sp>
        <p:nvSpPr>
          <p:cNvPr id="3" name="Content Placeholder 2"/>
          <p:cNvSpPr>
            <a:spLocks noGrp="1"/>
          </p:cNvSpPr>
          <p:nvPr>
            <p:ph idx="1"/>
          </p:nvPr>
        </p:nvSpPr>
        <p:spPr/>
        <p:txBody>
          <a:bodyPr/>
          <a:lstStyle/>
          <a:p>
            <a:r>
              <a:rPr lang="en-US" dirty="0" smtClean="0">
                <a:hlinkClick r:id="rId3" action="ppaction://hlinkpres?slideindex=1&amp;slidetitle="/>
              </a:rPr>
              <a:t>Agenda and Opening Report</a:t>
            </a:r>
            <a:r>
              <a:rPr lang="en-US" dirty="0" smtClean="0"/>
              <a:t>  11-15-1520r5</a:t>
            </a:r>
          </a:p>
          <a:p>
            <a:endParaRPr lang="en-US" dirty="0"/>
          </a:p>
          <a:p>
            <a:r>
              <a:rPr lang="en-US" dirty="0" smtClean="0"/>
              <a:t>Reviewed and Discussed 8 contributions</a:t>
            </a:r>
          </a:p>
          <a:p>
            <a:endParaRPr lang="en-US" dirty="0"/>
          </a:p>
          <a:p>
            <a:r>
              <a:rPr lang="en-US" dirty="0"/>
              <a:t>Updated output report </a:t>
            </a:r>
            <a:r>
              <a:rPr lang="en-US" dirty="0" smtClean="0"/>
              <a:t>to </a:t>
            </a:r>
            <a:r>
              <a:rPr lang="en-US" dirty="0" smtClean="0">
                <a:hlinkClick r:id="rId4"/>
              </a:rPr>
              <a:t>11-15-1446r6</a:t>
            </a:r>
            <a:endParaRPr lang="en-US" dirty="0"/>
          </a:p>
          <a:p>
            <a:endParaRPr lang="en-US" dirty="0"/>
          </a:p>
          <a:p>
            <a:r>
              <a:rPr lang="en-US" dirty="0" smtClean="0"/>
              <a:t>Planned two teleconferences </a:t>
            </a:r>
            <a:r>
              <a:rPr lang="en-US" dirty="0"/>
              <a:t>to progress output </a:t>
            </a:r>
            <a:r>
              <a:rPr lang="en-US" dirty="0" smtClean="0"/>
              <a:t>document</a:t>
            </a:r>
            <a:endParaRPr lang="en-US" dirty="0"/>
          </a:p>
          <a:p>
            <a:pPr lvl="1"/>
            <a:r>
              <a:rPr lang="en-US" dirty="0"/>
              <a:t>Feb 17</a:t>
            </a:r>
            <a:r>
              <a:rPr lang="en-US" baseline="30000" dirty="0"/>
              <a:t>th</a:t>
            </a:r>
            <a:r>
              <a:rPr lang="en-US" dirty="0"/>
              <a:t>  Use Cases	08:00 PST /  11:00 EST</a:t>
            </a:r>
          </a:p>
          <a:p>
            <a:pPr lvl="1"/>
            <a:r>
              <a:rPr lang="en-US" dirty="0"/>
              <a:t>Feb 18</a:t>
            </a:r>
            <a:r>
              <a:rPr lang="en-US" baseline="30000" dirty="0"/>
              <a:t>th</a:t>
            </a:r>
            <a:r>
              <a:rPr lang="en-US" dirty="0"/>
              <a:t>  Technical		08:00 PST /  11:00 EST</a:t>
            </a:r>
          </a:p>
          <a:p>
            <a:endParaRPr lang="en-US" dirty="0"/>
          </a:p>
          <a:p>
            <a:endParaRPr lang="en-US" dirty="0" smtClean="0"/>
          </a:p>
          <a:p>
            <a:endParaRPr lang="en-US" dirty="0"/>
          </a:p>
          <a:p>
            <a:endParaRPr lang="en-US" dirty="0"/>
          </a:p>
        </p:txBody>
      </p:sp>
      <p:sp>
        <p:nvSpPr>
          <p:cNvPr id="4" name="Slide Number Placeholder 3"/>
          <p:cNvSpPr>
            <a:spLocks noGrp="1"/>
          </p:cNvSpPr>
          <p:nvPr>
            <p:ph type="sldNum" sz="quarter" idx="12"/>
          </p:nvPr>
        </p:nvSpPr>
        <p:spPr/>
        <p:txBody>
          <a:bodyPr/>
          <a:lstStyle/>
          <a:p>
            <a:pPr>
              <a:defRPr/>
            </a:pPr>
            <a:r>
              <a:rPr lang="en-US" smtClean="0"/>
              <a:t>Slide </a:t>
            </a:r>
            <a:fld id="{9F280238-5E03-4A90-BACD-D800220B2674}" type="slidenum">
              <a:rPr lang="en-US" smtClean="0"/>
              <a:pPr>
                <a:defRPr/>
              </a:pPr>
              <a:t>88</a:t>
            </a:fld>
            <a:endParaRPr lang="en-US"/>
          </a:p>
        </p:txBody>
      </p:sp>
      <p:sp>
        <p:nvSpPr>
          <p:cNvPr id="5" name="Rectangle 4"/>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from slide 4/5 of </a:t>
            </a:r>
            <a:r>
              <a:rPr kumimoji="0" lang="en-US" sz="1200" b="0" i="0" u="none" strike="noStrike" cap="none" normalizeH="0" baseline="0" dirty="0" smtClean="0">
                <a:ln>
                  <a:noFill/>
                </a:ln>
                <a:solidFill>
                  <a:schemeClr val="tx1"/>
                </a:solidFill>
                <a:effectLst/>
                <a:latin typeface="Times New Roman" pitchFamily="18" charset="0"/>
              </a:rPr>
              <a:t>11-16-0191 by Tim Godfrey (EPRI)</a:t>
            </a:r>
            <a:endParaRPr kumimoji="0" lang="en-US" sz="1200" b="0" i="0" u="none" strike="noStrike" cap="none" normalizeH="0" baseline="0" dirty="0" smtClean="0">
              <a:ln>
                <a:noFill/>
              </a:ln>
              <a:solidFill>
                <a:schemeClr val="tx1"/>
              </a:solidFill>
              <a:effectLst/>
              <a:latin typeface="Times New Roman" pitchFamily="18" charset="0"/>
            </a:endParaRPr>
          </a:p>
        </p:txBody>
      </p:sp>
      <p:sp>
        <p:nvSpPr>
          <p:cNvPr id="6" name="Date Placeholder 2"/>
          <p:cNvSpPr>
            <a:spLocks noGrp="1"/>
          </p:cNvSpPr>
          <p:nvPr>
            <p:ph type="dt" sz="half" idx="10"/>
          </p:nvPr>
        </p:nvSpPr>
        <p:spPr>
          <a:xfrm>
            <a:off x="696913" y="333375"/>
            <a:ext cx="1579562" cy="276225"/>
          </a:xfrm>
        </p:spPr>
        <p:txBody>
          <a:bodyPr/>
          <a:lstStyle/>
          <a:p>
            <a:pPr>
              <a:defRPr/>
            </a:pPr>
            <a:r>
              <a:rPr lang="en-US" smtClean="0"/>
              <a:t>January 2016</a:t>
            </a:r>
            <a:endParaRPr lang="en-US"/>
          </a:p>
        </p:txBody>
      </p:sp>
      <p:sp>
        <p:nvSpPr>
          <p:cNvPr id="7" name="Footer Placeholder 6"/>
          <p:cNvSpPr>
            <a:spLocks noGrp="1"/>
          </p:cNvSpPr>
          <p:nvPr>
            <p:ph type="ftr" sz="quarter" idx="11"/>
          </p:nvPr>
        </p:nvSpPr>
        <p:spPr/>
        <p:txBody>
          <a:bodyPr/>
          <a:lstStyle/>
          <a:p>
            <a:pPr>
              <a:defRPr/>
            </a:pPr>
            <a:r>
              <a:rPr lang="en-US" smtClean="0"/>
              <a:t>Adrian Stephens, Intel Corporation</a:t>
            </a:r>
            <a:endParaRPr lang="en-US"/>
          </a:p>
        </p:txBody>
      </p:sp>
    </p:spTree>
    <p:extLst>
      <p:ext uri="{BB962C8B-B14F-4D97-AF65-F5344CB8AC3E}">
        <p14:creationId xmlns:p14="http://schemas.microsoft.com/office/powerpoint/2010/main" val="10031100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LRLP Timeline</a:t>
            </a:r>
            <a:endParaRPr lang="en-US" dirty="0"/>
          </a:p>
        </p:txBody>
      </p:sp>
      <p:sp>
        <p:nvSpPr>
          <p:cNvPr id="3" name="Content Placeholder 2"/>
          <p:cNvSpPr>
            <a:spLocks noGrp="1"/>
          </p:cNvSpPr>
          <p:nvPr>
            <p:ph idx="1"/>
          </p:nvPr>
        </p:nvSpPr>
        <p:spPr>
          <a:xfrm>
            <a:off x="685800" y="1981200"/>
            <a:ext cx="8001000" cy="4114800"/>
          </a:xfrm>
        </p:spPr>
        <p:txBody>
          <a:bodyPr/>
          <a:lstStyle/>
          <a:p>
            <a:r>
              <a:rPr lang="en-US" dirty="0" smtClean="0"/>
              <a:t>TIG</a:t>
            </a:r>
          </a:p>
          <a:p>
            <a:pPr lvl="1"/>
            <a:r>
              <a:rPr lang="en-US" dirty="0" smtClean="0"/>
              <a:t>January 2016		 Additional Contributions for report. 				 Edit &amp; revise output draft</a:t>
            </a:r>
          </a:p>
          <a:p>
            <a:pPr lvl="1"/>
            <a:r>
              <a:rPr lang="en-US" dirty="0" smtClean="0"/>
              <a:t>March 2016		 Final contributions and revisions  					 for output report </a:t>
            </a:r>
          </a:p>
          <a:p>
            <a:pPr lvl="1"/>
            <a:r>
              <a:rPr lang="en-US" dirty="0" smtClean="0"/>
              <a:t>                                               WG Motion to Form Study Group</a:t>
            </a:r>
          </a:p>
          <a:p>
            <a:r>
              <a:rPr lang="en-US" dirty="0" smtClean="0"/>
              <a:t>SG</a:t>
            </a:r>
          </a:p>
          <a:p>
            <a:pPr lvl="1"/>
            <a:r>
              <a:rPr lang="en-US" dirty="0" smtClean="0"/>
              <a:t>May 2016                             Develop PAR and CSD (WG Approval)</a:t>
            </a:r>
          </a:p>
          <a:p>
            <a:pPr lvl="1"/>
            <a:r>
              <a:rPr lang="en-US" dirty="0" smtClean="0"/>
              <a:t>July 2016			Approve PAR and CSD (EC)</a:t>
            </a:r>
          </a:p>
          <a:p>
            <a:r>
              <a:rPr lang="en-US" dirty="0" smtClean="0"/>
              <a:t>TG</a:t>
            </a:r>
          </a:p>
          <a:p>
            <a:pPr lvl="1"/>
            <a:r>
              <a:rPr lang="en-US" dirty="0" smtClean="0"/>
              <a:t>Sept 2016 		First meeting of Task Group</a:t>
            </a:r>
            <a:endParaRPr lang="en-US" dirty="0"/>
          </a:p>
        </p:txBody>
      </p:sp>
      <p:sp>
        <p:nvSpPr>
          <p:cNvPr id="4" name="Slide Number Placeholder 3"/>
          <p:cNvSpPr>
            <a:spLocks noGrp="1"/>
          </p:cNvSpPr>
          <p:nvPr>
            <p:ph type="sldNum" sz="quarter" idx="12"/>
          </p:nvPr>
        </p:nvSpPr>
        <p:spPr/>
        <p:txBody>
          <a:bodyPr/>
          <a:lstStyle/>
          <a:p>
            <a:pPr>
              <a:defRPr/>
            </a:pPr>
            <a:r>
              <a:rPr lang="en-US" smtClean="0"/>
              <a:t>Slide </a:t>
            </a:r>
            <a:fld id="{9F280238-5E03-4A90-BACD-D800220B2674}" type="slidenum">
              <a:rPr lang="en-US" smtClean="0"/>
              <a:pPr>
                <a:defRPr/>
              </a:pPr>
              <a:t>89</a:t>
            </a:fld>
            <a:endParaRPr lang="en-US"/>
          </a:p>
        </p:txBody>
      </p:sp>
      <p:sp>
        <p:nvSpPr>
          <p:cNvPr id="6" name="Rectangle 5"/>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algn="r"/>
            <a:r>
              <a:rPr kumimoji="0" lang="en-US" sz="1200" b="0" i="0" u="none" strike="noStrike" cap="none" normalizeH="0" baseline="0" dirty="0" smtClean="0">
                <a:ln>
                  <a:noFill/>
                </a:ln>
                <a:solidFill>
                  <a:schemeClr val="tx1"/>
                </a:solidFill>
                <a:effectLst/>
                <a:latin typeface="Times New Roman" pitchFamily="18" charset="0"/>
              </a:rPr>
              <a:t>from slide 5/5 of </a:t>
            </a:r>
            <a:r>
              <a:rPr lang="en-US" sz="1200" b="0" dirty="0"/>
              <a:t>11-16-0191 by Tim Godfrey (EPRI)</a:t>
            </a:r>
          </a:p>
        </p:txBody>
      </p:sp>
      <p:sp>
        <p:nvSpPr>
          <p:cNvPr id="7" name="Date Placeholder 2"/>
          <p:cNvSpPr>
            <a:spLocks noGrp="1"/>
          </p:cNvSpPr>
          <p:nvPr>
            <p:ph type="dt" sz="half" idx="10"/>
          </p:nvPr>
        </p:nvSpPr>
        <p:spPr>
          <a:xfrm>
            <a:off x="696913" y="333375"/>
            <a:ext cx="1579562" cy="276225"/>
          </a:xfrm>
        </p:spPr>
        <p:txBody>
          <a:bodyPr/>
          <a:lstStyle/>
          <a:p>
            <a:pPr>
              <a:defRPr/>
            </a:pPr>
            <a:r>
              <a:rPr lang="en-US" smtClean="0"/>
              <a:t>January 2016</a:t>
            </a:r>
            <a:endParaRPr lang="en-US"/>
          </a:p>
        </p:txBody>
      </p:sp>
      <p:sp>
        <p:nvSpPr>
          <p:cNvPr id="5" name="Footer Placeholder 4"/>
          <p:cNvSpPr>
            <a:spLocks noGrp="1"/>
          </p:cNvSpPr>
          <p:nvPr>
            <p:ph type="ftr" sz="quarter" idx="11"/>
          </p:nvPr>
        </p:nvSpPr>
        <p:spPr/>
        <p:txBody>
          <a:bodyPr/>
          <a:lstStyle/>
          <a:p>
            <a:pPr>
              <a:defRPr/>
            </a:pPr>
            <a:r>
              <a:rPr lang="en-US" smtClean="0"/>
              <a:t>Adrian Stephens, Intel Corporation</a:t>
            </a:r>
            <a:endParaRPr lang="en-US"/>
          </a:p>
        </p:txBody>
      </p:sp>
    </p:spTree>
    <p:extLst>
      <p:ext uri="{BB962C8B-B14F-4D97-AF65-F5344CB8AC3E}">
        <p14:creationId xmlns:p14="http://schemas.microsoft.com/office/powerpoint/2010/main" val="29644179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GB" smtClean="0"/>
              <a:t>802.11 Style Guide</a:t>
            </a:r>
          </a:p>
        </p:txBody>
      </p:sp>
      <p:sp>
        <p:nvSpPr>
          <p:cNvPr id="28675" name="Rectangle 3"/>
          <p:cNvSpPr>
            <a:spLocks noGrp="1" noChangeArrowheads="1"/>
          </p:cNvSpPr>
          <p:nvPr>
            <p:ph type="body" idx="1"/>
          </p:nvPr>
        </p:nvSpPr>
        <p:spPr>
          <a:xfrm>
            <a:off x="685800" y="1524000"/>
            <a:ext cx="7772400" cy="4572000"/>
          </a:xfrm>
        </p:spPr>
        <p:txBody>
          <a:bodyPr/>
          <a:lstStyle/>
          <a:p>
            <a:r>
              <a:rPr lang="en-GB" dirty="0" smtClean="0"/>
              <a:t>See 11-09-1034-</a:t>
            </a:r>
            <a:r>
              <a:rPr lang="en-GB" dirty="0" smtClean="0">
                <a:solidFill>
                  <a:srgbClr val="FF0000"/>
                </a:solidFill>
              </a:rPr>
              <a:t>11</a:t>
            </a:r>
            <a:r>
              <a:rPr lang="en-GB" dirty="0" smtClean="0"/>
              <a:t>-0000-wg11-style-guide.doc</a:t>
            </a:r>
          </a:p>
          <a:p>
            <a:pPr lvl="1"/>
            <a:r>
              <a:rPr lang="en-US" dirty="0" smtClean="0"/>
              <a:t>We updated 802.11 </a:t>
            </a:r>
            <a:r>
              <a:rPr lang="en-US" dirty="0" err="1" smtClean="0"/>
              <a:t>WG</a:t>
            </a:r>
            <a:r>
              <a:rPr lang="en-US" dirty="0" smtClean="0"/>
              <a:t> Style Guide based on 2012 IEEE Standards Style Manual and consistency changes in final publication of the 802.11 standard</a:t>
            </a:r>
            <a:endParaRPr lang="en-GB" dirty="0" smtClean="0"/>
          </a:p>
          <a:p>
            <a:r>
              <a:rPr lang="en-US" b="0" dirty="0" smtClean="0"/>
              <a:t>Editor’s responsibility includes checking the </a:t>
            </a:r>
            <a:r>
              <a:rPr lang="en-US" dirty="0" smtClean="0"/>
              <a:t>2014 IEEE Standards Style Manual </a:t>
            </a:r>
            <a:r>
              <a:rPr lang="en-US" b="0" dirty="0" smtClean="0"/>
              <a:t>when creating or updating drafts. </a:t>
            </a:r>
            <a:r>
              <a:rPr lang="en-GB" u="sng" dirty="0" smtClean="0">
                <a:hlinkClick r:id="rId3"/>
              </a:rPr>
              <a:t>https://development.standards.ieee.org/myproject/Public/mytools/draft/styleman.pdf</a:t>
            </a:r>
            <a:endParaRPr lang="en-US" b="0" dirty="0" smtClean="0"/>
          </a:p>
          <a:p>
            <a:r>
              <a:rPr lang="en-US" b="0" dirty="0" smtClean="0"/>
              <a:t>Submissions with draft text should conform to both the </a:t>
            </a:r>
            <a:r>
              <a:rPr lang="en-US" b="0" dirty="0" err="1" smtClean="0"/>
              <a:t>WG11</a:t>
            </a:r>
            <a:r>
              <a:rPr lang="en-US" b="0" dirty="0" smtClean="0"/>
              <a:t> Style Guide and IEEE Standards Style Manual</a:t>
            </a:r>
          </a:p>
          <a:p>
            <a:r>
              <a:rPr lang="en-US" b="0" dirty="0" smtClean="0"/>
              <a:t>Note that the Style Guide evolves with our practice, expect a revision in March</a:t>
            </a:r>
          </a:p>
          <a:p>
            <a:pPr>
              <a:buFontTx/>
              <a:buNone/>
            </a:pPr>
            <a:endParaRPr lang="en-GB" dirty="0" smtClean="0"/>
          </a:p>
        </p:txBody>
      </p:sp>
      <p:sp>
        <p:nvSpPr>
          <p:cNvPr id="28676" name="Slide Number Placeholder 4"/>
          <p:cNvSpPr>
            <a:spLocks noGrp="1"/>
          </p:cNvSpPr>
          <p:nvPr>
            <p:ph type="sldNum" sz="quarter" idx="12"/>
          </p:nvPr>
        </p:nvSpPr>
        <p:spPr>
          <a:noFill/>
        </p:spPr>
        <p:txBody>
          <a:bodyPr/>
          <a:lstStyle/>
          <a:p>
            <a:r>
              <a:rPr lang="en-US" smtClean="0"/>
              <a:t>Slide </a:t>
            </a:r>
            <a:fld id="{47D261DD-C19A-4D33-B792-98F42174A4BE}" type="slidenum">
              <a:rPr lang="en-US" smtClean="0"/>
              <a:pPr/>
              <a:t>9</a:t>
            </a:fld>
            <a:endParaRPr lang="en-US" smtClean="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3/6 of 11-16-0023 by Peter Ecclesine (Cisco Systems)</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January 2016</a:t>
            </a:r>
            <a:endParaRPr lang="en-US"/>
          </a:p>
        </p:txBody>
      </p:sp>
      <p:sp>
        <p:nvSpPr>
          <p:cNvPr id="3" name="Footer Placeholder 2"/>
          <p:cNvSpPr>
            <a:spLocks noGrp="1"/>
          </p:cNvSpPr>
          <p:nvPr>
            <p:ph type="ftr" sz="quarter" idx="11"/>
          </p:nvPr>
        </p:nvSpPr>
        <p:spPr/>
        <p:txBody>
          <a:bodyPr/>
          <a:lstStyle/>
          <a:p>
            <a:pPr>
              <a:defRPr/>
            </a:pPr>
            <a:r>
              <a:rPr lang="en-US" smtClean="0"/>
              <a:t>Adrian Stephens, Intel Corporation</a:t>
            </a:r>
            <a:endParaRPr lang="en-US"/>
          </a:p>
        </p:txBody>
      </p:sp>
    </p:spTree>
    <p:extLst>
      <p:ext uri="{BB962C8B-B14F-4D97-AF65-F5344CB8AC3E}">
        <p14:creationId xmlns:p14="http://schemas.microsoft.com/office/powerpoint/2010/main" val="2953260036"/>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r>
              <a:rPr lang="en-US" smtClean="0"/>
              <a:t>Slide </a:t>
            </a:r>
            <a:fld id="{A3DC355B-44DF-6C43-94AD-0B374DD75B3D}" type="slidenum">
              <a:rPr lang="en-US" smtClean="0"/>
              <a:pPr>
                <a:defRPr/>
              </a:pPr>
              <a:t>90</a:t>
            </a:fld>
            <a:endParaRPr lang="en-US"/>
          </a:p>
        </p:txBody>
      </p:sp>
      <p:sp>
        <p:nvSpPr>
          <p:cNvPr id="5" name="Rectangle 2"/>
          <p:cNvSpPr txBox="1">
            <a:spLocks noChangeArrowheads="1"/>
          </p:cNvSpPr>
          <p:nvPr/>
        </p:nvSpPr>
        <p:spPr>
          <a:xfrm>
            <a:off x="685800" y="914400"/>
            <a:ext cx="7772400" cy="1066800"/>
          </a:xfrm>
          <a:prstGeom prst="rect">
            <a:avLst/>
          </a:prstGeom>
          <a:noFill/>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altLang="en-US" sz="2800" b="1" kern="0" dirty="0" smtClean="0">
                <a:solidFill>
                  <a:schemeClr val="tx2"/>
                </a:solidFill>
                <a:latin typeface="+mj-lt"/>
              </a:rPr>
              <a:t>Closing Report on the NGMN Ad-Hoc Meeting</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0" cap="none" spc="0" normalizeH="0" noProof="0" dirty="0" smtClean="0">
                <a:ln>
                  <a:noFill/>
                </a:ln>
                <a:solidFill>
                  <a:schemeClr val="tx2"/>
                </a:solidFill>
                <a:effectLst/>
                <a:uLnTx/>
                <a:uFillTx/>
                <a:latin typeface="+mj-lt"/>
                <a:ea typeface="ＭＳ Ｐゴシック" charset="0"/>
                <a:cs typeface="ＭＳ Ｐゴシック" charset="0"/>
              </a:rPr>
              <a:t>Monday PM1, Atlanta, Georgia</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1" i="0" u="none" strike="noStrike" kern="0" cap="none" spc="0" normalizeH="0" baseline="0" noProof="0" dirty="0" smtClean="0">
              <a:ln>
                <a:noFill/>
              </a:ln>
              <a:solidFill>
                <a:schemeClr val="tx2"/>
              </a:solidFill>
              <a:effectLst/>
              <a:uLnTx/>
              <a:uFillTx/>
              <a:latin typeface="+mj-lt"/>
              <a:ea typeface="ＭＳ Ｐゴシック" charset="0"/>
              <a:cs typeface="ＭＳ Ｐゴシック" charset="0"/>
            </a:endParaRPr>
          </a:p>
        </p:txBody>
      </p:sp>
      <p:sp>
        <p:nvSpPr>
          <p:cNvPr id="6" name="Rectangle 6"/>
          <p:cNvSpPr txBox="1">
            <a:spLocks noChangeArrowheads="1"/>
          </p:cNvSpPr>
          <p:nvPr/>
        </p:nvSpPr>
        <p:spPr>
          <a:xfrm>
            <a:off x="762000" y="1905000"/>
            <a:ext cx="7772400" cy="381000"/>
          </a:xfrm>
          <a:prstGeom prst="rect">
            <a:avLst/>
          </a:prstGeom>
          <a:noFill/>
        </p:spPr>
        <p:txBody>
          <a:bodyPr/>
          <a:lstStyle/>
          <a:p>
            <a:pPr marL="342900" marR="0" lvl="0" indent="-342900" algn="ctr" defTabSz="914400" rtl="0" eaLnBrk="0" fontAlgn="base" latinLnBrk="0" hangingPunct="0">
              <a:lnSpc>
                <a:spcPct val="90000"/>
              </a:lnSpc>
              <a:spcBef>
                <a:spcPct val="20000"/>
              </a:spcBef>
              <a:spcAft>
                <a:spcPct val="0"/>
              </a:spcAft>
              <a:buClrTx/>
              <a:buSzTx/>
              <a:buFontTx/>
              <a:buNone/>
              <a:tabLst/>
              <a:defRPr/>
            </a:pPr>
            <a:r>
              <a:rPr kumimoji="0" lang="en-US" altLang="en-US" sz="2000" b="1" i="0" u="none" strike="noStrike" kern="0" cap="none" spc="0" normalizeH="0" baseline="0" noProof="0" dirty="0" smtClean="0">
                <a:ln>
                  <a:noFill/>
                </a:ln>
                <a:solidFill>
                  <a:schemeClr val="tx1"/>
                </a:solidFill>
                <a:effectLst/>
                <a:uLnTx/>
                <a:uFillTx/>
                <a:latin typeface="+mn-lt"/>
                <a:ea typeface="ＭＳ Ｐゴシック" charset="0"/>
                <a:cs typeface="ＭＳ Ｐゴシック" charset="0"/>
              </a:rPr>
              <a:t>Date:</a:t>
            </a:r>
            <a:r>
              <a:rPr kumimoji="0" lang="en-US" altLang="en-US" sz="2000" b="0" i="0" u="none" strike="noStrike" kern="0" cap="none" spc="0" normalizeH="0" baseline="0" noProof="0" dirty="0" smtClean="0">
                <a:ln>
                  <a:noFill/>
                </a:ln>
                <a:solidFill>
                  <a:schemeClr val="tx1"/>
                </a:solidFill>
                <a:effectLst/>
                <a:uLnTx/>
                <a:uFillTx/>
                <a:latin typeface="+mn-lt"/>
                <a:ea typeface="ＭＳ Ｐゴシック" charset="0"/>
                <a:cs typeface="ＭＳ Ｐゴシック" charset="0"/>
              </a:rPr>
              <a:t> </a:t>
            </a:r>
            <a:r>
              <a:rPr lang="en-US" altLang="en-US" sz="2000" kern="0" dirty="0" smtClean="0">
                <a:latin typeface="+mn-lt"/>
              </a:rPr>
              <a:t>20</a:t>
            </a:r>
            <a:r>
              <a:rPr kumimoji="0" lang="en-US" altLang="en-US" sz="2000" b="0" i="0" u="none" strike="noStrike" kern="0" cap="none" spc="0" normalizeH="0" baseline="0" noProof="0" dirty="0" smtClean="0">
                <a:ln>
                  <a:noFill/>
                </a:ln>
                <a:solidFill>
                  <a:schemeClr val="tx1"/>
                </a:solidFill>
                <a:effectLst/>
                <a:uLnTx/>
                <a:uFillTx/>
                <a:latin typeface="+mn-lt"/>
                <a:ea typeface="ＭＳ Ｐゴシック" charset="0"/>
                <a:cs typeface="ＭＳ Ｐゴシック" charset="0"/>
              </a:rPr>
              <a:t> January 2016</a:t>
            </a:r>
          </a:p>
        </p:txBody>
      </p:sp>
      <p:graphicFrame>
        <p:nvGraphicFramePr>
          <p:cNvPr id="7" name="Object 11"/>
          <p:cNvGraphicFramePr>
            <a:graphicFrameLocks noChangeAspect="1"/>
          </p:cNvGraphicFramePr>
          <p:nvPr/>
        </p:nvGraphicFramePr>
        <p:xfrm>
          <a:off x="762000" y="2743200"/>
          <a:ext cx="7439025" cy="2495550"/>
        </p:xfrm>
        <a:graphic>
          <a:graphicData uri="http://schemas.openxmlformats.org/presentationml/2006/ole">
            <mc:AlternateContent xmlns:mc="http://schemas.openxmlformats.org/markup-compatibility/2006">
              <mc:Choice xmlns:v="urn:schemas-microsoft-com:vml" Requires="v">
                <p:oleObj spid="_x0000_s17419" name="Document" r:id="rId4" imgW="8259129" imgH="2777003" progId="Word.Document.8">
                  <p:embed/>
                </p:oleObj>
              </mc:Choice>
              <mc:Fallback>
                <p:oleObj name="Document" r:id="rId4" imgW="8259129" imgH="2777003"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2743200"/>
                        <a:ext cx="7439025" cy="2495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12"/>
          <p:cNvSpPr>
            <a:spLocks noChangeArrowheads="1"/>
          </p:cNvSpPr>
          <p:nvPr/>
        </p:nvSpPr>
        <p:spPr bwMode="auto">
          <a:xfrm>
            <a:off x="685800" y="2286000"/>
            <a:ext cx="1447800" cy="381000"/>
          </a:xfrm>
          <a:prstGeom prst="rect">
            <a:avLst/>
          </a:prstGeom>
          <a:noFill/>
          <a:ln w="9525">
            <a:noFill/>
            <a:miter lim="800000"/>
            <a:headEnd/>
            <a:tailEnd/>
          </a:ln>
        </p:spPr>
        <p:txBody>
          <a:bodyPr lIns="92075" tIns="46038" rIns="92075" bIns="46038"/>
          <a:lstStyle/>
          <a:p>
            <a:pPr marL="342900" indent="-342900">
              <a:spcBef>
                <a:spcPct val="20000"/>
              </a:spcBef>
            </a:pPr>
            <a:r>
              <a:rPr lang="en-US" altLang="en-US" sz="1800" dirty="0"/>
              <a:t>Authors:</a:t>
            </a:r>
            <a:endParaRPr lang="en-US" altLang="en-US" sz="1800" b="0" dirty="0"/>
          </a:p>
        </p:txBody>
      </p:sp>
      <p:sp>
        <p:nvSpPr>
          <p:cNvPr id="9" name="Rectangle 8"/>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1/3 of 11-16-0161 by Jeorge Hurtarte, Teradyne</a:t>
            </a:r>
          </a:p>
        </p:txBody>
      </p:sp>
      <p:sp>
        <p:nvSpPr>
          <p:cNvPr id="10" name="Date Placeholder 2"/>
          <p:cNvSpPr>
            <a:spLocks noGrp="1"/>
          </p:cNvSpPr>
          <p:nvPr>
            <p:ph type="dt" sz="half" idx="10"/>
          </p:nvPr>
        </p:nvSpPr>
        <p:spPr>
          <a:xfrm>
            <a:off x="696913" y="333375"/>
            <a:ext cx="1579562" cy="276225"/>
          </a:xfrm>
        </p:spPr>
        <p:txBody>
          <a:bodyPr/>
          <a:lstStyle/>
          <a:p>
            <a:pPr>
              <a:defRPr/>
            </a:pPr>
            <a:r>
              <a:rPr lang="en-US" smtClean="0"/>
              <a:t>January 2016</a:t>
            </a:r>
            <a:endParaRPr lang="en-US"/>
          </a:p>
        </p:txBody>
      </p:sp>
      <p:sp>
        <p:nvSpPr>
          <p:cNvPr id="2" name="Footer Placeholder 1"/>
          <p:cNvSpPr>
            <a:spLocks noGrp="1"/>
          </p:cNvSpPr>
          <p:nvPr>
            <p:ph type="ftr" sz="quarter" idx="11"/>
          </p:nvPr>
        </p:nvSpPr>
        <p:spPr/>
        <p:txBody>
          <a:bodyPr/>
          <a:lstStyle/>
          <a:p>
            <a:pPr>
              <a:defRPr/>
            </a:pPr>
            <a:r>
              <a:rPr lang="en-US" smtClean="0"/>
              <a:t>Adrian Stephens, Intel Corporation</a:t>
            </a:r>
            <a:endParaRPr lang="en-US"/>
          </a:p>
        </p:txBody>
      </p:sp>
    </p:spTree>
    <p:extLst>
      <p:ext uri="{BB962C8B-B14F-4D97-AF65-F5344CB8AC3E}">
        <p14:creationId xmlns:p14="http://schemas.microsoft.com/office/powerpoint/2010/main" val="657605490"/>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685800"/>
            <a:ext cx="8077200" cy="5715000"/>
          </a:xfrm>
        </p:spPr>
        <p:txBody>
          <a:bodyPr/>
          <a:lstStyle/>
          <a:p>
            <a:pPr lvl="0" algn="ctr">
              <a:buNone/>
            </a:pPr>
            <a:r>
              <a:rPr lang="en-GB" sz="2800" dirty="0" smtClean="0"/>
              <a:t>Summary</a:t>
            </a:r>
          </a:p>
          <a:p>
            <a:r>
              <a:rPr lang="en-GB" sz="2000" dirty="0" smtClean="0"/>
              <a:t>About 25 people in attendance</a:t>
            </a:r>
            <a:r>
              <a:rPr lang="en-GB" sz="3200" dirty="0" smtClean="0"/>
              <a:t> </a:t>
            </a:r>
            <a:endParaRPr lang="en-US" sz="3200" dirty="0" smtClean="0"/>
          </a:p>
          <a:p>
            <a:r>
              <a:rPr lang="en-GB" sz="2000" dirty="0" smtClean="0"/>
              <a:t>Generated and posted the following report:</a:t>
            </a:r>
            <a:endParaRPr lang="en-US" sz="3200" dirty="0" smtClean="0"/>
          </a:p>
          <a:p>
            <a:pPr lvl="1"/>
            <a:r>
              <a:rPr lang="en-GB" sz="1800" u="sng" dirty="0" smtClean="0">
                <a:hlinkClick r:id="rId3"/>
              </a:rPr>
              <a:t>https://mentor.ieee.org/802.11/dcn/16/11-16-0132-00-0reg-ieee-802-11-activities-related-to-ngmn.pptx</a:t>
            </a:r>
            <a:r>
              <a:rPr lang="en-GB" sz="2800" dirty="0" smtClean="0"/>
              <a:t> </a:t>
            </a:r>
            <a:endParaRPr lang="en-US" sz="2800" dirty="0" smtClean="0"/>
          </a:p>
          <a:p>
            <a:r>
              <a:rPr lang="en-GB" sz="2000" dirty="0" smtClean="0"/>
              <a:t>Discussed the following agenda items</a:t>
            </a:r>
            <a:endParaRPr lang="en-US" sz="3200" dirty="0" smtClean="0"/>
          </a:p>
          <a:p>
            <a:pPr lvl="1"/>
            <a:r>
              <a:rPr lang="en-GB" dirty="0" smtClean="0"/>
              <a:t>Overview of 802.11 Activities related to NGMN Liaison</a:t>
            </a:r>
            <a:r>
              <a:rPr lang="en-GB" sz="3200" dirty="0" smtClean="0"/>
              <a:t> </a:t>
            </a:r>
            <a:endParaRPr lang="en-US" sz="3200" dirty="0" smtClean="0"/>
          </a:p>
          <a:p>
            <a:pPr lvl="1"/>
            <a:r>
              <a:rPr lang="en-GB" dirty="0" smtClean="0"/>
              <a:t>Next Steps within 802.11</a:t>
            </a:r>
            <a:r>
              <a:rPr lang="en-GB" sz="3200" dirty="0" smtClean="0"/>
              <a:t> </a:t>
            </a:r>
            <a:endParaRPr lang="en-US" sz="3200" dirty="0" smtClean="0"/>
          </a:p>
          <a:p>
            <a:pPr lvl="2"/>
            <a:r>
              <a:rPr lang="en-GB" dirty="0" smtClean="0"/>
              <a:t>Draft 3rd Liaison Response Letter</a:t>
            </a:r>
            <a:r>
              <a:rPr lang="en-GB" sz="2800" dirty="0" smtClean="0"/>
              <a:t>.  </a:t>
            </a:r>
            <a:r>
              <a:rPr lang="en-GB" dirty="0" smtClean="0"/>
              <a:t>Letter drafted but it was suggested not to send it to the NGMN pending the NGMN's reply to the 2nd Liaison response letter of May 14, 2015.</a:t>
            </a:r>
            <a:endParaRPr lang="en-GB" sz="2800" dirty="0" smtClean="0"/>
          </a:p>
          <a:p>
            <a:pPr lvl="2"/>
            <a:r>
              <a:rPr lang="en-GB" dirty="0" smtClean="0"/>
              <a:t>Straw Polls (slide 12 of the report, also here in the following slide)</a:t>
            </a:r>
            <a:endParaRPr lang="en-US" sz="2800" dirty="0" smtClean="0"/>
          </a:p>
          <a:p>
            <a:pPr indent="0">
              <a:buNone/>
            </a:pPr>
            <a:endParaRPr lang="en-US" sz="1800" b="0" dirty="0" smtClean="0"/>
          </a:p>
          <a:p>
            <a:pPr indent="0">
              <a:buNone/>
            </a:pPr>
            <a:endParaRPr lang="en-US" sz="1800" b="0" dirty="0" smtClean="0"/>
          </a:p>
          <a:p>
            <a:pPr indent="0">
              <a:buNone/>
            </a:pPr>
            <a:endParaRPr lang="en-US" sz="1800" b="0" dirty="0" smtClean="0"/>
          </a:p>
          <a:p>
            <a:pPr indent="0">
              <a:buNone/>
            </a:pPr>
            <a:endParaRPr lang="en-US" sz="1800" b="0" dirty="0" smtClean="0"/>
          </a:p>
          <a:p>
            <a:pPr indent="0">
              <a:buNone/>
            </a:pPr>
            <a:endParaRPr lang="en-US" sz="1800" b="0" dirty="0" smtClean="0"/>
          </a:p>
          <a:p>
            <a:pPr>
              <a:buNone/>
            </a:pPr>
            <a:endParaRPr lang="en-US" sz="1800" b="0" dirty="0"/>
          </a:p>
        </p:txBody>
      </p:sp>
      <p:sp>
        <p:nvSpPr>
          <p:cNvPr id="5" name="Slide Number Placeholder 4"/>
          <p:cNvSpPr>
            <a:spLocks noGrp="1"/>
          </p:cNvSpPr>
          <p:nvPr>
            <p:ph type="sldNum" sz="quarter" idx="11"/>
          </p:nvPr>
        </p:nvSpPr>
        <p:spPr>
          <a:xfrm>
            <a:off x="4344988" y="6475413"/>
            <a:ext cx="530225" cy="182562"/>
          </a:xfrm>
        </p:spPr>
        <p:txBody>
          <a:bodyPr/>
          <a:lstStyle/>
          <a:p>
            <a:pPr>
              <a:defRPr/>
            </a:pPr>
            <a:r>
              <a:rPr lang="en-US" smtClean="0"/>
              <a:t>Slide </a:t>
            </a:r>
            <a:fld id="{AFD63A97-F084-7E4F-8ACE-C1C5A3479048}" type="slidenum">
              <a:rPr lang="en-US" smtClean="0"/>
              <a:pPr>
                <a:defRPr/>
              </a:pPr>
              <a:t>91</a:t>
            </a:fld>
            <a:endParaRPr lang="en-US"/>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2/3 of 11-16-0161 by Jeorge Hurtarte, Teradyne</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January 2016</a:t>
            </a:r>
            <a:endParaRPr lang="en-US"/>
          </a:p>
        </p:txBody>
      </p:sp>
      <p:sp>
        <p:nvSpPr>
          <p:cNvPr id="4" name="Footer Placeholder 3"/>
          <p:cNvSpPr>
            <a:spLocks noGrp="1"/>
          </p:cNvSpPr>
          <p:nvPr>
            <p:ph type="ftr" sz="quarter" idx="11"/>
          </p:nvPr>
        </p:nvSpPr>
        <p:spPr/>
        <p:txBody>
          <a:bodyPr/>
          <a:lstStyle/>
          <a:p>
            <a:pPr>
              <a:defRPr/>
            </a:pPr>
            <a:r>
              <a:rPr lang="en-US" smtClean="0"/>
              <a:t>Adrian Stephens, Intel Corporation</a:t>
            </a:r>
            <a:endParaRPr lang="en-US"/>
          </a:p>
        </p:txBody>
      </p:sp>
    </p:spTree>
    <p:extLst>
      <p:ext uri="{BB962C8B-B14F-4D97-AF65-F5344CB8AC3E}">
        <p14:creationId xmlns:p14="http://schemas.microsoft.com/office/powerpoint/2010/main" val="2180796810"/>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838200"/>
            <a:ext cx="7772400" cy="5715000"/>
          </a:xfrm>
        </p:spPr>
        <p:txBody>
          <a:bodyPr/>
          <a:lstStyle/>
          <a:p>
            <a:pPr lvl="0" algn="ctr">
              <a:buNone/>
            </a:pPr>
            <a:r>
              <a:rPr lang="en-GB" sz="2800" dirty="0" smtClean="0"/>
              <a:t>Straw Polls</a:t>
            </a:r>
          </a:p>
          <a:p>
            <a:pPr lvl="1">
              <a:buNone/>
            </a:pPr>
            <a:endParaRPr lang="en-GB" sz="1600" dirty="0" smtClean="0"/>
          </a:p>
          <a:p>
            <a:r>
              <a:rPr lang="en-GB" sz="2000" dirty="0" smtClean="0"/>
              <a:t>#1: Do you believe it will be beneficial for the 802/802.11 to engage in the IMT-2020 process and 5G in general (NGMN/3GPP)?</a:t>
            </a:r>
          </a:p>
          <a:p>
            <a:pPr lvl="1"/>
            <a:r>
              <a:rPr lang="en-GB" sz="1800" dirty="0" smtClean="0"/>
              <a:t>Yes:    14,    No:    1,   Not Sure:  12</a:t>
            </a:r>
          </a:p>
          <a:p>
            <a:r>
              <a:rPr lang="en-GB" sz="2000" dirty="0" smtClean="0"/>
              <a:t>#2: Would you participate in a 802/802.11 activity to engage in the IMT-2020 process and communications with NGMN and 3GPP?</a:t>
            </a:r>
          </a:p>
          <a:p>
            <a:pPr lvl="1"/>
            <a:r>
              <a:rPr lang="en-GB" sz="1800" dirty="0" smtClean="0"/>
              <a:t>Yes:    7         No:   2,     Not sure:  16</a:t>
            </a:r>
          </a:p>
          <a:p>
            <a:r>
              <a:rPr lang="en-GB" sz="2000" dirty="0" smtClean="0"/>
              <a:t>#3: We believe that at this time there is value to continue to liaise with the NGMN.</a:t>
            </a:r>
          </a:p>
          <a:p>
            <a:pPr lvl="1"/>
            <a:r>
              <a:rPr lang="en-GB" sz="1800" dirty="0" smtClean="0"/>
              <a:t>Yes:  0     	No:  3	Not sure:   20</a:t>
            </a:r>
            <a:endParaRPr lang="en-GB" sz="1800" b="0" u="sng" dirty="0" smtClean="0"/>
          </a:p>
          <a:p>
            <a:r>
              <a:rPr lang="en-GB" sz="2000" dirty="0" smtClean="0"/>
              <a:t>#4: We agree to reconvene the NGNM liaison activity if and when NGNM replies, or if and when we have substantive information to provide to them that could be of mutual benefit.</a:t>
            </a:r>
          </a:p>
          <a:p>
            <a:pPr marL="685800" lvl="2" indent="-342900"/>
            <a:r>
              <a:rPr lang="en-GB" dirty="0" smtClean="0"/>
              <a:t>Yes:      21 	No:  0	Not sure:   3</a:t>
            </a:r>
          </a:p>
          <a:p>
            <a:endParaRPr lang="en-GB" sz="2000" dirty="0" smtClean="0"/>
          </a:p>
          <a:p>
            <a:endParaRPr lang="en-GB" b="0" dirty="0" smtClean="0"/>
          </a:p>
          <a:p>
            <a:pPr>
              <a:buNone/>
            </a:pPr>
            <a:endParaRPr lang="en-GB" sz="1600" b="0" u="sng" dirty="0" smtClean="0"/>
          </a:p>
          <a:p>
            <a:pPr indent="0">
              <a:buNone/>
            </a:pPr>
            <a:endParaRPr lang="en-US" sz="1600" b="0" dirty="0" smtClean="0"/>
          </a:p>
          <a:p>
            <a:pPr indent="0">
              <a:buNone/>
            </a:pPr>
            <a:endParaRPr lang="en-US" sz="1600" b="0" dirty="0" smtClean="0"/>
          </a:p>
          <a:p>
            <a:pPr indent="0">
              <a:buNone/>
            </a:pPr>
            <a:endParaRPr lang="en-US" sz="1600" b="0" dirty="0" smtClean="0"/>
          </a:p>
          <a:p>
            <a:pPr indent="0">
              <a:buNone/>
            </a:pPr>
            <a:endParaRPr lang="en-US" sz="1600" b="0" dirty="0" smtClean="0"/>
          </a:p>
          <a:p>
            <a:pPr indent="0">
              <a:buNone/>
            </a:pPr>
            <a:endParaRPr lang="en-US" sz="1600" b="0" dirty="0" smtClean="0"/>
          </a:p>
          <a:p>
            <a:pPr indent="0">
              <a:buNone/>
            </a:pPr>
            <a:endParaRPr lang="en-US" sz="1600" b="0" dirty="0" smtClean="0"/>
          </a:p>
          <a:p>
            <a:pPr>
              <a:buNone/>
            </a:pPr>
            <a:endParaRPr lang="en-US" sz="1600" b="0" dirty="0"/>
          </a:p>
        </p:txBody>
      </p:sp>
      <p:sp>
        <p:nvSpPr>
          <p:cNvPr id="5" name="Slide Number Placeholder 4"/>
          <p:cNvSpPr>
            <a:spLocks noGrp="1"/>
          </p:cNvSpPr>
          <p:nvPr>
            <p:ph type="sldNum" sz="quarter" idx="11"/>
          </p:nvPr>
        </p:nvSpPr>
        <p:spPr>
          <a:xfrm>
            <a:off x="4344988" y="6475413"/>
            <a:ext cx="530225" cy="182562"/>
          </a:xfrm>
        </p:spPr>
        <p:txBody>
          <a:bodyPr/>
          <a:lstStyle/>
          <a:p>
            <a:pPr>
              <a:defRPr/>
            </a:pPr>
            <a:r>
              <a:rPr lang="en-US" smtClean="0"/>
              <a:t>Slide </a:t>
            </a:r>
            <a:fld id="{AFD63A97-F084-7E4F-8ACE-C1C5A3479048}" type="slidenum">
              <a:rPr lang="en-US" smtClean="0"/>
              <a:pPr>
                <a:defRPr/>
              </a:pPr>
              <a:t>92</a:t>
            </a:fld>
            <a:endParaRPr lang="en-US"/>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3/3 of 11-16-0161 by Jeorge Hurtarte, Teradyne</a:t>
            </a:r>
          </a:p>
        </p:txBody>
      </p:sp>
      <p:sp>
        <p:nvSpPr>
          <p:cNvPr id="7" name="Date Placeholder 2"/>
          <p:cNvSpPr>
            <a:spLocks noGrp="1"/>
          </p:cNvSpPr>
          <p:nvPr>
            <p:ph type="dt" sz="half" idx="10"/>
          </p:nvPr>
        </p:nvSpPr>
        <p:spPr>
          <a:xfrm>
            <a:off x="696913" y="333375"/>
            <a:ext cx="1579562" cy="276225"/>
          </a:xfrm>
        </p:spPr>
        <p:txBody>
          <a:bodyPr/>
          <a:lstStyle/>
          <a:p>
            <a:pPr>
              <a:defRPr/>
            </a:pPr>
            <a:r>
              <a:rPr lang="en-US" smtClean="0"/>
              <a:t>January 2016</a:t>
            </a:r>
            <a:endParaRPr lang="en-US"/>
          </a:p>
        </p:txBody>
      </p:sp>
      <p:sp>
        <p:nvSpPr>
          <p:cNvPr id="4" name="Footer Placeholder 3"/>
          <p:cNvSpPr>
            <a:spLocks noGrp="1"/>
          </p:cNvSpPr>
          <p:nvPr>
            <p:ph type="ftr" sz="quarter" idx="11"/>
          </p:nvPr>
        </p:nvSpPr>
        <p:spPr/>
        <p:txBody>
          <a:bodyPr/>
          <a:lstStyle/>
          <a:p>
            <a:pPr>
              <a:defRPr/>
            </a:pPr>
            <a:r>
              <a:rPr lang="en-US" smtClean="0"/>
              <a:t>Adrian Stephens, Intel Corporation</a:t>
            </a:r>
            <a:endParaRPr lang="en-US"/>
          </a:p>
        </p:txBody>
      </p:sp>
    </p:spTree>
    <p:extLst>
      <p:ext uri="{BB962C8B-B14F-4D97-AF65-F5344CB8AC3E}">
        <p14:creationId xmlns:p14="http://schemas.microsoft.com/office/powerpoint/2010/main" val="3694715315"/>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2"/>
          <p:cNvSpPr>
            <a:spLocks noGrp="1" noChangeArrowheads="1"/>
          </p:cNvSpPr>
          <p:nvPr>
            <p:ph type="title"/>
          </p:nvPr>
        </p:nvSpPr>
        <p:spPr>
          <a:xfrm>
            <a:off x="685800" y="1426096"/>
            <a:ext cx="7772400" cy="1066800"/>
          </a:xfrm>
          <a:noFill/>
        </p:spPr>
        <p:txBody>
          <a:bodyPr/>
          <a:lstStyle/>
          <a:p>
            <a:r>
              <a:rPr lang="en-GB" dirty="0" smtClean="0"/>
              <a:t>802.24 Vertical Applications </a:t>
            </a:r>
            <a:br>
              <a:rPr lang="en-GB" dirty="0" smtClean="0"/>
            </a:br>
            <a:r>
              <a:rPr lang="en-GB" dirty="0" smtClean="0"/>
              <a:t>Technical Advisory Group</a:t>
            </a:r>
            <a:br>
              <a:rPr lang="en-GB" dirty="0" smtClean="0"/>
            </a:br>
            <a:r>
              <a:rPr lang="en-GB" dirty="0" smtClean="0"/>
              <a:t>Liaison Report</a:t>
            </a:r>
          </a:p>
        </p:txBody>
      </p:sp>
      <p:sp>
        <p:nvSpPr>
          <p:cNvPr id="1031" name="Rectangle 4"/>
          <p:cNvSpPr>
            <a:spLocks noGrp="1" noChangeArrowheads="1"/>
          </p:cNvSpPr>
          <p:nvPr>
            <p:ph idx="1"/>
          </p:nvPr>
        </p:nvSpPr>
        <p:spPr>
          <a:xfrm>
            <a:off x="685800" y="3284984"/>
            <a:ext cx="7772400" cy="2811016"/>
          </a:xfrm>
          <a:noFill/>
        </p:spPr>
        <p:txBody>
          <a:bodyPr/>
          <a:lstStyle/>
          <a:p>
            <a:pPr algn="ctr">
              <a:buFontTx/>
              <a:buNone/>
            </a:pPr>
            <a:r>
              <a:rPr lang="en-GB" sz="2000" dirty="0" smtClean="0"/>
              <a:t>Date:</a:t>
            </a:r>
            <a:r>
              <a:rPr lang="en-GB" sz="2000" b="0" dirty="0" smtClean="0"/>
              <a:t> 2016-01-21</a:t>
            </a:r>
          </a:p>
        </p:txBody>
      </p:sp>
      <p:sp>
        <p:nvSpPr>
          <p:cNvPr id="1029" name="Slide Number Placeholder 5"/>
          <p:cNvSpPr>
            <a:spLocks noGrp="1"/>
          </p:cNvSpPr>
          <p:nvPr>
            <p:ph type="sldNum" sz="quarter" idx="12"/>
          </p:nvPr>
        </p:nvSpPr>
        <p:spPr>
          <a:noFill/>
        </p:spPr>
        <p:txBody>
          <a:bodyPr/>
          <a:lstStyle/>
          <a:p>
            <a:r>
              <a:rPr lang="en-GB" smtClean="0"/>
              <a:t>Slide </a:t>
            </a:r>
            <a:fld id="{5C54AB6B-C76C-43C0-8CF9-4AA7315BEFF1}" type="slidenum">
              <a:rPr lang="en-GB" smtClean="0"/>
              <a:pPr/>
              <a:t>93</a:t>
            </a:fld>
            <a:endParaRPr lang="en-GB" smtClean="0"/>
          </a:p>
        </p:txBody>
      </p:sp>
      <p:graphicFrame>
        <p:nvGraphicFramePr>
          <p:cNvPr id="1026" name="Object 5"/>
          <p:cNvGraphicFramePr>
            <a:graphicFrameLocks noChangeAspect="1"/>
          </p:cNvGraphicFramePr>
          <p:nvPr>
            <p:extLst>
              <p:ext uri="{D42A27DB-BD31-4B8C-83A1-F6EECF244321}">
                <p14:modId xmlns:p14="http://schemas.microsoft.com/office/powerpoint/2010/main" val="479336007"/>
              </p:ext>
            </p:extLst>
          </p:nvPr>
        </p:nvGraphicFramePr>
        <p:xfrm>
          <a:off x="658813" y="3985220"/>
          <a:ext cx="8237537" cy="2324100"/>
        </p:xfrm>
        <a:graphic>
          <a:graphicData uri="http://schemas.openxmlformats.org/presentationml/2006/ole">
            <mc:AlternateContent xmlns:mc="http://schemas.openxmlformats.org/markup-compatibility/2006">
              <mc:Choice xmlns:v="urn:schemas-microsoft-com:vml" Requires="v">
                <p:oleObj spid="_x0000_s18443" name="Document" r:id="rId4" imgW="8152664" imgH="2297815" progId="Word.Document.8">
                  <p:embed/>
                </p:oleObj>
              </mc:Choice>
              <mc:Fallback>
                <p:oleObj name="Document" r:id="rId4" imgW="8152664" imgH="2297815"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8813" y="3985220"/>
                        <a:ext cx="8237537" cy="2324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2" name="Rectangle 6"/>
          <p:cNvSpPr>
            <a:spLocks noChangeArrowheads="1"/>
          </p:cNvSpPr>
          <p:nvPr/>
        </p:nvSpPr>
        <p:spPr bwMode="auto">
          <a:xfrm>
            <a:off x="755576" y="3573016"/>
            <a:ext cx="1447800" cy="381000"/>
          </a:xfrm>
          <a:prstGeom prst="rect">
            <a:avLst/>
          </a:prstGeom>
          <a:noFill/>
          <a:ln w="9525">
            <a:noFill/>
            <a:miter lim="800000"/>
            <a:headEnd/>
            <a:tailEnd/>
          </a:ln>
        </p:spPr>
        <p:txBody>
          <a:bodyPr lIns="92075" tIns="46038" rIns="92075" bIns="46038"/>
          <a:lstStyle/>
          <a:p>
            <a:pPr marL="342900" indent="-342900">
              <a:spcBef>
                <a:spcPct val="20000"/>
              </a:spcBef>
            </a:pPr>
            <a:r>
              <a:rPr lang="en-GB" sz="2000" b="1" dirty="0" smtClean="0"/>
              <a:t>Author:</a:t>
            </a:r>
            <a:endParaRPr lang="en-GB" sz="2000" dirty="0"/>
          </a:p>
        </p:txBody>
      </p:sp>
      <p:sp>
        <p:nvSpPr>
          <p:cNvPr id="3" name="Rectangle 2"/>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1/3 of 11-16-0192 by Tim Godfrey, EPRI</a:t>
            </a:r>
          </a:p>
        </p:txBody>
      </p:sp>
      <p:sp>
        <p:nvSpPr>
          <p:cNvPr id="9" name="Date Placeholder 2"/>
          <p:cNvSpPr>
            <a:spLocks noGrp="1"/>
          </p:cNvSpPr>
          <p:nvPr>
            <p:ph type="dt" sz="half" idx="10"/>
          </p:nvPr>
        </p:nvSpPr>
        <p:spPr>
          <a:xfrm>
            <a:off x="696913" y="333375"/>
            <a:ext cx="1579562" cy="276225"/>
          </a:xfrm>
        </p:spPr>
        <p:txBody>
          <a:bodyPr/>
          <a:lstStyle/>
          <a:p>
            <a:pPr>
              <a:defRPr/>
            </a:pPr>
            <a:r>
              <a:rPr lang="en-US" smtClean="0"/>
              <a:t>January 2016</a:t>
            </a:r>
            <a:endParaRPr lang="en-US"/>
          </a:p>
        </p:txBody>
      </p:sp>
      <p:sp>
        <p:nvSpPr>
          <p:cNvPr id="4" name="Footer Placeholder 3"/>
          <p:cNvSpPr>
            <a:spLocks noGrp="1"/>
          </p:cNvSpPr>
          <p:nvPr>
            <p:ph type="ftr" sz="quarter" idx="11"/>
          </p:nvPr>
        </p:nvSpPr>
        <p:spPr/>
        <p:txBody>
          <a:bodyPr/>
          <a:lstStyle/>
          <a:p>
            <a:pPr>
              <a:defRPr/>
            </a:pPr>
            <a:r>
              <a:rPr lang="en-US" smtClean="0"/>
              <a:t>Adrian Stephens, Intel Corporation</a:t>
            </a:r>
            <a:endParaRPr lang="en-US"/>
          </a:p>
        </p:txBody>
      </p:sp>
    </p:spTree>
    <p:extLst>
      <p:ext uri="{BB962C8B-B14F-4D97-AF65-F5344CB8AC3E}">
        <p14:creationId xmlns:p14="http://schemas.microsoft.com/office/powerpoint/2010/main" val="2664591428"/>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692696"/>
            <a:ext cx="7772400" cy="576064"/>
          </a:xfrm>
        </p:spPr>
        <p:txBody>
          <a:bodyPr/>
          <a:lstStyle/>
          <a:p>
            <a:r>
              <a:rPr lang="en-US" dirty="0" smtClean="0">
                <a:solidFill>
                  <a:srgbClr val="0070C0"/>
                </a:solidFill>
              </a:rPr>
              <a:t>802.24 Overview</a:t>
            </a:r>
            <a:endParaRPr lang="en-US" dirty="0">
              <a:solidFill>
                <a:srgbClr val="0070C0"/>
              </a:solidFill>
            </a:endParaRPr>
          </a:p>
        </p:txBody>
      </p:sp>
      <p:sp>
        <p:nvSpPr>
          <p:cNvPr id="3" name="Content Placeholder 2"/>
          <p:cNvSpPr>
            <a:spLocks noGrp="1"/>
          </p:cNvSpPr>
          <p:nvPr>
            <p:ph idx="1"/>
          </p:nvPr>
        </p:nvSpPr>
        <p:spPr>
          <a:xfrm>
            <a:off x="685800" y="3068960"/>
            <a:ext cx="7772400" cy="3384376"/>
          </a:xfrm>
        </p:spPr>
        <p:txBody>
          <a:bodyPr>
            <a:normAutofit fontScale="92500" lnSpcReduction="20000"/>
          </a:bodyPr>
          <a:lstStyle/>
          <a:p>
            <a:r>
              <a:rPr lang="en-US" dirty="0" smtClean="0"/>
              <a:t>802.24.1 Smart Grid Task Group</a:t>
            </a:r>
          </a:p>
          <a:p>
            <a:pPr lvl="1"/>
            <a:r>
              <a:rPr lang="en-US" dirty="0" smtClean="0"/>
              <a:t>Internal / external coordination in matters related application of IEEE </a:t>
            </a:r>
            <a:r>
              <a:rPr lang="en-US" dirty="0"/>
              <a:t>802 standards for Smart Grid </a:t>
            </a:r>
            <a:endParaRPr lang="en-US" dirty="0" smtClean="0"/>
          </a:p>
          <a:p>
            <a:pPr lvl="1"/>
            <a:r>
              <a:rPr lang="en-US" dirty="0" smtClean="0"/>
              <a:t>802.24.1 TG meets at Plenaries and Wireless Interims</a:t>
            </a:r>
          </a:p>
          <a:p>
            <a:r>
              <a:rPr lang="en-US" dirty="0" smtClean="0"/>
              <a:t>802.24.2 IoT Task Group</a:t>
            </a:r>
          </a:p>
          <a:p>
            <a:pPr lvl="1"/>
            <a:r>
              <a:rPr lang="en-US" dirty="0"/>
              <a:t>Internal / external coordination in matters related application of IEEE 802 standards for </a:t>
            </a:r>
            <a:r>
              <a:rPr lang="en-US" dirty="0" smtClean="0"/>
              <a:t>Internet of Things (IoT)</a:t>
            </a:r>
            <a:endParaRPr lang="en-US" dirty="0"/>
          </a:p>
          <a:p>
            <a:pPr lvl="1"/>
            <a:r>
              <a:rPr lang="en-US" dirty="0" smtClean="0"/>
              <a:t>802.24.1 </a:t>
            </a:r>
            <a:r>
              <a:rPr lang="en-US" dirty="0"/>
              <a:t>TG meets at Plenaries and </a:t>
            </a:r>
            <a:r>
              <a:rPr lang="en-US" dirty="0" smtClean="0"/>
              <a:t>802 Interims</a:t>
            </a:r>
          </a:p>
          <a:p>
            <a:r>
              <a:rPr lang="en-US" dirty="0" smtClean="0"/>
              <a:t>Jan Agenda</a:t>
            </a:r>
            <a:r>
              <a:rPr lang="en-US" dirty="0"/>
              <a:t>: 		</a:t>
            </a:r>
            <a:r>
              <a:rPr lang="en-US" dirty="0" smtClean="0"/>
              <a:t>	</a:t>
            </a:r>
            <a:r>
              <a:rPr lang="en-US" dirty="0" smtClean="0">
                <a:solidFill>
                  <a:srgbClr val="002060"/>
                </a:solidFill>
                <a:hlinkClick r:id="rId3"/>
              </a:rPr>
              <a:t>24-15-0043r0</a:t>
            </a:r>
            <a:endParaRPr lang="en-US" dirty="0">
              <a:solidFill>
                <a:srgbClr val="002060"/>
              </a:solidFill>
            </a:endParaRPr>
          </a:p>
          <a:p>
            <a:r>
              <a:rPr lang="en-US" dirty="0" smtClean="0"/>
              <a:t>Closing </a:t>
            </a:r>
            <a:r>
              <a:rPr lang="en-US" dirty="0"/>
              <a:t>Report </a:t>
            </a:r>
            <a:r>
              <a:rPr lang="en-US" dirty="0" smtClean="0"/>
              <a:t>	</a:t>
            </a:r>
            <a:r>
              <a:rPr lang="en-US" dirty="0"/>
              <a:t>	</a:t>
            </a:r>
            <a:r>
              <a:rPr lang="en-US" dirty="0" smtClean="0"/>
              <a:t>	</a:t>
            </a:r>
            <a:r>
              <a:rPr lang="en-US" dirty="0" smtClean="0">
                <a:hlinkClick r:id="rId4"/>
              </a:rPr>
              <a:t>24-16-0005r0</a:t>
            </a:r>
            <a:endParaRPr lang="en-US" dirty="0"/>
          </a:p>
          <a:p>
            <a:r>
              <a:rPr lang="en-US" dirty="0" smtClean="0"/>
              <a:t>Minutes		</a:t>
            </a:r>
            <a:r>
              <a:rPr lang="en-US" dirty="0"/>
              <a:t>	</a:t>
            </a:r>
            <a:r>
              <a:rPr lang="en-US" dirty="0" smtClean="0"/>
              <a:t>	pending</a:t>
            </a:r>
          </a:p>
        </p:txBody>
      </p:sp>
      <p:sp>
        <p:nvSpPr>
          <p:cNvPr id="6" name="Slide Number Placeholder 5"/>
          <p:cNvSpPr>
            <a:spLocks noGrp="1"/>
          </p:cNvSpPr>
          <p:nvPr>
            <p:ph type="sldNum" sz="quarter" idx="12"/>
          </p:nvPr>
        </p:nvSpPr>
        <p:spPr/>
        <p:txBody>
          <a:bodyPr/>
          <a:lstStyle/>
          <a:p>
            <a:pPr>
              <a:defRPr/>
            </a:pPr>
            <a:r>
              <a:rPr lang="en-GB" smtClean="0"/>
              <a:t>Slide </a:t>
            </a:r>
            <a:fld id="{43190CD6-18F2-44F1-A379-0C51A15702FA}" type="slidenum">
              <a:rPr lang="en-GB" smtClean="0"/>
              <a:pPr>
                <a:defRPr/>
              </a:pPr>
              <a:t>94</a:t>
            </a:fld>
            <a:endParaRPr lang="en-GB"/>
          </a:p>
        </p:txBody>
      </p:sp>
      <p:sp>
        <p:nvSpPr>
          <p:cNvPr id="4" name="Rectangle 3"/>
          <p:cNvSpPr/>
          <p:nvPr/>
        </p:nvSpPr>
        <p:spPr bwMode="auto">
          <a:xfrm>
            <a:off x="2051720" y="1412776"/>
            <a:ext cx="5184576" cy="504056"/>
          </a:xfrm>
          <a:prstGeom prst="rect">
            <a:avLst/>
          </a:prstGeom>
          <a:solidFill>
            <a:schemeClr val="accent1">
              <a:lumMod val="40000"/>
              <a:lumOff val="6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800" dirty="0" smtClean="0"/>
              <a:t>802.24 Vertical Applications TAG</a:t>
            </a:r>
            <a:endParaRPr kumimoji="0" lang="en-US" sz="2800" b="0" i="0" u="none" strike="noStrike" cap="none" normalizeH="0" baseline="0" dirty="0" smtClean="0">
              <a:ln>
                <a:noFill/>
              </a:ln>
              <a:solidFill>
                <a:schemeClr val="tx1"/>
              </a:solidFill>
              <a:effectLst/>
            </a:endParaRPr>
          </a:p>
        </p:txBody>
      </p:sp>
      <p:sp>
        <p:nvSpPr>
          <p:cNvPr id="7" name="Rectangle 6"/>
          <p:cNvSpPr/>
          <p:nvPr/>
        </p:nvSpPr>
        <p:spPr bwMode="auto">
          <a:xfrm>
            <a:off x="827584" y="2348880"/>
            <a:ext cx="3744416" cy="504056"/>
          </a:xfrm>
          <a:prstGeom prst="rect">
            <a:avLst/>
          </a:prstGeom>
          <a:solidFill>
            <a:schemeClr val="accent1">
              <a:lumMod val="40000"/>
              <a:lumOff val="6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800" dirty="0" smtClean="0"/>
              <a:t>802.24.1 Smart Grid TG</a:t>
            </a:r>
            <a:endParaRPr kumimoji="0" lang="en-US" sz="2800" b="0" i="0" u="none" strike="noStrike" cap="none" normalizeH="0" baseline="0" dirty="0" smtClean="0">
              <a:ln>
                <a:noFill/>
              </a:ln>
              <a:solidFill>
                <a:schemeClr val="tx1"/>
              </a:solidFill>
              <a:effectLst/>
            </a:endParaRPr>
          </a:p>
        </p:txBody>
      </p:sp>
      <p:sp>
        <p:nvSpPr>
          <p:cNvPr id="8" name="Rectangle 7"/>
          <p:cNvSpPr/>
          <p:nvPr/>
        </p:nvSpPr>
        <p:spPr bwMode="auto">
          <a:xfrm>
            <a:off x="4788024" y="2348880"/>
            <a:ext cx="3744416" cy="504056"/>
          </a:xfrm>
          <a:prstGeom prst="rect">
            <a:avLst/>
          </a:prstGeom>
          <a:solidFill>
            <a:schemeClr val="accent1">
              <a:lumMod val="40000"/>
              <a:lumOff val="6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algn="ctr"/>
            <a:r>
              <a:rPr lang="en-US" sz="2800" dirty="0"/>
              <a:t>802.24.2 IoT TG</a:t>
            </a:r>
          </a:p>
        </p:txBody>
      </p:sp>
      <p:cxnSp>
        <p:nvCxnSpPr>
          <p:cNvPr id="10" name="Elbow Connector 9"/>
          <p:cNvCxnSpPr>
            <a:stCxn id="4" idx="2"/>
            <a:endCxn id="7" idx="0"/>
          </p:cNvCxnSpPr>
          <p:nvPr/>
        </p:nvCxnSpPr>
        <p:spPr bwMode="auto">
          <a:xfrm rot="5400000">
            <a:off x="3455876" y="1160748"/>
            <a:ext cx="432048" cy="1944216"/>
          </a:xfrm>
          <a:prstGeom prst="bentConnector3">
            <a:avLst/>
          </a:prstGeom>
          <a:solidFill>
            <a:schemeClr val="accent1"/>
          </a:solidFill>
          <a:ln w="12700" cap="flat" cmpd="sng" algn="ctr">
            <a:solidFill>
              <a:schemeClr val="tx1"/>
            </a:solidFill>
            <a:prstDash val="solid"/>
            <a:round/>
            <a:headEnd type="none" w="sm" len="sm"/>
            <a:tailEnd type="triangle"/>
          </a:ln>
          <a:effectLst/>
        </p:spPr>
      </p:cxnSp>
      <p:cxnSp>
        <p:nvCxnSpPr>
          <p:cNvPr id="12" name="Elbow Connector 11"/>
          <p:cNvCxnSpPr>
            <a:stCxn id="4" idx="2"/>
            <a:endCxn id="8" idx="0"/>
          </p:cNvCxnSpPr>
          <p:nvPr/>
        </p:nvCxnSpPr>
        <p:spPr bwMode="auto">
          <a:xfrm rot="16200000" flipH="1">
            <a:off x="5436096" y="1124744"/>
            <a:ext cx="432048" cy="2016224"/>
          </a:xfrm>
          <a:prstGeom prst="bentConnector3">
            <a:avLst/>
          </a:prstGeom>
          <a:solidFill>
            <a:schemeClr val="accent1"/>
          </a:solidFill>
          <a:ln w="12700" cap="flat" cmpd="sng" algn="ctr">
            <a:solidFill>
              <a:schemeClr val="tx1"/>
            </a:solidFill>
            <a:prstDash val="solid"/>
            <a:round/>
            <a:headEnd type="none" w="sm" len="sm"/>
            <a:tailEnd type="triangle"/>
          </a:ln>
          <a:effectLst/>
        </p:spPr>
      </p:cxnSp>
      <p:sp>
        <p:nvSpPr>
          <p:cNvPr id="9" name="Rectangle 8"/>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2/3 of 11-16-0192 by Tim Godfrey, EPRI</a:t>
            </a:r>
          </a:p>
        </p:txBody>
      </p:sp>
      <p:sp>
        <p:nvSpPr>
          <p:cNvPr id="13" name="Date Placeholder 2"/>
          <p:cNvSpPr>
            <a:spLocks noGrp="1"/>
          </p:cNvSpPr>
          <p:nvPr>
            <p:ph type="dt" sz="half" idx="10"/>
          </p:nvPr>
        </p:nvSpPr>
        <p:spPr>
          <a:xfrm>
            <a:off x="696913" y="333375"/>
            <a:ext cx="1579562" cy="276225"/>
          </a:xfrm>
        </p:spPr>
        <p:txBody>
          <a:bodyPr/>
          <a:lstStyle/>
          <a:p>
            <a:pPr>
              <a:defRPr/>
            </a:pPr>
            <a:r>
              <a:rPr lang="en-US" smtClean="0"/>
              <a:t>January 2016</a:t>
            </a:r>
            <a:endParaRPr lang="en-US"/>
          </a:p>
        </p:txBody>
      </p:sp>
      <p:sp>
        <p:nvSpPr>
          <p:cNvPr id="11" name="Footer Placeholder 10"/>
          <p:cNvSpPr>
            <a:spLocks noGrp="1"/>
          </p:cNvSpPr>
          <p:nvPr>
            <p:ph type="ftr" sz="quarter" idx="11"/>
          </p:nvPr>
        </p:nvSpPr>
        <p:spPr/>
        <p:txBody>
          <a:bodyPr/>
          <a:lstStyle/>
          <a:p>
            <a:pPr>
              <a:defRPr/>
            </a:pPr>
            <a:r>
              <a:rPr lang="en-US" smtClean="0"/>
              <a:t>Adrian Stephens, Intel Corporation</a:t>
            </a:r>
            <a:endParaRPr lang="en-US"/>
          </a:p>
        </p:txBody>
      </p:sp>
    </p:spTree>
    <p:extLst>
      <p:ext uri="{BB962C8B-B14F-4D97-AF65-F5344CB8AC3E}">
        <p14:creationId xmlns:p14="http://schemas.microsoft.com/office/powerpoint/2010/main" val="3809985481"/>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57808"/>
            <a:ext cx="7772400" cy="510952"/>
          </a:xfrm>
        </p:spPr>
        <p:txBody>
          <a:bodyPr/>
          <a:lstStyle/>
          <a:p>
            <a:r>
              <a:rPr lang="en-US" dirty="0" smtClean="0">
                <a:solidFill>
                  <a:srgbClr val="0070C0"/>
                </a:solidFill>
              </a:rPr>
              <a:t>802.24 Summary – January 2016</a:t>
            </a:r>
            <a:endParaRPr lang="en-US" dirty="0">
              <a:solidFill>
                <a:srgbClr val="0070C0"/>
              </a:solidFill>
            </a:endParaRPr>
          </a:p>
        </p:txBody>
      </p:sp>
      <p:sp>
        <p:nvSpPr>
          <p:cNvPr id="3" name="Content Placeholder 2"/>
          <p:cNvSpPr>
            <a:spLocks noGrp="1"/>
          </p:cNvSpPr>
          <p:nvPr>
            <p:ph idx="1"/>
          </p:nvPr>
        </p:nvSpPr>
        <p:spPr>
          <a:xfrm>
            <a:off x="685800" y="1412776"/>
            <a:ext cx="7772400" cy="4968552"/>
          </a:xfrm>
        </p:spPr>
        <p:txBody>
          <a:bodyPr>
            <a:normAutofit fontScale="92500" lnSpcReduction="10000"/>
          </a:bodyPr>
          <a:lstStyle/>
          <a:p>
            <a:pPr>
              <a:spcBef>
                <a:spcPts val="1200"/>
              </a:spcBef>
            </a:pPr>
            <a:r>
              <a:rPr lang="en-US" dirty="0" smtClean="0"/>
              <a:t>24.1 </a:t>
            </a:r>
            <a:r>
              <a:rPr lang="en-US" dirty="0"/>
              <a:t>Smart Grid TG: </a:t>
            </a:r>
            <a:endParaRPr lang="en-US" dirty="0" smtClean="0"/>
          </a:p>
          <a:p>
            <a:pPr lvl="1">
              <a:spcBef>
                <a:spcPts val="1200"/>
              </a:spcBef>
            </a:pPr>
            <a:r>
              <a:rPr lang="en-US" dirty="0" smtClean="0"/>
              <a:t>White paper development on Sub 1GHz wireless</a:t>
            </a:r>
            <a:endParaRPr lang="en-US" dirty="0"/>
          </a:p>
          <a:p>
            <a:pPr lvl="2"/>
            <a:r>
              <a:rPr lang="en-US" dirty="0" smtClean="0"/>
              <a:t>Progressed development of draft </a:t>
            </a:r>
            <a:r>
              <a:rPr lang="en-US" dirty="0"/>
              <a:t>: </a:t>
            </a:r>
            <a:r>
              <a:rPr lang="en-US" dirty="0" smtClean="0">
                <a:hlinkClick r:id="rId3"/>
              </a:rPr>
              <a:t>24-15-0029r3</a:t>
            </a:r>
            <a:endParaRPr lang="en-US" dirty="0" smtClean="0"/>
          </a:p>
          <a:p>
            <a:pPr lvl="1"/>
            <a:r>
              <a:rPr lang="en-US" dirty="0"/>
              <a:t>Reviewed report from the ITU-R SG6 Rapporteur on recent PLT </a:t>
            </a:r>
            <a:r>
              <a:rPr lang="en-US" dirty="0" smtClean="0"/>
              <a:t>developments with respect to interference with radio services.</a:t>
            </a:r>
            <a:endParaRPr lang="en-US" dirty="0"/>
          </a:p>
          <a:p>
            <a:pPr>
              <a:spcBef>
                <a:spcPts val="1200"/>
              </a:spcBef>
            </a:pPr>
            <a:r>
              <a:rPr lang="en-US" dirty="0" smtClean="0"/>
              <a:t>24.2 IoT TG</a:t>
            </a:r>
            <a:r>
              <a:rPr lang="en-US" dirty="0"/>
              <a:t>: </a:t>
            </a:r>
          </a:p>
          <a:p>
            <a:pPr lvl="1">
              <a:spcBef>
                <a:spcPts val="1200"/>
              </a:spcBef>
            </a:pPr>
            <a:r>
              <a:rPr lang="en-US" dirty="0" smtClean="0"/>
              <a:t>Developing Liaisons with IoT Industry associations</a:t>
            </a:r>
          </a:p>
          <a:p>
            <a:pPr lvl="1">
              <a:spcBef>
                <a:spcPts val="1200"/>
              </a:spcBef>
            </a:pPr>
            <a:r>
              <a:rPr lang="en-US" dirty="0" smtClean="0"/>
              <a:t>24.2 Liaison Reports in </a:t>
            </a:r>
            <a:r>
              <a:rPr lang="en-US" dirty="0" smtClean="0">
                <a:hlinkClick r:id="rId4"/>
              </a:rPr>
              <a:t>24-16-0006r2</a:t>
            </a:r>
            <a:endParaRPr lang="en-US" dirty="0" smtClean="0"/>
          </a:p>
          <a:p>
            <a:pPr>
              <a:spcBef>
                <a:spcPts val="1200"/>
              </a:spcBef>
            </a:pPr>
            <a:r>
              <a:rPr lang="en-US" dirty="0" smtClean="0"/>
              <a:t>802.24 TAG</a:t>
            </a:r>
          </a:p>
          <a:p>
            <a:pPr lvl="1">
              <a:spcBef>
                <a:spcPts val="1200"/>
              </a:spcBef>
            </a:pPr>
            <a:r>
              <a:rPr lang="en-US" dirty="0" smtClean="0"/>
              <a:t>Held a joint .16/.24 Tutorial on 802.16s amendment for utility networks in narrower channel spectrum. Presentations: </a:t>
            </a:r>
            <a:r>
              <a:rPr lang="en-US" dirty="0" smtClean="0">
                <a:hlinkClick r:id="rId5"/>
              </a:rPr>
              <a:t>24-16-0001-r0</a:t>
            </a:r>
            <a:endParaRPr lang="en-US" dirty="0" smtClean="0"/>
          </a:p>
          <a:p>
            <a:pPr lvl="1">
              <a:spcBef>
                <a:spcPts val="1200"/>
              </a:spcBef>
            </a:pPr>
            <a:r>
              <a:rPr lang="en-US" dirty="0" smtClean="0"/>
              <a:t>802 </a:t>
            </a:r>
            <a:r>
              <a:rPr lang="en-US" dirty="0"/>
              <a:t>Student Paper </a:t>
            </a:r>
            <a:r>
              <a:rPr lang="en-US" dirty="0" smtClean="0"/>
              <a:t>Competition </a:t>
            </a:r>
            <a:r>
              <a:rPr lang="en-US" dirty="0" smtClean="0">
                <a:hlinkClick r:id="rId6"/>
              </a:rPr>
              <a:t>Flyer </a:t>
            </a:r>
            <a:r>
              <a:rPr lang="en-US" dirty="0" smtClean="0"/>
              <a:t>– Paper due date March 1</a:t>
            </a:r>
          </a:p>
          <a:p>
            <a:pPr lvl="2">
              <a:spcBef>
                <a:spcPts val="1200"/>
              </a:spcBef>
            </a:pPr>
            <a:r>
              <a:rPr lang="en-US" dirty="0" smtClean="0"/>
              <a:t>Formed judging committee and </a:t>
            </a:r>
            <a:r>
              <a:rPr lang="en-US" dirty="0" smtClean="0">
                <a:hlinkClick r:id="rId7"/>
              </a:rPr>
              <a:t>judging criteria</a:t>
            </a:r>
            <a:r>
              <a:rPr lang="en-US" dirty="0" smtClean="0"/>
              <a:t>.</a:t>
            </a:r>
          </a:p>
          <a:p>
            <a:pPr lvl="1">
              <a:spcBef>
                <a:spcPts val="1200"/>
              </a:spcBef>
            </a:pPr>
            <a:endParaRPr lang="en-US" dirty="0" smtClean="0"/>
          </a:p>
        </p:txBody>
      </p:sp>
      <p:sp>
        <p:nvSpPr>
          <p:cNvPr id="6" name="Slide Number Placeholder 5"/>
          <p:cNvSpPr>
            <a:spLocks noGrp="1"/>
          </p:cNvSpPr>
          <p:nvPr>
            <p:ph type="sldNum" sz="quarter" idx="12"/>
          </p:nvPr>
        </p:nvSpPr>
        <p:spPr/>
        <p:txBody>
          <a:bodyPr/>
          <a:lstStyle/>
          <a:p>
            <a:pPr>
              <a:defRPr/>
            </a:pPr>
            <a:r>
              <a:rPr lang="en-GB" smtClean="0"/>
              <a:t>Slide </a:t>
            </a:r>
            <a:fld id="{43190CD6-18F2-44F1-A379-0C51A15702FA}" type="slidenum">
              <a:rPr lang="en-GB" smtClean="0"/>
              <a:pPr>
                <a:defRPr/>
              </a:pPr>
              <a:t>95</a:t>
            </a:fld>
            <a:endParaRPr lang="en-GB"/>
          </a:p>
        </p:txBody>
      </p:sp>
      <p:sp>
        <p:nvSpPr>
          <p:cNvPr id="4" name="Rectangle 3"/>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3/3 of 11-16-0192 by Tim Godfrey, EPRI</a:t>
            </a:r>
          </a:p>
        </p:txBody>
      </p:sp>
      <p:sp>
        <p:nvSpPr>
          <p:cNvPr id="7" name="Date Placeholder 2"/>
          <p:cNvSpPr>
            <a:spLocks noGrp="1"/>
          </p:cNvSpPr>
          <p:nvPr>
            <p:ph type="dt" sz="half" idx="10"/>
          </p:nvPr>
        </p:nvSpPr>
        <p:spPr>
          <a:xfrm>
            <a:off x="696913" y="333375"/>
            <a:ext cx="1579562" cy="276225"/>
          </a:xfrm>
        </p:spPr>
        <p:txBody>
          <a:bodyPr/>
          <a:lstStyle/>
          <a:p>
            <a:pPr>
              <a:defRPr/>
            </a:pPr>
            <a:r>
              <a:rPr lang="en-US" smtClean="0"/>
              <a:t>January 2016</a:t>
            </a:r>
            <a:endParaRPr lang="en-US"/>
          </a:p>
        </p:txBody>
      </p:sp>
      <p:sp>
        <p:nvSpPr>
          <p:cNvPr id="8" name="Footer Placeholder 7"/>
          <p:cNvSpPr>
            <a:spLocks noGrp="1"/>
          </p:cNvSpPr>
          <p:nvPr>
            <p:ph type="ftr" sz="quarter" idx="11"/>
          </p:nvPr>
        </p:nvSpPr>
        <p:spPr/>
        <p:txBody>
          <a:bodyPr/>
          <a:lstStyle/>
          <a:p>
            <a:pPr>
              <a:defRPr/>
            </a:pPr>
            <a:r>
              <a:rPr lang="en-US" smtClean="0"/>
              <a:t>Adrian Stephens, Intel Corporation</a:t>
            </a:r>
            <a:endParaRPr lang="en-US"/>
          </a:p>
        </p:txBody>
      </p:sp>
    </p:spTree>
    <p:extLst>
      <p:ext uri="{BB962C8B-B14F-4D97-AF65-F5344CB8AC3E}">
        <p14:creationId xmlns:p14="http://schemas.microsoft.com/office/powerpoint/2010/main" val="3225446712"/>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idx="12"/>
          </p:nvPr>
        </p:nvSpPr>
        <p:spPr/>
        <p:txBody>
          <a:bodyPr/>
          <a:lstStyle/>
          <a:p>
            <a:r>
              <a:rPr lang="en-GB" dirty="0"/>
              <a:t>Slide </a:t>
            </a:r>
            <a:fld id="{93823DB3-BAA4-4F4A-B4B3-ED9ABE70E976}" type="slidenum">
              <a:rPr lang="en-GB"/>
              <a:pPr/>
              <a:t>96</a:t>
            </a:fld>
            <a:endParaRPr lang="en-GB" dirty="0"/>
          </a:p>
        </p:txBody>
      </p:sp>
      <p:sp>
        <p:nvSpPr>
          <p:cNvPr id="3073" name="Rectangle 1"/>
          <p:cNvSpPr>
            <a:spLocks noGrp="1" noChangeArrowheads="1"/>
          </p:cNvSpPr>
          <p:nvPr>
            <p:ph type="title"/>
          </p:nvPr>
        </p:nvSpPr>
        <p:spPr>
          <a:xfrm>
            <a:off x="685800" y="685800"/>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t>IEEE 802.1 </a:t>
            </a:r>
            <a:r>
              <a:rPr lang="en-US" dirty="0" err="1"/>
              <a:t>OmniRAN</a:t>
            </a:r>
            <a:r>
              <a:rPr lang="en-US" dirty="0"/>
              <a:t> </a:t>
            </a:r>
            <a:r>
              <a:rPr lang="en-US" dirty="0" smtClean="0"/>
              <a:t>TG Status </a:t>
            </a:r>
            <a:r>
              <a:rPr lang="en-US" dirty="0"/>
              <a:t>Report</a:t>
            </a:r>
            <a:br>
              <a:rPr lang="en-US" dirty="0"/>
            </a:br>
            <a:r>
              <a:rPr lang="en-US" dirty="0"/>
              <a:t>to IEEE 802 WGs</a:t>
            </a:r>
            <a:endParaRPr lang="en-GB" dirty="0"/>
          </a:p>
        </p:txBody>
      </p:sp>
      <p:sp>
        <p:nvSpPr>
          <p:cNvPr id="3074" name="Rectangle 2"/>
          <p:cNvSpPr>
            <a:spLocks noGrp="1" noChangeArrowheads="1"/>
          </p:cNvSpPr>
          <p:nvPr>
            <p:ph type="body" idx="1"/>
          </p:nvPr>
        </p:nvSpPr>
        <p:spPr>
          <a:xfrm>
            <a:off x="685800" y="2276872"/>
            <a:ext cx="7772400" cy="396875"/>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a:t>
            </a:r>
            <a:r>
              <a:rPr lang="en-GB" sz="2000" b="0" dirty="0" smtClean="0"/>
              <a:t>2016-01-21</a:t>
            </a:r>
            <a:endParaRPr lang="en-GB" sz="2000" b="0" dirty="0"/>
          </a:p>
        </p:txBody>
      </p:sp>
      <p:graphicFrame>
        <p:nvGraphicFramePr>
          <p:cNvPr id="3075" name="Object 3"/>
          <p:cNvGraphicFramePr>
            <a:graphicFrameLocks noChangeAspect="1"/>
          </p:cNvGraphicFramePr>
          <p:nvPr>
            <p:extLst>
              <p:ext uri="{D42A27DB-BD31-4B8C-83A1-F6EECF244321}">
                <p14:modId xmlns:p14="http://schemas.microsoft.com/office/powerpoint/2010/main" val="1449411772"/>
              </p:ext>
            </p:extLst>
          </p:nvPr>
        </p:nvGraphicFramePr>
        <p:xfrm>
          <a:off x="508000" y="3616722"/>
          <a:ext cx="8156575" cy="1327150"/>
        </p:xfrm>
        <a:graphic>
          <a:graphicData uri="http://schemas.openxmlformats.org/presentationml/2006/ole">
            <mc:AlternateContent xmlns:mc="http://schemas.openxmlformats.org/markup-compatibility/2006">
              <mc:Choice xmlns:v="urn:schemas-microsoft-com:vml" Requires="v">
                <p:oleObj spid="_x0000_s19467" name="Document" r:id="rId4" imgW="8255000" imgH="1346200" progId="Word.Document.8">
                  <p:embed/>
                </p:oleObj>
              </mc:Choice>
              <mc:Fallback>
                <p:oleObj name="Document" r:id="rId4" imgW="8255000" imgH="1346200" progId="Word.Document.8">
                  <p:embed/>
                  <p:pic>
                    <p:nvPicPr>
                      <p:cNvPr id="0" name=""/>
                      <p:cNvPicPr>
                        <a:picLocks noChangeAspect="1" noChangeArrowheads="1"/>
                      </p:cNvPicPr>
                      <p:nvPr/>
                    </p:nvPicPr>
                    <p:blipFill>
                      <a:blip r:embed="rId5"/>
                      <a:srcRect/>
                      <a:stretch>
                        <a:fillRect/>
                      </a:stretch>
                    </p:blipFill>
                    <p:spPr bwMode="auto">
                      <a:xfrm>
                        <a:off x="508000" y="3616722"/>
                        <a:ext cx="8156575" cy="1327150"/>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3076" name="Rectangle 4"/>
          <p:cNvSpPr>
            <a:spLocks noChangeArrowheads="1"/>
          </p:cNvSpPr>
          <p:nvPr/>
        </p:nvSpPr>
        <p:spPr bwMode="auto">
          <a:xfrm>
            <a:off x="533400" y="2692797"/>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a:solidFill>
                  <a:srgbClr val="000000"/>
                </a:solidFill>
              </a:rPr>
              <a:t>Authors:</a:t>
            </a:r>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1/4 of 11-16-0183 by Max Riegel, Nokia Networks</a:t>
            </a:r>
          </a:p>
        </p:txBody>
      </p:sp>
      <p:sp>
        <p:nvSpPr>
          <p:cNvPr id="10" name="Date Placeholder 2"/>
          <p:cNvSpPr>
            <a:spLocks noGrp="1"/>
          </p:cNvSpPr>
          <p:nvPr>
            <p:ph type="dt" sz="half" idx="10"/>
          </p:nvPr>
        </p:nvSpPr>
        <p:spPr>
          <a:xfrm>
            <a:off x="696913" y="333375"/>
            <a:ext cx="1579562" cy="276225"/>
          </a:xfrm>
        </p:spPr>
        <p:txBody>
          <a:bodyPr/>
          <a:lstStyle/>
          <a:p>
            <a:pPr>
              <a:defRPr/>
            </a:pPr>
            <a:r>
              <a:rPr lang="en-US" smtClean="0"/>
              <a:t>January 2016</a:t>
            </a:r>
            <a:endParaRPr lang="en-US"/>
          </a:p>
        </p:txBody>
      </p:sp>
      <p:sp>
        <p:nvSpPr>
          <p:cNvPr id="3" name="Footer Placeholder 2"/>
          <p:cNvSpPr>
            <a:spLocks noGrp="1"/>
          </p:cNvSpPr>
          <p:nvPr>
            <p:ph type="ftr" sz="quarter" idx="11"/>
          </p:nvPr>
        </p:nvSpPr>
        <p:spPr/>
        <p:txBody>
          <a:bodyPr/>
          <a:lstStyle/>
          <a:p>
            <a:pPr>
              <a:defRPr/>
            </a:pPr>
            <a:r>
              <a:rPr lang="en-US" smtClean="0"/>
              <a:t>Adrian Stephens, Intel Corporation</a:t>
            </a:r>
            <a:endParaRPr lang="en-US"/>
          </a:p>
        </p:txBody>
      </p:sp>
    </p:spTree>
    <p:extLst>
      <p:ext uri="{BB962C8B-B14F-4D97-AF65-F5344CB8AC3E}">
        <p14:creationId xmlns:p14="http://schemas.microsoft.com/office/powerpoint/2010/main" val="345384863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IEEE 802.1 </a:t>
            </a:r>
            <a:r>
              <a:rPr lang="en-US" dirty="0" err="1" smtClean="0"/>
              <a:t>OmniRAN</a:t>
            </a:r>
            <a:r>
              <a:rPr lang="en-US" dirty="0" smtClean="0"/>
              <a:t> TG Resources</a:t>
            </a:r>
            <a:endParaRPr lang="en-US" dirty="0"/>
          </a:p>
        </p:txBody>
      </p:sp>
      <p:sp>
        <p:nvSpPr>
          <p:cNvPr id="3" name="Content Placeholder 2"/>
          <p:cNvSpPr>
            <a:spLocks noGrp="1"/>
          </p:cNvSpPr>
          <p:nvPr>
            <p:ph idx="1"/>
          </p:nvPr>
        </p:nvSpPr>
        <p:spPr>
          <a:xfrm>
            <a:off x="685800" y="1981200"/>
            <a:ext cx="7770813" cy="4472136"/>
          </a:xfrm>
        </p:spPr>
        <p:txBody>
          <a:bodyPr>
            <a:normAutofit fontScale="92500" lnSpcReduction="10000"/>
          </a:bodyPr>
          <a:lstStyle/>
          <a:p>
            <a:pPr>
              <a:buFont typeface="Arial"/>
              <a:buChar char="•"/>
            </a:pPr>
            <a:r>
              <a:rPr lang="en-US" dirty="0" err="1" smtClean="0"/>
              <a:t>OmniRAN</a:t>
            </a:r>
            <a:r>
              <a:rPr lang="en-US" dirty="0" smtClean="0"/>
              <a:t> TG maintains a Wiki page on mentor to reflect its status and achievements</a:t>
            </a:r>
          </a:p>
          <a:p>
            <a:pPr marL="800100" lvl="1" indent="-342900">
              <a:buFont typeface="Arial"/>
              <a:buChar char="•"/>
            </a:pPr>
            <a:r>
              <a:rPr lang="en-US" dirty="0" smtClean="0">
                <a:hlinkClick r:id="rId3"/>
              </a:rPr>
              <a:t>https://mentor.ieee.org/omniran/bp/StartPage</a:t>
            </a:r>
            <a:endParaRPr lang="en-US" dirty="0" smtClean="0"/>
          </a:p>
          <a:p>
            <a:pPr marL="800100" lvl="1" indent="-342900">
              <a:buFont typeface="Arial"/>
              <a:buChar char="•"/>
            </a:pPr>
            <a:r>
              <a:rPr lang="en-US" dirty="0" smtClean="0"/>
              <a:t>Also showing meeting announcements and conference call dial-in information</a:t>
            </a:r>
          </a:p>
          <a:p>
            <a:pPr>
              <a:buFont typeface="Arial"/>
              <a:buChar char="•"/>
            </a:pPr>
            <a:r>
              <a:rPr lang="en-US" dirty="0" err="1" smtClean="0"/>
              <a:t>OmniRAN</a:t>
            </a:r>
            <a:r>
              <a:rPr lang="en-US" dirty="0" smtClean="0"/>
              <a:t> </a:t>
            </a:r>
            <a:r>
              <a:rPr lang="en-US" dirty="0" err="1" smtClean="0"/>
              <a:t>filespace</a:t>
            </a:r>
            <a:r>
              <a:rPr lang="en-US" dirty="0" smtClean="0"/>
              <a:t> on mentor is used for contributions and meeting documents</a:t>
            </a:r>
          </a:p>
          <a:p>
            <a:pPr marL="800100" lvl="1" indent="-342900">
              <a:buFont typeface="Arial"/>
              <a:buChar char="•"/>
            </a:pPr>
            <a:r>
              <a:rPr lang="en-US" dirty="0" smtClean="0">
                <a:hlinkClick r:id="rId4"/>
              </a:rPr>
              <a:t>https://mentor.ieee.org/omniran/documents</a:t>
            </a:r>
            <a:endParaRPr lang="en-US" dirty="0" smtClean="0"/>
          </a:p>
          <a:p>
            <a:pPr>
              <a:buFont typeface="Arial" charset="0"/>
              <a:buChar char="•"/>
            </a:pPr>
            <a:r>
              <a:rPr lang="en-US" dirty="0"/>
              <a:t>Recent P802.1CF D0.0 draft is available by</a:t>
            </a:r>
          </a:p>
          <a:p>
            <a:pPr lvl="1"/>
            <a:r>
              <a:rPr lang="en-US" dirty="0">
                <a:hlinkClick r:id="rId5"/>
              </a:rPr>
              <a:t>http://</a:t>
            </a:r>
            <a:r>
              <a:rPr lang="en-US" dirty="0" smtClean="0">
                <a:hlinkClick r:id="rId5"/>
              </a:rPr>
              <a:t>www.ieee802.org/1/files/private/cf-drafts/d0/802-1cf-d0-0.pdf</a:t>
            </a:r>
            <a:endParaRPr lang="en-US" dirty="0" smtClean="0"/>
          </a:p>
          <a:p>
            <a:pPr>
              <a:buFont typeface="Arial"/>
              <a:buChar char="•"/>
            </a:pPr>
            <a:r>
              <a:rPr lang="en-US" dirty="0" smtClean="0"/>
              <a:t>FYI: </a:t>
            </a:r>
            <a:r>
              <a:rPr lang="en-US" dirty="0" err="1" smtClean="0"/>
              <a:t>OmniRAN</a:t>
            </a:r>
            <a:r>
              <a:rPr lang="en-US" dirty="0" smtClean="0"/>
              <a:t> P802.1 PAR</a:t>
            </a:r>
          </a:p>
          <a:p>
            <a:pPr marL="800100" lvl="1" indent="-342900">
              <a:buFont typeface="Arial"/>
              <a:buChar char="•"/>
            </a:pPr>
            <a:r>
              <a:rPr lang="en-US" dirty="0" smtClean="0">
                <a:hlinkClick r:id="rId6"/>
              </a:rPr>
              <a:t>https://development.standards.ieee.org/get-file/P802.1CF.pdf?t=81644900003</a:t>
            </a:r>
            <a:endParaRPr lang="en-US" dirty="0"/>
          </a:p>
        </p:txBody>
      </p:sp>
      <p:sp>
        <p:nvSpPr>
          <p:cNvPr id="6" name="Slide Number Placeholder 5"/>
          <p:cNvSpPr>
            <a:spLocks noGrp="1"/>
          </p:cNvSpPr>
          <p:nvPr>
            <p:ph type="sldNum" idx="12"/>
          </p:nvPr>
        </p:nvSpPr>
        <p:spPr/>
        <p:txBody>
          <a:bodyPr/>
          <a:lstStyle/>
          <a:p>
            <a:r>
              <a:rPr lang="en-GB" smtClean="0"/>
              <a:t>Slide </a:t>
            </a:r>
            <a:fld id="{440F5867-744E-4AA6-B0ED-4C44D2DFBB7B}" type="slidenum">
              <a:rPr lang="en-GB" smtClean="0"/>
              <a:pPr/>
              <a:t>97</a:t>
            </a:fld>
            <a:endParaRPr lang="en-GB" dirty="0"/>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2/4 of 11-16-0183 by Max Riegel, Nokia Networks</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January 2016</a:t>
            </a:r>
            <a:endParaRPr lang="en-US"/>
          </a:p>
        </p:txBody>
      </p:sp>
      <p:sp>
        <p:nvSpPr>
          <p:cNvPr id="4" name="Footer Placeholder 3"/>
          <p:cNvSpPr>
            <a:spLocks noGrp="1"/>
          </p:cNvSpPr>
          <p:nvPr>
            <p:ph type="ftr" sz="quarter" idx="11"/>
          </p:nvPr>
        </p:nvSpPr>
        <p:spPr/>
        <p:txBody>
          <a:bodyPr/>
          <a:lstStyle/>
          <a:p>
            <a:pPr>
              <a:defRPr/>
            </a:pPr>
            <a:r>
              <a:rPr lang="en-US" smtClean="0"/>
              <a:t>Adrian Stephens, Intel Corporation</a:t>
            </a:r>
            <a:endParaRPr lang="en-US"/>
          </a:p>
        </p:txBody>
      </p:sp>
    </p:spTree>
    <p:extLst>
      <p:ext uri="{BB962C8B-B14F-4D97-AF65-F5344CB8AC3E}">
        <p14:creationId xmlns:p14="http://schemas.microsoft.com/office/powerpoint/2010/main" val="1354621295"/>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OmniRAN</a:t>
            </a:r>
            <a:r>
              <a:rPr lang="en-US" dirty="0" smtClean="0"/>
              <a:t> TG Achievements</a:t>
            </a:r>
            <a:br>
              <a:rPr lang="en-US" dirty="0" smtClean="0"/>
            </a:br>
            <a:r>
              <a:rPr lang="en-US" sz="2400" dirty="0" smtClean="0"/>
              <a:t>Atlanta, GA meeting, Jan 18</a:t>
            </a:r>
            <a:r>
              <a:rPr lang="en-US" sz="2400" baseline="30000" dirty="0" smtClean="0"/>
              <a:t>th</a:t>
            </a:r>
            <a:r>
              <a:rPr lang="en-US" sz="2400" dirty="0" smtClean="0"/>
              <a:t> – 21</a:t>
            </a:r>
            <a:r>
              <a:rPr lang="en-US" sz="2400" baseline="30000" dirty="0" smtClean="0"/>
              <a:t>st</a:t>
            </a:r>
            <a:r>
              <a:rPr lang="en-US" sz="2400" dirty="0" smtClean="0"/>
              <a:t> </a:t>
            </a:r>
            <a:endParaRPr lang="en-US" sz="2400" dirty="0"/>
          </a:p>
        </p:txBody>
      </p:sp>
      <p:sp>
        <p:nvSpPr>
          <p:cNvPr id="3" name="Content Placeholder 2"/>
          <p:cNvSpPr>
            <a:spLocks noGrp="1"/>
          </p:cNvSpPr>
          <p:nvPr>
            <p:ph idx="1"/>
          </p:nvPr>
        </p:nvSpPr>
        <p:spPr>
          <a:xfrm>
            <a:off x="685800" y="1844824"/>
            <a:ext cx="7770813" cy="4608512"/>
          </a:xfrm>
        </p:spPr>
        <p:txBody>
          <a:bodyPr>
            <a:normAutofit fontScale="85000" lnSpcReduction="20000"/>
          </a:bodyPr>
          <a:lstStyle/>
          <a:p>
            <a:pPr>
              <a:buFont typeface="Arial" charset="0"/>
              <a:buChar char="•"/>
            </a:pPr>
            <a:r>
              <a:rPr lang="en-US" dirty="0"/>
              <a:t>Initial 802.1CF-D0.0 draft created and uploaded to private 802.1 document space before the Atlanta meeting</a:t>
            </a:r>
          </a:p>
          <a:p>
            <a:pPr>
              <a:buFont typeface="Arial" charset="0"/>
              <a:buChar char="•"/>
            </a:pPr>
            <a:r>
              <a:rPr lang="en-US" dirty="0"/>
              <a:t>Comment resolution on initial draft</a:t>
            </a:r>
          </a:p>
          <a:p>
            <a:pPr marL="800100" lvl="1" indent="-342900">
              <a:buFont typeface="Arial" charset="0"/>
              <a:buChar char="•"/>
            </a:pPr>
            <a:r>
              <a:rPr lang="en-US" dirty="0"/>
              <a:t>Comments resolved, but more discussion needed to get clarity on ‘network instantiation’, i.e. setup of virtual networks.</a:t>
            </a:r>
          </a:p>
          <a:p>
            <a:pPr>
              <a:buFont typeface="Arial" charset="0"/>
              <a:buChar char="•"/>
            </a:pPr>
            <a:r>
              <a:rPr lang="en-US" dirty="0"/>
              <a:t>Review and discussion of contributions on Fault Diagnosis and Maintenance, Authorization and Trust Establishment and annex on Distributed CCAP Architectures.</a:t>
            </a:r>
          </a:p>
          <a:p>
            <a:pPr marL="800100" lvl="1" indent="-342900">
              <a:buFont typeface="Arial" charset="0"/>
              <a:buChar char="•"/>
            </a:pPr>
            <a:r>
              <a:rPr lang="en-US" dirty="0"/>
              <a:t>Further refinement of contributions needed before inclusion into the draft.</a:t>
            </a:r>
          </a:p>
          <a:p>
            <a:pPr marL="800100" lvl="1" indent="-342900">
              <a:buFont typeface="Arial" charset="0"/>
              <a:buChar char="•"/>
            </a:pPr>
            <a:r>
              <a:rPr lang="en-US" dirty="0"/>
              <a:t>Introduction of ’management plane’ into </a:t>
            </a:r>
            <a:r>
              <a:rPr lang="en-US" dirty="0" err="1" smtClean="0"/>
              <a:t>OmniRAN</a:t>
            </a:r>
            <a:r>
              <a:rPr lang="en-US" dirty="0" smtClean="0"/>
              <a:t> model </a:t>
            </a:r>
            <a:r>
              <a:rPr lang="en-US" dirty="0"/>
              <a:t>discussed</a:t>
            </a:r>
          </a:p>
          <a:p>
            <a:pPr>
              <a:buFont typeface="Arial" charset="0"/>
              <a:buChar char="•"/>
            </a:pPr>
            <a:r>
              <a:rPr lang="en-US" dirty="0"/>
              <a:t>Review of P802.1CF project plan</a:t>
            </a:r>
          </a:p>
          <a:p>
            <a:pPr marL="800100" lvl="1" indent="-342900">
              <a:buFont typeface="Arial" charset="0"/>
              <a:buChar char="•"/>
            </a:pPr>
            <a:r>
              <a:rPr lang="en-US" dirty="0"/>
              <a:t>Contributions for ‘Functional decomposition and description’ chapters still in development.</a:t>
            </a:r>
          </a:p>
          <a:p>
            <a:pPr marL="800100" lvl="1" indent="-342900">
              <a:buFont typeface="Arial" charset="0"/>
              <a:buChar char="•"/>
            </a:pPr>
            <a:r>
              <a:rPr lang="en-US" dirty="0"/>
              <a:t>Creation of next revision (Draft P802.1CF-D0.1) after Mar 2016 meeting</a:t>
            </a:r>
          </a:p>
          <a:p>
            <a:pPr marL="800100" lvl="1" indent="-342900">
              <a:buFont typeface="Arial" charset="0"/>
              <a:buChar char="•"/>
            </a:pPr>
            <a:r>
              <a:rPr lang="en-US" dirty="0"/>
              <a:t>Assumed timeline within current scope: </a:t>
            </a:r>
            <a:br>
              <a:rPr lang="en-US" dirty="0"/>
            </a:br>
            <a:r>
              <a:rPr lang="en-US" dirty="0"/>
              <a:t>content roughly complete after Jul 2016 plenary, starting LB after Nov 2016, SB Jul 2017</a:t>
            </a:r>
          </a:p>
        </p:txBody>
      </p:sp>
      <p:sp>
        <p:nvSpPr>
          <p:cNvPr id="6" name="Slide Number Placeholder 5"/>
          <p:cNvSpPr>
            <a:spLocks noGrp="1"/>
          </p:cNvSpPr>
          <p:nvPr>
            <p:ph type="sldNum" idx="12"/>
          </p:nvPr>
        </p:nvSpPr>
        <p:spPr/>
        <p:txBody>
          <a:bodyPr/>
          <a:lstStyle/>
          <a:p>
            <a:r>
              <a:rPr lang="en-GB" smtClean="0"/>
              <a:t>Slide </a:t>
            </a:r>
            <a:fld id="{440F5867-744E-4AA6-B0ED-4C44D2DFBB7B}" type="slidenum">
              <a:rPr lang="en-GB" smtClean="0"/>
              <a:pPr/>
              <a:t>98</a:t>
            </a:fld>
            <a:endParaRPr lang="en-GB" dirty="0"/>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3/4 of 11-16-0183 by Max Riegel, Nokia Networks</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January 2016</a:t>
            </a:r>
            <a:endParaRPr lang="en-US"/>
          </a:p>
        </p:txBody>
      </p:sp>
      <p:sp>
        <p:nvSpPr>
          <p:cNvPr id="4" name="Footer Placeholder 3"/>
          <p:cNvSpPr>
            <a:spLocks noGrp="1"/>
          </p:cNvSpPr>
          <p:nvPr>
            <p:ph type="ftr" sz="quarter" idx="11"/>
          </p:nvPr>
        </p:nvSpPr>
        <p:spPr/>
        <p:txBody>
          <a:bodyPr/>
          <a:lstStyle/>
          <a:p>
            <a:pPr>
              <a:defRPr/>
            </a:pPr>
            <a:r>
              <a:rPr lang="en-US" smtClean="0"/>
              <a:t>Adrian Stephens, Intel Corporation</a:t>
            </a:r>
            <a:endParaRPr lang="en-US"/>
          </a:p>
        </p:txBody>
      </p:sp>
    </p:spTree>
    <p:extLst>
      <p:ext uri="{BB962C8B-B14F-4D97-AF65-F5344CB8AC3E}">
        <p14:creationId xmlns:p14="http://schemas.microsoft.com/office/powerpoint/2010/main" val="331691908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Looking forward to next session in </a:t>
            </a:r>
            <a:br>
              <a:rPr lang="en-US" dirty="0" smtClean="0"/>
            </a:br>
            <a:r>
              <a:rPr lang="en-US" dirty="0" smtClean="0"/>
              <a:t>Macao, March 13-18, 2016</a:t>
            </a:r>
            <a:endParaRPr lang="en-US" dirty="0"/>
          </a:p>
        </p:txBody>
      </p:sp>
      <p:sp>
        <p:nvSpPr>
          <p:cNvPr id="3" name="Content Placeholder 2"/>
          <p:cNvSpPr>
            <a:spLocks noGrp="1"/>
          </p:cNvSpPr>
          <p:nvPr>
            <p:ph idx="1"/>
          </p:nvPr>
        </p:nvSpPr>
        <p:spPr>
          <a:xfrm>
            <a:off x="685800" y="1844824"/>
            <a:ext cx="7770813" cy="4608512"/>
          </a:xfrm>
        </p:spPr>
        <p:txBody>
          <a:bodyPr>
            <a:normAutofit lnSpcReduction="10000"/>
          </a:bodyPr>
          <a:lstStyle/>
          <a:p>
            <a:pPr>
              <a:buFont typeface="Arial" charset="0"/>
              <a:buChar char="•"/>
            </a:pPr>
            <a:r>
              <a:rPr lang="en-US" dirty="0"/>
              <a:t>Envisioned topics:</a:t>
            </a:r>
          </a:p>
          <a:p>
            <a:pPr marL="800100" lvl="1" indent="-342900">
              <a:buFont typeface="Arial" charset="0"/>
              <a:buChar char="•"/>
            </a:pPr>
            <a:r>
              <a:rPr lang="en-US" dirty="0"/>
              <a:t>Further discussions on contributions on open sections and management plane concept</a:t>
            </a:r>
          </a:p>
          <a:p>
            <a:pPr marL="800100" lvl="1" indent="-342900">
              <a:buFont typeface="Arial" charset="0"/>
              <a:buChar char="•"/>
            </a:pPr>
            <a:r>
              <a:rPr lang="en-US" dirty="0"/>
              <a:t>Special session on network virtualization in the scope of P802.1CF</a:t>
            </a:r>
          </a:p>
          <a:p>
            <a:pPr marL="800100" lvl="1" indent="-342900">
              <a:buFont typeface="Arial" charset="0"/>
              <a:buChar char="•"/>
            </a:pPr>
            <a:r>
              <a:rPr lang="en-US" dirty="0"/>
              <a:t>Agreements of text additions to the next draft</a:t>
            </a:r>
          </a:p>
          <a:p>
            <a:pPr marL="800100" lvl="1" indent="-342900">
              <a:buFont typeface="Arial" charset="0"/>
              <a:buChar char="•"/>
            </a:pPr>
            <a:r>
              <a:rPr lang="en-US" dirty="0"/>
              <a:t>Staying tuned on the outcome and progress of participation in IMT 2020</a:t>
            </a:r>
          </a:p>
          <a:p>
            <a:pPr>
              <a:buFont typeface="Arial" charset="0"/>
              <a:buChar char="•"/>
            </a:pPr>
            <a:r>
              <a:rPr lang="en-US" dirty="0"/>
              <a:t>Conference call:</a:t>
            </a:r>
          </a:p>
          <a:p>
            <a:pPr marL="800100" lvl="1" indent="-342900">
              <a:buFont typeface="Arial" charset="0"/>
              <a:buChar char="•"/>
            </a:pPr>
            <a:r>
              <a:rPr lang="en-US" dirty="0"/>
              <a:t>February 23</a:t>
            </a:r>
            <a:r>
              <a:rPr lang="en-US" baseline="30000" dirty="0"/>
              <a:t>rd</a:t>
            </a:r>
            <a:r>
              <a:rPr lang="en-US" dirty="0"/>
              <a:t>, 10:00 AM ET</a:t>
            </a:r>
          </a:p>
          <a:p>
            <a:pPr marL="1200150" lvl="2" indent="-285750">
              <a:buFont typeface="Arial" charset="0"/>
              <a:buChar char="•"/>
            </a:pPr>
            <a:r>
              <a:rPr lang="en-US" dirty="0"/>
              <a:t>Dial-in details on </a:t>
            </a:r>
            <a:r>
              <a:rPr lang="en-US" dirty="0" err="1"/>
              <a:t>OmniRAN</a:t>
            </a:r>
            <a:r>
              <a:rPr lang="en-US" dirty="0"/>
              <a:t> TG Wiki page on mentor</a:t>
            </a:r>
            <a:br>
              <a:rPr lang="en-US" dirty="0"/>
            </a:br>
            <a:r>
              <a:rPr lang="en-US" dirty="0">
                <a:hlinkClick r:id="rId3"/>
              </a:rPr>
              <a:t>https://mentor.ieee.org/omniran/bp/StartPage</a:t>
            </a:r>
            <a:endParaRPr lang="en-US" dirty="0"/>
          </a:p>
          <a:p>
            <a:pPr marL="800100" lvl="1" indent="-342900">
              <a:buFont typeface="Arial" charset="0"/>
              <a:buChar char="•"/>
            </a:pPr>
            <a:r>
              <a:rPr lang="en-US" dirty="0"/>
              <a:t>Review </a:t>
            </a:r>
            <a:r>
              <a:rPr lang="en-US" dirty="0" smtClean="0"/>
              <a:t>revisions of contributions discussed in </a:t>
            </a:r>
            <a:r>
              <a:rPr lang="en-US" dirty="0"/>
              <a:t>Jan meeting to progress text for next </a:t>
            </a:r>
            <a:r>
              <a:rPr lang="en-US" dirty="0" smtClean="0"/>
              <a:t>draft revision.</a:t>
            </a:r>
            <a:endParaRPr lang="en-US" dirty="0"/>
          </a:p>
        </p:txBody>
      </p:sp>
      <p:sp>
        <p:nvSpPr>
          <p:cNvPr id="8" name="Slide Number Placeholder 7"/>
          <p:cNvSpPr>
            <a:spLocks noGrp="1"/>
          </p:cNvSpPr>
          <p:nvPr>
            <p:ph type="sldNum" idx="12"/>
          </p:nvPr>
        </p:nvSpPr>
        <p:spPr/>
        <p:txBody>
          <a:bodyPr/>
          <a:lstStyle/>
          <a:p>
            <a:r>
              <a:rPr lang="en-GB" smtClean="0"/>
              <a:t>Slide </a:t>
            </a:r>
            <a:fld id="{440F5867-744E-4AA6-B0ED-4C44D2DFBB7B}" type="slidenum">
              <a:rPr lang="en-GB" smtClean="0"/>
              <a:pPr/>
              <a:t>99</a:t>
            </a:fld>
            <a:endParaRPr lang="en-GB" dirty="0"/>
          </a:p>
        </p:txBody>
      </p:sp>
      <p:sp>
        <p:nvSpPr>
          <p:cNvPr id="4" name="Rectangle 3"/>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4/4 of 11-16-0183 by Max Riegel, Nokia Networks</a:t>
            </a:r>
          </a:p>
        </p:txBody>
      </p:sp>
      <p:sp>
        <p:nvSpPr>
          <p:cNvPr id="9" name="Date Placeholder 2"/>
          <p:cNvSpPr>
            <a:spLocks noGrp="1"/>
          </p:cNvSpPr>
          <p:nvPr>
            <p:ph type="dt" sz="half" idx="10"/>
          </p:nvPr>
        </p:nvSpPr>
        <p:spPr>
          <a:xfrm>
            <a:off x="696913" y="333375"/>
            <a:ext cx="1579562" cy="276225"/>
          </a:xfrm>
        </p:spPr>
        <p:txBody>
          <a:bodyPr/>
          <a:lstStyle/>
          <a:p>
            <a:pPr>
              <a:defRPr/>
            </a:pPr>
            <a:r>
              <a:rPr lang="en-US" smtClean="0"/>
              <a:t>January 2016</a:t>
            </a:r>
            <a:endParaRPr lang="en-US"/>
          </a:p>
        </p:txBody>
      </p:sp>
      <p:sp>
        <p:nvSpPr>
          <p:cNvPr id="5" name="Footer Placeholder 4"/>
          <p:cNvSpPr>
            <a:spLocks noGrp="1"/>
          </p:cNvSpPr>
          <p:nvPr>
            <p:ph type="ftr" sz="quarter" idx="11"/>
          </p:nvPr>
        </p:nvSpPr>
        <p:spPr/>
        <p:txBody>
          <a:bodyPr/>
          <a:lstStyle/>
          <a:p>
            <a:pPr>
              <a:defRPr/>
            </a:pPr>
            <a:r>
              <a:rPr lang="en-US" smtClean="0"/>
              <a:t>Adrian Stephens, Intel Corporation</a:t>
            </a:r>
            <a:endParaRPr lang="en-US"/>
          </a:p>
        </p:txBody>
      </p:sp>
    </p:spTree>
    <p:extLst>
      <p:ext uri="{BB962C8B-B14F-4D97-AF65-F5344CB8AC3E}">
        <p14:creationId xmlns:p14="http://schemas.microsoft.com/office/powerpoint/2010/main" val="3244906172"/>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79705</TotalTime>
  <Words>9888</Words>
  <Application>Microsoft Office PowerPoint</Application>
  <PresentationFormat>On-screen Show (4:3)</PresentationFormat>
  <Paragraphs>2091</Paragraphs>
  <Slides>122</Slides>
  <Notes>122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122</vt:i4>
      </vt:variant>
    </vt:vector>
  </HeadingPairs>
  <TitlesOfParts>
    <vt:vector size="124" baseType="lpstr">
      <vt:lpstr>Default Design</vt:lpstr>
      <vt:lpstr>Document</vt:lpstr>
      <vt:lpstr>802.11 January 2016 Closing Reports</vt:lpstr>
      <vt:lpstr>Abstract</vt:lpstr>
      <vt:lpstr>Attendance</vt:lpstr>
      <vt:lpstr>Attendance Total</vt:lpstr>
      <vt:lpstr>Attendance Histogram (Thu) </vt:lpstr>
      <vt:lpstr>Attendance by Country</vt:lpstr>
      <vt:lpstr>802.11 WG Editor’s Meeting (Jan ‘16)</vt:lpstr>
      <vt:lpstr>Volunteer Editor Contacts</vt:lpstr>
      <vt:lpstr>802.11 Style Guide</vt:lpstr>
      <vt:lpstr>Editor Amendment Ordering</vt:lpstr>
      <vt:lpstr>Draft Development Snapshot</vt:lpstr>
      <vt:lpstr>MIB style, Visio and Frame practices </vt:lpstr>
      <vt:lpstr>ARC Closing Report </vt:lpstr>
      <vt:lpstr>Abstract</vt:lpstr>
      <vt:lpstr>Work Completed</vt:lpstr>
      <vt:lpstr>Work Completed</vt:lpstr>
      <vt:lpstr>Teleconference(s)</vt:lpstr>
      <vt:lpstr>March 2016 Plans</vt:lpstr>
      <vt:lpstr>IEEE 802.11/15 Regulatory SC Atlanta Closing Report</vt:lpstr>
      <vt:lpstr>Abstract</vt:lpstr>
      <vt:lpstr>Agenda</vt:lpstr>
      <vt:lpstr>Regulatory Updates</vt:lpstr>
      <vt:lpstr>Teleconferences</vt:lpstr>
      <vt:lpstr>Closing Report</vt:lpstr>
      <vt:lpstr>Abstract</vt:lpstr>
      <vt:lpstr>PowerPoint Presentation</vt:lpstr>
      <vt:lpstr>Additional Information</vt:lpstr>
      <vt:lpstr>IEEE 802 JTC1 SC closing report (Jan 2016)</vt:lpstr>
      <vt:lpstr>Abstract</vt:lpstr>
      <vt:lpstr>The SC did not have a great deal of work this week and only one session was required</vt:lpstr>
      <vt:lpstr>The SC did not have a great deal of work this week and only one session was required</vt:lpstr>
      <vt:lpstr>The SC will focus in Macau on PSDO processes &amp; reporting on SC6 meeting </vt:lpstr>
      <vt:lpstr>IEEE 802.11mc Closing Report for January 2016</vt:lpstr>
      <vt:lpstr>Abstract</vt:lpstr>
      <vt:lpstr>Status </vt:lpstr>
      <vt:lpstr>TGmc Plan of Record - modified</vt:lpstr>
      <vt:lpstr>TGmc SB Planning</vt:lpstr>
      <vt:lpstr>Teleconferences and next steps</vt:lpstr>
      <vt:lpstr>IEEE 802.11ah Closing Report for January 2016</vt:lpstr>
      <vt:lpstr>Abstract</vt:lpstr>
      <vt:lpstr>Activity in TGah</vt:lpstr>
      <vt:lpstr>Going forward</vt:lpstr>
      <vt:lpstr>Teleconference</vt:lpstr>
      <vt:lpstr>TGah Timeline – No Change</vt:lpstr>
      <vt:lpstr>Motion 10</vt:lpstr>
      <vt:lpstr>IEEE 802.11TGai Closing Report</vt:lpstr>
      <vt:lpstr>Abstract</vt:lpstr>
      <vt:lpstr>IEEE 802.11 FILS TGai – Jan 2016 Atlanta</vt:lpstr>
      <vt:lpstr>Accomplishments  TGai  1/2</vt:lpstr>
      <vt:lpstr>Accomplishments  TGai  2/2</vt:lpstr>
      <vt:lpstr>Motion to Recirc SB</vt:lpstr>
      <vt:lpstr>Plan for Mar &amp; May</vt:lpstr>
      <vt:lpstr>Time line of TGai (No Change)</vt:lpstr>
      <vt:lpstr>Teleconference Schedule </vt:lpstr>
      <vt:lpstr>Reference</vt:lpstr>
      <vt:lpstr>Thanks to all who participated!</vt:lpstr>
      <vt:lpstr>TGak January Closing Report </vt:lpstr>
      <vt:lpstr>Abstract</vt:lpstr>
      <vt:lpstr>TGak Closing Report</vt:lpstr>
      <vt:lpstr>TGak Closing Report</vt:lpstr>
      <vt:lpstr>TGak Closing Report</vt:lpstr>
      <vt:lpstr>TGaq Closing Report</vt:lpstr>
      <vt:lpstr>Abstract</vt:lpstr>
      <vt:lpstr>PowerPoint Presentation</vt:lpstr>
      <vt:lpstr>TGax January 2016 Closing Report</vt:lpstr>
      <vt:lpstr>Abstract</vt:lpstr>
      <vt:lpstr>Work Completed – TG Documents</vt:lpstr>
      <vt:lpstr>Work Completed – Technical Presentations</vt:lpstr>
      <vt:lpstr>Work Completed - Draft</vt:lpstr>
      <vt:lpstr>Plan for Progressing TG Draft</vt:lpstr>
      <vt:lpstr>January 2016 Goals</vt:lpstr>
      <vt:lpstr>Conference Call Times</vt:lpstr>
      <vt:lpstr>Task Group AY  January 2016 Closing Report</vt:lpstr>
      <vt:lpstr>Abstract</vt:lpstr>
      <vt:lpstr>PowerPoint Presentation</vt:lpstr>
      <vt:lpstr>PowerPoint Presentation</vt:lpstr>
      <vt:lpstr>PowerPoint Presentation</vt:lpstr>
      <vt:lpstr>PowerPoint Presentation</vt:lpstr>
      <vt:lpstr>TGaz Next Generation Positioning Jan. 2016 Closing Report</vt:lpstr>
      <vt:lpstr>Abstract</vt:lpstr>
      <vt:lpstr>Work Completed</vt:lpstr>
      <vt:lpstr>Activity timelines</vt:lpstr>
      <vt:lpstr>Goals for Mar. meeting</vt:lpstr>
      <vt:lpstr>Teleconference Schedule</vt:lpstr>
      <vt:lpstr>IEEE 802.11 LRLP TIG Long Range Low Power  January 2016 Closing Report</vt:lpstr>
      <vt:lpstr>IEEE 802.11 LRLP TIG Agenda</vt:lpstr>
      <vt:lpstr>Contributions for January</vt:lpstr>
      <vt:lpstr>January Activities</vt:lpstr>
      <vt:lpstr>LRLP Timeline</vt:lpstr>
      <vt:lpstr>PowerPoint Presentation</vt:lpstr>
      <vt:lpstr>PowerPoint Presentation</vt:lpstr>
      <vt:lpstr>PowerPoint Presentation</vt:lpstr>
      <vt:lpstr>802.24 Vertical Applications  Technical Advisory Group Liaison Report</vt:lpstr>
      <vt:lpstr>802.24 Overview</vt:lpstr>
      <vt:lpstr>802.24 Summary – January 2016</vt:lpstr>
      <vt:lpstr>IEEE 802.1 OmniRAN TG Status Report to IEEE 802 WGs</vt:lpstr>
      <vt:lpstr>IEEE 802.1 OmniRAN TG Resources</vt:lpstr>
      <vt:lpstr>OmniRAN TG Achievements Atlanta, GA meeting, Jan 18th – 21st </vt:lpstr>
      <vt:lpstr>Looking forward to next session in  Macao, March 13-18, 2016</vt:lpstr>
      <vt:lpstr>IEEE 802.11-IETF Liaison Report</vt:lpstr>
      <vt:lpstr>Abstract</vt:lpstr>
      <vt:lpstr>IETF Meetings</vt:lpstr>
      <vt:lpstr>IETF- IEEE 802 Liaison Activity  </vt:lpstr>
      <vt:lpstr>Multicast issues</vt:lpstr>
      <vt:lpstr>Recent IETF BOFs and WG formation - 1</vt:lpstr>
      <vt:lpstr>Recent IETF BOFs and WG formation - 2</vt:lpstr>
      <vt:lpstr>Recent IETF BOFs and WG formation - 3</vt:lpstr>
      <vt:lpstr>Of Interest to Smart Grid</vt:lpstr>
      <vt:lpstr>RADEXT WG</vt:lpstr>
      <vt:lpstr>Emergency Context Resolution with Internet Technologies (ECRIT) </vt:lpstr>
      <vt:lpstr>Home Networking (homenet) WG</vt:lpstr>
      <vt:lpstr>Operations Area Working Group</vt:lpstr>
      <vt:lpstr>Active Queue Management (AQM)</vt:lpstr>
      <vt:lpstr>Transport Layer Security (TLS)</vt:lpstr>
      <vt:lpstr>Extensions for Scalable DNS Service Discovery (dnssd)</vt:lpstr>
      <vt:lpstr>Of Interest: Network-Based Mobility Extensions (NETEXT)</vt:lpstr>
      <vt:lpstr>Protocols for IP Multicast (PIM)</vt:lpstr>
      <vt:lpstr>References</vt:lpstr>
      <vt:lpstr>Wi-Fi Alliance Liaison Update</vt:lpstr>
      <vt:lpstr>PowerPoint Presentation</vt:lpstr>
      <vt:lpstr>PowerPoint Presentation</vt:lpstr>
      <vt:lpstr>PowerPoint Presentation</vt:lpstr>
    </vt:vector>
  </TitlesOfParts>
  <Company>Aruba Networks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WG11 Closing Reports</dc:title>
  <dc:creator>dstanley@arubanetworks.com</dc:creator>
  <cp:keywords>January 2016</cp:keywords>
  <cp:lastModifiedBy>Dorothy Stanley</cp:lastModifiedBy>
  <cp:revision>1363</cp:revision>
  <cp:lastPrinted>1998-02-10T13:28:06Z</cp:lastPrinted>
  <dcterms:created xsi:type="dcterms:W3CDTF">1998-02-10T13:07:52Z</dcterms:created>
  <dcterms:modified xsi:type="dcterms:W3CDTF">2016-01-22T03:05:10Z</dcterms:modified>
</cp:coreProperties>
</file>