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0" r:id="rId3"/>
    <p:sldId id="360" r:id="rId4"/>
    <p:sldId id="399" r:id="rId5"/>
    <p:sldId id="275" r:id="rId6"/>
    <p:sldId id="382" r:id="rId7"/>
    <p:sldId id="400" r:id="rId8"/>
    <p:sldId id="404" r:id="rId9"/>
    <p:sldId id="403" r:id="rId10"/>
    <p:sldId id="401" r:id="rId11"/>
    <p:sldId id="402" r:id="rId12"/>
    <p:sldId id="405" r:id="rId13"/>
    <p:sldId id="406" r:id="rId14"/>
    <p:sldId id="327" r:id="rId15"/>
    <p:sldId id="398" r:id="rId16"/>
    <p:sldId id="301" r:id="rId1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29" autoAdjust="0"/>
    <p:restoredTop sz="97842" autoAdjust="0"/>
  </p:normalViewPr>
  <p:slideViewPr>
    <p:cSldViewPr>
      <p:cViewPr>
        <p:scale>
          <a:sx n="90" d="100"/>
          <a:sy n="90" d="100"/>
        </p:scale>
        <p:origin x="-125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802.11-15/1528r1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802.11-15/1528r1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802.11-15/1528r1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802.11-15/1528r1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4997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802.11-15/1528r1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1839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274C2759-A262-48A7-A346-099953A69E32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208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274C2759-A262-48A7-A346-099953A69E32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79029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802.11-15/1528r1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802.11-15/1528r1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055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802.11-15/1528r1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802.11-15/1528r1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802.11-15/1528r1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802.11-15/1528r1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802.11-15/1528r1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802.11-15/1528r1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802.11-15/1528r1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492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802.11-15/1528r1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4925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802.11-15/1528r1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492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802.11-15/1528r1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2016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January 2016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2016-01-21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440321"/>
              </p:ext>
            </p:extLst>
          </p:nvPr>
        </p:nvGraphicFramePr>
        <p:xfrm>
          <a:off x="531813" y="2317750"/>
          <a:ext cx="7804150" cy="257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8" name="Document" r:id="rId4" imgW="8530917" imgH="2817917" progId="Word.Document.8">
                  <p:embed/>
                </p:oleObj>
              </mc:Choice>
              <mc:Fallback>
                <p:oleObj name="Document" r:id="rId4" imgW="8530917" imgH="28179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317750"/>
                        <a:ext cx="7804150" cy="257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706" y="762001"/>
            <a:ext cx="8077200" cy="533399"/>
          </a:xfrm>
        </p:spPr>
        <p:txBody>
          <a:bodyPr/>
          <a:lstStyle/>
          <a:p>
            <a:r>
              <a:rPr lang="en-US" sz="2400" dirty="0" smtClean="0"/>
              <a:t>Straw Poll: Possible Benefits to 802.11 of IMT-2020 Participation (cont.)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925" y="1373187"/>
            <a:ext cx="7999413" cy="4113213"/>
          </a:xfrm>
        </p:spPr>
        <p:txBody>
          <a:bodyPr/>
          <a:lstStyle/>
          <a:p>
            <a:pPr marL="514350" indent="-457200">
              <a:buFont typeface="+mj-lt"/>
              <a:buAutoNum type="arabicPeriod" startAt="3"/>
            </a:pPr>
            <a:r>
              <a:rPr lang="en-AU" sz="2000" dirty="0" smtClean="0"/>
              <a:t>Ensuring that the 5G requirements reflect realistic use cases based on the 802.11 industry knowledge </a:t>
            </a:r>
            <a:r>
              <a:rPr lang="en-AU" sz="2000" dirty="0"/>
              <a:t>and market </a:t>
            </a:r>
            <a:r>
              <a:rPr lang="en-AU" sz="2000" dirty="0" smtClean="0"/>
              <a:t>experiences.</a:t>
            </a:r>
          </a:p>
          <a:p>
            <a:pPr marL="114300" indent="0"/>
            <a:r>
              <a:rPr lang="en-AU" sz="2000" dirty="0"/>
              <a:t>Straw Poll: Is </a:t>
            </a:r>
            <a:r>
              <a:rPr lang="en-AU" sz="2000" dirty="0" smtClean="0"/>
              <a:t>ensuring realistic 5G requirements important </a:t>
            </a:r>
            <a:r>
              <a:rPr lang="en-AU" sz="2000" dirty="0"/>
              <a:t>to 802.11?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Critically important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Nice to have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Not </a:t>
            </a:r>
            <a:r>
              <a:rPr lang="en-AU" sz="1800" dirty="0" smtClean="0"/>
              <a:t>important</a:t>
            </a:r>
            <a:endParaRPr lang="en-AU" dirty="0"/>
          </a:p>
          <a:p>
            <a:pPr marL="514350" indent="-457200">
              <a:buFont typeface="+mj-lt"/>
              <a:buAutoNum type="arabicPeriod" startAt="4"/>
            </a:pPr>
            <a:r>
              <a:rPr lang="en-AU" sz="2000" dirty="0" smtClean="0"/>
              <a:t>Ensure 802.11 performance is not evaluated by requirements set by “</a:t>
            </a:r>
            <a:r>
              <a:rPr lang="en-AU" sz="2000" dirty="0"/>
              <a:t>others” </a:t>
            </a:r>
            <a:r>
              <a:rPr lang="en-AU" sz="2000" dirty="0" smtClean="0"/>
              <a:t>that do </a:t>
            </a:r>
            <a:r>
              <a:rPr lang="en-AU" sz="2000" dirty="0"/>
              <a:t>not </a:t>
            </a:r>
            <a:r>
              <a:rPr lang="en-AU" sz="2000" dirty="0" smtClean="0"/>
              <a:t>allow for fair comparison between 802.11 and other technologies.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AU" dirty="0" smtClean="0"/>
              <a:t>e.g. </a:t>
            </a:r>
            <a:r>
              <a:rPr lang="en-AU" dirty="0"/>
              <a:t>LAA, LTE-U, </a:t>
            </a:r>
            <a:r>
              <a:rPr lang="en-AU" dirty="0" smtClean="0"/>
              <a:t>MuLTEfire</a:t>
            </a:r>
          </a:p>
          <a:p>
            <a:pPr marL="57150" indent="0"/>
            <a:r>
              <a:rPr lang="en-AU" sz="2000" dirty="0" smtClean="0"/>
              <a:t>Straw Poll: Is it important to insure a fair requirements?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AU" sz="1800" dirty="0" smtClean="0"/>
              <a:t>Critically important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AU" sz="1800" dirty="0" smtClean="0"/>
              <a:t>Nice to have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AU" sz="1800" dirty="0" smtClean="0"/>
              <a:t>Not important</a:t>
            </a:r>
            <a:endParaRPr lang="en-AU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4265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706" y="685801"/>
            <a:ext cx="8077200" cy="533399"/>
          </a:xfrm>
        </p:spPr>
        <p:txBody>
          <a:bodyPr/>
          <a:lstStyle/>
          <a:p>
            <a:r>
              <a:rPr lang="en-US" sz="2400" dirty="0" smtClean="0"/>
              <a:t>Straw Poll: Possible Benefits to 802.11 of IMT-2020 Participation (cont.)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925" y="1217611"/>
            <a:ext cx="7999413" cy="5335589"/>
          </a:xfrm>
        </p:spPr>
        <p:txBody>
          <a:bodyPr/>
          <a:lstStyle/>
          <a:p>
            <a:pPr marL="514350" indent="-457200">
              <a:buFont typeface="+mj-lt"/>
              <a:buAutoNum type="arabicPeriod" startAt="5"/>
            </a:pPr>
            <a:r>
              <a:rPr lang="en-AU" sz="2000" dirty="0"/>
              <a:t>Inclusion of </a:t>
            </a:r>
            <a:r>
              <a:rPr lang="en-AU" sz="2000" dirty="0" smtClean="0"/>
              <a:t>802.11 </a:t>
            </a:r>
            <a:r>
              <a:rPr lang="en-AU" sz="2000" dirty="0"/>
              <a:t>in the world-wide 5G marketing hype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AU" dirty="0"/>
              <a:t>All publicity is good publicity </a:t>
            </a:r>
            <a:r>
              <a:rPr lang="en-AU" dirty="0">
                <a:sym typeface="Wingdings" panose="05000000000000000000" pitchFamily="2" charset="2"/>
              </a:rPr>
              <a:t></a:t>
            </a:r>
            <a:endParaRPr lang="en-AU" dirty="0"/>
          </a:p>
          <a:p>
            <a:pPr marL="114300" indent="0"/>
            <a:r>
              <a:rPr lang="en-AU" sz="2000" dirty="0" smtClean="0"/>
              <a:t>Straw </a:t>
            </a:r>
            <a:r>
              <a:rPr lang="en-AU" sz="2000" dirty="0"/>
              <a:t>Poll: </a:t>
            </a:r>
            <a:r>
              <a:rPr lang="en-AU" sz="2000" dirty="0" smtClean="0"/>
              <a:t>Is 802.11 just being a 5G Technology is important?</a:t>
            </a:r>
            <a:endParaRPr lang="en-AU" sz="2000" dirty="0"/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Critically important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Nice to have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Not </a:t>
            </a:r>
            <a:r>
              <a:rPr lang="en-AU" sz="1800" dirty="0" smtClean="0"/>
              <a:t>important</a:t>
            </a:r>
          </a:p>
          <a:p>
            <a:pPr marL="571500" indent="-457200">
              <a:buFont typeface="+mj-lt"/>
              <a:buAutoNum type="arabicPeriod" startAt="6"/>
            </a:pPr>
            <a:r>
              <a:rPr lang="en-AU" sz="2000" dirty="0" smtClean="0"/>
              <a:t>IMT-2020 will provide alternative technologies to key 802.11 use cases/markets – Inclusion of 802.11 as IMT-2020  technology ensures 802.11 is on a level field for these use cases/markets.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AU" dirty="0" smtClean="0"/>
              <a:t>Hot Spot, IoT, Indoor deployments, …</a:t>
            </a:r>
            <a:endParaRPr lang="en-AU" dirty="0"/>
          </a:p>
          <a:p>
            <a:pPr marL="114300" indent="0"/>
            <a:r>
              <a:rPr lang="en-AU" sz="2000" dirty="0"/>
              <a:t>Straw Poll: </a:t>
            </a:r>
            <a:r>
              <a:rPr lang="en-AU" sz="2000" dirty="0" smtClean="0"/>
              <a:t>Is ensuring 802.11 is an IMT-2020 technology that can be fairly compared with other IMT-2020 technologies important</a:t>
            </a:r>
            <a:r>
              <a:rPr lang="en-AU" sz="2000" dirty="0"/>
              <a:t>?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Critically important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Nice to have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Not important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0147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Do you approve of the leadership summit</a:t>
            </a:r>
          </a:p>
          <a:p>
            <a:pPr lvl="1"/>
            <a:r>
              <a:rPr lang="en-GB" altLang="en-US" smtClean="0"/>
              <a:t>Yes</a:t>
            </a:r>
          </a:p>
          <a:p>
            <a:pPr lvl="1"/>
            <a:r>
              <a:rPr lang="en-GB" altLang="en-US" smtClean="0"/>
              <a:t>No</a:t>
            </a:r>
          </a:p>
          <a:p>
            <a:pPr lvl="1"/>
            <a:r>
              <a:rPr lang="en-GB" altLang="en-US" smtClean="0"/>
              <a:t>Abstain</a:t>
            </a:r>
          </a:p>
        </p:txBody>
      </p:sp>
      <p:sp>
        <p:nvSpPr>
          <p:cNvPr id="4710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Straw poll</a:t>
            </a:r>
          </a:p>
        </p:txBody>
      </p:sp>
      <p:sp>
        <p:nvSpPr>
          <p:cNvPr id="4710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January 2016</a:t>
            </a:r>
          </a:p>
        </p:txBody>
      </p:sp>
      <p:sp>
        <p:nvSpPr>
          <p:cNvPr id="471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471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33D3C6EF-D75A-4CAE-AB7C-424201B792DA}" type="slidenum">
              <a:rPr lang="en-US" altLang="en-US" sz="1200" b="0"/>
              <a:pPr/>
              <a:t>12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8709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Is advance working group review of the tentative agenda for the leadership summit needed?</a:t>
            </a:r>
          </a:p>
          <a:p>
            <a:pPr lvl="1"/>
            <a:r>
              <a:rPr lang="en-GB" altLang="en-US" smtClean="0"/>
              <a:t>Yes</a:t>
            </a:r>
          </a:p>
          <a:p>
            <a:pPr lvl="1"/>
            <a:r>
              <a:rPr lang="en-GB" altLang="en-US" smtClean="0"/>
              <a:t>No</a:t>
            </a:r>
          </a:p>
          <a:p>
            <a:pPr lvl="1"/>
            <a:r>
              <a:rPr lang="en-GB" altLang="en-US" smtClean="0"/>
              <a:t>Abstain</a:t>
            </a:r>
          </a:p>
        </p:txBody>
      </p:sp>
      <p:sp>
        <p:nvSpPr>
          <p:cNvPr id="4813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Straw poll</a:t>
            </a: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January 2016</a:t>
            </a:r>
          </a:p>
        </p:txBody>
      </p:sp>
      <p:sp>
        <p:nvSpPr>
          <p:cNvPr id="4813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481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0475BE7D-49E1-4F8B-A6C0-6E2EA5CA2EA8}" type="slidenum">
              <a:rPr lang="en-US" altLang="en-US" sz="1200" b="0"/>
              <a:pPr/>
              <a:t>13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54329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br>
              <a:rPr lang="en-GB" dirty="0" smtClean="0"/>
            </a:br>
            <a:r>
              <a:rPr lang="en-GB" dirty="0" smtClean="0"/>
              <a:t>plenary only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6482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2016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January 2016 802.11 WG plenary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R1: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</a:t>
            </a:r>
            <a:r>
              <a:rPr lang="en-US" b="0" dirty="0" smtClean="0"/>
              <a:t>plenary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Poll: What is the preferred Style of IMT-2020 Participation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802.11 directly participates (through IEEE-SA sector membership) in the IMT-2020 process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802.11 actively supports an 802 EC standing committee that is participating in the IMT-2020 process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802.11 provides requested information to an 802 EC standing committee that is participating in the IMT-2020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802.11 should not participate in the IMT-2020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Need more information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Straw Poll:  Which level of 802.11 participation do you prefer?</a:t>
            </a:r>
          </a:p>
          <a:p>
            <a:pPr marL="0" indent="0">
              <a:buNone/>
            </a:pPr>
            <a:r>
              <a:rPr lang="en-US" sz="2000" dirty="0" smtClean="0"/>
              <a:t>1)  15  2)  48  3) 29  4) 21  5) 43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5565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177526"/>
              </p:ext>
            </p:extLst>
          </p:nvPr>
        </p:nvGraphicFramePr>
        <p:xfrm>
          <a:off x="152400" y="762000"/>
          <a:ext cx="8839200" cy="5129551"/>
        </p:xfrm>
        <a:graphic>
          <a:graphicData uri="http://schemas.openxmlformats.org/drawingml/2006/table">
            <a:tbl>
              <a:tblPr/>
              <a:tblGrid>
                <a:gridCol w="2779620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29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Thurs 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28 to Mar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10 day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 22 to July 19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 through May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 1, 8, 22, 29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Feb 5, 19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5, 12,19, 26, Mar 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</a:t>
                      </a:r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Feb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4, Mar 3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Feb 18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 16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Tues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Feb 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LRLP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 17, Feb 18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2" y="6031468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Motion to approve: Moved:, Seconded: Result: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7574"/>
            <a:ext cx="7770813" cy="682626"/>
          </a:xfrm>
        </p:spPr>
        <p:txBody>
          <a:bodyPr/>
          <a:lstStyle/>
          <a:p>
            <a:r>
              <a:rPr lang="en-AU" sz="2800" dirty="0" err="1" smtClean="0"/>
              <a:t>TGak</a:t>
            </a:r>
            <a:r>
              <a:rPr lang="en-AU" sz="2800" dirty="0" smtClean="0"/>
              <a:t> Recirculation WG Letter Ballot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25" y="1830387"/>
            <a:ext cx="8202613" cy="4113213"/>
          </a:xfrm>
        </p:spPr>
        <p:txBody>
          <a:bodyPr/>
          <a:lstStyle/>
          <a:p>
            <a:pPr lvl="0"/>
            <a:r>
              <a:rPr lang="en-US" dirty="0">
                <a:cs typeface="ＭＳ Ｐゴシック" charset="0"/>
              </a:rPr>
              <a:t>Motion: </a:t>
            </a:r>
            <a:r>
              <a:rPr lang="en-US" b="0" dirty="0"/>
              <a:t>Having approved comment resolutions for all of the comments received from LB212 on P802.11ak Draft_D1.0 as contained in document 11-15/0556r19,</a:t>
            </a:r>
          </a:p>
          <a:p>
            <a:pPr lvl="1"/>
            <a:r>
              <a:rPr lang="en-US" dirty="0"/>
              <a:t>Instruct the editor to prepare Draft D2.0 incorporating these resolutions and,</a:t>
            </a:r>
          </a:p>
          <a:p>
            <a:pPr lvl="1"/>
            <a:r>
              <a:rPr lang="en-US" dirty="0"/>
              <a:t>Approve a 15 day Working Group Recirculation Ballot asking the question “Should </a:t>
            </a:r>
            <a:r>
              <a:rPr lang="en-US" dirty="0" err="1"/>
              <a:t>TGak</a:t>
            </a:r>
            <a:r>
              <a:rPr lang="en-US" dirty="0"/>
              <a:t> Draft_D2.0 be forwarded to Sponsor Ballot?”</a:t>
            </a:r>
          </a:p>
          <a:p>
            <a:r>
              <a:rPr lang="en-GB" dirty="0" smtClean="0"/>
              <a:t>Moved </a:t>
            </a:r>
            <a:r>
              <a:rPr lang="en-GB" dirty="0"/>
              <a:t>by Donald Eastlake on behalf of </a:t>
            </a:r>
            <a:r>
              <a:rPr lang="en-US" dirty="0" err="1" smtClean="0"/>
              <a:t>TGak</a:t>
            </a:r>
            <a:endParaRPr lang="en-US" dirty="0" smtClean="0"/>
          </a:p>
          <a:p>
            <a:r>
              <a:rPr lang="en-US" dirty="0" smtClean="0"/>
              <a:t>Result: </a:t>
            </a:r>
            <a:endParaRPr lang="en-US" dirty="0"/>
          </a:p>
          <a:p>
            <a:pPr lvl="1"/>
            <a:endParaRPr lang="en-US" dirty="0"/>
          </a:p>
          <a:p>
            <a:r>
              <a:rPr lang="en-GB" sz="1600" dirty="0"/>
              <a:t>TG vote: </a:t>
            </a:r>
            <a:r>
              <a:rPr lang="en-GB" sz="1600" dirty="0" smtClean="0"/>
              <a:t>Moved</a:t>
            </a:r>
            <a:r>
              <a:rPr lang="en-GB" sz="1600" dirty="0"/>
              <a:t>: Michael Fischer,  Seconded: Ganesh </a:t>
            </a:r>
            <a:r>
              <a:rPr lang="en-GB" sz="1600" dirty="0" err="1"/>
              <a:t>Venkatesan</a:t>
            </a:r>
            <a:r>
              <a:rPr lang="en-GB" sz="1600" dirty="0"/>
              <a:t>, Result: 4-0-0</a:t>
            </a:r>
            <a:endParaRPr lang="en-US" sz="1600" dirty="0"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1423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7574"/>
            <a:ext cx="7770813" cy="682626"/>
          </a:xfrm>
        </p:spPr>
        <p:txBody>
          <a:bodyPr/>
          <a:lstStyle/>
          <a:p>
            <a:r>
              <a:rPr lang="en-AU" sz="2800" dirty="0" smtClean="0"/>
              <a:t>IEEE 802 </a:t>
            </a:r>
            <a:r>
              <a:rPr lang="en-AU" sz="2800" dirty="0" smtClean="0"/>
              <a:t> </a:t>
            </a:r>
            <a:r>
              <a:rPr lang="en-AU" sz="2800" dirty="0" smtClean="0"/>
              <a:t>liaison to ITU-R WP5D on IMT-2020 interest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25" y="1830387"/>
            <a:ext cx="8202613" cy="4494213"/>
          </a:xfrm>
        </p:spPr>
        <p:txBody>
          <a:bodyPr/>
          <a:lstStyle/>
          <a:p>
            <a:pPr marL="457200" lvl="1" indent="0">
              <a:buNone/>
            </a:pPr>
            <a:r>
              <a:rPr lang="en-AU" sz="2800" b="1" dirty="0" smtClean="0"/>
              <a:t>Motion:</a:t>
            </a:r>
          </a:p>
          <a:p>
            <a:pPr lvl="1"/>
            <a:r>
              <a:rPr lang="en-AU" sz="2400" dirty="0" smtClean="0"/>
              <a:t>Based </a:t>
            </a:r>
            <a:r>
              <a:rPr lang="en-AU" sz="2400" dirty="0"/>
              <a:t>on interest expressed during the IEEE 802.11 WNG meeting on 19 January 2016  in the IMT-2020 activity, IEEE 802.11 WG recommends to IEEE 802 EC that a liaison be sent to ITU-R WP5D indicating that IEEE 802 is interested in participating in the IMT-2020 </a:t>
            </a:r>
            <a:r>
              <a:rPr lang="en-AU" sz="2400" dirty="0" smtClean="0"/>
              <a:t>process.</a:t>
            </a:r>
          </a:p>
          <a:p>
            <a:pPr lvl="1"/>
            <a:endParaRPr lang="en-AU" sz="2400" b="1" i="1" dirty="0"/>
          </a:p>
          <a:p>
            <a:pPr lvl="1"/>
            <a:r>
              <a:rPr lang="en-AU" sz="2400" b="1" dirty="0"/>
              <a:t>Moved: </a:t>
            </a:r>
            <a:r>
              <a:rPr lang="en-AU" sz="2400" b="1" dirty="0" smtClean="0"/>
              <a:t>Andrew Myles</a:t>
            </a:r>
            <a:endParaRPr lang="en-AU" sz="2400" b="1" dirty="0"/>
          </a:p>
          <a:p>
            <a:pPr lvl="1"/>
            <a:r>
              <a:rPr lang="en-AU" sz="2400" b="1" dirty="0"/>
              <a:t>Seconded: </a:t>
            </a:r>
            <a:r>
              <a:rPr lang="en-AU" sz="2400" b="1" dirty="0" smtClean="0"/>
              <a:t>Joseph Levy</a:t>
            </a:r>
          </a:p>
          <a:p>
            <a:pPr lvl="1"/>
            <a:r>
              <a:rPr lang="en-AU" sz="2400" b="1" dirty="0" smtClean="0"/>
              <a:t>Result:</a:t>
            </a:r>
            <a:endParaRPr lang="en-AU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788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41374"/>
            <a:ext cx="7770813" cy="454026"/>
          </a:xfrm>
        </p:spPr>
        <p:txBody>
          <a:bodyPr/>
          <a:lstStyle/>
          <a:p>
            <a:r>
              <a:rPr lang="en-US" sz="2400" dirty="0" smtClean="0"/>
              <a:t>Straw Poll: Possible Benefits to 802.11 from IMT-2020 Participation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25" y="1601787"/>
            <a:ext cx="8202613" cy="4113213"/>
          </a:xfrm>
        </p:spPr>
        <p:txBody>
          <a:bodyPr/>
          <a:lstStyle/>
          <a:p>
            <a:pPr marL="514350" indent="-457200">
              <a:buFont typeface="+mj-lt"/>
              <a:buAutoNum type="arabicPeriod"/>
            </a:pPr>
            <a:r>
              <a:rPr lang="en-AU" sz="2000" dirty="0"/>
              <a:t>Access to additional spectrum allocated for 5G use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AU" sz="1800" dirty="0"/>
              <a:t>Particularly in countries that focus on ITU-R </a:t>
            </a:r>
            <a:r>
              <a:rPr lang="en-AU" sz="1800" dirty="0" smtClean="0"/>
              <a:t>allocations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AU" sz="1800" dirty="0" smtClean="0"/>
              <a:t>Note 5G spectrum is anticipated to be both Licenced and Un-Licensed</a:t>
            </a:r>
          </a:p>
          <a:p>
            <a:pPr marL="114300" indent="0"/>
            <a:r>
              <a:rPr lang="en-AU" sz="2000" dirty="0" smtClean="0"/>
              <a:t>Straw Poll: Is obtaining access to 5G spectrum important to 802.11?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 smtClean="0"/>
              <a:t>Critically important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 smtClean="0"/>
              <a:t>Nice to have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 smtClean="0"/>
              <a:t>Not important</a:t>
            </a:r>
          </a:p>
          <a:p>
            <a:pPr marL="514350" indent="-457200">
              <a:buFont typeface="+mj-lt"/>
              <a:buAutoNum type="arabicPeriod" startAt="2"/>
            </a:pPr>
            <a:r>
              <a:rPr lang="en-AU" sz="2000" dirty="0" smtClean="0"/>
              <a:t>Better </a:t>
            </a:r>
            <a:r>
              <a:rPr lang="en-AU" sz="2000" dirty="0"/>
              <a:t>insight into what is required for 5G, which may impact our work on IEEE 802.11ax, 802.11ah and other existing/new work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AU" sz="1800" dirty="0"/>
              <a:t>Including IoT, w</a:t>
            </a:r>
            <a:r>
              <a:rPr lang="en-US" sz="1800" dirty="0"/>
              <a:t>ireless broadband and “mission Critical</a:t>
            </a:r>
            <a:r>
              <a:rPr lang="en-US" sz="1800" dirty="0" smtClean="0"/>
              <a:t>”</a:t>
            </a:r>
          </a:p>
          <a:p>
            <a:pPr marL="114300" indent="0"/>
            <a:r>
              <a:rPr lang="en-AU" sz="2000" dirty="0"/>
              <a:t>Straw Poll: Is </a:t>
            </a:r>
            <a:r>
              <a:rPr lang="en-AU" sz="2000" dirty="0" smtClean="0"/>
              <a:t>understanding 5G important </a:t>
            </a:r>
            <a:r>
              <a:rPr lang="en-AU" sz="2000" dirty="0"/>
              <a:t>to 802.11?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Critically important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Nice to have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Not </a:t>
            </a:r>
            <a:r>
              <a:rPr lang="en-AU" sz="1800" dirty="0" smtClean="0"/>
              <a:t>important</a:t>
            </a:r>
            <a:endParaRPr lang="en-AU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4090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98151</TotalTime>
  <Words>1175</Words>
  <Application>Microsoft Office PowerPoint</Application>
  <PresentationFormat>On-screen Show (4:3)</PresentationFormat>
  <Paragraphs>254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Default Design</vt:lpstr>
      <vt:lpstr>Microsoft Word 97 - 2003 Document</vt:lpstr>
      <vt:lpstr>802.11 January 2016 WG Motions</vt:lpstr>
      <vt:lpstr>Abstract</vt:lpstr>
      <vt:lpstr>Wednesday</vt:lpstr>
      <vt:lpstr>Straw Poll: What is the preferred Style of IMT-2020 Participation </vt:lpstr>
      <vt:lpstr>Friday</vt:lpstr>
      <vt:lpstr>PowerPoint Presentation</vt:lpstr>
      <vt:lpstr>TGak Recirculation WG Letter Ballot</vt:lpstr>
      <vt:lpstr>IEEE 802  liaison to ITU-R WP5D on IMT-2020 interest</vt:lpstr>
      <vt:lpstr>Straw Poll: Possible Benefits to 802.11 from IMT-2020 Participation </vt:lpstr>
      <vt:lpstr>Straw Poll: Possible Benefits to 802.11 of IMT-2020 Participation (cont.) </vt:lpstr>
      <vt:lpstr>Straw Poll: Possible Benefits to 802.11 of IMT-2020 Participation (cont.) </vt:lpstr>
      <vt:lpstr>Straw poll</vt:lpstr>
      <vt:lpstr>Straw poll</vt:lpstr>
      <vt:lpstr>Friday – EC Motions plenary only  </vt:lpstr>
      <vt:lpstr>EC items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January 2016</cp:keywords>
  <cp:lastModifiedBy>Dorothy Stanley</cp:lastModifiedBy>
  <cp:revision>1903</cp:revision>
  <cp:lastPrinted>1998-02-10T13:28:06Z</cp:lastPrinted>
  <dcterms:created xsi:type="dcterms:W3CDTF">1998-02-10T13:07:52Z</dcterms:created>
  <dcterms:modified xsi:type="dcterms:W3CDTF">2016-01-22T02:37:09Z</dcterms:modified>
</cp:coreProperties>
</file>