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40" r:id="rId14"/>
    <p:sldId id="326" r:id="rId15"/>
    <p:sldId id="325" r:id="rId16"/>
    <p:sldId id="305" r:id="rId17"/>
    <p:sldId id="289" r:id="rId18"/>
    <p:sldId id="345" r:id="rId19"/>
    <p:sldId id="297" r:id="rId20"/>
    <p:sldId id="346" r:id="rId21"/>
    <p:sldId id="303" r:id="rId22"/>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22" autoAdjust="0"/>
    <p:restoredTop sz="95683" autoAdjust="0"/>
  </p:normalViewPr>
  <p:slideViewPr>
    <p:cSldViewPr>
      <p:cViewPr>
        <p:scale>
          <a:sx n="90" d="100"/>
          <a:sy n="90" d="100"/>
        </p:scale>
        <p:origin x="-79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802.11-15/1527r0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802.11-15/1527r0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802.11-15/1527r0</a:t>
            </a:r>
            <a:endParaRPr lang="en-US"/>
          </a:p>
        </p:txBody>
      </p:sp>
      <p:sp>
        <p:nvSpPr>
          <p:cNvPr id="11267" name="Rectangle 3"/>
          <p:cNvSpPr>
            <a:spLocks noGrp="1" noChangeArrowheads="1"/>
          </p:cNvSpPr>
          <p:nvPr>
            <p:ph type="dt" sz="quarter" idx="1"/>
          </p:nvPr>
        </p:nvSpPr>
        <p:spPr>
          <a:noFill/>
        </p:spPr>
        <p:txBody>
          <a:bodyPr/>
          <a:lstStyle/>
          <a:p>
            <a:r>
              <a:rPr lang="en-US" smtClean="0"/>
              <a:t>January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802.11-15/1527r0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802.11-15/1527r0</a:t>
            </a:r>
            <a:endParaRPr lang="en-US"/>
          </a:p>
        </p:txBody>
      </p:sp>
      <p:sp>
        <p:nvSpPr>
          <p:cNvPr id="12291" name="Rectangle 3"/>
          <p:cNvSpPr>
            <a:spLocks noGrp="1" noChangeArrowheads="1"/>
          </p:cNvSpPr>
          <p:nvPr>
            <p:ph type="dt" sz="quarter" idx="1"/>
          </p:nvPr>
        </p:nvSpPr>
        <p:spPr>
          <a:noFill/>
        </p:spPr>
        <p:txBody>
          <a:bodyPr/>
          <a:lstStyle/>
          <a:p>
            <a:r>
              <a:rPr lang="en-US" smtClean="0"/>
              <a:t>January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802.11-15/1527r0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802.11-15/1527r0</a:t>
            </a:r>
            <a:endParaRPr lang="en-US"/>
          </a:p>
        </p:txBody>
      </p:sp>
      <p:sp>
        <p:nvSpPr>
          <p:cNvPr id="13315" name="Rectangle 3"/>
          <p:cNvSpPr>
            <a:spLocks noGrp="1" noChangeArrowheads="1"/>
          </p:cNvSpPr>
          <p:nvPr>
            <p:ph type="dt" sz="quarter" idx="1"/>
          </p:nvPr>
        </p:nvSpPr>
        <p:spPr>
          <a:noFill/>
        </p:spPr>
        <p:txBody>
          <a:bodyPr/>
          <a:lstStyle/>
          <a:p>
            <a:r>
              <a:rPr lang="en-US" smtClean="0"/>
              <a:t>January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802.11-15/1527r0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802.11-15/1527r0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1.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PNP/2015-1/IEEE_802_OM_proposed_v17.3.pdf" TargetMode="External"/><Relationship Id="rId7" Type="http://schemas.openxmlformats.org/officeDocument/2006/relationships/hyperlink" Target="http://standards.ieee.org/develop/indconn/index.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ec/dcn/15/ec-15-0080-00-00EC-proposed-rules-changes-for-industry-connections.pdf" TargetMode="External"/><Relationship Id="rId5" Type="http://schemas.openxmlformats.org/officeDocument/2006/relationships/hyperlink" Target="https://mentor.ieee.org/802-ec/dcn/15/ec-15-0090-02-00EC-rule-changes-for-november-2015.pdf" TargetMode="External"/><Relationship Id="rId4" Type="http://schemas.openxmlformats.org/officeDocument/2006/relationships/hyperlink" Target="https://mentor.ieee.org/802-ec/dcn/15/ec-15-0090-00-00EC-rule-changes-for-november-2015.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1226-03-0000-november-2015-wg-motions.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5/11-15-1226-03-0000-november-2015-wg-motions.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January 2016</a:t>
            </a:r>
            <a:endParaRPr lang="en-US" dirty="0"/>
          </a:p>
        </p:txBody>
      </p:sp>
      <p:sp>
        <p:nvSpPr>
          <p:cNvPr id="1028" name="Footer Placeholder 4"/>
          <p:cNvSpPr>
            <a:spLocks noGrp="1"/>
          </p:cNvSpPr>
          <p:nvPr>
            <p:ph type="ftr" sz="quarter" idx="11"/>
          </p:nvPr>
        </p:nvSpPr>
        <p:spPr>
          <a:noFill/>
        </p:spPr>
        <p:txBody>
          <a:bodyPr/>
          <a:lstStyle/>
          <a:p>
            <a:r>
              <a:rPr lang="en-US" smtClean="0"/>
              <a:t>D. Stanley HPE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January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2016-01-17</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180"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2016</a:t>
            </a:r>
            <a:endParaRPr lang="en-US"/>
          </a:p>
        </p:txBody>
      </p:sp>
      <p:sp>
        <p:nvSpPr>
          <p:cNvPr id="8195" name="Footer Placeholder 4"/>
          <p:cNvSpPr>
            <a:spLocks noGrp="1"/>
          </p:cNvSpPr>
          <p:nvPr>
            <p:ph type="ftr" sz="quarter" idx="11"/>
          </p:nvPr>
        </p:nvSpPr>
        <p:spPr>
          <a:noFill/>
        </p:spPr>
        <p:txBody>
          <a:bodyPr/>
          <a:lstStyle/>
          <a:p>
            <a:r>
              <a:rPr lang="en-US" smtClean="0"/>
              <a:t>D.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www.ieee802.org/PNP/approved/IEEE_802_OM_v18.pdf</a:t>
            </a:r>
            <a:endParaRPr lang="en-US" altLang="en-US" sz="1600" dirty="0" smtClean="0"/>
          </a:p>
          <a:p>
            <a:pPr>
              <a:lnSpc>
                <a:spcPct val="80000"/>
              </a:lnSpc>
              <a:defRPr/>
            </a:pPr>
            <a:r>
              <a:rPr lang="en-US" sz="2000" dirty="0" smtClean="0"/>
              <a:t>IEEE </a:t>
            </a:r>
            <a:r>
              <a:rPr lang="en-US" sz="2000" dirty="0"/>
              <a:t>802 Working Group Policies &amp;Procedures (</a:t>
            </a:r>
            <a:r>
              <a:rPr lang="en-US" sz="2000" dirty="0" smtClean="0"/>
              <a:t>13 Nov 2015)</a:t>
            </a:r>
            <a:endParaRPr lang="en-US" sz="2000" dirty="0"/>
          </a:p>
          <a:p>
            <a:pPr lvl="1"/>
            <a:r>
              <a:rPr lang="en-US" altLang="en-US" sz="1600" dirty="0">
                <a:hlinkClick r:id="rId5"/>
              </a:rPr>
              <a:t>http://</a:t>
            </a:r>
            <a:r>
              <a:rPr lang="en-US" altLang="en-US" sz="1600" dirty="0" smtClean="0">
                <a:hlinkClick r:id="rId5"/>
              </a:rPr>
              <a:t>www.ieee802.org/PNP/approved/IEEE_802_WG_PandP_v18.pdf</a:t>
            </a:r>
            <a:r>
              <a:rPr lang="en-US" altLang="en-US" sz="1600" dirty="0" smtClean="0"/>
              <a:t>   </a:t>
            </a:r>
          </a:p>
          <a:p>
            <a:r>
              <a:rPr lang="en-US" sz="2000" dirty="0" smtClean="0"/>
              <a:t>IEEE </a:t>
            </a:r>
            <a:r>
              <a:rPr lang="en-US" sz="2000" dirty="0"/>
              <a:t>802 LMSC Chair's Guidelines </a:t>
            </a:r>
            <a:r>
              <a:rPr lang="en-US" sz="2000" dirty="0" smtClean="0"/>
              <a:t>(13 Nov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www.ieee802.org/PNP/approved/IEEE_802_Chairs_guidelines_v21.pdf</a:t>
            </a:r>
            <a:r>
              <a:rPr lang="en-US" sz="1600" dirty="0" smtClean="0"/>
              <a:t>  </a:t>
            </a:r>
          </a:p>
          <a:p>
            <a:r>
              <a:rPr lang="en-US" sz="2000" dirty="0" smtClean="0"/>
              <a:t>IEEE </a:t>
            </a:r>
            <a:r>
              <a:rPr lang="en-US" sz="2000" dirty="0"/>
              <a:t>802.11 WG OM: </a:t>
            </a:r>
            <a:r>
              <a:rPr lang="en-US" sz="2000" dirty="0" smtClean="0"/>
              <a:t>(13 Nov 2015)</a:t>
            </a:r>
            <a:endParaRPr lang="en-US" sz="2000" dirty="0"/>
          </a:p>
          <a:p>
            <a:pPr lvl="1"/>
            <a:r>
              <a:rPr lang="en-US" altLang="en-US" sz="1600" dirty="0">
                <a:hlinkClick r:id="rId8"/>
              </a:rPr>
              <a:t>https://</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 2015 IEEE 802 EC Rule Changes</a:t>
            </a:r>
            <a:endParaRPr lang="en-US" sz="2800" dirty="0"/>
          </a:p>
        </p:txBody>
      </p:sp>
      <p:sp>
        <p:nvSpPr>
          <p:cNvPr id="3" name="Content Placeholder 2"/>
          <p:cNvSpPr>
            <a:spLocks noGrp="1"/>
          </p:cNvSpPr>
          <p:nvPr>
            <p:ph idx="1"/>
          </p:nvPr>
        </p:nvSpPr>
        <p:spPr>
          <a:xfrm>
            <a:off x="609600" y="1600200"/>
            <a:ext cx="8382000" cy="5105400"/>
          </a:xfrm>
        </p:spPr>
        <p:txBody>
          <a:bodyPr/>
          <a:lstStyle/>
          <a:p>
            <a:r>
              <a:rPr lang="en-US" sz="2000" dirty="0" smtClean="0"/>
              <a:t>LMSC P&amp;P – No changes </a:t>
            </a:r>
          </a:p>
          <a:p>
            <a:r>
              <a:rPr lang="en-US" sz="2000" dirty="0" smtClean="0"/>
              <a:t>802 LMSC  OM  - Changed at same time as WG P&amp;P</a:t>
            </a:r>
          </a:p>
          <a:p>
            <a:pPr lvl="1"/>
            <a:r>
              <a:rPr lang="en-GB" sz="1800" dirty="0" smtClean="0"/>
              <a:t>Add </a:t>
            </a:r>
            <a:r>
              <a:rPr lang="en-GB" sz="1800" dirty="0" smtClean="0"/>
              <a:t>Joint working group treasury text in section 15 (deleted from IEEE 802 WG P&amp;P section14.2)</a:t>
            </a:r>
          </a:p>
          <a:p>
            <a:pPr lvl="1"/>
            <a:r>
              <a:rPr lang="en-GB" sz="1800" dirty="0" smtClean="0"/>
              <a:t>Add Industry Connections (4.4)</a:t>
            </a:r>
          </a:p>
          <a:p>
            <a:pPr lvl="1"/>
            <a:r>
              <a:rPr lang="en-GB" sz="1800" dirty="0" smtClean="0"/>
              <a:t>Subgroup meeting advance notice requirements (5 day REG, 10 electronic, 30 F2F)</a:t>
            </a:r>
          </a:p>
          <a:p>
            <a:pPr lvl="1"/>
            <a:r>
              <a:rPr lang="en-US" sz="1800" dirty="0" smtClean="0">
                <a:hlinkClick r:id="rId3"/>
              </a:rPr>
              <a:t>http://www.ieee802.org/PNP/2015-1/IEEE_802_OM_proposed_v17.3.pdf</a:t>
            </a:r>
            <a:r>
              <a:rPr lang="en-US" sz="1800" dirty="0" smtClean="0"/>
              <a:t>    </a:t>
            </a:r>
          </a:p>
          <a:p>
            <a:r>
              <a:rPr lang="en-US" sz="2000" b="1" dirty="0" smtClean="0"/>
              <a:t>WG </a:t>
            </a:r>
            <a:r>
              <a:rPr lang="en-US" sz="2000" b="1" dirty="0"/>
              <a:t>P&amp;P </a:t>
            </a:r>
            <a:r>
              <a:rPr lang="en-US" sz="2000" b="1" dirty="0" smtClean="0"/>
              <a:t>– </a:t>
            </a:r>
            <a:r>
              <a:rPr lang="en-US" sz="2000" dirty="0" smtClean="0"/>
              <a:t>Was forwarded to </a:t>
            </a:r>
            <a:r>
              <a:rPr lang="en-US" sz="2000" dirty="0" err="1" smtClean="0"/>
              <a:t>Audcom</a:t>
            </a:r>
            <a:r>
              <a:rPr lang="en-US" sz="2000" dirty="0" smtClean="0"/>
              <a:t> </a:t>
            </a:r>
            <a:r>
              <a:rPr lang="en-US" sz="2000" dirty="0"/>
              <a:t>July 2015</a:t>
            </a:r>
          </a:p>
          <a:p>
            <a:pPr lvl="1"/>
            <a:r>
              <a:rPr lang="en-US" sz="1800" dirty="0" smtClean="0"/>
              <a:t>Changes are summarized in </a:t>
            </a:r>
            <a:r>
              <a:rPr lang="en-US" sz="1800" dirty="0" smtClean="0">
                <a:hlinkClick r:id="rId4"/>
              </a:rPr>
              <a:t>ec-14-0087-09</a:t>
            </a:r>
            <a:r>
              <a:rPr lang="en-US" sz="1800" dirty="0" smtClean="0"/>
              <a:t> , </a:t>
            </a:r>
            <a:r>
              <a:rPr lang="en-US" sz="1800" dirty="0" smtClean="0">
                <a:hlinkClick r:id="rId5"/>
              </a:rPr>
              <a:t>ec-15-0090-02</a:t>
            </a:r>
            <a:r>
              <a:rPr lang="en-US" sz="1800" dirty="0" smtClean="0"/>
              <a:t> and </a:t>
            </a:r>
            <a:r>
              <a:rPr lang="en-US" sz="1800" dirty="0" smtClean="0">
                <a:hlinkClick r:id="rId6"/>
              </a:rPr>
              <a:t>ec-15-0080-00</a:t>
            </a:r>
            <a:endParaRPr lang="en-US" sz="1800" dirty="0" smtClean="0"/>
          </a:p>
          <a:p>
            <a:r>
              <a:rPr lang="en-US" sz="2000" dirty="0" smtClean="0"/>
              <a:t>Chair’s Guidelines – </a:t>
            </a:r>
          </a:p>
          <a:p>
            <a:pPr lvl="1"/>
            <a:r>
              <a:rPr lang="en-US" sz="1800" dirty="0" smtClean="0"/>
              <a:t>Add </a:t>
            </a:r>
            <a:r>
              <a:rPr lang="en-US" sz="1800" dirty="0" smtClean="0"/>
              <a:t>Industry Connections </a:t>
            </a:r>
            <a:r>
              <a:rPr lang="en-US" sz="1800" dirty="0" smtClean="0"/>
              <a:t>(see </a:t>
            </a:r>
            <a:r>
              <a:rPr lang="en-US" sz="1800" dirty="0" smtClean="0">
                <a:hlinkClick r:id="rId7"/>
              </a:rPr>
              <a:t>http</a:t>
            </a:r>
            <a:r>
              <a:rPr lang="en-US" sz="1800" dirty="0">
                <a:hlinkClick r:id="rId7"/>
              </a:rPr>
              <a:t>://</a:t>
            </a:r>
            <a:r>
              <a:rPr lang="en-US" sz="1800" dirty="0" smtClean="0">
                <a:hlinkClick r:id="rId7"/>
              </a:rPr>
              <a:t>standards.ieee.org/develop/indconn/index.html</a:t>
            </a:r>
            <a:r>
              <a:rPr lang="en-US" sz="1800" dirty="0" smtClean="0"/>
              <a:t> )</a:t>
            </a:r>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a:t>
            </a:r>
            <a:r>
              <a:rPr lang="en-US" dirty="0" smtClean="0"/>
              <a:t>contains </a:t>
            </a:r>
            <a:r>
              <a:rPr lang="en-US" dirty="0"/>
              <a:t>the current IEEE 902.11 Operations Manual (approved </a:t>
            </a:r>
            <a:r>
              <a:rPr lang="en-US" dirty="0" smtClean="0"/>
              <a:t>Nov </a:t>
            </a:r>
            <a:r>
              <a:rPr lang="en-US" dirty="0" smtClean="0"/>
              <a:t>2015). </a:t>
            </a:r>
            <a:r>
              <a:rPr lang="en-US" dirty="0" smtClean="0"/>
              <a:t>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a:t>
            </a:r>
            <a:r>
              <a:rPr lang="en-US" dirty="0" smtClean="0"/>
              <a:t>groups</a:t>
            </a:r>
          </a:p>
          <a:p>
            <a:r>
              <a:rPr lang="en-US" dirty="0" smtClean="0"/>
              <a:t>Additional changes to be considered at March 2016 plenary</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2015 Action item re: attendance</a:t>
            </a:r>
            <a:endParaRPr lang="en-US" dirty="0"/>
          </a:p>
        </p:txBody>
      </p:sp>
      <p:sp>
        <p:nvSpPr>
          <p:cNvPr id="3" name="Content Placeholder 2"/>
          <p:cNvSpPr>
            <a:spLocks noGrp="1"/>
          </p:cNvSpPr>
          <p:nvPr>
            <p:ph idx="1"/>
          </p:nvPr>
        </p:nvSpPr>
        <p:spPr>
          <a:xfrm>
            <a:off x="304800" y="1524000"/>
            <a:ext cx="8382000" cy="5029200"/>
          </a:xfrm>
        </p:spPr>
        <p:txBody>
          <a:bodyPr/>
          <a:lstStyle/>
          <a:p>
            <a:r>
              <a:rPr lang="en-US" dirty="0" smtClean="0"/>
              <a:t>Nov 2015 closing plenary motion:</a:t>
            </a:r>
          </a:p>
          <a:p>
            <a:pPr lvl="1"/>
            <a:r>
              <a:rPr lang="en-US" dirty="0" smtClean="0"/>
              <a:t>Direct </a:t>
            </a:r>
            <a:r>
              <a:rPr lang="en-US" dirty="0"/>
              <a:t>the WG leadership to investigate the necessary changes in rules and procedures to enable “Attendance requirements shall be considered satisfied by attendee who has registered for 802.11 as primary group, when the badge is picked up”, and report back to the WG in the January 2016 session.” </a:t>
            </a:r>
            <a:endParaRPr lang="en-US" dirty="0"/>
          </a:p>
          <a:p>
            <a:pPr lvl="1"/>
            <a:r>
              <a:rPr lang="en-US" dirty="0" smtClean="0"/>
              <a:t>Moved</a:t>
            </a:r>
            <a:r>
              <a:rPr lang="en-US" dirty="0"/>
              <a:t>: Knut </a:t>
            </a:r>
            <a:r>
              <a:rPr lang="en-US" dirty="0" err="1" smtClean="0"/>
              <a:t>Odman</a:t>
            </a:r>
            <a:r>
              <a:rPr lang="en-US" dirty="0" smtClean="0"/>
              <a:t>, Seconded</a:t>
            </a:r>
            <a:r>
              <a:rPr lang="en-US" dirty="0"/>
              <a:t>: Paul </a:t>
            </a:r>
            <a:r>
              <a:rPr lang="en-US" dirty="0" smtClean="0"/>
              <a:t>Lambert, Result</a:t>
            </a:r>
            <a:r>
              <a:rPr lang="en-US" dirty="0"/>
              <a:t>: 41-2-8 </a:t>
            </a:r>
            <a:r>
              <a:rPr lang="en-US" dirty="0" smtClean="0"/>
              <a:t>Passes</a:t>
            </a:r>
          </a:p>
          <a:p>
            <a:pPr lvl="1"/>
            <a:r>
              <a:rPr lang="en-US" dirty="0"/>
              <a:t>See </a:t>
            </a:r>
            <a:r>
              <a:rPr lang="en-US" dirty="0">
                <a:hlinkClick r:id="rId3"/>
              </a:rPr>
              <a:t>https://</a:t>
            </a:r>
            <a:r>
              <a:rPr lang="en-US" dirty="0" smtClean="0">
                <a:hlinkClick r:id="rId3"/>
              </a:rPr>
              <a:t>mentor.ieee.org/802.11/dcn/15/11-15-1226-03-0000-november-2015-wg-motions.pptx</a:t>
            </a:r>
            <a:r>
              <a:rPr lang="en-US" dirty="0" smtClean="0"/>
              <a:t> </a:t>
            </a:r>
            <a:endParaRPr lang="en-US" dirty="0"/>
          </a:p>
          <a:p>
            <a:pPr lvl="0"/>
            <a:r>
              <a:rPr lang="en-US" dirty="0" smtClean="0"/>
              <a:t>Adrian: I </a:t>
            </a:r>
            <a:r>
              <a:rPr lang="en-US" dirty="0"/>
              <a:t>have delegated investigation to Dorothy as VC for P&amp;P</a:t>
            </a:r>
            <a:r>
              <a:rPr lang="en-US" dirty="0" smtClean="0"/>
              <a:t>.</a:t>
            </a:r>
          </a:p>
          <a:p>
            <a:pPr lvl="1"/>
            <a:r>
              <a:rPr lang="en-US" dirty="0"/>
              <a:t>Discussion and findings to date in 11-16-0025; on agenda for Weds plenary</a:t>
            </a:r>
          </a:p>
          <a:p>
            <a:r>
              <a:rPr lang="en-US" dirty="0" smtClean="0"/>
              <a:t>Adrian: Friday EC Workshop Attendance action item </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330619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2016</a:t>
            </a:r>
            <a:endParaRPr lang="en-US"/>
          </a:p>
        </p:txBody>
      </p:sp>
      <p:sp>
        <p:nvSpPr>
          <p:cNvPr id="3075" name="Footer Placeholder 4"/>
          <p:cNvSpPr>
            <a:spLocks noGrp="1"/>
          </p:cNvSpPr>
          <p:nvPr>
            <p:ph type="ftr" sz="quarter" idx="11"/>
          </p:nvPr>
        </p:nvSpPr>
        <p:spPr>
          <a:noFill/>
        </p:spPr>
        <p:txBody>
          <a:bodyPr/>
          <a:lstStyle/>
          <a:p>
            <a:r>
              <a:rPr lang="en-US" smtClean="0"/>
              <a:t>D. Stanley HPE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Info on IEEE SA Policy changes</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r>
              <a:rPr lang="en-US" dirty="0"/>
              <a:t> </a:t>
            </a:r>
            <a:r>
              <a:rPr lang="en-US" dirty="0" smtClean="0"/>
              <a:t>    November action item re: Attendance</a:t>
            </a:r>
            <a:r>
              <a:rPr lang="en-US" dirty="0" smtClean="0"/>
              <a:t> </a:t>
            </a: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2015 Action item re: attendance</a:t>
            </a:r>
            <a:endParaRPr lang="en-US" dirty="0"/>
          </a:p>
        </p:txBody>
      </p:sp>
      <p:sp>
        <p:nvSpPr>
          <p:cNvPr id="3" name="Content Placeholder 2"/>
          <p:cNvSpPr>
            <a:spLocks noGrp="1"/>
          </p:cNvSpPr>
          <p:nvPr>
            <p:ph idx="1"/>
          </p:nvPr>
        </p:nvSpPr>
        <p:spPr>
          <a:xfrm>
            <a:off x="304800" y="1524000"/>
            <a:ext cx="8382000" cy="4724400"/>
          </a:xfrm>
        </p:spPr>
        <p:txBody>
          <a:bodyPr/>
          <a:lstStyle/>
          <a:p>
            <a:r>
              <a:rPr lang="en-US" dirty="0" smtClean="0"/>
              <a:t>Nov 2015 closing plenary motion:</a:t>
            </a:r>
          </a:p>
          <a:p>
            <a:pPr lvl="1"/>
            <a:r>
              <a:rPr lang="en-US" dirty="0" smtClean="0"/>
              <a:t>Direct </a:t>
            </a:r>
            <a:r>
              <a:rPr lang="en-US" dirty="0"/>
              <a:t>the WG leadership to investigate the necessary changes in rules and procedures to enable “Attendance requirements shall be considered satisfied by attendee who has registered for 802.11 as primary group, when the badge is picked up”, and report back to the WG in the January 2016 session.” </a:t>
            </a:r>
            <a:endParaRPr lang="en-US" dirty="0"/>
          </a:p>
          <a:p>
            <a:pPr lvl="1"/>
            <a:r>
              <a:rPr lang="en-US" dirty="0" smtClean="0"/>
              <a:t>Moved</a:t>
            </a:r>
            <a:r>
              <a:rPr lang="en-US" dirty="0"/>
              <a:t>: Knut </a:t>
            </a:r>
            <a:r>
              <a:rPr lang="en-US" dirty="0" err="1" smtClean="0"/>
              <a:t>Odman</a:t>
            </a:r>
            <a:r>
              <a:rPr lang="en-US" dirty="0" smtClean="0"/>
              <a:t>, Seconded</a:t>
            </a:r>
            <a:r>
              <a:rPr lang="en-US" dirty="0"/>
              <a:t>: Paul </a:t>
            </a:r>
            <a:r>
              <a:rPr lang="en-US" dirty="0" smtClean="0"/>
              <a:t>Lambert, Result</a:t>
            </a:r>
            <a:r>
              <a:rPr lang="en-US" dirty="0"/>
              <a:t>: 41-2-8 </a:t>
            </a:r>
            <a:r>
              <a:rPr lang="en-US" dirty="0" smtClean="0"/>
              <a:t>Passes</a:t>
            </a:r>
          </a:p>
          <a:p>
            <a:pPr lvl="1"/>
            <a:r>
              <a:rPr lang="en-US" dirty="0"/>
              <a:t>See </a:t>
            </a:r>
            <a:r>
              <a:rPr lang="en-US" dirty="0">
                <a:hlinkClick r:id="rId3"/>
              </a:rPr>
              <a:t>https://</a:t>
            </a:r>
            <a:r>
              <a:rPr lang="en-US" dirty="0" smtClean="0">
                <a:hlinkClick r:id="rId3"/>
              </a:rPr>
              <a:t>mentor.ieee.org/802.11/dcn/15/11-15-1226-03-0000-november-2015-wg-motions.pptx</a:t>
            </a:r>
            <a:r>
              <a:rPr lang="en-US" dirty="0" smtClean="0"/>
              <a:t> </a:t>
            </a:r>
            <a:endParaRPr lang="en-US" dirty="0"/>
          </a:p>
          <a:p>
            <a:pPr lvl="0"/>
            <a:r>
              <a:rPr lang="en-US" dirty="0"/>
              <a:t>Adrian: I have delegated investigation to Dorothy as VC for P&amp;P.</a:t>
            </a:r>
          </a:p>
          <a:p>
            <a:pPr lvl="1"/>
            <a:r>
              <a:rPr lang="en-US" dirty="0"/>
              <a:t>Discussion and findings to date in </a:t>
            </a:r>
            <a:r>
              <a:rPr lang="en-US" dirty="0" smtClean="0"/>
              <a:t>11-16-0025; on agenda for Weds plenary</a:t>
            </a:r>
            <a:endParaRPr lang="en-US" dirty="0"/>
          </a:p>
          <a:p>
            <a:r>
              <a:rPr lang="en-US" dirty="0"/>
              <a:t>Adrian: Friday EC Workshop Attendance action item </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38936514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2016</a:t>
            </a:r>
            <a:endParaRPr lang="en-US"/>
          </a:p>
        </p:txBody>
      </p:sp>
      <p:sp>
        <p:nvSpPr>
          <p:cNvPr id="4099" name="Footer Placeholder 2"/>
          <p:cNvSpPr>
            <a:spLocks noGrp="1"/>
          </p:cNvSpPr>
          <p:nvPr>
            <p:ph type="ftr" sz="quarter" idx="11"/>
          </p:nvPr>
        </p:nvSpPr>
        <p:spPr>
          <a:noFill/>
        </p:spPr>
        <p:txBody>
          <a:bodyPr/>
          <a:lstStyle/>
          <a:p>
            <a:r>
              <a:rPr lang="en-US" smtClean="0"/>
              <a:t>D. Stanley HPE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2016</a:t>
            </a:r>
            <a:endParaRPr lang="en-US"/>
          </a:p>
        </p:txBody>
      </p:sp>
      <p:sp>
        <p:nvSpPr>
          <p:cNvPr id="5123" name="Footer Placeholder 2"/>
          <p:cNvSpPr>
            <a:spLocks noGrp="1"/>
          </p:cNvSpPr>
          <p:nvPr>
            <p:ph type="ftr" sz="quarter" idx="11"/>
          </p:nvPr>
        </p:nvSpPr>
        <p:spPr>
          <a:noFill/>
        </p:spPr>
        <p:txBody>
          <a:bodyPr/>
          <a:lstStyle/>
          <a:p>
            <a:r>
              <a:rPr lang="en-US" smtClean="0"/>
              <a:t>D. Stanley HPE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2016</a:t>
            </a:r>
            <a:endParaRPr lang="en-US"/>
          </a:p>
        </p:txBody>
      </p:sp>
      <p:sp>
        <p:nvSpPr>
          <p:cNvPr id="6147" name="Footer Placeholder 2"/>
          <p:cNvSpPr>
            <a:spLocks noGrp="1"/>
          </p:cNvSpPr>
          <p:nvPr>
            <p:ph type="ftr" sz="quarter" idx="11"/>
          </p:nvPr>
        </p:nvSpPr>
        <p:spPr>
          <a:noFill/>
        </p:spPr>
        <p:txBody>
          <a:bodyPr/>
          <a:lstStyle/>
          <a:p>
            <a:r>
              <a:rPr lang="en-US" smtClean="0"/>
              <a:t>D. Stanley HPE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2016</a:t>
            </a:r>
            <a:endParaRPr lang="en-US"/>
          </a:p>
        </p:txBody>
      </p:sp>
      <p:sp>
        <p:nvSpPr>
          <p:cNvPr id="7171" name="Footer Placeholder 2"/>
          <p:cNvSpPr>
            <a:spLocks noGrp="1"/>
          </p:cNvSpPr>
          <p:nvPr>
            <p:ph type="ftr" sz="quarter" idx="11"/>
          </p:nvPr>
        </p:nvSpPr>
        <p:spPr>
          <a:noFill/>
        </p:spPr>
        <p:txBody>
          <a:bodyPr/>
          <a:lstStyle/>
          <a:p>
            <a:r>
              <a:rPr lang="en-US" smtClean="0"/>
              <a:t>D. Stanley HPE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January 2016</a:t>
            </a:r>
            <a:endParaRPr lang="en-US"/>
          </a:p>
        </p:txBody>
      </p:sp>
      <p:sp>
        <p:nvSpPr>
          <p:cNvPr id="11" name="Footer Placeholder 10"/>
          <p:cNvSpPr>
            <a:spLocks noGrp="1"/>
          </p:cNvSpPr>
          <p:nvPr>
            <p:ph type="ftr" sz="quarter" idx="11"/>
          </p:nvPr>
        </p:nvSpPr>
        <p:spPr/>
        <p:txBody>
          <a:bodyPr/>
          <a:lstStyle/>
          <a:p>
            <a:pPr>
              <a:defRPr/>
            </a:pPr>
            <a:r>
              <a:rPr lang="en-US" smtClean="0"/>
              <a:t>D.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36892</TotalTime>
  <Words>1831</Words>
  <Application>Microsoft Office PowerPoint</Application>
  <PresentationFormat>On-screen Show (4:3)</PresentationFormat>
  <Paragraphs>321</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2nd  Vice Chair Report January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Nov 2015 IEEE 802 EC Rule Changes</vt:lpstr>
      <vt:lpstr>LMSC WG P&amp;P Changes</vt:lpstr>
      <vt:lpstr>IEEE 802.11 OM Status and changes</vt:lpstr>
      <vt:lpstr>Email Reflectors</vt:lpstr>
      <vt:lpstr>IEEE 802-ALL EMAIL List Server</vt:lpstr>
      <vt:lpstr>Reminder for Posting Documents</vt:lpstr>
      <vt:lpstr>Nov 2015 Action item re: attendance</vt:lpstr>
      <vt:lpstr>Wednesday –  802.11 Mid-Week Plenary</vt:lpstr>
      <vt:lpstr>Nov 2015 Action item re: attendance</vt:lpstr>
      <vt:lpstr>Friday –  802.11 Closing Plenary</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January 2016</cp:keywords>
  <dc:description>Dorothy Stanley (HP-Aruba Networks)</dc:description>
  <cp:lastModifiedBy>Dorothy Stanley</cp:lastModifiedBy>
  <cp:revision>200</cp:revision>
  <cp:lastPrinted>2014-04-08T14:44:21Z</cp:lastPrinted>
  <dcterms:created xsi:type="dcterms:W3CDTF">2012-03-12T21:29:33Z</dcterms:created>
  <dcterms:modified xsi:type="dcterms:W3CDTF">2016-01-17T21:32:42Z</dcterms:modified>
</cp:coreProperties>
</file>