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66" r:id="rId10"/>
    <p:sldId id="2349" r:id="rId11"/>
    <p:sldId id="2358" r:id="rId12"/>
    <p:sldId id="2322" r:id="rId13"/>
    <p:sldId id="2288" r:id="rId14"/>
    <p:sldId id="2345" r:id="rId15"/>
    <p:sldId id="2353" r:id="rId16"/>
    <p:sldId id="2354" r:id="rId17"/>
    <p:sldId id="2359" r:id="rId18"/>
    <p:sldId id="2361" r:id="rId19"/>
    <p:sldId id="2367" r:id="rId20"/>
    <p:sldId id="2363" r:id="rId21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2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802.11-16/1526r1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802.11-16/1526r1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802.11-16/1526r1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802.11-16/1526r1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January 2016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802.11-16/1526r1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January 2016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(HPE)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802.11-16/1526r1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802.11-16/1526r1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802.11-16/1526r1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802.11-16/1526r1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802.11-16/1526r1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802.11-16/1526r1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802.11-16/1526r1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115D22C-4173-4B26-AC56-6F1B5EA1551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163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802.11-15/1526r1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Meetings/Meeting_Plan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13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2-00ax-simulation-scenarios.docx" TargetMode="External"/><Relationship Id="rId4" Type="http://schemas.openxmlformats.org/officeDocument/2006/relationships/hyperlink" Target="https://mentor.ieee.org/802.11/dcn/14/11-14-0571-11-00ax-evaluation-methodology.doc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1376-02-0arc-update-on-3gpp-ran3-multi-rat-joint-coordination.pptx" TargetMode="External"/><Relationship Id="rId13" Type="http://schemas.openxmlformats.org/officeDocument/2006/relationships/hyperlink" Target="https://mentor.ieee.org/802.11/dcn/15/11-15-0454-00-0arc-some-more-ds-architecture-concepts.pptx" TargetMode="External"/><Relationship Id="rId3" Type="http://schemas.openxmlformats.org/officeDocument/2006/relationships/hyperlink" Target="https://mentor.ieee.org/802.11/dcn/15/11-15-0757-01-0000-802-11-as-a-component-tutorial.pptx" TargetMode="External"/><Relationship Id="rId7" Type="http://schemas.openxmlformats.org/officeDocument/2006/relationships/hyperlink" Target="https://mentor.ieee.org/802.11/dcn/15/11-15-1266-01-0000-tutorial-panel-discussion-perspectives-on-ieee-802-11-in-5g.ppt" TargetMode="External"/><Relationship Id="rId12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1133-00-0arc-existing-oam-interface-specifications.pptx" TargetMode="External"/><Relationship Id="rId11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5/11-15-0842-01-0arc-ieee-802-11-in-5g.pptx" TargetMode="External"/><Relationship Id="rId10" Type="http://schemas.openxmlformats.org/officeDocument/2006/relationships/hyperlink" Target="https://mentor.ieee.org/802.11/dcn/15/11-15-0540-04-0arc-updates-to-revmc-5-1-5.docx" TargetMode="External"/><Relationship Id="rId4" Type="http://schemas.openxmlformats.org/officeDocument/2006/relationships/hyperlink" Target="https://mentor.ieee.org/802.11/dcn/15/11-15-0593-02-0arc-802-11-as-a-component.ppt" TargetMode="External"/><Relationship Id="rId9" Type="http://schemas.openxmlformats.org/officeDocument/2006/relationships/hyperlink" Target="https://mentor.ieee.org/802.11/dcn/15/11-15-1261-02-0arc-mulicast-performance-optimization-features-overview-for-ietf-nov-2015.ppt" TargetMode="External"/><Relationship Id="rId14" Type="http://schemas.openxmlformats.org/officeDocument/2006/relationships/hyperlink" Target="https://mentor.ieee.org/802.11/dcn/14/11-14-1213-01-0arc-ap-arch-concepts-and-distribution-system-acces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2016-01-17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January 2016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November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D4.0; all remaining comments resolved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2 teleconferences (</a:t>
            </a:r>
            <a:r>
              <a:rPr lang="en-GB" dirty="0" smtClean="0"/>
              <a:t>Nov 20, Nov 30)</a:t>
            </a:r>
            <a:r>
              <a:rPr lang="en-US" altLang="ja-JP" dirty="0" smtClean="0"/>
              <a:t> </a:t>
            </a:r>
            <a:r>
              <a:rPr lang="en-US" altLang="ja-JP" dirty="0"/>
              <a:t>and </a:t>
            </a:r>
            <a:r>
              <a:rPr lang="en-US" altLang="ja-JP" dirty="0" smtClean="0"/>
              <a:t>a Piscataway face-to-face (with teleconference facilities) held</a:t>
            </a:r>
          </a:p>
          <a:p>
            <a:pPr lvl="1">
              <a:defRPr/>
            </a:pPr>
            <a:r>
              <a:rPr lang="en-US" altLang="ja-JP" dirty="0" smtClean="0"/>
              <a:t>Editing of D5.0 completed, initial recirculation sponsor ballot underway, closes 2016-01-26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this January meeting: </a:t>
            </a:r>
          </a:p>
          <a:p>
            <a:pPr lvl="1">
              <a:defRPr/>
            </a:pPr>
            <a:r>
              <a:rPr lang="en-US" altLang="ja-JP" dirty="0" smtClean="0"/>
              <a:t>Consider any available presentations</a:t>
            </a:r>
          </a:p>
          <a:p>
            <a:pPr>
              <a:defRPr/>
            </a:pPr>
            <a:r>
              <a:rPr lang="en-US" altLang="ja-JP" dirty="0" smtClean="0"/>
              <a:t>Upcoming BRC meetings: Feb 5, 19 teleconferences, Feb 22- 25 meeting Ft Lauderdale</a:t>
            </a:r>
          </a:p>
          <a:p>
            <a:pPr lvl="1">
              <a:defRPr/>
            </a:pPr>
            <a:endParaRPr lang="en-US" altLang="ja-JP" dirty="0" smtClean="0"/>
          </a:p>
          <a:p>
            <a:pPr lvl="1">
              <a:defRPr/>
            </a:pP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January 2016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HPE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11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January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2286000"/>
            <a:ext cx="8229600" cy="4114800"/>
          </a:xfrm>
        </p:spPr>
        <p:txBody>
          <a:bodyPr/>
          <a:lstStyle/>
          <a:p>
            <a:pPr marL="457200" lvl="0" indent="-457200">
              <a:defRPr sz="1800"/>
            </a:pPr>
            <a:r>
              <a:rPr lang="en-US" dirty="0"/>
              <a:t>Since November 2015 meeting:</a:t>
            </a:r>
          </a:p>
          <a:p>
            <a:pPr marL="914400" lvl="1" indent="-457200">
              <a:defRPr sz="1800"/>
            </a:pPr>
            <a:r>
              <a:rPr lang="en-US" altLang="ko-KR" dirty="0"/>
              <a:t>Continue to address comments received from an initial Sponsor Ballot</a:t>
            </a:r>
          </a:p>
          <a:p>
            <a:pPr marL="1276350" lvl="2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Total 552 comments received in SB: 265 editorial comments, 287 technical comments </a:t>
            </a:r>
          </a:p>
          <a:p>
            <a:pPr marL="1276350" lvl="2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326 comments unresolved after November F2F meeting</a:t>
            </a:r>
          </a:p>
          <a:p>
            <a:pPr marL="1276350" lvl="2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In teleconferences (between Nov 2015 and Jan 2016), 124 comments have been discussed and at this moment 202 comments are unresolved</a:t>
            </a:r>
          </a:p>
          <a:p>
            <a:pPr marL="1276350" lvl="2" indent="-457200">
              <a:defRPr sz="1800"/>
            </a:pPr>
            <a:endParaRPr lang="en-US" dirty="0">
              <a:ea typeface="Times New Roman"/>
              <a:cs typeface="Times New Roman"/>
              <a:sym typeface="Times New Roman"/>
            </a:endParaRPr>
          </a:p>
          <a:p>
            <a:pPr marL="457200" lvl="0" indent="-457200">
              <a:defRPr sz="1800"/>
            </a:pPr>
            <a:r>
              <a:rPr lang="en-US" dirty="0"/>
              <a:t>Goals for January 2016 Meeting: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Resolve 202 remaining comments</a:t>
            </a:r>
          </a:p>
          <a:p>
            <a:pPr marL="914400" lvl="1" indent="-457200">
              <a:defRPr sz="1800"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Approve comment resolution of the comments received from the Sponsor Ballot and move to forward Recirculation SB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January 2016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January 2016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HPE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week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/>
              <a:t>Comment resolution of 1</a:t>
            </a:r>
            <a:r>
              <a:rPr lang="en-US" altLang="ja-JP" baseline="30000" dirty="0"/>
              <a:t>st</a:t>
            </a:r>
            <a:r>
              <a:rPr lang="en-US" altLang="ja-JP" dirty="0"/>
              <a:t> sponsor LB </a:t>
            </a:r>
          </a:p>
          <a:p>
            <a:pPr lvl="1"/>
            <a:r>
              <a:rPr lang="en-US" altLang="ja-JP" dirty="0"/>
              <a:t>Approve 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</a:t>
            </a:r>
            <a:r>
              <a:rPr lang="en-US" altLang="ja-JP" dirty="0" smtClean="0"/>
              <a:t>Mar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January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err="1" smtClean="0"/>
              <a:t>TGaj</a:t>
            </a:r>
            <a:r>
              <a:rPr lang="en-US" dirty="0" smtClean="0"/>
              <a:t> will meet 27-28 Jan 2016 in Harbin China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www.ieee802.org/11/Meetings/Meeting_Plan.html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Initial LB on P802.11ajD1.0 closes 20 Jan 2016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Jan meeting Goals: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Resolution </a:t>
            </a:r>
            <a:r>
              <a:rPr lang="en-US" dirty="0"/>
              <a:t>for Comments on IEEE 802.11aj D1.0 WG Initial Letter </a:t>
            </a:r>
            <a:r>
              <a:rPr lang="en-US" dirty="0" smtClean="0"/>
              <a:t>Ballot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Discussion </a:t>
            </a:r>
            <a:r>
              <a:rPr lang="en-US" dirty="0"/>
              <a:t>on timeline of </a:t>
            </a:r>
            <a:r>
              <a:rPr lang="en-US" dirty="0" err="1"/>
              <a:t>TGaj</a:t>
            </a:r>
            <a:r>
              <a:rPr lang="en-US" dirty="0"/>
              <a:t> Task Group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January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848600" cy="42672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November meeting, 11ak Draft D1.4 has been posted and 2 teleconferences were held to work on resolution of comments from LB 212.</a:t>
            </a:r>
          </a:p>
          <a:p>
            <a:pPr marL="609600" indent="-609600"/>
            <a:r>
              <a:rPr lang="en-US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the remaining comments from WG LB #212 and any other issues on P802.11ak Draft D1.4.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 TSN and 802.11 ARC SC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Go to WG recirculation.</a:t>
            </a:r>
          </a:p>
          <a:p>
            <a:pPr marL="609600" indent="-609600"/>
            <a:r>
              <a:rPr lang="en-US" dirty="0"/>
              <a:t>Agenda: See 11-15/1473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January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216 (D3.0)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Further comment analysis and discussions with ARC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Preparing comment resolutions</a:t>
            </a: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Proxy Architecture</a:t>
            </a:r>
          </a:p>
          <a:p>
            <a:pPr lvl="1">
              <a:defRPr/>
            </a:pPr>
            <a:endParaRPr lang="en-GB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this week, one joint with ARC (Thursday PM2)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11-15/1515r1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January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November 2015.</a:t>
            </a:r>
          </a:p>
          <a:p>
            <a:r>
              <a:rPr lang="en-CA" sz="2000" dirty="0"/>
              <a:t>Continue with technical presentations and Ad Hoc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https://mentor.ieee.org/802.11/dcn/15/11-15-0132-13-00ax-spec-framework.docx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https://mentor.ieee.org/802.11/dcn/14/11-14-0571-11-00ax-evaluation-methodology.docx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https://mentor.ieee.org/802.11/dcn/14/11-14-0980-16-00ax-simulation-scenarios.docx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11-15/1516r0.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January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343400"/>
          </a:xfrm>
        </p:spPr>
        <p:txBody>
          <a:bodyPr lIns="91440" tIns="45720" rIns="91440" bIns="45720"/>
          <a:lstStyle/>
          <a:p>
            <a:r>
              <a:rPr lang="en-CA" sz="2000" dirty="0"/>
              <a:t>Approval of meeting minutes of November 2015 plenary</a:t>
            </a:r>
          </a:p>
          <a:p>
            <a:r>
              <a:rPr lang="en-CA" sz="2000" dirty="0"/>
              <a:t>Timeline and progress review</a:t>
            </a:r>
          </a:p>
          <a:p>
            <a:r>
              <a:rPr lang="en-US" sz="2000" dirty="0"/>
              <a:t>Advance in Task group documents</a:t>
            </a:r>
          </a:p>
          <a:p>
            <a:pPr lvl="1"/>
            <a:r>
              <a:rPr lang="en-US" sz="1600" dirty="0"/>
              <a:t>Functional requirements</a:t>
            </a:r>
          </a:p>
          <a:p>
            <a:pPr lvl="1"/>
            <a:r>
              <a:rPr lang="en-US" sz="1600" dirty="0"/>
              <a:t>Channel model</a:t>
            </a:r>
          </a:p>
          <a:p>
            <a:pPr lvl="1"/>
            <a:r>
              <a:rPr lang="en-CA" sz="1600" dirty="0"/>
              <a:t>Evaluation methodology</a:t>
            </a:r>
          </a:p>
          <a:p>
            <a:pPr lvl="1"/>
            <a:r>
              <a:rPr lang="en-CA" sz="1600" dirty="0"/>
              <a:t>Specification framework document</a:t>
            </a:r>
          </a:p>
          <a:p>
            <a:r>
              <a:rPr lang="en-CA" sz="2000" dirty="0"/>
              <a:t>Technical presentations</a:t>
            </a:r>
          </a:p>
          <a:p>
            <a:r>
              <a:rPr lang="en-US" sz="2000" dirty="0"/>
              <a:t>Agenda for this meeting is available in document 11-15/1472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January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Use case document at final stages.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/>
              <a:t>Functional Requirements Document open for submissions.</a:t>
            </a:r>
          </a:p>
          <a:p>
            <a:pPr marL="1009650" lvl="1" indent="-609600"/>
            <a:endParaRPr lang="en-US" sz="1050" dirty="0"/>
          </a:p>
          <a:p>
            <a:r>
              <a:rPr lang="en-US" dirty="0"/>
              <a:t>Jan.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Complete use case document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Initiate Functional Requirement Document.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Continue r</a:t>
            </a:r>
            <a:r>
              <a:rPr lang="en-US" altLang="en-US" dirty="0"/>
              <a:t>eview of technical submissions (performance analysis, positioning techniques, challenges etc.).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/>
              <a:t>Task group leadership elections – FRD editor, SFD and Technical Editor.</a:t>
            </a:r>
            <a:endParaRPr lang="en-US" sz="1200" dirty="0"/>
          </a:p>
          <a:p>
            <a:r>
              <a:rPr lang="en-US" dirty="0"/>
              <a:t>Agenda: See </a:t>
            </a:r>
            <a:r>
              <a:rPr lang="en-US" dirty="0" smtClean="0"/>
              <a:t>11-15/1466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>
                <a:solidFill>
                  <a:schemeClr val="tx2"/>
                </a:solidFill>
              </a:rPr>
              <a:t>TGaz</a:t>
            </a:r>
            <a:r>
              <a:rPr lang="en-US" altLang="en-US" dirty="0" smtClean="0">
                <a:solidFill>
                  <a:schemeClr val="tx2"/>
                </a:solidFill>
              </a:rPr>
              <a:t> - Schedule </a:t>
            </a:r>
            <a:r>
              <a:rPr lang="en-US" altLang="en-US" dirty="0">
                <a:solidFill>
                  <a:schemeClr val="tx2"/>
                </a:solidFill>
              </a:rPr>
              <a:t>in a </a:t>
            </a:r>
            <a:r>
              <a:rPr lang="en-US" altLang="en-US" dirty="0" smtClean="0">
                <a:solidFill>
                  <a:schemeClr val="tx2"/>
                </a:solidFill>
              </a:rPr>
              <a:t>Glance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29426"/>
            <a:ext cx="936154" cy="27699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Jan.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5397106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9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January 2016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TGai</a:t>
            </a:r>
            <a:r>
              <a:rPr lang="en-US" altLang="en-US" sz="1800" kern="0" dirty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January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495800"/>
          </a:xfrm>
        </p:spPr>
        <p:txBody>
          <a:bodyPr/>
          <a:lstStyle/>
          <a:p>
            <a:r>
              <a:rPr lang="en-US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Third </a:t>
            </a:r>
            <a:r>
              <a:rPr lang="en-US" dirty="0"/>
              <a:t>TIG Meeting this week (initial meeting Sept 2015)</a:t>
            </a:r>
          </a:p>
          <a:p>
            <a:pPr marL="1009650" lvl="1" indent="-609600"/>
            <a:endParaRPr lang="en-US" sz="1050" dirty="0"/>
          </a:p>
          <a:p>
            <a:r>
              <a:rPr lang="en-US" dirty="0" smtClean="0"/>
              <a:t>January 2016 </a:t>
            </a:r>
            <a:r>
              <a:rPr lang="en-US" dirty="0"/>
              <a:t>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on LRLP Use 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Presentations of contributions regarding technical approaches and feasibility of achieving the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Development of TIG output report (outline in </a:t>
            </a:r>
            <a:r>
              <a:rPr lang="en-US" dirty="0" smtClean="0"/>
              <a:t>11-15-1446r4)</a:t>
            </a:r>
            <a:endParaRPr lang="en-US" dirty="0"/>
          </a:p>
          <a:p>
            <a:r>
              <a:rPr lang="en-US" dirty="0"/>
              <a:t>Agenda in </a:t>
            </a:r>
            <a:r>
              <a:rPr lang="en-US" dirty="0" smtClean="0"/>
              <a:t>11-15/1520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January 2016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January 2016</a:t>
            </a:r>
            <a:br>
              <a:rPr lang="en-US" altLang="en-US" dirty="0" smtClean="0"/>
            </a:br>
            <a:r>
              <a:rPr lang="en-US" altLang="en-US" dirty="0" smtClean="0"/>
              <a:t>Vice Chair – Joseph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802.11 as a component/5G/IMT-2020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dirty="0">
                <a:ea typeface="ＭＳ Ｐゴシック" pitchFamily="34" charset="-128"/>
                <a:hlinkClick r:id="rId3"/>
              </a:rPr>
              <a:t>11-15/0757r1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4"/>
              </a:rPr>
              <a:t>11-15/0593r2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5"/>
              </a:rPr>
              <a:t>11-15/0842r1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u="sng" dirty="0">
                <a:hlinkClick r:id="rId6"/>
              </a:rPr>
              <a:t>11-15/1133r0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u="sng" dirty="0">
                <a:hlinkClick r:id="rId7"/>
              </a:rPr>
              <a:t>11-15/1266r1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8"/>
              </a:rPr>
              <a:t>11-15/1376r2</a:t>
            </a:r>
            <a:r>
              <a:rPr lang="en-US" dirty="0">
                <a:ea typeface="ＭＳ Ｐゴシック" pitchFamily="34" charset="-128"/>
              </a:rPr>
              <a:t> </a:t>
            </a:r>
            <a:endParaRPr lang="en-US" u="sng" dirty="0"/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Considerations for 802.11 in 5G, and IMT-2020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dirty="0">
                <a:ea typeface="ＭＳ Ｐゴシック" pitchFamily="34" charset="-128"/>
              </a:rPr>
              <a:t>IETF discussions about multicast over 802.11</a:t>
            </a:r>
            <a:r>
              <a:rPr lang="en-US" dirty="0"/>
              <a:t>: </a:t>
            </a:r>
            <a:r>
              <a:rPr lang="en-US" dirty="0">
                <a:hlinkClick r:id="rId9"/>
              </a:rPr>
              <a:t>11-15/1261r2</a:t>
            </a:r>
            <a:r>
              <a:rPr lang="en-US" dirty="0"/>
              <a:t> </a:t>
            </a:r>
            <a:endParaRPr lang="en-US" altLang="en-US" dirty="0">
              <a:ea typeface="ＭＳ Ｐゴシック" pitchFamily="34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en-US" altLang="en-US" sz="1800" dirty="0"/>
              <a:t>Clause 5 (Figure 5-1, et al) architecture (for </a:t>
            </a:r>
            <a:r>
              <a:rPr lang="en-US" altLang="en-US" sz="1800" dirty="0" err="1"/>
              <a:t>REVmc</a:t>
            </a:r>
            <a:r>
              <a:rPr lang="en-US" altLang="en-US" sz="1800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hlinkClick r:id="rId10"/>
              </a:rPr>
              <a:t>11-15/0540r4 </a:t>
            </a:r>
            <a:endParaRPr lang="en-US" sz="1600" dirty="0"/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sz="1600" dirty="0">
                <a:ea typeface="ＭＳ Ｐゴシック" pitchFamily="34" charset="-128"/>
                <a:hlinkClick r:id="rId11"/>
              </a:rPr>
              <a:t>11-15/0355r3</a:t>
            </a:r>
            <a:r>
              <a:rPr lang="en-US" sz="1600" dirty="0">
                <a:ea typeface="ＭＳ Ｐゴシック" pitchFamily="34" charset="-128"/>
              </a:rPr>
              <a:t>, </a:t>
            </a:r>
            <a:r>
              <a:rPr lang="en-US" sz="1600" dirty="0">
                <a:ea typeface="ＭＳ Ｐゴシック" pitchFamily="34" charset="-128"/>
                <a:hlinkClick r:id="rId12"/>
              </a:rPr>
              <a:t>11-15/0891r0</a:t>
            </a:r>
            <a:r>
              <a:rPr lang="en-US" altLang="en-US" sz="1600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sz="1600" dirty="0"/>
              <a:t>Review/Discussion of 802.1AC draft and ballot comments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600" b="1" dirty="0"/>
              <a:t>AP/DS/Portal architecture and 802 concepts - </a:t>
            </a:r>
            <a:r>
              <a:rPr lang="en-US" sz="1600" dirty="0">
                <a:ea typeface="ＭＳ Ｐゴシック" pitchFamily="34" charset="-128"/>
                <a:hlinkClick r:id="rId13"/>
              </a:rPr>
              <a:t>11-15/0454r0</a:t>
            </a:r>
            <a:r>
              <a:rPr lang="en-US" sz="1600" dirty="0">
                <a:ea typeface="ＭＳ Ｐゴシック" pitchFamily="34" charset="-128"/>
              </a:rPr>
              <a:t>,</a:t>
            </a:r>
          </a:p>
          <a:p>
            <a:pPr marL="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>
                <a:ea typeface="ＭＳ Ｐゴシック" pitchFamily="34" charset="-128"/>
              </a:rPr>
              <a:t>	 </a:t>
            </a:r>
            <a:r>
              <a:rPr lang="en-US" sz="1600" dirty="0">
                <a:ea typeface="ＭＳ Ｐゴシック" pitchFamily="34" charset="-128"/>
                <a:hlinkClick r:id="rId14"/>
              </a:rPr>
              <a:t>11-14/1213r1</a:t>
            </a:r>
            <a:r>
              <a:rPr lang="en-US" sz="1600" dirty="0">
                <a:ea typeface="ＭＳ Ｐゴシック" pitchFamily="34" charset="-128"/>
              </a:rPr>
              <a:t> (slides 9-11)</a:t>
            </a:r>
            <a:endParaRPr lang="en-US" sz="1600" b="1" dirty="0"/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1800" dirty="0" err="1">
                <a:ea typeface="MS PGothic" panose="020B0600070205080204" pitchFamily="34" charset="-128"/>
              </a:rPr>
              <a:t>TGak</a:t>
            </a:r>
            <a:r>
              <a:rPr lang="en-US" altLang="en-US" sz="1800" dirty="0">
                <a:ea typeface="MS PGothic" panose="020B0600070205080204" pitchFamily="34" charset="-128"/>
              </a:rPr>
              <a:t> and 802.1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1800" dirty="0">
                <a:ea typeface="MS PGothic" panose="020B0600070205080204" pitchFamily="34" charset="-128"/>
              </a:rPr>
              <a:t>Joint session Thurs PM2 with </a:t>
            </a:r>
            <a:r>
              <a:rPr lang="en-US" altLang="en-US" sz="1800" dirty="0" err="1">
                <a:ea typeface="MS PGothic" panose="020B0600070205080204" pitchFamily="34" charset="-128"/>
              </a:rPr>
              <a:t>TGaq</a:t>
            </a: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January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363212"/>
            <a:ext cx="830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2016 to review proposed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13 Feb 2016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22 Jan 2016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Mar F2F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22 Mar 2016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May 02 </a:t>
            </a:r>
            <a:r>
              <a:rPr lang="en-US" sz="1600" dirty="0" err="1"/>
              <a:t>Telecon</a:t>
            </a:r>
            <a:r>
              <a:rPr lang="en-U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January 2016</a:t>
            </a:r>
            <a:br>
              <a:rPr lang="en-US" altLang="en-US" dirty="0" smtClean="0"/>
            </a:br>
            <a:r>
              <a:rPr lang="en-US" altLang="en-US" dirty="0" smtClean="0"/>
              <a:t>Acting 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WRC-15 readout</a:t>
            </a:r>
          </a:p>
          <a:p>
            <a:pPr eaLnBrk="1" hangingPunct="1"/>
            <a:r>
              <a:rPr lang="en-US" altLang="en-US" dirty="0"/>
              <a:t>Global regulatory updates</a:t>
            </a:r>
          </a:p>
          <a:p>
            <a:r>
              <a:rPr lang="en-US" altLang="en-US" dirty="0"/>
              <a:t>Updates from ETSI TC BRAN and ERM TG11 and preparation for the upcoming meetings</a:t>
            </a:r>
          </a:p>
          <a:p>
            <a:pPr eaLnBrk="1" hangingPunct="1"/>
            <a:r>
              <a:rPr lang="en-US" altLang="en-US" dirty="0"/>
              <a:t>Changes to the IEEE 802 regulatory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905000"/>
            <a:ext cx="8305800" cy="360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Tuesday </a:t>
            </a:r>
            <a:r>
              <a:rPr lang="en-US" altLang="en-US" sz="2400" b="1" dirty="0"/>
              <a:t>AM1 (08:00-10:00</a:t>
            </a:r>
            <a:r>
              <a:rPr lang="en-US" altLang="en-US" sz="2400" b="1" dirty="0" smtClean="0"/>
              <a:t>)</a:t>
            </a:r>
            <a:endParaRPr lang="en-GB" altLang="en-US" sz="2400" b="1" kern="0" dirty="0" smtClean="0">
              <a:solidFill>
                <a:srgbClr val="000000"/>
              </a:solidFill>
              <a:latin typeface="Times New Roman"/>
            </a:endParaRP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 smtClean="0">
                <a:solidFill>
                  <a:srgbClr val="000000"/>
                </a:solidFill>
                <a:latin typeface="Times New Roman"/>
              </a:rPr>
              <a:t>Approval of Minutes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GB" altLang="en-US" sz="2000" kern="0" dirty="0" smtClean="0">
                <a:solidFill>
                  <a:srgbClr val="000000"/>
                </a:solidFill>
                <a:latin typeface="Times New Roman"/>
              </a:rPr>
              <a:t>Review of Objectives</a:t>
            </a:r>
          </a:p>
          <a:p>
            <a:pPr marL="400050" lvl="1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en-GB" alt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457200" lvl="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GB" altLang="en-US" sz="2400" b="1" kern="0" dirty="0" smtClean="0">
                <a:solidFill>
                  <a:srgbClr val="000000"/>
                </a:solidFill>
                <a:latin typeface="Times New Roman"/>
              </a:rPr>
              <a:t>Presentations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2 presentations on </a:t>
            </a:r>
            <a:r>
              <a:rPr lang="en-US" altLang="en-US" sz="1800" kern="0" dirty="0" smtClean="0">
                <a:solidFill>
                  <a:srgbClr val="000000"/>
                </a:solidFill>
                <a:latin typeface="Times New Roman"/>
              </a:rPr>
              <a:t>IMT 2020 topic</a:t>
            </a:r>
            <a:endParaRPr lang="en-US" altLang="en-US" sz="16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lvl="0" indent="-342900"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</a:rPr>
              <a:t>Current agenda is document 11-15/1518r0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 smtClean="0"/>
          </a:p>
          <a:p>
            <a:pPr lvl="1"/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January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Prepare for SC6 meeting in Xi’an in February 2016</a:t>
            </a:r>
          </a:p>
          <a:p>
            <a:pPr lvl="1">
              <a:defRPr/>
            </a:pPr>
            <a:r>
              <a:rPr lang="en-AU" dirty="0"/>
              <a:t>Review agenda</a:t>
            </a:r>
          </a:p>
          <a:p>
            <a:pPr lvl="1">
              <a:defRPr/>
            </a:pPr>
            <a:r>
              <a:rPr lang="en-AU" dirty="0"/>
              <a:t>Review input documents (during Monday ad hoc)</a:t>
            </a:r>
          </a:p>
          <a:p>
            <a:pPr lvl="1">
              <a:defRPr/>
            </a:pPr>
            <a:r>
              <a:rPr lang="en-AU" dirty="0"/>
              <a:t>Review IEEE 802 WG status reports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ten standards in the pipeline for ratification under the PSDO</a:t>
            </a:r>
          </a:p>
        </p:txBody>
      </p:sp>
      <p:sp>
        <p:nvSpPr>
          <p:cNvPr id="14339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 2016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A24964F-C5DC-41B1-9339-CDBCC3EECEA5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152400" y="1997075"/>
          <a:ext cx="8839200" cy="41751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1223282"/>
                <a:gridCol w="1223282"/>
                <a:gridCol w="1223282"/>
                <a:gridCol w="1223282"/>
                <a:gridCol w="2446564"/>
              </a:tblGrid>
              <a:tr h="57911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resolved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Nov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be sent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Mar 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 Jan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16</a:t>
                      </a:r>
                      <a:endParaRPr lang="en-AU" sz="1600" b="1" kern="1200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be sent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802.1BR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15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Response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be sent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802.1Qca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Dec 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Submitted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Dec 15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 2016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sp>
        <p:nvSpPr>
          <p:cNvPr id="144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Andrew Myles (Cisco)</a:t>
            </a:r>
          </a:p>
        </p:txBody>
      </p:sp>
    </p:spTree>
    <p:extLst>
      <p:ext uri="{BB962C8B-B14F-4D97-AF65-F5344CB8AC3E}">
        <p14:creationId xmlns:p14="http://schemas.microsoft.com/office/powerpoint/2010/main" val="338178730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322566</TotalTime>
  <Words>1520</Words>
  <Application>Microsoft Office PowerPoint</Application>
  <PresentationFormat>On-screen Show (4:3)</PresentationFormat>
  <Paragraphs>384</Paragraphs>
  <Slides>20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Document</vt:lpstr>
      <vt:lpstr>WG11  Opening Report Snapshot slides 2016-01</vt:lpstr>
      <vt:lpstr>Abstract </vt:lpstr>
      <vt:lpstr>Editors Meeting – January 2016 Chairs: Peter Ecclesine, Adrian Stephens</vt:lpstr>
      <vt:lpstr>802.11 ARC SC– January 2016 Vice Chair – Joseph Levy </vt:lpstr>
      <vt:lpstr>PAR SC –  January 2016 Project Authorization Request  Chair: Jon Rosdahl</vt:lpstr>
      <vt:lpstr>802.11/.15 Regulatory SC – January 2016 Acting Chair: Richard Kennedy</vt:lpstr>
      <vt:lpstr>WNG SC –  January 2016 Chair: Jim Lansford</vt:lpstr>
      <vt:lpstr>IEEE 802 JTC1 SC – January 2016 Chair: Andrew Myles</vt:lpstr>
      <vt:lpstr>IEEE 802 has ten standards in the pipeline for ratification under the PSDO</vt:lpstr>
      <vt:lpstr>TGmc 802.11 Revision – January 2016 Chair: Dorothy Stanley</vt:lpstr>
      <vt:lpstr>IEEE 802.11ah  – January 2016 sub 1GHz PHY Chair: Yongho Seok</vt:lpstr>
      <vt:lpstr>IEEE 802.11 FILS TGai – January 2016 Fast Initial Link Setup  Chair: Hiroshi Mano</vt:lpstr>
      <vt:lpstr>IEEE 802.11aj – January 2016 China Millimeter Wave Chair: Xiaoming Peng</vt:lpstr>
      <vt:lpstr>Task Group 802.11ak – January 2016 Enhancements For Transit Links Within Bridged Networks Chair: Donald Eastlake</vt:lpstr>
      <vt:lpstr>IEEE 802.11aq – January 2016 Pre-Association Discovery Chair: Stephen McCann</vt:lpstr>
      <vt:lpstr>IEEE 802.11ax – January 2016 High Efficiency WLAN Chair: Osama Aboul-Magd </vt:lpstr>
      <vt:lpstr>IEEE 802.11ay  – January 2016 Next Generation 60GHz Chair: Edward Au  </vt:lpstr>
      <vt:lpstr>TGaz – January 2016 Next Generation Positioning  Chair: Jonathan Segev</vt:lpstr>
      <vt:lpstr>TGaz - Schedule in a Glance</vt:lpstr>
      <vt:lpstr>LRLP TIG – January 2016 Long Range Low Power Topic Interest Group Chair: Tim Godfrey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January 2016</dc:title>
  <dc:creator>dstanley@arubanetworks.com;802.11CAC</dc:creator>
  <cp:lastModifiedBy>Dorothy Stanley</cp:lastModifiedBy>
  <cp:revision>3216</cp:revision>
  <cp:lastPrinted>2014-03-15T03:57:02Z</cp:lastPrinted>
  <dcterms:created xsi:type="dcterms:W3CDTF">1998-02-10T13:07:52Z</dcterms:created>
  <dcterms:modified xsi:type="dcterms:W3CDTF">2016-01-18T00:02:55Z</dcterms:modified>
</cp:coreProperties>
</file>