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66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7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972" y="-42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802.11-16/1526r0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802.11-16/1526r0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January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(HPE)</a:t>
            </a:r>
            <a:endParaRPr lang="en-US" altLang="ja-JP" sz="12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802.11-16/1526r0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January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802.11-16/1526r0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(HPE)</a:t>
            </a:r>
            <a:endParaRPr lang="en-US" altLang="en-US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802.11-16/1526r0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  <a:endParaRPr lang="en-US" altLang="en-US" sz="12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802.11-16/1526r0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  <a:endParaRPr lang="en-US" altLang="en-US" sz="12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802.11-16/1526r0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(HPE)</a:t>
            </a:r>
            <a:endParaRPr lang="en-US" smtClean="0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802.11-16/1526r0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(HPE)</a:t>
            </a:r>
            <a:endParaRPr lang="en-US" altLang="en-US" smtClean="0"/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802.11-16/1526r0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  <a:endParaRPr lang="en-US" altLang="en-US" sz="1200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802.11-07/0547r0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15D22C-4173-4B26-AC56-6F1B5EA155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6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Meetings/Meeting_Plan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13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11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1376-02-0arc-update-on-3gpp-ran3-multi-rat-joint-coordination.pptx" TargetMode="External"/><Relationship Id="rId13" Type="http://schemas.openxmlformats.org/officeDocument/2006/relationships/hyperlink" Target="https://mentor.ieee.org/802.11/dcn/15/11-15-0454-00-0arc-some-more-ds-architecture-concepts.pptx" TargetMode="External"/><Relationship Id="rId3" Type="http://schemas.openxmlformats.org/officeDocument/2006/relationships/hyperlink" Target="https://mentor.ieee.org/802.11/dcn/15/11-15-0757-01-0000-802-11-as-a-component-tutorial.pptx" TargetMode="External"/><Relationship Id="rId7" Type="http://schemas.openxmlformats.org/officeDocument/2006/relationships/hyperlink" Target="https://mentor.ieee.org/802.11/dcn/15/11-15-1266-01-0000-tutorial-panel-discussion-perspectives-on-ieee-802-11-in-5g.ppt" TargetMode="External"/><Relationship Id="rId12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133-00-0arc-existing-oam-interface-specifications.pptx" TargetMode="External"/><Relationship Id="rId11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5/11-15-0842-01-0arc-ieee-802-11-in-5g.pptx" TargetMode="External"/><Relationship Id="rId10" Type="http://schemas.openxmlformats.org/officeDocument/2006/relationships/hyperlink" Target="https://mentor.ieee.org/802.11/dcn/15/11-15-0540-04-0arc-updates-to-revmc-5-1-5.docx" TargetMode="External"/><Relationship Id="rId4" Type="http://schemas.openxmlformats.org/officeDocument/2006/relationships/hyperlink" Target="https://mentor.ieee.org/802.11/dcn/15/11-15-0593-02-0arc-802-11-as-a-component.ppt" TargetMode="External"/><Relationship Id="rId9" Type="http://schemas.openxmlformats.org/officeDocument/2006/relationships/hyperlink" Target="https://mentor.ieee.org/802.11/dcn/15/11-15-1261-02-0arc-mulicast-performance-optimization-features-overview-for-ietf-nov-2015.ppt" TargetMode="External"/><Relationship Id="rId1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</a:t>
            </a:r>
            <a:r>
              <a:rPr lang="en-US" dirty="0" smtClean="0"/>
              <a:t>2016-01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2016-01-13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January 2016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November </a:t>
            </a:r>
            <a:r>
              <a:rPr lang="en-US" altLang="ja-JP" dirty="0" smtClean="0"/>
              <a:t>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D4.0; </a:t>
            </a:r>
            <a:r>
              <a:rPr lang="en-US" altLang="ja-JP" dirty="0" smtClean="0"/>
              <a:t>all remaining comments resolved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2 teleconferences (</a:t>
            </a:r>
            <a:r>
              <a:rPr lang="en-GB" dirty="0" smtClean="0"/>
              <a:t>Nov 20, Nov 30)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smtClean="0"/>
              <a:t>a </a:t>
            </a:r>
            <a:r>
              <a:rPr lang="en-US" altLang="ja-JP" dirty="0" smtClean="0"/>
              <a:t>Piscataway </a:t>
            </a:r>
            <a:r>
              <a:rPr lang="en-US" altLang="ja-JP" dirty="0" smtClean="0"/>
              <a:t>face-to-face (with teleconference facilities) </a:t>
            </a:r>
            <a:r>
              <a:rPr lang="en-US" altLang="ja-JP" dirty="0" smtClean="0"/>
              <a:t>held</a:t>
            </a:r>
          </a:p>
          <a:p>
            <a:pPr lvl="1">
              <a:defRPr/>
            </a:pPr>
            <a:r>
              <a:rPr lang="en-US" altLang="ja-JP" dirty="0" smtClean="0"/>
              <a:t>Editing of D5.0 completed, initial recirculation sponsor ballot underway, closes 2016-01-26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</a:t>
            </a:r>
            <a:r>
              <a:rPr lang="en-US" altLang="ja-JP" dirty="0" smtClean="0"/>
              <a:t>January meeting: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Consider any available presentations</a:t>
            </a:r>
          </a:p>
          <a:p>
            <a:pPr>
              <a:defRPr/>
            </a:pPr>
            <a:r>
              <a:rPr lang="en-US" altLang="ja-JP" dirty="0" smtClean="0"/>
              <a:t>Upcoming BRC meetings: Feb 5, 19 teleconferences, Feb 22- 25 meeting Ft Lauderdale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2016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HPE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January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4114800"/>
          </a:xfrm>
        </p:spPr>
        <p:txBody>
          <a:bodyPr/>
          <a:lstStyle/>
          <a:p>
            <a:pPr marL="457200" lvl="0" indent="-457200">
              <a:defRPr sz="1800"/>
            </a:pPr>
            <a:r>
              <a:rPr lang="en-US" dirty="0"/>
              <a:t>Since November 2015 meeting:</a:t>
            </a:r>
          </a:p>
          <a:p>
            <a:pPr marL="914400" lvl="1" indent="-457200">
              <a:defRPr sz="1800"/>
            </a:pPr>
            <a:r>
              <a:rPr lang="en-US" altLang="ko-KR" dirty="0"/>
              <a:t>Continue to address comments received from an initial Sponsor Ballot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Total 552 comments received in SB: 265 editorial comments, 287 technical comments 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326 comments unresolved after November F2F meeting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In teleconferences (between Nov 2015 and Jan 2016), 124 comments have been discussed and at this moment 202 comments are unresolved</a:t>
            </a:r>
          </a:p>
          <a:p>
            <a:pPr marL="1276350" lvl="2" indent="-457200">
              <a:defRPr sz="1800"/>
            </a:pP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marL="457200" lvl="0" indent="-457200">
              <a:defRPr sz="1800"/>
            </a:pPr>
            <a:r>
              <a:rPr lang="en-US" dirty="0"/>
              <a:t>Goals for January 2016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Resolve 202 remaining comments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 of the comments received from the Sponsor Ballot and move to forward Recirculation SB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</a:t>
            </a:r>
            <a:r>
              <a:rPr lang="en-US" altLang="ja-JP" dirty="0" smtClean="0"/>
              <a:t>January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2016</a:t>
            </a:r>
            <a:endParaRPr kumimoji="0" lang="en-US" altLang="ja-JP" sz="18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week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1</a:t>
            </a:r>
            <a:r>
              <a:rPr lang="en-US" altLang="ja-JP" baseline="30000" dirty="0"/>
              <a:t>st</a:t>
            </a:r>
            <a:r>
              <a:rPr lang="en-US" altLang="ja-JP" dirty="0"/>
              <a:t> sponsor LB </a:t>
            </a:r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</a:t>
            </a:r>
            <a:r>
              <a:rPr lang="en-US" altLang="ja-JP" dirty="0" smtClean="0"/>
              <a:t>Mar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TGaj</a:t>
            </a:r>
            <a:r>
              <a:rPr lang="en-US" dirty="0" smtClean="0"/>
              <a:t> will meet 27-28 Jan 2016 in Harbin China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www.ieee802.org/11/Meetings/Meeting_Plan.html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Initial LB on P802.11ajD1.0 closes 20 Jan 2016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Jan meeting Goals: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Resolution </a:t>
            </a:r>
            <a:r>
              <a:rPr lang="en-US" dirty="0"/>
              <a:t>for Comments on IEEE 802.11aj D1.0 WG Initial Letter </a:t>
            </a:r>
            <a:r>
              <a:rPr lang="en-US" dirty="0" smtClean="0"/>
              <a:t>Ballot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Discussion </a:t>
            </a:r>
            <a:r>
              <a:rPr lang="en-US" dirty="0"/>
              <a:t>on timeline of </a:t>
            </a:r>
            <a:r>
              <a:rPr lang="en-US" dirty="0" err="1"/>
              <a:t>TGaj</a:t>
            </a:r>
            <a:r>
              <a:rPr lang="en-US" dirty="0"/>
              <a:t> Task Group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2672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November meeting, 11ak Draft D1.4 has been posted and 2 teleconferences were held to work on resolution of comments from LB 212.</a:t>
            </a:r>
          </a:p>
          <a:p>
            <a:pPr marL="609600" indent="-609600"/>
            <a:r>
              <a:rPr lang="en-US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the remaining comments from WG LB #212 and any other issues on P802.11ak Draft D1.4.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TSN and 802.11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WG recirculation.</a:t>
            </a:r>
          </a:p>
          <a:p>
            <a:pPr marL="609600" indent="-609600"/>
            <a:r>
              <a:rPr lang="en-US" dirty="0"/>
              <a:t>Agenda: See 11-15/1473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2016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HPE</a:t>
            </a:r>
            <a:endParaRPr lang="en-US" altLang="en-US" sz="1200" b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216 (D3.0)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Further comment analysis and discussions with ARC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Proxy Architecture</a:t>
            </a:r>
          </a:p>
          <a:p>
            <a:pPr lvl="1">
              <a:defRPr/>
            </a:pPr>
            <a:endParaRPr lang="en-GB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this week, one joint with ARC (Thursday PM2)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11-15/1515r1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2016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</a:t>
            </a:r>
            <a:endParaRPr lang="en-US" alt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November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https://mentor.ieee.org/802.11/dcn/15/11-15-0132-13-00ax-spec-framework.docx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https://mentor.ieee.org/802.11/dcn/14/11-14-0571-11-00ax-evaluation-methodology.docx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https://mentor.ieee.org/802.11/dcn/14/11-14-0980-16-00ax-simulation-scenarios.docx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11-15/1516r0.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2016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</a:t>
            </a:r>
            <a:endParaRPr lang="en-US" alt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November 2015 plenary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US" sz="2000" dirty="0"/>
              <a:t>Agenda for this meeting is available in document 11-15/1472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Use case document at final stages.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Functional Requirements Document open for submissions.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Jan.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Complete use case document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Initiate Functional Requirement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Continue r</a:t>
            </a:r>
            <a:r>
              <a:rPr lang="en-US" altLang="en-US" dirty="0"/>
              <a:t>eview of technical submissions (performance analysis, positioning techniques, challenges etc.).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Task group leadership elections – FRD editor, SFD and Technical Editor.</a:t>
            </a:r>
            <a:endParaRPr lang="en-US" sz="1200" dirty="0"/>
          </a:p>
          <a:p>
            <a:r>
              <a:rPr lang="en-US" dirty="0"/>
              <a:t>Agenda: See </a:t>
            </a:r>
            <a:r>
              <a:rPr lang="en-US" dirty="0" smtClean="0"/>
              <a:t>11-15/1466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chemeClr val="tx2"/>
                </a:solidFill>
              </a:rPr>
              <a:t>TGaz</a:t>
            </a:r>
            <a:r>
              <a:rPr lang="en-US" altLang="en-US" dirty="0" smtClean="0">
                <a:solidFill>
                  <a:schemeClr val="tx2"/>
                </a:solidFill>
              </a:rPr>
              <a:t> - Schedule </a:t>
            </a:r>
            <a:r>
              <a:rPr lang="en-US" altLang="en-US" dirty="0">
                <a:solidFill>
                  <a:schemeClr val="tx2"/>
                </a:solidFill>
              </a:rPr>
              <a:t>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29426"/>
            <a:ext cx="936154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97106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</a:t>
            </a:r>
            <a:r>
              <a:rPr lang="en-US" altLang="en-US" dirty="0" smtClean="0"/>
              <a:t>January 2016 </a:t>
            </a:r>
            <a:r>
              <a:rPr lang="en-US" altLang="en-US" dirty="0" smtClean="0"/>
              <a:t>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Third </a:t>
            </a:r>
            <a:r>
              <a:rPr lang="en-US" dirty="0"/>
              <a:t>TIG Meeting this week (initial meeting Sept 2015)</a:t>
            </a:r>
          </a:p>
          <a:p>
            <a:pPr marL="1009650" lvl="1" indent="-609600"/>
            <a:endParaRPr lang="en-US" sz="1050" dirty="0"/>
          </a:p>
          <a:p>
            <a:r>
              <a:rPr lang="en-US" dirty="0" smtClean="0"/>
              <a:t>January 2016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on LRLP Use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regarding technical approaches and feasibility of achieving the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Development of TIG output report (outline in </a:t>
            </a:r>
            <a:r>
              <a:rPr lang="en-US" dirty="0" smtClean="0"/>
              <a:t>11-15-1446r4)</a:t>
            </a:r>
            <a:endParaRPr lang="en-US" dirty="0"/>
          </a:p>
          <a:p>
            <a:r>
              <a:rPr lang="en-US" dirty="0"/>
              <a:t>Agenda in </a:t>
            </a:r>
            <a:r>
              <a:rPr lang="en-US" dirty="0" smtClean="0"/>
              <a:t>11-15/1520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smtClean="0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</a:t>
            </a:r>
            <a:r>
              <a:rPr lang="en-US" altLang="en-US" dirty="0" smtClean="0"/>
              <a:t>January</a:t>
            </a:r>
            <a:r>
              <a:rPr lang="en-US" altLang="en-US" dirty="0" smtClean="0"/>
              <a:t>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Vice Chair – Joseph Levy 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802.11 as a component/5G/IMT-2020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dirty="0">
                <a:ea typeface="ＭＳ Ｐゴシック" pitchFamily="34" charset="-128"/>
                <a:hlinkClick r:id="rId3"/>
              </a:rPr>
              <a:t>11-15/0757r1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4"/>
              </a:rPr>
              <a:t>11-15/0593r2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11-15/0842r1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6"/>
              </a:rPr>
              <a:t>11-15/1133r0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7"/>
              </a:rPr>
              <a:t>11-15/1266r1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8"/>
              </a:rPr>
              <a:t>11-15/1376r2</a:t>
            </a:r>
            <a:r>
              <a:rPr lang="en-US" dirty="0">
                <a:ea typeface="ＭＳ Ｐゴシック" pitchFamily="34" charset="-128"/>
              </a:rPr>
              <a:t> </a:t>
            </a:r>
            <a:endParaRPr lang="en-US" u="sng" dirty="0"/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Considerations for 802.11 in 5G, and IMT-2020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IETF discussions about multicast over 802.11</a:t>
            </a:r>
            <a:r>
              <a:rPr lang="en-US" dirty="0"/>
              <a:t>: </a:t>
            </a:r>
            <a:r>
              <a:rPr lang="en-US" dirty="0">
                <a:hlinkClick r:id="rId9"/>
              </a:rPr>
              <a:t>11-15/1261r2</a:t>
            </a:r>
            <a:r>
              <a:rPr lang="en-US" dirty="0"/>
              <a:t> </a:t>
            </a:r>
            <a:endParaRPr lang="en-US" altLang="en-US" dirty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1800" dirty="0"/>
              <a:t>Clause 5 (Figure 5-1, et al) architecture (for </a:t>
            </a:r>
            <a:r>
              <a:rPr lang="en-US" altLang="en-US" sz="1800" dirty="0" err="1"/>
              <a:t>REVmc</a:t>
            </a:r>
            <a:r>
              <a:rPr lang="en-US" altLang="en-US" sz="1800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hlinkClick r:id="rId10"/>
              </a:rPr>
              <a:t>11-15/0540r4 </a:t>
            </a:r>
            <a:endParaRPr lang="en-US" sz="1600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  <a:hlinkClick r:id="rId11"/>
              </a:rPr>
              <a:t>11-15/0355r3</a:t>
            </a:r>
            <a:r>
              <a:rPr lang="en-US" sz="1600" dirty="0">
                <a:ea typeface="ＭＳ Ｐゴシック" pitchFamily="34" charset="-128"/>
              </a:rPr>
              <a:t>, </a:t>
            </a:r>
            <a:r>
              <a:rPr lang="en-US" sz="1600" dirty="0">
                <a:ea typeface="ＭＳ Ｐゴシック" pitchFamily="34" charset="-128"/>
                <a:hlinkClick r:id="rId12"/>
              </a:rPr>
              <a:t>11-15/0891r0</a:t>
            </a:r>
            <a:r>
              <a:rPr lang="en-US" altLang="en-US" sz="1600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1600" dirty="0"/>
              <a:t>Review/Discussion of 802.1AC draft and ballot comments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 - </a:t>
            </a:r>
            <a:r>
              <a:rPr lang="en-US" sz="1600" dirty="0">
                <a:ea typeface="ＭＳ Ｐゴシック" pitchFamily="34" charset="-128"/>
                <a:hlinkClick r:id="rId13"/>
              </a:rPr>
              <a:t>11-15/0454r0</a:t>
            </a:r>
            <a:r>
              <a:rPr lang="en-US" sz="1600" dirty="0">
                <a:ea typeface="ＭＳ Ｐゴシック" pitchFamily="34" charset="-128"/>
              </a:rPr>
              <a:t>,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	 </a:t>
            </a:r>
            <a:r>
              <a:rPr lang="en-US" sz="1600" dirty="0">
                <a:ea typeface="ＭＳ Ｐゴシック" pitchFamily="34" charset="-128"/>
                <a:hlinkClick r:id="rId14"/>
              </a:rPr>
              <a:t>11-14/1213r1</a:t>
            </a:r>
            <a:r>
              <a:rPr lang="en-US" sz="1600" dirty="0">
                <a:ea typeface="ＭＳ Ｐゴシック" pitchFamily="34" charset="-128"/>
              </a:rPr>
              <a:t> (slides 9-11)</a:t>
            </a:r>
            <a:endParaRPr lang="en-US" sz="1600" b="1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TGak</a:t>
            </a:r>
            <a:r>
              <a:rPr lang="en-US" altLang="en-US" sz="1800" dirty="0">
                <a:ea typeface="MS PGothic" panose="020B0600070205080204" pitchFamily="34" charset="-128"/>
              </a:rPr>
              <a:t> and 802.1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PM2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TGaq</a:t>
            </a: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  <a:endParaRPr lang="en-US" altLang="en-US" sz="1200" b="0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363212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2016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13 Feb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22 Jan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Mar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22 Mar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May 02 </a:t>
            </a:r>
            <a:r>
              <a:rPr lang="en-US" sz="1600" dirty="0" err="1"/>
              <a:t>Telecon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</a:t>
            </a:r>
            <a:r>
              <a:rPr lang="en-US" altLang="en-US" dirty="0" smtClean="0"/>
              <a:t>SC </a:t>
            </a:r>
            <a:r>
              <a:rPr lang="en-US" altLang="en-US" dirty="0"/>
              <a:t>–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Acting 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WRC-15 readout</a:t>
            </a:r>
          </a:p>
          <a:p>
            <a:pPr eaLnBrk="1" hangingPunct="1"/>
            <a:r>
              <a:rPr lang="en-US" altLang="en-US" dirty="0"/>
              <a:t>Global regulatory updates</a:t>
            </a:r>
          </a:p>
          <a:p>
            <a:r>
              <a:rPr lang="en-US" altLang="en-US" dirty="0"/>
              <a:t>Updates from ETSI TC BRAN and ERM TG11 and preparation for the upcoming meetings</a:t>
            </a:r>
          </a:p>
          <a:p>
            <a:pPr eaLnBrk="1" hangingPunct="1"/>
            <a:r>
              <a:rPr lang="en-US" altLang="en-US" dirty="0"/>
              <a:t>Changes to the IEEE 802 regulatory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305800" cy="360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AM1 (08:00-10:00</a:t>
            </a:r>
            <a:r>
              <a:rPr lang="en-US" altLang="en-US" sz="2400" b="1" dirty="0" smtClean="0"/>
              <a:t>)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 smtClean="0">
                <a:solidFill>
                  <a:srgbClr val="000000"/>
                </a:solidFill>
                <a:latin typeface="Times New Roman"/>
              </a:rPr>
              <a:t>Approval of Minutes</a:t>
            </a:r>
            <a:endParaRPr lang="en-GB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 smtClean="0">
                <a:solidFill>
                  <a:srgbClr val="000000"/>
                </a:solidFill>
                <a:latin typeface="Times New Roman"/>
              </a:rPr>
              <a:t>Review of Objectives</a:t>
            </a:r>
          </a:p>
          <a:p>
            <a:pPr marL="400050"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GB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 smtClean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TBD</a:t>
            </a:r>
            <a:endParaRPr lang="en-US" alt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11-15/1518r0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January 2016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Prepare for SC6 meeting in Xi’an in February 2016</a:t>
            </a:r>
          </a:p>
          <a:p>
            <a:pPr lvl="1">
              <a:defRPr/>
            </a:pPr>
            <a:r>
              <a:rPr lang="en-AU" dirty="0"/>
              <a:t>Review agenda</a:t>
            </a:r>
          </a:p>
          <a:p>
            <a:pPr lvl="1">
              <a:defRPr/>
            </a:pPr>
            <a:r>
              <a:rPr lang="en-AU" dirty="0"/>
              <a:t>Review input documents (during Monday ad hoc)</a:t>
            </a:r>
          </a:p>
          <a:p>
            <a:pPr lvl="1">
              <a:defRPr/>
            </a:pPr>
            <a:r>
              <a:rPr lang="en-AU" dirty="0"/>
              <a:t>Review IEEE 802 WG status reports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ten standards in the pipeline for ratification under the PSDO</a:t>
            </a:r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A24964F-C5DC-41B1-9339-CDBCC3EECEA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52400" y="1997075"/>
          <a:ext cx="8839200" cy="4175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7911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802.1Qca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Dec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Dec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2016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144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Andrew Myles (Cisco)</a:t>
            </a:r>
          </a:p>
        </p:txBody>
      </p:sp>
    </p:spTree>
    <p:extLst>
      <p:ext uri="{BB962C8B-B14F-4D97-AF65-F5344CB8AC3E}">
        <p14:creationId xmlns:p14="http://schemas.microsoft.com/office/powerpoint/2010/main" val="33817873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322258</TotalTime>
  <Words>1515</Words>
  <Application>Microsoft Office PowerPoint</Application>
  <PresentationFormat>On-screen Show (4:3)</PresentationFormat>
  <Paragraphs>384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Microsoft Word 97 - 2003 Document</vt:lpstr>
      <vt:lpstr>WG11  Opening Report Snapshot slides 2016-01</vt:lpstr>
      <vt:lpstr>Abstract </vt:lpstr>
      <vt:lpstr>Editors Meeting – January 2016 Chairs: Peter Ecclesine, Adrian Stephens</vt:lpstr>
      <vt:lpstr>802.11 ARC SC– January 2016 Vice Chair – Joseph Levy </vt:lpstr>
      <vt:lpstr>PAR SC –  January 2016 Project Authorization Request  Chair: Jon Rosdahl</vt:lpstr>
      <vt:lpstr>802.11/.15 Regulatory SC – January 2016 Acting Chair: Richard Kennedy</vt:lpstr>
      <vt:lpstr>WNG SC –  January 2016 Chair: Jim Lansford</vt:lpstr>
      <vt:lpstr>IEEE 802 JTC1 SC – January 2016 Chair: Andrew Myles</vt:lpstr>
      <vt:lpstr>IEEE 802 has ten standards in the pipeline for ratification under the PSDO</vt:lpstr>
      <vt:lpstr>TGmc 802.11 Revision – January 2016 Chair: Dorothy Stanley</vt:lpstr>
      <vt:lpstr>IEEE 802.11ah  – January 2016 sub 1GHz PHY Chair: Yongho Seok</vt:lpstr>
      <vt:lpstr>IEEE 802.11 FILS TGai – January 2016 Fast Initial Link Setup  Chair: Hiroshi Mano</vt:lpstr>
      <vt:lpstr>IEEE 802.11aj – January 2016 China Millimeter Wave Chair: Xiaoming Peng</vt:lpstr>
      <vt:lpstr>Task Group 802.11ak – January 2016 Enhancements For Transit Links Within Bridged Networks Chair: Donald Eastlake</vt:lpstr>
      <vt:lpstr>IEEE 802.11aq – January 2016 Pre-Association Discovery Chair: Stephen McCann</vt:lpstr>
      <vt:lpstr>IEEE 802.11ax – January 2016 High Efficiency WLAN Chair: Osama Aboul-Magd </vt:lpstr>
      <vt:lpstr>IEEE 802.11ay  – January 2016 Next Generation 60GHz Chair: Edward Au  </vt:lpstr>
      <vt:lpstr>TGaz – January 2016 Next Generation Positioning  Chair: Jonathan Segev</vt:lpstr>
      <vt:lpstr>TGaz - Schedule in a Glance</vt:lpstr>
      <vt:lpstr>LRLP TIG – January 2016 Long Range Low Power Topic Interest Group Chair: Tim Godfrey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2015</dc:title>
  <dc:creator>dstanley@arubanetworks.com;802.11CAC</dc:creator>
  <cp:lastModifiedBy>Dorothy Stanley</cp:lastModifiedBy>
  <cp:revision>3213</cp:revision>
  <cp:lastPrinted>2014-03-15T03:57:02Z</cp:lastPrinted>
  <dcterms:created xsi:type="dcterms:W3CDTF">1998-02-10T13:07:52Z</dcterms:created>
  <dcterms:modified xsi:type="dcterms:W3CDTF">2016-01-13T17:49:34Z</dcterms:modified>
</cp:coreProperties>
</file>