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69" r:id="rId2"/>
    <p:sldId id="429" r:id="rId3"/>
    <p:sldId id="455" r:id="rId4"/>
    <p:sldId id="483" r:id="rId5"/>
    <p:sldId id="486" r:id="rId6"/>
    <p:sldId id="465" r:id="rId7"/>
    <p:sldId id="484" r:id="rId8"/>
    <p:sldId id="487" r:id="rId9"/>
    <p:sldId id="469" r:id="rId10"/>
    <p:sldId id="485" r:id="rId11"/>
    <p:sldId id="434" r:id="rId12"/>
    <p:sldId id="496" r:id="rId13"/>
    <p:sldId id="481" r:id="rId14"/>
    <p:sldId id="438" r:id="rId15"/>
    <p:sldId id="439" r:id="rId16"/>
    <p:sldId id="440" r:id="rId17"/>
    <p:sldId id="441" r:id="rId18"/>
    <p:sldId id="442" r:id="rId19"/>
    <p:sldId id="443" r:id="rId20"/>
    <p:sldId id="444" r:id="rId21"/>
    <p:sldId id="445" r:id="rId22"/>
    <p:sldId id="446" r:id="rId23"/>
    <p:sldId id="447" r:id="rId24"/>
    <p:sldId id="448" r:id="rId25"/>
    <p:sldId id="462" r:id="rId26"/>
    <p:sldId id="452" r:id="rId27"/>
    <p:sldId id="463" r:id="rId28"/>
    <p:sldId id="451" r:id="rId29"/>
    <p:sldId id="488" r:id="rId30"/>
    <p:sldId id="489" r:id="rId31"/>
    <p:sldId id="490" r:id="rId32"/>
    <p:sldId id="491" r:id="rId33"/>
    <p:sldId id="492" r:id="rId34"/>
    <p:sldId id="493" r:id="rId35"/>
    <p:sldId id="494" r:id="rId36"/>
    <p:sldId id="495" r:id="rId37"/>
    <p:sldId id="498" r:id="rId38"/>
    <p:sldId id="499" r:id="rId39"/>
    <p:sldId id="500" r:id="rId40"/>
    <p:sldId id="497" r:id="rId41"/>
    <p:sldId id="503" r:id="rId42"/>
    <p:sldId id="502" r:id="rId43"/>
    <p:sldId id="501" r:id="rId4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6" autoAdjust="0"/>
    <p:restoredTop sz="99561" autoAdjust="0"/>
  </p:normalViewPr>
  <p:slideViewPr>
    <p:cSldViewPr>
      <p:cViewPr varScale="1">
        <p:scale>
          <a:sx n="115" d="100"/>
          <a:sy n="115" d="100"/>
        </p:scale>
        <p:origin x="-1052" y="-6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18</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19</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22</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27</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59830" y="332601"/>
            <a:ext cx="3385670"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802.11-15/1511r7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a:noFill/>
        </p:spPr>
        <p:txBody>
          <a:bodyPr/>
          <a:lstStyle/>
          <a:p>
            <a:r>
              <a:rPr lang="en-US" altLang="ko-KR" dirty="0" smtClean="0"/>
              <a:t>January </a:t>
            </a:r>
            <a:r>
              <a:rPr lang="en-US" dirty="0" smtClean="0"/>
              <a:t>2016</a:t>
            </a:r>
          </a:p>
        </p:txBody>
      </p:sp>
      <p:sp>
        <p:nvSpPr>
          <p:cNvPr id="1028" name="Footer Placeholder 4"/>
          <p:cNvSpPr>
            <a:spLocks noGrp="1"/>
          </p:cNvSpPr>
          <p:nvPr>
            <p:ph type="ftr" sz="quarter" idx="11"/>
          </p:nvPr>
        </p:nvSpPr>
        <p:spPr>
          <a:xfrm>
            <a:off x="6662962" y="6475413"/>
            <a:ext cx="1880963" cy="184666"/>
          </a:xfrm>
          <a:noFill/>
        </p:spPr>
        <p:txBody>
          <a:bodyPr/>
          <a:lstStyle/>
          <a:p>
            <a:r>
              <a:rPr lang="en-US" dirty="0" smtClean="0"/>
              <a:t>Yongho </a:t>
            </a:r>
            <a:r>
              <a:rPr lang="en-US" dirty="0" err="1" smtClean="0"/>
              <a:t>Seok</a:t>
            </a:r>
            <a:r>
              <a:rPr lang="en-US" dirty="0" smtClean="0"/>
              <a:t> (NEWRACOM)</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2016</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2016-01-20</a:t>
            </a:r>
          </a:p>
        </p:txBody>
      </p:sp>
      <p:graphicFrame>
        <p:nvGraphicFramePr>
          <p:cNvPr id="1026" name="Object 11"/>
          <p:cNvGraphicFramePr>
            <a:graphicFrameLocks noChangeAspect="1"/>
          </p:cNvGraphicFramePr>
          <p:nvPr>
            <p:extLst>
              <p:ext uri="{D42A27DB-BD31-4B8C-83A1-F6EECF244321}">
                <p14:modId xmlns:p14="http://schemas.microsoft.com/office/powerpoint/2010/main" val="3331179454"/>
              </p:ext>
            </p:extLst>
          </p:nvPr>
        </p:nvGraphicFramePr>
        <p:xfrm>
          <a:off x="536575" y="2655888"/>
          <a:ext cx="8074025" cy="3570287"/>
        </p:xfrm>
        <a:graphic>
          <a:graphicData uri="http://schemas.openxmlformats.org/presentationml/2006/ole">
            <mc:AlternateContent xmlns:mc="http://schemas.openxmlformats.org/markup-compatibility/2006">
              <mc:Choice xmlns:v="urn:schemas-microsoft-com:vml" Requires="v">
                <p:oleObj spid="_x0000_s2487" name="Document" r:id="rId4" imgW="8702097" imgH="4144020" progId="Word.Document.8">
                  <p:embed/>
                </p:oleObj>
              </mc:Choice>
              <mc:Fallback>
                <p:oleObj name="Document" r:id="rId4" imgW="8702097" imgH="4144020" progId="Word.Document.8">
                  <p:embed/>
                  <p:pic>
                    <p:nvPicPr>
                      <p:cNvPr id="0" name="Picture 889"/>
                      <p:cNvPicPr>
                        <a:picLocks noChangeAspect="1" noChangeArrowheads="1"/>
                      </p:cNvPicPr>
                      <p:nvPr/>
                    </p:nvPicPr>
                    <p:blipFill>
                      <a:blip r:embed="rId5"/>
                      <a:srcRect/>
                      <a:stretch>
                        <a:fillRect/>
                      </a:stretch>
                    </p:blipFill>
                    <p:spPr bwMode="auto">
                      <a:xfrm>
                        <a:off x="536575" y="2655888"/>
                        <a:ext cx="8074025" cy="3570287"/>
                      </a:xfrm>
                      <a:prstGeom prst="rect">
                        <a:avLst/>
                      </a:prstGeom>
                      <a:noFill/>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Misc. Clause 24 CIDs previously </a:t>
            </a:r>
            <a:r>
              <a:rPr lang="en-US" altLang="ko-KR" dirty="0" smtClean="0">
                <a:solidFill>
                  <a:schemeClr val="bg2"/>
                </a:solidFill>
              </a:rPr>
              <a:t>unassigned (11-16/0126r0, Eugene)</a:t>
            </a:r>
          </a:p>
          <a:p>
            <a:pPr lvl="1"/>
            <a:r>
              <a:rPr lang="en-US" altLang="ko-KR" dirty="0" smtClean="0">
                <a:solidFill>
                  <a:schemeClr val="bg2"/>
                </a:solidFill>
              </a:rPr>
              <a:t>LB215-TWT-CIDs-proposed-resolutions (11-16/0063r0, Matthew)</a:t>
            </a:r>
          </a:p>
          <a:p>
            <a:pPr lvl="1"/>
            <a:r>
              <a:rPr lang="en-US" altLang="ko-KR" dirty="0" smtClean="0">
                <a:solidFill>
                  <a:schemeClr val="bg2"/>
                </a:solidFill>
              </a:rPr>
              <a:t>SB0_Comment_Resolution_on_CID8369_CID8458 (11-16/0130r0</a:t>
            </a:r>
            <a:r>
              <a:rPr lang="en-US" altLang="ko-KR" dirty="0">
                <a:solidFill>
                  <a:schemeClr val="bg2"/>
                </a:solidFill>
              </a:rPr>
              <a:t>, Jae </a:t>
            </a:r>
            <a:r>
              <a:rPr lang="en-US" altLang="ko-KR" dirty="0" err="1">
                <a:solidFill>
                  <a:schemeClr val="bg2"/>
                </a:solidFill>
              </a:rPr>
              <a:t>Seung</a:t>
            </a:r>
            <a:r>
              <a:rPr lang="en-US" altLang="ko-KR" dirty="0">
                <a:solidFill>
                  <a:schemeClr val="bg2"/>
                </a:solidFill>
              </a:rPr>
              <a:t> </a:t>
            </a:r>
            <a:r>
              <a:rPr lang="en-US" altLang="ko-KR" dirty="0" smtClean="0">
                <a:solidFill>
                  <a:schemeClr val="bg2"/>
                </a:solidFill>
              </a:rPr>
              <a:t>Lee)</a:t>
            </a:r>
            <a:endParaRPr lang="en-US" altLang="ko-KR" dirty="0">
              <a:solidFill>
                <a:schemeClr val="bg2"/>
              </a:solidFill>
            </a:endParaRPr>
          </a:p>
          <a:p>
            <a:pPr lvl="1"/>
            <a:r>
              <a:rPr lang="en-US" altLang="ko-KR" dirty="0" smtClean="0">
                <a:solidFill>
                  <a:schemeClr val="bg2"/>
                </a:solidFill>
              </a:rPr>
              <a:t>SB0_Comment_Resolution_on_Active_Scanning (</a:t>
            </a:r>
            <a:r>
              <a:rPr lang="en-US" altLang="ko-KR" dirty="0">
                <a:solidFill>
                  <a:schemeClr val="bg2"/>
                </a:solidFill>
              </a:rPr>
              <a:t>11-16/0131r0, Jae </a:t>
            </a:r>
            <a:r>
              <a:rPr lang="en-US" altLang="ko-KR" dirty="0" err="1">
                <a:solidFill>
                  <a:schemeClr val="bg2"/>
                </a:solidFill>
              </a:rPr>
              <a:t>Seung</a:t>
            </a:r>
            <a:r>
              <a:rPr lang="en-US" altLang="ko-KR" dirty="0">
                <a:solidFill>
                  <a:schemeClr val="bg2"/>
                </a:solidFill>
              </a:rPr>
              <a:t> </a:t>
            </a:r>
            <a:r>
              <a:rPr lang="en-US" altLang="ko-KR" dirty="0" smtClean="0">
                <a:solidFill>
                  <a:schemeClr val="bg2"/>
                </a:solidFill>
              </a:rPr>
              <a:t>Lee) </a:t>
            </a:r>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938185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PM2)</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a:t>
            </a:r>
            <a:r>
              <a:rPr lang="en-US" altLang="ko-KR" dirty="0" smtClean="0"/>
              <a:t>Wednesday PM2</a:t>
            </a:r>
            <a:endParaRPr lang="en-US" altLang="ko-KR" dirty="0"/>
          </a:p>
          <a:p>
            <a:pPr lvl="1"/>
            <a:r>
              <a:rPr lang="en-US" altLang="ko-KR" sz="1800" dirty="0" err="1" smtClean="0">
                <a:solidFill>
                  <a:schemeClr val="bg2"/>
                </a:solidFill>
              </a:rPr>
              <a:t>Misc</a:t>
            </a:r>
            <a:r>
              <a:rPr lang="en-US" altLang="ko-KR" sz="1800" dirty="0" smtClean="0">
                <a:solidFill>
                  <a:schemeClr val="bg2"/>
                </a:solidFill>
              </a:rPr>
              <a:t> </a:t>
            </a:r>
            <a:r>
              <a:rPr lang="en-US" altLang="ko-KR" sz="1800" dirty="0">
                <a:solidFill>
                  <a:schemeClr val="bg2"/>
                </a:solidFill>
              </a:rPr>
              <a:t>SB CID resolutions for Clause 24 (11-15/1491r1, Eugene)</a:t>
            </a:r>
          </a:p>
          <a:p>
            <a:pPr lvl="1"/>
            <a:r>
              <a:rPr lang="en-US" altLang="ko-KR" sz="1800" dirty="0" smtClean="0">
                <a:solidFill>
                  <a:schemeClr val="bg2"/>
                </a:solidFill>
              </a:rPr>
              <a:t>SB0-comment-resolution-part3 </a:t>
            </a:r>
            <a:r>
              <a:rPr lang="en-US" altLang="ko-KR" sz="1800" dirty="0">
                <a:solidFill>
                  <a:schemeClr val="bg2"/>
                </a:solidFill>
              </a:rPr>
              <a:t>(11-15/1481r1, Yongho) </a:t>
            </a:r>
          </a:p>
          <a:p>
            <a:pPr lvl="1"/>
            <a:r>
              <a:rPr lang="en-US" altLang="ko-KR" sz="1800" dirty="0" smtClean="0">
                <a:solidFill>
                  <a:schemeClr val="bg2"/>
                </a:solidFill>
              </a:rPr>
              <a:t>SB0 </a:t>
            </a:r>
            <a:r>
              <a:rPr lang="en-US" altLang="ko-KR" sz="1800" dirty="0">
                <a:solidFill>
                  <a:schemeClr val="bg2"/>
                </a:solidFill>
              </a:rPr>
              <a:t>resolution to </a:t>
            </a:r>
            <a:r>
              <a:rPr lang="en-US" altLang="ko-KR" sz="1800" dirty="0" err="1">
                <a:solidFill>
                  <a:schemeClr val="bg2"/>
                </a:solidFill>
              </a:rPr>
              <a:t>misc</a:t>
            </a:r>
            <a:r>
              <a:rPr lang="en-US" altLang="ko-KR" sz="1800" dirty="0">
                <a:solidFill>
                  <a:schemeClr val="bg2"/>
                </a:solidFill>
              </a:rPr>
              <a:t> comments (11-15/1495r1, Zander)</a:t>
            </a:r>
          </a:p>
          <a:p>
            <a:pPr lvl="1"/>
            <a:r>
              <a:rPr lang="en-US" altLang="ko-KR" sz="1800" dirty="0" smtClean="0">
                <a:solidFill>
                  <a:schemeClr val="bg2"/>
                </a:solidFill>
              </a:rPr>
              <a:t>11ah </a:t>
            </a:r>
            <a:r>
              <a:rPr lang="en-US" altLang="ko-KR" sz="1800" dirty="0">
                <a:solidFill>
                  <a:schemeClr val="bg2"/>
                </a:solidFill>
              </a:rPr>
              <a:t>SB0 resolution to comments in clause3.2 (11-15/1496r1, Zander)</a:t>
            </a:r>
          </a:p>
          <a:p>
            <a:pPr lvl="1"/>
            <a:r>
              <a:rPr lang="en-US" altLang="ko-KR" sz="1800" dirty="0" smtClean="0">
                <a:solidFill>
                  <a:schemeClr val="bg2"/>
                </a:solidFill>
              </a:rPr>
              <a:t>11ah </a:t>
            </a:r>
            <a:r>
              <a:rPr lang="en-US" altLang="ko-KR" sz="1800" dirty="0">
                <a:solidFill>
                  <a:schemeClr val="bg2"/>
                </a:solidFill>
              </a:rPr>
              <a:t>SB0 resolution to comments in clause4.3.13a (11-15/1497r1, Zander)</a:t>
            </a:r>
          </a:p>
          <a:p>
            <a:pPr lvl="1"/>
            <a:r>
              <a:rPr lang="en-US" altLang="ko-KR" sz="1800" dirty="0" smtClean="0">
                <a:solidFill>
                  <a:schemeClr val="bg2"/>
                </a:solidFill>
              </a:rPr>
              <a:t>11ah </a:t>
            </a:r>
            <a:r>
              <a:rPr lang="en-US" altLang="ko-KR" sz="1800" dirty="0">
                <a:solidFill>
                  <a:schemeClr val="bg2"/>
                </a:solidFill>
              </a:rPr>
              <a:t>SB0 resolution to comments (7 CIDs) (11-15/1513r1, </a:t>
            </a:r>
            <a:r>
              <a:rPr lang="en-US" altLang="ko-KR" sz="1800" dirty="0" err="1">
                <a:solidFill>
                  <a:schemeClr val="bg2"/>
                </a:solidFill>
              </a:rPr>
              <a:t>Shoukang</a:t>
            </a:r>
            <a:r>
              <a:rPr lang="en-US" altLang="ko-KR" sz="1800" dirty="0">
                <a:solidFill>
                  <a:schemeClr val="bg2"/>
                </a:solidFill>
              </a:rPr>
              <a:t>) </a:t>
            </a:r>
          </a:p>
          <a:p>
            <a:pPr lvl="1"/>
            <a:r>
              <a:rPr lang="en-US" altLang="ko-KR" sz="1800" dirty="0" smtClean="0">
                <a:solidFill>
                  <a:schemeClr val="bg2"/>
                </a:solidFill>
              </a:rPr>
              <a:t>Miscellaneous </a:t>
            </a:r>
            <a:r>
              <a:rPr lang="en-US" altLang="ko-KR" sz="1800" dirty="0">
                <a:solidFill>
                  <a:schemeClr val="bg2"/>
                </a:solidFill>
              </a:rPr>
              <a:t>Part 1 (11-15/1531r1, Alfred) </a:t>
            </a:r>
          </a:p>
          <a:p>
            <a:pPr lvl="1"/>
            <a:r>
              <a:rPr lang="en-US" altLang="ko-KR" sz="1800" dirty="0" smtClean="0">
                <a:solidFill>
                  <a:schemeClr val="bg2"/>
                </a:solidFill>
              </a:rPr>
              <a:t>SB0-par-scope-related-comments </a:t>
            </a:r>
            <a:r>
              <a:rPr lang="en-US" altLang="ko-KR" sz="1800" dirty="0">
                <a:solidFill>
                  <a:schemeClr val="bg2"/>
                </a:solidFill>
              </a:rPr>
              <a:t>(11-15/1532r1, Yongho) </a:t>
            </a:r>
          </a:p>
          <a:p>
            <a:pPr lvl="1"/>
            <a:r>
              <a:rPr lang="en-US" altLang="ko-KR" sz="1800" dirty="0" smtClean="0">
                <a:solidFill>
                  <a:schemeClr val="bg2"/>
                </a:solidFill>
              </a:rPr>
              <a:t>SB0-comment-resolution-part4 </a:t>
            </a:r>
            <a:r>
              <a:rPr lang="en-US" altLang="ko-KR" sz="1800" dirty="0">
                <a:solidFill>
                  <a:schemeClr val="bg2"/>
                </a:solidFill>
              </a:rPr>
              <a:t>(11-15/1534r0, Yongho</a:t>
            </a:r>
            <a:r>
              <a:rPr lang="en-US" altLang="ko-KR" sz="1800" dirty="0" smtClean="0">
                <a:solidFill>
                  <a:schemeClr val="bg2"/>
                </a:solidFill>
              </a:rPr>
              <a:t>)</a:t>
            </a:r>
          </a:p>
          <a:p>
            <a:pPr lvl="1"/>
            <a:r>
              <a:rPr lang="en-US" altLang="ko-KR" sz="1800" dirty="0">
                <a:solidFill>
                  <a:schemeClr val="bg2"/>
                </a:solidFill>
              </a:rPr>
              <a:t>SB0 PHY CIDs Clause </a:t>
            </a:r>
            <a:r>
              <a:rPr lang="en-US" altLang="ko-KR" sz="1800" dirty="0" smtClean="0">
                <a:solidFill>
                  <a:schemeClr val="bg2"/>
                </a:solidFill>
              </a:rPr>
              <a:t>24 (11-16/0006r1, Eugene) </a:t>
            </a:r>
            <a:r>
              <a:rPr lang="en-US" altLang="ko-KR" sz="1800" dirty="0" smtClean="0"/>
              <a:t> </a:t>
            </a:r>
            <a:endParaRPr lang="en-US" altLang="ko-KR" sz="1800"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(Wednesday PM2)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Miscellaneous Part1 (11-15/1531r1, Alfred</a:t>
            </a:r>
            <a:r>
              <a:rPr lang="en-US" altLang="ko-KR" dirty="0" smtClean="0">
                <a:solidFill>
                  <a:schemeClr val="bg2"/>
                </a:solidFill>
              </a:rPr>
              <a:t>)</a:t>
            </a:r>
          </a:p>
          <a:p>
            <a:pPr lvl="1"/>
            <a:r>
              <a:rPr lang="fr-FR" altLang="ko-KR" dirty="0">
                <a:solidFill>
                  <a:schemeClr val="bg2"/>
                </a:solidFill>
              </a:rPr>
              <a:t>SB Comment Resolutions Misc 8 CIDs (11-16/0167r0, Naveen</a:t>
            </a:r>
            <a:r>
              <a:rPr lang="fr-FR" altLang="ko-KR" dirty="0" smtClean="0">
                <a:solidFill>
                  <a:schemeClr val="bg2"/>
                </a:solidFill>
              </a:rPr>
              <a:t>)</a:t>
            </a:r>
            <a:endParaRPr lang="en-US" altLang="ko-KR" dirty="0" smtClean="0">
              <a:solidFill>
                <a:schemeClr val="bg2"/>
              </a:solidFill>
            </a:endParaRPr>
          </a:p>
          <a:p>
            <a:pPr lvl="1"/>
            <a:r>
              <a:rPr lang="en-US" altLang="ko-KR" dirty="0">
                <a:solidFill>
                  <a:schemeClr val="bg2"/>
                </a:solidFill>
              </a:rPr>
              <a:t>ah sb0 comment resolution 8.2.4 (</a:t>
            </a:r>
            <a:r>
              <a:rPr lang="en-US" altLang="ko-KR" dirty="0" smtClean="0">
                <a:solidFill>
                  <a:schemeClr val="bg2"/>
                </a:solidFill>
              </a:rPr>
              <a:t>11-16/0153r1, </a:t>
            </a:r>
            <a:r>
              <a:rPr lang="en-US" altLang="ko-KR" dirty="0" err="1">
                <a:solidFill>
                  <a:schemeClr val="bg2"/>
                </a:solidFill>
              </a:rPr>
              <a:t>Liwen</a:t>
            </a:r>
            <a:r>
              <a:rPr lang="en-US" altLang="ko-KR" dirty="0">
                <a:solidFill>
                  <a:schemeClr val="bg2"/>
                </a:solidFill>
              </a:rPr>
              <a:t>) </a:t>
            </a:r>
            <a:endParaRPr lang="fr-FR" altLang="ko-KR" dirty="0" smtClean="0">
              <a:solidFill>
                <a:schemeClr val="bg2"/>
              </a:solidFill>
            </a:endParaRPr>
          </a:p>
          <a:p>
            <a:pPr lvl="1"/>
            <a:r>
              <a:rPr lang="en-US" altLang="ko-KR" dirty="0" smtClean="0">
                <a:solidFill>
                  <a:schemeClr val="bg2"/>
                </a:solidFill>
              </a:rPr>
              <a:t>Miscellaneous_part2 </a:t>
            </a:r>
            <a:r>
              <a:rPr lang="en-US" altLang="ko-KR" dirty="0">
                <a:solidFill>
                  <a:schemeClr val="bg2"/>
                </a:solidFill>
              </a:rPr>
              <a:t>(11-16/0081r1, Alfred)</a:t>
            </a:r>
          </a:p>
          <a:p>
            <a:pPr lvl="1"/>
            <a:r>
              <a:rPr lang="en-US" altLang="ko-KR" dirty="0">
                <a:solidFill>
                  <a:schemeClr val="bg2"/>
                </a:solidFill>
              </a:rPr>
              <a:t>Revisited CIDs (11-16/0083r0, Alfred</a:t>
            </a:r>
            <a:r>
              <a:rPr lang="en-US" altLang="ko-KR" dirty="0" smtClean="0">
                <a:solidFill>
                  <a:schemeClr val="bg2"/>
                </a:solidFill>
              </a:rPr>
              <a:t>)</a:t>
            </a:r>
          </a:p>
          <a:p>
            <a:pPr lvl="1"/>
            <a:r>
              <a:rPr lang="en-US" altLang="ko-KR" dirty="0" err="1">
                <a:solidFill>
                  <a:schemeClr val="bg2"/>
                </a:solidFill>
              </a:rPr>
              <a:t>TGah</a:t>
            </a:r>
            <a:r>
              <a:rPr lang="en-US" altLang="ko-KR" dirty="0">
                <a:solidFill>
                  <a:schemeClr val="bg2"/>
                </a:solidFill>
              </a:rPr>
              <a:t> SB0 Relay </a:t>
            </a:r>
            <a:r>
              <a:rPr lang="en-US" altLang="ko-KR" dirty="0" smtClean="0">
                <a:solidFill>
                  <a:schemeClr val="bg2"/>
                </a:solidFill>
              </a:rPr>
              <a:t>Comments (11-16/0159r1, </a:t>
            </a:r>
            <a:r>
              <a:rPr lang="en-US" altLang="ko-KR" dirty="0" err="1" smtClean="0">
                <a:solidFill>
                  <a:schemeClr val="bg2"/>
                </a:solidFill>
              </a:rPr>
              <a:t>Menzo</a:t>
            </a:r>
            <a:r>
              <a:rPr lang="en-US" altLang="ko-KR" dirty="0" smtClean="0">
                <a:solidFill>
                  <a:schemeClr val="bg2"/>
                </a:solidFill>
              </a:rPr>
              <a:t>)</a:t>
            </a:r>
          </a:p>
          <a:p>
            <a:pPr lvl="1"/>
            <a:r>
              <a:rPr lang="en-US" altLang="ko-KR" dirty="0">
                <a:solidFill>
                  <a:schemeClr val="bg2"/>
                </a:solidFill>
              </a:rPr>
              <a:t>SB0-comment-resolutions-to-CIDs-8091, 8102, 8126, 8322, 8446, </a:t>
            </a:r>
            <a:r>
              <a:rPr lang="en-US" altLang="ko-KR" dirty="0" smtClean="0">
                <a:solidFill>
                  <a:schemeClr val="bg2"/>
                </a:solidFill>
              </a:rPr>
              <a:t>8182 (11-16/0077r1, </a:t>
            </a:r>
            <a:r>
              <a:rPr lang="en-US" altLang="ko-KR" dirty="0" err="1" smtClean="0">
                <a:solidFill>
                  <a:schemeClr val="bg2"/>
                </a:solidFill>
              </a:rPr>
              <a:t>Kaiying</a:t>
            </a:r>
            <a:r>
              <a:rPr lang="en-US" altLang="ko-KR" dirty="0" smtClean="0">
                <a:solidFill>
                  <a:schemeClr val="bg2"/>
                </a:solidFill>
              </a:rPr>
              <a:t>)</a:t>
            </a:r>
          </a:p>
          <a:p>
            <a:pPr lvl="1"/>
            <a:r>
              <a:rPr lang="en-US" altLang="ko-KR" strike="sngStrike" dirty="0" smtClean="0"/>
              <a:t>11ah-sb0-resolution-to-comments-on-frame-control-field (11-16/0168r0, Zander and Yongho)</a:t>
            </a:r>
          </a:p>
          <a:p>
            <a:pPr lvl="2"/>
            <a:r>
              <a:rPr lang="en-US" altLang="ko-KR" sz="2000" strike="sngStrike" dirty="0" smtClean="0"/>
              <a:t>Withdrawn</a:t>
            </a:r>
            <a:endParaRPr lang="en-US" altLang="ko-KR" sz="2000" dirty="0" smtClean="0"/>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57440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(Thursday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IP related comment (CID 8286) discussion is reserved at the beginning of this time slot</a:t>
            </a:r>
          </a:p>
          <a:p>
            <a:pPr lvl="1"/>
            <a:r>
              <a:rPr lang="en-US" altLang="ko-KR" dirty="0" smtClean="0"/>
              <a:t>SB0-resolution_CID8186 (11-16/0172r0, Rolf</a:t>
            </a:r>
            <a:r>
              <a:rPr lang="en-US" altLang="ko-KR" dirty="0" smtClean="0"/>
              <a:t>)</a:t>
            </a:r>
          </a:p>
          <a:p>
            <a:pPr marL="0" indent="0">
              <a:buNone/>
            </a:pPr>
            <a:endParaRPr lang="en-US" altLang="ko-KR" dirty="0" smtClean="0"/>
          </a:p>
          <a:p>
            <a:r>
              <a:rPr lang="en-US" altLang="ko-KR" dirty="0" smtClean="0"/>
              <a:t>PHY </a:t>
            </a:r>
            <a:r>
              <a:rPr lang="en-US" altLang="ko-KR" dirty="0"/>
              <a:t>and </a:t>
            </a:r>
            <a:r>
              <a:rPr lang="en-US" altLang="ko-KR" dirty="0" smtClean="0"/>
              <a:t>MAC</a:t>
            </a:r>
            <a:endParaRPr lang="en-US" altLang="ko-KR" dirty="0"/>
          </a:p>
          <a:p>
            <a:pPr lvl="1"/>
            <a:r>
              <a:rPr lang="en-US" altLang="ko-KR" dirty="0"/>
              <a:t>ah sb0 comment resolution 8.2.4 (11-16/0153r1, </a:t>
            </a:r>
            <a:r>
              <a:rPr lang="en-US" altLang="ko-KR" dirty="0" err="1"/>
              <a:t>Liwen</a:t>
            </a:r>
            <a:r>
              <a:rPr lang="en-US" altLang="ko-KR" dirty="0" smtClean="0"/>
              <a:t>)</a:t>
            </a:r>
          </a:p>
          <a:p>
            <a:pPr lvl="1"/>
            <a:r>
              <a:rPr lang="en-US" altLang="ko-KR" dirty="0" smtClean="0"/>
              <a:t>Discussion </a:t>
            </a:r>
            <a:r>
              <a:rPr lang="en-US" altLang="ko-KR" dirty="0"/>
              <a:t>for the remaining CIDs</a:t>
            </a:r>
          </a:p>
          <a:p>
            <a:pPr lvl="2"/>
            <a:r>
              <a:rPr lang="en-US" altLang="ko-KR" sz="2000" dirty="0"/>
              <a:t>8105, 8477, 8244, 8176, 8146, 8299, 8468, 8053</a:t>
            </a:r>
          </a:p>
          <a:p>
            <a:pPr lvl="1"/>
            <a:endParaRPr lang="en-US" altLang="ko-KR" dirty="0"/>
          </a:p>
          <a:p>
            <a:pPr marL="457200" lvl="1" indent="0">
              <a:buNone/>
            </a:pPr>
            <a:endParaRPr lang="en-US" altLang="ko-KR" dirty="0" smtClean="0"/>
          </a:p>
          <a:p>
            <a:pPr lvl="1"/>
            <a:endParaRPr lang="en-US" altLang="ko-KR" dirty="0" smtClean="0"/>
          </a:p>
          <a:p>
            <a:pPr lvl="1"/>
            <a:endParaRPr lang="en-US" dirty="0"/>
          </a:p>
          <a:p>
            <a:pPr lvl="1"/>
            <a:endParaRPr lang="en-US" dirty="0"/>
          </a:p>
        </p:txBody>
      </p:sp>
    </p:spTree>
    <p:extLst>
      <p:ext uri="{BB962C8B-B14F-4D97-AF65-F5344CB8AC3E}">
        <p14:creationId xmlns:p14="http://schemas.microsoft.com/office/powerpoint/2010/main" val="20245535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PM1)</a:t>
            </a:r>
            <a:endParaRPr lang="en-US" dirty="0"/>
          </a:p>
        </p:txBody>
      </p:sp>
      <p:sp>
        <p:nvSpPr>
          <p:cNvPr id="3" name="Content Placeholder 2"/>
          <p:cNvSpPr>
            <a:spLocks noGrp="1"/>
          </p:cNvSpPr>
          <p:nvPr>
            <p:ph idx="1"/>
          </p:nvPr>
        </p:nvSpPr>
        <p:spPr/>
        <p:txBody>
          <a:bodyPr/>
          <a:lstStyle/>
          <a:p>
            <a:r>
              <a:rPr lang="en-US" altLang="ko-KR" dirty="0" smtClean="0"/>
              <a:t>Submissions made during January F2F meeting and ready for motion on Thursday PM1</a:t>
            </a:r>
          </a:p>
          <a:p>
            <a:pPr lvl="1"/>
            <a:r>
              <a:rPr lang="en-US" altLang="ko-KR" dirty="0" smtClean="0"/>
              <a:t>TBD</a:t>
            </a:r>
            <a:endParaRPr lang="en-US" altLang="ko-KR" dirty="0" smtClean="0">
              <a:solidFill>
                <a:schemeClr val="bg2"/>
              </a:solidFill>
            </a:endParaRPr>
          </a:p>
          <a:p>
            <a:pPr lvl="1"/>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r>
              <a:rPr lang="en-US" altLang="ko-KR" dirty="0"/>
              <a:t>Weekly teleconferences between March </a:t>
            </a:r>
            <a:r>
              <a:rPr lang="en-US" altLang="ko-KR" dirty="0" smtClean="0"/>
              <a:t>22</a:t>
            </a:r>
            <a:r>
              <a:rPr lang="en-US" altLang="ko-KR" baseline="30000" dirty="0" smtClean="0"/>
              <a:t>th</a:t>
            </a:r>
            <a:r>
              <a:rPr lang="en-US" altLang="ko-KR" dirty="0" smtClean="0"/>
              <a:t> </a:t>
            </a:r>
            <a:r>
              <a:rPr lang="en-US" altLang="ko-KR" dirty="0"/>
              <a:t>2016 </a:t>
            </a:r>
            <a:r>
              <a:rPr lang="en-US" altLang="ko-KR" dirty="0" smtClean="0"/>
              <a:t>and July 19</a:t>
            </a:r>
            <a:r>
              <a:rPr lang="en-US" altLang="ko-KR" baseline="30000" dirty="0" smtClean="0"/>
              <a:t>th</a:t>
            </a:r>
            <a:r>
              <a:rPr lang="en-US" altLang="ko-KR" dirty="0" smtClean="0"/>
              <a:t> </a:t>
            </a:r>
            <a:r>
              <a:rPr lang="en-US" altLang="ko-KR" dirty="0"/>
              <a:t>2016</a:t>
            </a:r>
          </a:p>
          <a:p>
            <a:pPr lvl="1">
              <a:defRPr/>
            </a:pPr>
            <a:r>
              <a:rPr lang="en-US" altLang="ja-JP" dirty="0"/>
              <a:t>Tuesday 8PM ET</a:t>
            </a:r>
            <a:r>
              <a:rPr lang="ja-JP" altLang="en-US" dirty="0"/>
              <a:t> </a:t>
            </a:r>
            <a:r>
              <a:rPr lang="en-US" altLang="ja-JP" dirty="0"/>
              <a:t>for 2.5 hours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dirty="0" smtClean="0">
                <a:solidFill>
                  <a:schemeClr val="bg2"/>
                </a:solidFill>
              </a:rPr>
              <a:t>November meeting minutes (11-15/1448r0)</a:t>
            </a:r>
          </a:p>
          <a:p>
            <a:pPr marL="609600" indent="-609600"/>
            <a:r>
              <a:rPr lang="en-US" altLang="ko-KR" dirty="0" smtClean="0"/>
              <a:t>Address Sponsor Ballot comments for Draft 5.0 </a:t>
            </a:r>
          </a:p>
          <a:p>
            <a:pPr marL="1009650" lvl="1" indent="-609600"/>
            <a:r>
              <a:rPr lang="en-US" altLang="ko-KR" dirty="0" smtClean="0"/>
              <a:t>Comment Spreadsheet (11-15/1292r5)</a:t>
            </a:r>
            <a:endParaRPr lang="en-US" altLang="ko-KR" dirty="0"/>
          </a:p>
          <a:p>
            <a:pPr marL="609600" indent="-609600"/>
            <a:r>
              <a:rPr lang="en-US" altLang="ko-KR" dirty="0"/>
              <a:t>Motion 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7"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0"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11"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meeting (11-15/1448r0)</a:t>
            </a:r>
          </a:p>
          <a:p>
            <a:endParaRPr lang="ko-KR" altLang="ko-KR" dirty="0"/>
          </a:p>
          <a:p>
            <a:pPr lvl="1"/>
            <a:r>
              <a:rPr lang="en-US" altLang="ko-KR" dirty="0" smtClean="0"/>
              <a:t>Move: Eugene	Second: Alfred</a:t>
            </a:r>
          </a:p>
          <a:p>
            <a:pPr lvl="1"/>
            <a:r>
              <a:rPr lang="en-US" altLang="ko-KR" dirty="0" smtClean="0"/>
              <a:t>Discussions: None</a:t>
            </a:r>
            <a:endParaRPr lang="ko-KR" altLang="ko-KR" dirty="0"/>
          </a:p>
          <a:p>
            <a:pPr lvl="1"/>
            <a:r>
              <a:rPr lang="en-US" altLang="ko-KR" dirty="0" smtClean="0"/>
              <a:t>Motion passed u</a:t>
            </a:r>
            <a:r>
              <a:rPr lang="en-GB" altLang="ko-KR" dirty="0" err="1" smtClean="0"/>
              <a:t>nanimously</a:t>
            </a:r>
            <a:endParaRPr lang="en-GB"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40489683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11-15/0094r0 </a:t>
            </a:r>
            <a:r>
              <a:rPr lang="en-US" altLang="ko-KR" dirty="0"/>
              <a:t>with the following </a:t>
            </a:r>
            <a:r>
              <a:rPr lang="en-US" altLang="ko-KR" dirty="0" smtClean="0"/>
              <a:t>tabs:</a:t>
            </a:r>
            <a:endParaRPr lang="ko-KR" altLang="ko-KR" dirty="0"/>
          </a:p>
          <a:p>
            <a:pPr lvl="1"/>
            <a:r>
              <a:rPr lang="en-US" altLang="ko-KR" dirty="0" smtClean="0"/>
              <a:t>“Teleconferences”</a:t>
            </a:r>
          </a:p>
          <a:p>
            <a:endParaRPr lang="en-US" altLang="ko-KR" b="1" dirty="0" smtClean="0"/>
          </a:p>
          <a:p>
            <a:pPr lvl="1"/>
            <a:r>
              <a:rPr lang="en-US" altLang="ko-KR" dirty="0" smtClean="0"/>
              <a:t>Move: Alfred	Second: Matthew</a:t>
            </a:r>
            <a:endParaRPr lang="ko-KR" altLang="ko-KR" dirty="0"/>
          </a:p>
          <a:p>
            <a:pPr lvl="1"/>
            <a:r>
              <a:rPr lang="en-US" altLang="ko-KR" dirty="0" smtClean="0"/>
              <a:t>Discussions: None</a:t>
            </a:r>
            <a:endParaRPr lang="ko-KR" altLang="ko-KR" dirty="0"/>
          </a:p>
          <a:p>
            <a:pPr lvl="1"/>
            <a:r>
              <a:rPr lang="en-US" altLang="ko-KR" dirty="0" smtClean="0"/>
              <a:t>Yes:	No:	Abstain: </a:t>
            </a:r>
            <a:r>
              <a:rPr lang="en-US" altLang="ko-KR" dirty="0"/>
              <a:t>	</a:t>
            </a:r>
            <a:endParaRPr lang="ko-KR" altLang="ko-KR" dirty="0"/>
          </a:p>
          <a:p>
            <a:pPr lvl="1"/>
            <a:r>
              <a:rPr lang="en-US" altLang="ko-KR" dirty="0"/>
              <a:t>Motion passed u</a:t>
            </a:r>
            <a:r>
              <a:rPr lang="en-GB" altLang="ko-KR" dirty="0" err="1"/>
              <a:t>nanimously</a:t>
            </a:r>
            <a:endParaRPr lang="en-GB" altLang="ko-KR" dirty="0"/>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73460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of </a:t>
            </a:r>
            <a:r>
              <a:rPr lang="pt-BR" altLang="ko-KR" dirty="0" smtClean="0"/>
              <a:t>CID xxxx</a:t>
            </a:r>
            <a:endParaRPr lang="en-US" altLang="ko-KR" dirty="0" smtClean="0"/>
          </a:p>
          <a:p>
            <a:endParaRPr lang="en-US" altLang="ko-KR" b="1" dirty="0" smtClean="0"/>
          </a:p>
          <a:p>
            <a:pPr lvl="1"/>
            <a:r>
              <a:rPr lang="en-US" altLang="ko-KR" dirty="0" smtClean="0"/>
              <a:t>Move:	Second:</a:t>
            </a:r>
            <a:endParaRPr lang="ko-KR" altLang="ko-KR" dirty="0"/>
          </a:p>
          <a:p>
            <a:pPr lvl="1"/>
            <a:r>
              <a:rPr lang="en-US" altLang="ko-KR" dirty="0" smtClean="0"/>
              <a:t>Discussions:</a:t>
            </a:r>
            <a:endParaRPr lang="ko-KR" altLang="ko-KR" dirty="0"/>
          </a:p>
          <a:p>
            <a:pPr lvl="1"/>
            <a:r>
              <a:rPr lang="en-US" altLang="ko-KR" dirty="0" smtClean="0"/>
              <a:t>Yes:	No:	Abstain: </a:t>
            </a:r>
            <a:r>
              <a:rPr lang="en-US" altLang="ko-KR" dirty="0"/>
              <a:t>	</a:t>
            </a:r>
            <a:endParaRPr lang="ko-KR" altLang="ko-KR" dirty="0"/>
          </a:p>
          <a:p>
            <a:pPr lvl="1"/>
            <a:r>
              <a:rPr lang="en-US" altLang="ko-KR" dirty="0" smtClean="0"/>
              <a:t>Motion</a:t>
            </a:r>
          </a:p>
          <a:p>
            <a:pPr lvl="1"/>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652386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D5.x </a:t>
            </a:r>
            <a:r>
              <a:rPr lang="en-US" altLang="ko-KR" dirty="0"/>
              <a:t>of the draft based on motions passed in </a:t>
            </a:r>
            <a:r>
              <a:rPr lang="en-US" altLang="ko-KR" dirty="0" err="1"/>
              <a:t>TGah</a:t>
            </a:r>
            <a:r>
              <a:rPr lang="en-US" altLang="ko-KR" dirty="0"/>
              <a:t> at the </a:t>
            </a:r>
            <a:r>
              <a:rPr lang="en-US" altLang="ko-KR" dirty="0" smtClean="0"/>
              <a:t>January face-to-face </a:t>
            </a:r>
            <a:r>
              <a:rPr lang="en-US" altLang="ko-KR" dirty="0"/>
              <a:t>meeting</a:t>
            </a:r>
            <a:r>
              <a:rPr lang="en-US" altLang="ko-KR" dirty="0" smtClean="0"/>
              <a:t>.</a:t>
            </a:r>
          </a:p>
          <a:p>
            <a:pPr lvl="1"/>
            <a:r>
              <a:rPr lang="en-US" altLang="ko-KR" dirty="0" smtClean="0"/>
              <a:t>Move:	Second:</a:t>
            </a:r>
          </a:p>
          <a:p>
            <a:pPr lvl="1"/>
            <a:r>
              <a:rPr lang="en-US" altLang="ko-KR" dirty="0" smtClean="0"/>
              <a:t>Discussions:</a:t>
            </a:r>
          </a:p>
          <a:p>
            <a:pPr lvl="1"/>
            <a:r>
              <a:rPr lang="en-US" altLang="ko-KR" dirty="0" smtClean="0"/>
              <a:t>Yes:	No:	Abstain: </a:t>
            </a:r>
            <a:r>
              <a:rPr lang="en-US" altLang="ko-KR" dirty="0"/>
              <a:t>	</a:t>
            </a:r>
            <a:endParaRPr lang="ko-KR" altLang="ko-KR" dirty="0"/>
          </a:p>
          <a:p>
            <a:pPr lvl="1"/>
            <a:r>
              <a:rPr lang="en-US" altLang="ko-KR" dirty="0" smtClean="0"/>
              <a:t>Motion</a:t>
            </a:r>
            <a:endParaRPr lang="en-US" altLang="ko-KR" dirty="0"/>
          </a:p>
          <a:p>
            <a:pPr lvl="1"/>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7" name="Date Placeholder 3"/>
          <p:cNvSpPr>
            <a:spLocks noGrp="1"/>
          </p:cNvSpPr>
          <p:nvPr>
            <p:ph type="dt" sz="half" idx="10"/>
          </p:nvPr>
        </p:nvSpPr>
        <p:spPr>
          <a:xfrm>
            <a:off x="696913" y="332601"/>
            <a:ext cx="1340110" cy="276999"/>
          </a:xfrm>
        </p:spPr>
        <p:txBody>
          <a:bodyPr/>
          <a:lstStyle/>
          <a:p>
            <a:r>
              <a:rPr lang="en-US" altLang="ko-KR" dirty="0"/>
              <a:t>January 2016</a:t>
            </a:r>
          </a:p>
        </p:txBody>
      </p:sp>
    </p:spTree>
    <p:extLst>
      <p:ext uri="{BB962C8B-B14F-4D97-AF65-F5344CB8AC3E}">
        <p14:creationId xmlns:p14="http://schemas.microsoft.com/office/powerpoint/2010/main" val="10329758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34011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January 2016</a:t>
            </a:r>
          </a:p>
        </p:txBody>
      </p:sp>
      <p:sp>
        <p:nvSpPr>
          <p:cNvPr id="14339" name="Footer Placeholder 4"/>
          <p:cNvSpPr>
            <a:spLocks noGrp="1"/>
          </p:cNvSpPr>
          <p:nvPr>
            <p:ph type="ftr" sz="quarter" idx="11"/>
          </p:nvPr>
        </p:nvSpPr>
        <p:spPr>
          <a:xfrm>
            <a:off x="6662961" y="6475413"/>
            <a:ext cx="1880964"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(NEWRACOM)</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27</a:t>
            </a:fld>
            <a:endParaRPr lang="en-US" altLang="ko-KR"/>
          </a:p>
        </p:txBody>
      </p:sp>
      <p:sp>
        <p:nvSpPr>
          <p:cNvPr id="23557" name="Rectangle 2"/>
          <p:cNvSpPr>
            <a:spLocks noGrp="1" noChangeArrowheads="1"/>
          </p:cNvSpPr>
          <p:nvPr>
            <p:ph type="title"/>
          </p:nvPr>
        </p:nvSpPr>
        <p:spPr/>
        <p:txBody>
          <a:bodyPr/>
          <a:lstStyle/>
          <a:p>
            <a:r>
              <a:rPr lang="en-US" altLang="en-US" dirty="0" smtClean="0"/>
              <a:t>Motion 5</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an initial Sponsor Ballot on P802.11ah D5.0 </a:t>
            </a:r>
          </a:p>
          <a:p>
            <a:r>
              <a:rPr lang="en-US" altLang="en-US" dirty="0" smtClean="0"/>
              <a:t>Instruct the </a:t>
            </a:r>
            <a:r>
              <a:rPr lang="en-US" altLang="en-US" dirty="0" err="1" smtClean="0"/>
              <a:t>TGah</a:t>
            </a:r>
            <a:r>
              <a:rPr lang="en-US" altLang="en-US" dirty="0" smtClean="0"/>
              <a:t> editor to prepare P802.11ah D6.0 incorporating these resolutions and, </a:t>
            </a:r>
          </a:p>
          <a:p>
            <a:r>
              <a:rPr lang="en-US" altLang="en-US" dirty="0" smtClean="0"/>
              <a:t>Approve a 15 day </a:t>
            </a:r>
            <a:r>
              <a:rPr lang="en-US" altLang="en-US" dirty="0"/>
              <a:t>Sponsor Recirculation Ballot </a:t>
            </a:r>
            <a:r>
              <a:rPr lang="en-US" altLang="en-US" dirty="0" smtClean="0"/>
              <a:t>asking the question “Should P802.11ah D6.0 be forwarded to </a:t>
            </a:r>
            <a:r>
              <a:rPr lang="en-US" altLang="en-US" dirty="0" err="1" smtClean="0"/>
              <a:t>RevCom</a:t>
            </a:r>
            <a:r>
              <a:rPr lang="en-US" altLang="en-US" dirty="0" smtClean="0"/>
              <a:t>?”  </a:t>
            </a:r>
          </a:p>
          <a:p>
            <a:r>
              <a:rPr lang="en-US" altLang="en-US" dirty="0" smtClean="0"/>
              <a:t>Moved:</a:t>
            </a:r>
          </a:p>
          <a:p>
            <a:r>
              <a:rPr lang="en-US" altLang="en-US" dirty="0" smtClean="0"/>
              <a:t>Seconded:</a:t>
            </a:r>
            <a:endParaRPr lang="en-US" altLang="ko-KR" dirty="0" smtClean="0"/>
          </a:p>
          <a:p>
            <a:r>
              <a:rPr lang="en-US" altLang="en-US" dirty="0" smtClean="0"/>
              <a:t>Result: (Yes	No	Abstain)</a:t>
            </a:r>
          </a:p>
        </p:txBody>
      </p:sp>
    </p:spTree>
    <p:extLst>
      <p:ext uri="{BB962C8B-B14F-4D97-AF65-F5344CB8AC3E}">
        <p14:creationId xmlns:p14="http://schemas.microsoft.com/office/powerpoint/2010/main" val="18622158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8095, 8108, 8123 </a:t>
            </a:r>
            <a:r>
              <a:rPr lang="en-GB" altLang="ko-KR" dirty="0" smtClean="0"/>
              <a:t>as shown in 11-16/0090r1? </a:t>
            </a:r>
          </a:p>
          <a:p>
            <a:pPr lvl="1"/>
            <a:r>
              <a:rPr lang="en-GB" altLang="ko-KR" dirty="0" smtClean="0"/>
              <a:t>Unanimously Passed</a:t>
            </a:r>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5968234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8037, 8155, 8160, </a:t>
            </a:r>
            <a:r>
              <a:rPr lang="en-GB" altLang="ko-KR" dirty="0" smtClean="0"/>
              <a:t>8165 as shown in 11-16/0002r1?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0944112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1"/>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2.0, 3.0, 4.0 and 5.0 passed the WG motion</a:t>
            </a:r>
          </a:p>
          <a:p>
            <a:pPr lvl="2"/>
            <a:r>
              <a:rPr lang="en-US" altLang="ko-KR" sz="1800" dirty="0"/>
              <a:t>Can access </a:t>
            </a:r>
            <a:r>
              <a:rPr lang="en-US" altLang="ko-KR" sz="1800" dirty="0" err="1"/>
              <a:t>TGah</a:t>
            </a:r>
            <a:r>
              <a:rPr lang="en-US" altLang="ko-KR" sz="1800" dirty="0"/>
              <a:t> Draft 5.0 from IEEE store</a:t>
            </a:r>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9" name="표 8"/>
          <p:cNvGraphicFramePr>
            <a:graphicFrameLocks noGrp="1"/>
          </p:cNvGraphicFramePr>
          <p:nvPr>
            <p:extLst>
              <p:ext uri="{D42A27DB-BD31-4B8C-83A1-F6EECF244321}">
                <p14:modId xmlns:p14="http://schemas.microsoft.com/office/powerpoint/2010/main" val="2067991961"/>
              </p:ext>
            </p:extLst>
          </p:nvPr>
        </p:nvGraphicFramePr>
        <p:xfrm>
          <a:off x="457202" y="2438400"/>
          <a:ext cx="8381998" cy="30099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July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2.0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rgbClr val="000000"/>
                          </a:solidFill>
                          <a:effectLst/>
                          <a:latin typeface="Arial"/>
                        </a:rPr>
                        <a:t>25 October 2014</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3.0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rgbClr val="000000"/>
                          </a:solidFill>
                          <a:effectLst/>
                          <a:latin typeface="Arial"/>
                        </a:rPr>
                        <a:t>Recirculation</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330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234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280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84.85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6.07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89.66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207</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February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4.0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86.06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6.34</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211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smtClean="0">
                          <a:solidFill>
                            <a:schemeClr val="tx1"/>
                          </a:solidFill>
                          <a:effectLst/>
                          <a:latin typeface="Arial"/>
                        </a:rPr>
                        <a:t>14 April 2015</a:t>
                      </a: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chemeClr val="tx1"/>
                          </a:solidFill>
                          <a:effectLst/>
                          <a:latin typeface="Arial"/>
                        </a:rPr>
                        <a:t>IEEE 802.11ah Draft </a:t>
                      </a:r>
                      <a:r>
                        <a:rPr lang="en-US" sz="1000" dirty="0" smtClean="0">
                          <a:solidFill>
                            <a:schemeClr val="tx1"/>
                          </a:solidFill>
                          <a:effectLst/>
                          <a:latin typeface="Arial"/>
                        </a:rPr>
                        <a:t>5.0</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smtClean="0">
                          <a:solidFill>
                            <a:schemeClr val="tx1"/>
                          </a:solidFill>
                          <a:effectLst/>
                          <a:latin typeface="Arial"/>
                        </a:rPr>
                        <a:t>Recirculation</a:t>
                      </a:r>
                      <a:endParaRPr 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248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19</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16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5.61</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92.88</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dirty="0" err="1">
                          <a:solidFill>
                            <a:schemeClr val="tx1"/>
                          </a:solidFill>
                          <a:effectLst/>
                          <a:latin typeface="Arial"/>
                        </a:rPr>
                        <a:t>TGah</a:t>
                      </a:r>
                      <a:endParaRPr 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chemeClr val="tx1"/>
                          </a:solidFill>
                          <a:effectLst/>
                          <a:latin typeface="Arial"/>
                        </a:rPr>
                        <a:t>3 October 2015</a:t>
                      </a:r>
                    </a:p>
                    <a:p>
                      <a:pPr marL="0" marR="0" algn="r">
                        <a:spcBef>
                          <a:spcPts val="0"/>
                        </a:spcBef>
                        <a:spcAft>
                          <a:spcPts val="0"/>
                        </a:spcAft>
                      </a:pPr>
                      <a:endParaRPr lang="en-US" sz="1000" dirty="0" smtClean="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spcBef>
                          <a:spcPts val="0"/>
                        </a:spcBef>
                        <a:spcAft>
                          <a:spcPts val="0"/>
                        </a:spcAft>
                      </a:pPr>
                      <a:r>
                        <a:rPr lang="en-US" altLang="ko-KR" sz="1000" dirty="0" smtClean="0">
                          <a:solidFill>
                            <a:schemeClr val="tx1"/>
                          </a:solidFill>
                          <a:effectLst/>
                          <a:latin typeface="Arial"/>
                        </a:rPr>
                        <a:t>IEEE 802.11ah Draft 5.0 (Unchanged)</a:t>
                      </a:r>
                      <a:endParaRPr lang="en-US" altLang="ko-KR"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000" dirty="0" smtClean="0">
                          <a:solidFill>
                            <a:srgbClr val="000000"/>
                          </a:solidFill>
                          <a:effectLst/>
                          <a:latin typeface="Arial"/>
                        </a:rPr>
                        <a:t>Recirculation</a:t>
                      </a:r>
                      <a:endParaRPr lang="en-US" altLang="ko-KR" sz="1000" dirty="0" smtClean="0">
                        <a:effectLst/>
                        <a:latin typeface="arial"/>
                      </a:endParaRPr>
                    </a:p>
                    <a:p>
                      <a:pPr marL="0" marR="0">
                        <a:spcBef>
                          <a:spcPts val="0"/>
                        </a:spcBef>
                        <a:spcAft>
                          <a:spcPts val="0"/>
                        </a:spcAft>
                      </a:pPr>
                      <a:endParaRPr lang="en-US" sz="1000"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a:solidFill>
                            <a:schemeClr val="tx1"/>
                          </a:solidFill>
                          <a:effectLst/>
                          <a:latin typeface="Arial"/>
                        </a:rPr>
                        <a:t>330</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262</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15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285</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86.36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5.26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97.76</a:t>
                      </a:r>
                      <a:endParaRPr lang="ko-KR" altLang="en-US" dirty="0">
                        <a:solidFill>
                          <a:schemeClr val="tx1"/>
                        </a:solidFill>
                        <a:effectLst/>
                        <a:latin typeface="arial"/>
                      </a:endParaRPr>
                    </a:p>
                  </a:txBody>
                  <a:tcPr marL="9525" marR="9525" marT="9525" marB="9525">
                    <a:lnL>
                      <a:noFill/>
                    </a:lnL>
                    <a:lnR>
                      <a:noFill/>
                    </a:lnR>
                    <a:lnT>
                      <a:noFill/>
                    </a:lnT>
                    <a:lnB>
                      <a:noFill/>
                    </a:lnB>
                    <a:noFill/>
                  </a:tcPr>
                </a:tc>
                <a:tc>
                  <a:txBody>
                    <a:bodyPr/>
                    <a:lstStyle/>
                    <a:p>
                      <a:pPr marL="0" marR="0" algn="r">
                        <a:spcBef>
                          <a:spcPts val="0"/>
                        </a:spcBef>
                        <a:spcAft>
                          <a:spcPts val="0"/>
                        </a:spcAft>
                      </a:pPr>
                      <a:r>
                        <a:rPr lang="en-US" altLang="ko-KR" sz="1000" dirty="0" smtClean="0">
                          <a:solidFill>
                            <a:schemeClr val="tx1"/>
                          </a:solidFill>
                          <a:effectLst/>
                          <a:latin typeface="Arial"/>
                        </a:rPr>
                        <a:t>2</a:t>
                      </a:r>
                      <a:endParaRPr lang="ko-KR" altLang="en-US" dirty="0">
                        <a:solidFill>
                          <a:schemeClr val="tx1"/>
                        </a:solidFill>
                        <a:effectLst/>
                        <a:latin typeface="arial"/>
                      </a:endParaRPr>
                    </a:p>
                  </a:txBody>
                  <a:tcPr marL="9525" marR="9525" marT="9525" marB="9525">
                    <a:lnL>
                      <a:noFill/>
                    </a:lnL>
                    <a:lnR>
                      <a:noFill/>
                    </a:lnR>
                    <a:lnT>
                      <a:noFill/>
                    </a:lnT>
                    <a:lnB>
                      <a:noFill/>
                    </a:lnB>
                    <a:noFill/>
                  </a:tcPr>
                </a:tc>
              </a:tr>
            </a:tbl>
          </a:graphicData>
        </a:graphic>
      </p:graphicFrame>
    </p:spTree>
    <p:extLst>
      <p:ext uri="{BB962C8B-B14F-4D97-AF65-F5344CB8AC3E}">
        <p14:creationId xmlns:p14="http://schemas.microsoft.com/office/powerpoint/2010/main" val="1517368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8096, 8130, 8131, 8174, </a:t>
            </a:r>
            <a:r>
              <a:rPr lang="en-GB" altLang="ko-KR" dirty="0" smtClean="0"/>
              <a:t>8189 as shown in 11-16/0113r1?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70877574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US" altLang="ko-KR" dirty="0" smtClean="0"/>
              <a:t>8332</a:t>
            </a:r>
            <a:r>
              <a:rPr lang="en-US" altLang="ko-KR" dirty="0"/>
              <a:t>, </a:t>
            </a:r>
            <a:r>
              <a:rPr lang="en-US" altLang="ko-KR" dirty="0" smtClean="0"/>
              <a:t>8331</a:t>
            </a:r>
            <a:r>
              <a:rPr lang="en-US" altLang="ko-KR" dirty="0"/>
              <a:t>, </a:t>
            </a:r>
            <a:r>
              <a:rPr lang="en-US" altLang="ko-KR" dirty="0" smtClean="0"/>
              <a:t>8178</a:t>
            </a:r>
            <a:r>
              <a:rPr lang="en-US" altLang="ko-KR" dirty="0"/>
              <a:t>, </a:t>
            </a:r>
            <a:r>
              <a:rPr lang="en-US" altLang="ko-KR" dirty="0" smtClean="0"/>
              <a:t>8180</a:t>
            </a:r>
            <a:r>
              <a:rPr lang="en-US" altLang="ko-KR" dirty="0"/>
              <a:t>, </a:t>
            </a:r>
            <a:r>
              <a:rPr lang="en-US" altLang="ko-KR" dirty="0" smtClean="0"/>
              <a:t>8452</a:t>
            </a:r>
            <a:r>
              <a:rPr lang="en-US" altLang="ko-KR" dirty="0"/>
              <a:t>, </a:t>
            </a:r>
            <a:r>
              <a:rPr lang="en-US" altLang="ko-KR" dirty="0" smtClean="0"/>
              <a:t>8336</a:t>
            </a:r>
            <a:r>
              <a:rPr lang="en-US" altLang="ko-KR" dirty="0"/>
              <a:t>, </a:t>
            </a:r>
            <a:r>
              <a:rPr lang="en-US" altLang="ko-KR" dirty="0" smtClean="0"/>
              <a:t>8335</a:t>
            </a:r>
            <a:r>
              <a:rPr lang="en-US" altLang="ko-KR" dirty="0"/>
              <a:t>, </a:t>
            </a:r>
            <a:r>
              <a:rPr lang="en-US" altLang="ko-KR" dirty="0" smtClean="0"/>
              <a:t>8334</a:t>
            </a:r>
            <a:r>
              <a:rPr lang="en-US" altLang="ko-KR" b="0" dirty="0" smtClean="0">
                <a:solidFill>
                  <a:srgbClr val="000000"/>
                </a:solidFill>
                <a:latin typeface="맑은 고딕"/>
              </a:rPr>
              <a:t> </a:t>
            </a:r>
            <a:r>
              <a:rPr lang="en-GB" altLang="ko-KR" dirty="0" smtClean="0"/>
              <a:t>as shown in 11-16/0112r1?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2875417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8071, 8085, 8087, </a:t>
            </a:r>
            <a:r>
              <a:rPr lang="en-GB" altLang="ko-KR" dirty="0" smtClean="0"/>
              <a:t>8133 as shown in 11-16/0114r1? </a:t>
            </a:r>
          </a:p>
          <a:p>
            <a:pPr lvl="1"/>
            <a:r>
              <a:rPr lang="en-GB" altLang="ko-KR" dirty="0"/>
              <a:t>Unanimously Passed</a:t>
            </a:r>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14938540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8007, 8345, 8042, 8301, 8367, 8109, 8289, 8140, </a:t>
            </a:r>
            <a:r>
              <a:rPr lang="en-GB" altLang="ko-KR" strike="sngStrike" dirty="0"/>
              <a:t>8473</a:t>
            </a:r>
            <a:r>
              <a:rPr lang="en-GB" altLang="ko-KR" dirty="0"/>
              <a:t>, 8379, 8013, 8380, 8382, 8014, 8383, 8385, 8016, 8022, 8025, 8392, 8395, 8404, 8453, 8149, 8330, 8517, 8533, 8329 </a:t>
            </a:r>
            <a:r>
              <a:rPr lang="en-GB" altLang="ko-KR" dirty="0" smtClean="0"/>
              <a:t>as shown in 11-16/0081r0? </a:t>
            </a:r>
          </a:p>
          <a:p>
            <a:pPr lvl="1"/>
            <a:r>
              <a:rPr lang="en-GB" altLang="ko-KR" dirty="0"/>
              <a:t>Unanimously Passed</a:t>
            </a:r>
          </a:p>
          <a:p>
            <a:pPr lvl="1"/>
            <a:endParaRPr lang="en-GB" altLang="ko-KR" dirty="0" smtClean="0"/>
          </a:p>
          <a:p>
            <a:pPr lvl="1"/>
            <a:endParaRPr lang="en-GB" altLang="ko-KR" dirty="0" smtClean="0"/>
          </a:p>
          <a:p>
            <a:pPr marL="457200" lvl="1" indent="0">
              <a:buNone/>
            </a:pPr>
            <a:endParaRPr lang="en-GB" altLang="ko-KR" dirty="0"/>
          </a:p>
          <a:p>
            <a:endParaRPr lang="ko-KR" alt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Tree>
    <p:extLst>
      <p:ext uri="{BB962C8B-B14F-4D97-AF65-F5344CB8AC3E}">
        <p14:creationId xmlns:p14="http://schemas.microsoft.com/office/powerpoint/2010/main" val="34765715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8074, 8080, 8129, 8137, 8145, 8147, 8169, 8192, </a:t>
            </a:r>
            <a:r>
              <a:rPr lang="en-GB" altLang="ko-KR" dirty="0" smtClean="0"/>
              <a:t>8202</a:t>
            </a:r>
            <a:r>
              <a:rPr lang="en-US" altLang="ko-KR" dirty="0" smtClean="0"/>
              <a:t>, </a:t>
            </a:r>
            <a:r>
              <a:rPr lang="en-GB" altLang="ko-KR" dirty="0" smtClean="0"/>
              <a:t>8284</a:t>
            </a:r>
            <a:r>
              <a:rPr lang="en-GB" altLang="ko-KR" dirty="0"/>
              <a:t>, 8285, 8325, 8449, 8478, 8492, 8493, 8502, 8079, 8081, 8448, </a:t>
            </a:r>
            <a:r>
              <a:rPr lang="en-GB" altLang="ko-KR" dirty="0" smtClean="0"/>
              <a:t>8429 as </a:t>
            </a:r>
            <a:r>
              <a:rPr lang="en-GB" altLang="ko-KR" dirty="0"/>
              <a:t>shown in </a:t>
            </a:r>
            <a:r>
              <a:rPr lang="en-GB" altLang="ko-KR" dirty="0" smtClean="0"/>
              <a:t>11-16/0082r0</a:t>
            </a:r>
            <a:r>
              <a:rPr lang="en-GB" altLang="ko-KR" dirty="0"/>
              <a:t>? </a:t>
            </a:r>
            <a:endParaRPr lang="en-GB" altLang="ko-KR" dirty="0" smtClean="0"/>
          </a:p>
          <a:p>
            <a:pPr lvl="1"/>
            <a:r>
              <a:rPr lang="en-GB" altLang="ko-KR" dirty="0"/>
              <a:t>Unanimously Passed</a:t>
            </a:r>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22884761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8</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8205, 8321, 8323, </a:t>
            </a:r>
            <a:r>
              <a:rPr lang="en-GB" altLang="ko-KR" dirty="0" smtClean="0"/>
              <a:t>8450 as </a:t>
            </a:r>
            <a:r>
              <a:rPr lang="en-GB" altLang="ko-KR" dirty="0"/>
              <a:t>shown in </a:t>
            </a:r>
            <a:r>
              <a:rPr lang="en-GB" altLang="ko-KR" dirty="0" smtClean="0"/>
              <a:t>11-16/0115r1? </a:t>
            </a:r>
          </a:p>
          <a:p>
            <a:pPr lvl="1"/>
            <a:r>
              <a:rPr lang="en-GB" altLang="ko-KR" dirty="0"/>
              <a:t>Unanimously 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132991258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8163, 8164, 8510, 8543, 8544, 8533, 8328, 8327, </a:t>
            </a:r>
            <a:r>
              <a:rPr lang="en-GB" altLang="ko-KR" dirty="0" smtClean="0"/>
              <a:t>8277 as </a:t>
            </a:r>
            <a:r>
              <a:rPr lang="en-GB" altLang="ko-KR" dirty="0"/>
              <a:t>shown in </a:t>
            </a:r>
            <a:r>
              <a:rPr lang="en-GB" altLang="ko-KR" dirty="0" smtClean="0"/>
              <a:t>11-16/0126r1? </a:t>
            </a:r>
          </a:p>
          <a:p>
            <a:pPr lvl="1"/>
            <a:r>
              <a:rPr lang="en-GB" altLang="ko-KR" dirty="0"/>
              <a:t>Unanimously 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38946408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10</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8093, 8099, 8309, 8312, 8310, 8116, 8121, 8451, 8454, 8483, 8484, 8485, 8455, 8456, 8311, 8036, 8467, </a:t>
            </a:r>
            <a:r>
              <a:rPr lang="en-GB" altLang="ko-KR" dirty="0" smtClean="0"/>
              <a:t>8466 as </a:t>
            </a:r>
            <a:r>
              <a:rPr lang="en-GB" altLang="ko-KR" dirty="0"/>
              <a:t>shown in </a:t>
            </a:r>
            <a:r>
              <a:rPr lang="en-GB" altLang="ko-KR" dirty="0" smtClean="0"/>
              <a:t>11-16/0063r1? </a:t>
            </a:r>
          </a:p>
          <a:p>
            <a:pPr lvl="1"/>
            <a:r>
              <a:rPr lang="en-GB" altLang="ko-KR" dirty="0"/>
              <a:t>Unanimously </a:t>
            </a:r>
            <a:r>
              <a:rPr lang="en-GB" altLang="ko-KR" dirty="0" smtClean="0"/>
              <a:t>Passed</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25846680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11</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8128, 8463, </a:t>
            </a:r>
            <a:r>
              <a:rPr lang="en-GB" altLang="ko-KR" dirty="0" smtClean="0"/>
              <a:t>8551 as </a:t>
            </a:r>
            <a:r>
              <a:rPr lang="en-GB" altLang="ko-KR" dirty="0"/>
              <a:t>shown in </a:t>
            </a:r>
            <a:r>
              <a:rPr lang="en-GB" altLang="ko-KR" dirty="0" smtClean="0"/>
              <a:t>11-16/0131r0?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184329381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12</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a:t>
            </a:r>
            <a:r>
              <a:rPr lang="en-GB" altLang="ko-KR" dirty="0" smtClean="0"/>
              <a:t>8369, 8458 as </a:t>
            </a:r>
            <a:r>
              <a:rPr lang="en-GB" altLang="ko-KR" dirty="0"/>
              <a:t>shown in </a:t>
            </a:r>
            <a:r>
              <a:rPr lang="en-GB" altLang="ko-KR" dirty="0" smtClean="0"/>
              <a:t>11-16/0130r0?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14667364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Sponsor Ballot Status</a:t>
            </a:r>
          </a:p>
          <a:p>
            <a:pPr lvl="1"/>
            <a:endParaRPr lang="en-US" altLang="ko-KR" dirty="0"/>
          </a:p>
          <a:p>
            <a:pPr lvl="1"/>
            <a:endParaRPr lang="en-US" altLang="ko-KR" dirty="0" smtClean="0"/>
          </a:p>
          <a:p>
            <a:pPr lvl="1"/>
            <a:endParaRPr lang="en-US" altLang="ko-KR" dirty="0"/>
          </a:p>
          <a:p>
            <a:r>
              <a:rPr lang="en-US" altLang="ko-KR" dirty="0" smtClean="0"/>
              <a:t>Sponsor Ballot </a:t>
            </a:r>
            <a:r>
              <a:rPr lang="en-US" altLang="ko-KR" dirty="0"/>
              <a:t>Resolution </a:t>
            </a:r>
            <a:r>
              <a:rPr lang="en-US" altLang="ko-KR" dirty="0" smtClean="0"/>
              <a:t>Committee operation rule</a:t>
            </a:r>
          </a:p>
          <a:p>
            <a:pPr lvl="1"/>
            <a:r>
              <a:rPr lang="en-US" altLang="ko-KR" dirty="0" smtClean="0"/>
              <a:t>Any </a:t>
            </a:r>
            <a:r>
              <a:rPr lang="en-US" altLang="ko-KR" dirty="0"/>
              <a:t>voting member of </a:t>
            </a:r>
            <a:r>
              <a:rPr lang="en-US" altLang="ko-KR" dirty="0" smtClean="0"/>
              <a:t>IEEE 802.11 can </a:t>
            </a:r>
            <a:r>
              <a:rPr lang="en-US" altLang="ko-KR" dirty="0"/>
              <a:t>vote at </a:t>
            </a:r>
            <a:r>
              <a:rPr lang="en-US" altLang="ko-KR" dirty="0" err="1" smtClean="0"/>
              <a:t>TGah</a:t>
            </a:r>
            <a:r>
              <a:rPr lang="en-US" altLang="ko-KR" dirty="0" smtClean="0"/>
              <a:t> </a:t>
            </a:r>
            <a:r>
              <a:rPr lang="en-US" altLang="ko-KR" dirty="0"/>
              <a:t>meetings</a:t>
            </a:r>
          </a:p>
          <a:p>
            <a:pPr lvl="1"/>
            <a:r>
              <a:rPr lang="en-US" altLang="ko-KR" dirty="0" err="1" smtClean="0"/>
              <a:t>TGah</a:t>
            </a:r>
            <a:r>
              <a:rPr lang="en-US" altLang="ko-KR" dirty="0" smtClean="0"/>
              <a:t> </a:t>
            </a:r>
            <a:r>
              <a:rPr lang="en-US" altLang="ko-KR" dirty="0"/>
              <a:t>can consider motions (e.g. comment resolution,  other changes to the draft, to recirculate) in any of its meetings – including </a:t>
            </a:r>
            <a:r>
              <a:rPr lang="en-US" altLang="ko-KR" dirty="0" smtClean="0"/>
              <a:t>teleconferences</a:t>
            </a:r>
          </a:p>
          <a:p>
            <a:pPr lvl="1"/>
            <a:r>
              <a:rPr lang="en-US" altLang="ko-KR" dirty="0" smtClean="0"/>
              <a:t>Intellectual Property (IP) related comment is not discussed in teleconferences</a:t>
            </a:r>
          </a:p>
          <a:p>
            <a:pPr lvl="1"/>
            <a:r>
              <a:rPr lang="en-US" altLang="ko-KR" dirty="0" err="1" smtClean="0"/>
              <a:t>TGah</a:t>
            </a:r>
            <a:r>
              <a:rPr lang="en-US" altLang="ko-KR" dirty="0" smtClean="0"/>
              <a:t> </a:t>
            </a:r>
            <a:r>
              <a:rPr lang="en-US" altLang="ko-KR" dirty="0"/>
              <a:t>will meet during </a:t>
            </a:r>
            <a:r>
              <a:rPr lang="en-US" altLang="ko-KR" dirty="0" smtClean="0"/>
              <a:t>IEEE 802.11 </a:t>
            </a:r>
            <a:r>
              <a:rPr lang="en-US" altLang="ko-KR" dirty="0"/>
              <a:t>F2F meetings</a:t>
            </a:r>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graphicFrame>
        <p:nvGraphicFramePr>
          <p:cNvPr id="8" name="표 7"/>
          <p:cNvGraphicFramePr>
            <a:graphicFrameLocks noGrp="1"/>
          </p:cNvGraphicFramePr>
          <p:nvPr>
            <p:extLst>
              <p:ext uri="{D42A27DB-BD31-4B8C-83A1-F6EECF244321}">
                <p14:modId xmlns:p14="http://schemas.microsoft.com/office/powerpoint/2010/main" val="3838741920"/>
              </p:ext>
            </p:extLst>
          </p:nvPr>
        </p:nvGraphicFramePr>
        <p:xfrm>
          <a:off x="457202" y="2438400"/>
          <a:ext cx="8381998" cy="952500"/>
        </p:xfrm>
        <a:graphic>
          <a:graphicData uri="http://schemas.openxmlformats.org/drawingml/2006/table">
            <a:tbl>
              <a:tblPr/>
              <a:tblGrid>
                <a:gridCol w="533400"/>
                <a:gridCol w="533398"/>
                <a:gridCol w="533400"/>
                <a:gridCol w="762000"/>
                <a:gridCol w="762000"/>
                <a:gridCol w="475840"/>
                <a:gridCol w="588220"/>
                <a:gridCol w="588220"/>
                <a:gridCol w="588220"/>
                <a:gridCol w="588220"/>
                <a:gridCol w="588220"/>
                <a:gridCol w="697860"/>
                <a:gridCol w="685800"/>
                <a:gridCol w="45720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Ballot Close Date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Title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Invalid</a:t>
                      </a:r>
                      <a:endParaRPr lang="en-US" dirty="0">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dirty="0" err="1">
                          <a:solidFill>
                            <a:srgbClr val="000000"/>
                          </a:solidFill>
                          <a:effectLst/>
                          <a:latin typeface="Arial"/>
                        </a:rPr>
                        <a:t>TGah</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1000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dirty="0">
                          <a:solidFill>
                            <a:srgbClr val="000000"/>
                          </a:solidFill>
                          <a:effectLst/>
                          <a:latin typeface="Arial"/>
                        </a:rPr>
                        <a:t>05 </a:t>
                      </a:r>
                      <a:r>
                        <a:rPr lang="en-US" sz="1000" dirty="0" smtClean="0">
                          <a:solidFill>
                            <a:srgbClr val="000000"/>
                          </a:solidFill>
                          <a:effectLst/>
                          <a:latin typeface="Arial"/>
                        </a:rPr>
                        <a:t>November 2015</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IEEE 802.11ah Draft </a:t>
                      </a:r>
                      <a:r>
                        <a:rPr lang="en-US" sz="1000" dirty="0" smtClean="0">
                          <a:solidFill>
                            <a:srgbClr val="000000"/>
                          </a:solidFill>
                          <a:effectLst/>
                          <a:latin typeface="Arial"/>
                        </a:rPr>
                        <a:t>5.0</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dirty="0">
                          <a:solidFill>
                            <a:srgbClr val="000000"/>
                          </a:solidFill>
                          <a:effectLst/>
                          <a:latin typeface="Arial"/>
                        </a:rPr>
                        <a:t>Technical</a:t>
                      </a:r>
                      <a:endParaRPr 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12</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11</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138</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78.40</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7.97</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90.55</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0</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25781675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13</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8194, 8195, 8196, 8444, 8448, 8464, 8469, </a:t>
            </a:r>
            <a:r>
              <a:rPr lang="en-GB" altLang="ko-KR" dirty="0" smtClean="0"/>
              <a:t>8470 as </a:t>
            </a:r>
            <a:r>
              <a:rPr lang="en-GB" altLang="ko-KR" dirty="0"/>
              <a:t>shown in </a:t>
            </a:r>
            <a:r>
              <a:rPr lang="en-GB" altLang="ko-KR" dirty="0" smtClean="0"/>
              <a:t>11-16/0167r1? </a:t>
            </a:r>
          </a:p>
          <a:p>
            <a:pPr lvl="1"/>
            <a:r>
              <a:rPr lang="en-GB" altLang="ko-KR" dirty="0"/>
              <a:t>Unanimously 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38310238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14</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8041, 8200, 8350, 8351, 8353, 8354, 8497, 8498, 8499, 8500, 8291, 8358, 8501, 8287, 8292, 8297, 8132, 8293, 8294, 8506, 8201, 8504, 8295, 8459, 8337, 8505, 8482, 8471, </a:t>
            </a:r>
            <a:r>
              <a:rPr lang="en-GB" altLang="ko-KR" dirty="0" smtClean="0"/>
              <a:t>8034</a:t>
            </a:r>
            <a:r>
              <a:rPr lang="en-GB" altLang="ko-KR" dirty="0"/>
              <a:t>, 8193, </a:t>
            </a:r>
            <a:r>
              <a:rPr lang="en-GB" altLang="ko-KR" dirty="0" smtClean="0"/>
              <a:t>8480</a:t>
            </a:r>
            <a:r>
              <a:rPr lang="en-GB" altLang="ko-KR" dirty="0"/>
              <a:t> </a:t>
            </a:r>
            <a:r>
              <a:rPr lang="en-GB" altLang="ko-KR" dirty="0" smtClean="0"/>
              <a:t>as </a:t>
            </a:r>
            <a:r>
              <a:rPr lang="en-GB" altLang="ko-KR" dirty="0"/>
              <a:t>shown in </a:t>
            </a:r>
            <a:r>
              <a:rPr lang="en-GB" altLang="ko-KR" dirty="0" smtClean="0"/>
              <a:t>11-16/0159r1? </a:t>
            </a:r>
          </a:p>
          <a:p>
            <a:pPr lvl="1"/>
            <a:r>
              <a:rPr lang="en-GB" altLang="ko-KR" dirty="0"/>
              <a:t>Unanimously </a:t>
            </a:r>
            <a:r>
              <a:rPr lang="en-GB" altLang="ko-KR" dirty="0" smtClean="0"/>
              <a:t>Passed</a:t>
            </a:r>
          </a:p>
          <a:p>
            <a:pPr lvl="1"/>
            <a:endParaRPr lang="en-GB" altLang="ko-KR" dirty="0" smtClean="0"/>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206832743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15</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8091, 8102, 8126, 8322, 8446, 8182, 8256, 8059, 8190 </a:t>
            </a:r>
            <a:r>
              <a:rPr lang="en-GB" altLang="ko-KR" dirty="0" smtClean="0"/>
              <a:t>as </a:t>
            </a:r>
            <a:r>
              <a:rPr lang="en-GB" altLang="ko-KR" dirty="0"/>
              <a:t>shown in </a:t>
            </a:r>
            <a:r>
              <a:rPr lang="en-GB" altLang="ko-KR" dirty="0" smtClean="0"/>
              <a:t>11-16/0077r1? </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26782989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xx</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CID 8255, 8262, 8278, 8279, 8280, </a:t>
            </a:r>
            <a:r>
              <a:rPr lang="en-GB" altLang="ko-KR" dirty="0" smtClean="0"/>
              <a:t>8503 as </a:t>
            </a:r>
            <a:r>
              <a:rPr lang="en-GB" altLang="ko-KR" dirty="0"/>
              <a:t>shown in </a:t>
            </a:r>
            <a:r>
              <a:rPr lang="en-GB" altLang="ko-KR" dirty="0" smtClean="0"/>
              <a:t>11-16/0153r1? </a:t>
            </a:r>
          </a:p>
          <a:p>
            <a:pPr lvl="1"/>
            <a:endParaRPr lang="en-GB" altLang="ko-KR" dirty="0" smtClean="0"/>
          </a:p>
          <a:p>
            <a:pPr lvl="1"/>
            <a:endParaRPr lang="en-GB" altLang="ko-KR" dirty="0"/>
          </a:p>
          <a:p>
            <a:pPr lvl="1"/>
            <a:endParaRPr lang="en-GB" altLang="ko-KR" dirty="0"/>
          </a:p>
          <a:p>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pPr>
              <a:defRPr/>
            </a:pPr>
            <a:r>
              <a:rPr lang="en-US" dirty="0" smtClean="0"/>
              <a:t>January 2016</a:t>
            </a:r>
            <a:endParaRPr lang="en-US" dirty="0"/>
          </a:p>
        </p:txBody>
      </p:sp>
      <p:sp>
        <p:nvSpPr>
          <p:cNvPr id="5" name="바닥글 개체 틀 4"/>
          <p:cNvSpPr>
            <a:spLocks noGrp="1"/>
          </p:cNvSpPr>
          <p:nvPr>
            <p:ph type="ftr" sz="quarter" idx="11"/>
          </p:nvPr>
        </p:nvSpPr>
        <p:spPr>
          <a:xfrm>
            <a:off x="6662961" y="6475413"/>
            <a:ext cx="1880964" cy="184666"/>
          </a:xfrm>
        </p:spPr>
        <p:txBody>
          <a:bodyPr/>
          <a:lstStyle/>
          <a:p>
            <a:pPr>
              <a:defRPr/>
            </a:pPr>
            <a:r>
              <a:rPr lang="en-US" dirty="0" smtClean="0"/>
              <a:t>Yongho </a:t>
            </a:r>
            <a:r>
              <a:rPr lang="en-US" dirty="0" err="1" smtClean="0"/>
              <a:t>Seok</a:t>
            </a:r>
            <a:r>
              <a:rPr lang="en-US" dirty="0" smtClean="0"/>
              <a:t> (NEWRACOM)</a:t>
            </a:r>
            <a:endParaRPr lang="en-US" dirty="0"/>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Tree>
    <p:extLst>
      <p:ext uri="{BB962C8B-B14F-4D97-AF65-F5344CB8AC3E}">
        <p14:creationId xmlns:p14="http://schemas.microsoft.com/office/powerpoint/2010/main" val="3344878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676400"/>
            <a:ext cx="7772400" cy="4114800"/>
          </a:xfrm>
        </p:spPr>
        <p:txBody>
          <a:bodyPr/>
          <a:lstStyle/>
          <a:p>
            <a:r>
              <a:rPr lang="en-US" dirty="0" err="1" smtClean="0"/>
              <a:t>TGah</a:t>
            </a:r>
            <a:r>
              <a:rPr lang="en-US" dirty="0" smtClean="0"/>
              <a:t> Status Reports</a:t>
            </a:r>
          </a:p>
          <a:p>
            <a:pPr lvl="1"/>
            <a:r>
              <a:rPr lang="en-US" altLang="ko-KR" dirty="0" smtClean="0"/>
              <a:t>Comment Resolution Status</a:t>
            </a:r>
            <a:endParaRPr lang="en-US" altLang="ko-KR" dirty="0"/>
          </a:p>
          <a:p>
            <a:pPr lvl="2"/>
            <a:r>
              <a:rPr lang="en-US" altLang="ko-KR" sz="1800" dirty="0"/>
              <a:t>Total 552 comments received in </a:t>
            </a:r>
            <a:r>
              <a:rPr lang="en-US" altLang="ko-KR" sz="1800" dirty="0" smtClean="0"/>
              <a:t>initial SB</a:t>
            </a:r>
            <a:r>
              <a:rPr lang="en-US" altLang="ko-KR" sz="1800" dirty="0"/>
              <a:t>: 265 editorial comments, 287 technical comments </a:t>
            </a:r>
          </a:p>
          <a:p>
            <a:pPr lvl="2"/>
            <a:r>
              <a:rPr lang="en-US" altLang="ko-KR" sz="1800" dirty="0"/>
              <a:t>326 comments unresolved after November F2F meeting</a:t>
            </a:r>
          </a:p>
          <a:p>
            <a:pPr lvl="2"/>
            <a:r>
              <a:rPr lang="en-US" altLang="ko-KR" sz="1800" dirty="0"/>
              <a:t>In teleconferences (between Nov 2015 and Jan 2016), </a:t>
            </a:r>
            <a:r>
              <a:rPr lang="en-US" altLang="ko-KR" sz="1800" dirty="0" smtClean="0"/>
              <a:t>139 </a:t>
            </a:r>
            <a:r>
              <a:rPr lang="en-US" altLang="ko-KR" sz="1800" dirty="0"/>
              <a:t>comments have been discussed and at this moment </a:t>
            </a:r>
            <a:r>
              <a:rPr lang="en-US" altLang="ko-KR" sz="1800" dirty="0" smtClean="0"/>
              <a:t>187 comments </a:t>
            </a:r>
            <a:r>
              <a:rPr lang="en-US" altLang="ko-KR" sz="1800" dirty="0"/>
              <a:t>are unresolved</a:t>
            </a:r>
          </a:p>
          <a:p>
            <a:pPr lvl="2"/>
            <a:endParaRPr lang="en-US" altLang="ko-KR" dirty="0" smtClean="0"/>
          </a:p>
          <a:p>
            <a:pPr lvl="1"/>
            <a:endParaRPr lang="en-US" altLang="ko-KR" dirty="0"/>
          </a:p>
          <a:p>
            <a:pPr lvl="1"/>
            <a:endParaRPr lang="en-US" altLang="ko-KR" dirty="0" smtClean="0"/>
          </a:p>
        </p:txBody>
      </p:sp>
      <p:sp>
        <p:nvSpPr>
          <p:cNvPr id="2" name="제목 1"/>
          <p:cNvSpPr>
            <a:spLocks noGrp="1"/>
          </p:cNvSpPr>
          <p:nvPr>
            <p:ph type="title"/>
          </p:nvPr>
        </p:nvSpPr>
        <p:spPr/>
        <p:txBody>
          <a:bodyPr/>
          <a:lstStyle/>
          <a:p>
            <a:r>
              <a:rPr lang="en-US" altLang="ko-KR" dirty="0"/>
              <a:t>Submissions (Monday </a:t>
            </a:r>
            <a:r>
              <a:rPr lang="en-US" altLang="ko-KR" dirty="0" smtClean="0"/>
              <a:t>PM1)</a:t>
            </a:r>
            <a:endParaRPr lang="ko-KR" altLang="en-US" dirty="0"/>
          </a:p>
        </p:txBody>
      </p:sp>
      <p:sp>
        <p:nvSpPr>
          <p:cNvPr id="4" name="날짜 개체 틀 3"/>
          <p:cNvSpPr>
            <a:spLocks noGrp="1"/>
          </p:cNvSpPr>
          <p:nvPr>
            <p:ph type="dt" sz="half" idx="10"/>
          </p:nvPr>
        </p:nvSpPr>
        <p:spPr>
          <a:xfrm>
            <a:off x="696913" y="332601"/>
            <a:ext cx="1340110" cy="276999"/>
          </a:xfrm>
        </p:spPr>
        <p:txBody>
          <a:bodyPr/>
          <a:lstStyle/>
          <a:p>
            <a:r>
              <a:rPr lang="en-US" altLang="ko-KR" dirty="0"/>
              <a:t>January 2016</a:t>
            </a:r>
          </a:p>
        </p:txBody>
      </p:sp>
      <p:sp>
        <p:nvSpPr>
          <p:cNvPr id="5" name="바닥글 개체 틀 4"/>
          <p:cNvSpPr>
            <a:spLocks noGrp="1"/>
          </p:cNvSpPr>
          <p:nvPr>
            <p:ph type="ftr" sz="quarter" idx="11"/>
          </p:nvPr>
        </p:nvSpPr>
        <p:spPr>
          <a:xfrm>
            <a:off x="6662961" y="6475413"/>
            <a:ext cx="1880964" cy="184666"/>
          </a:xfrm>
        </p:spPr>
        <p:txBody>
          <a:bodyPr/>
          <a:lstStyle/>
          <a:p>
            <a:r>
              <a:rPr lang="en-US" altLang="ko-KR" dirty="0"/>
              <a:t>Yongho </a:t>
            </a:r>
            <a:r>
              <a:rPr lang="en-US" altLang="ko-KR" dirty="0" err="1"/>
              <a:t>Seok</a:t>
            </a:r>
            <a:r>
              <a:rPr lang="en-US" altLang="ko-KR" dirty="0"/>
              <a:t> (NEWRACOM)</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15093004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447800"/>
            <a:ext cx="7772400" cy="4114800"/>
          </a:xfrm>
        </p:spPr>
        <p:txBody>
          <a:bodyPr/>
          <a:lstStyle/>
          <a:p>
            <a:r>
              <a:rPr lang="en-US" altLang="ko-KR" dirty="0" smtClean="0"/>
              <a:t>Submissions</a:t>
            </a:r>
            <a:endParaRPr lang="en-US" dirty="0"/>
          </a:p>
          <a:p>
            <a:pPr lvl="1"/>
            <a:endParaRPr lang="en-US" dirty="0"/>
          </a:p>
        </p:txBody>
      </p:sp>
      <p:graphicFrame>
        <p:nvGraphicFramePr>
          <p:cNvPr id="12" name="표 11"/>
          <p:cNvGraphicFramePr>
            <a:graphicFrameLocks noGrp="1"/>
          </p:cNvGraphicFramePr>
          <p:nvPr>
            <p:extLst>
              <p:ext uri="{D42A27DB-BD31-4B8C-83A1-F6EECF244321}">
                <p14:modId xmlns:p14="http://schemas.microsoft.com/office/powerpoint/2010/main" val="3849669997"/>
              </p:ext>
            </p:extLst>
          </p:nvPr>
        </p:nvGraphicFramePr>
        <p:xfrm>
          <a:off x="770783" y="1923081"/>
          <a:ext cx="7226084" cy="4401519"/>
        </p:xfrm>
        <a:graphic>
          <a:graphicData uri="http://schemas.openxmlformats.org/drawingml/2006/table">
            <a:tbl>
              <a:tblPr>
                <a:tableStyleId>{5C22544A-7EE6-4342-B048-85BDC9FD1C3A}</a:tableStyleId>
              </a:tblPr>
              <a:tblGrid>
                <a:gridCol w="827609"/>
                <a:gridCol w="4493475"/>
                <a:gridCol w="914400"/>
                <a:gridCol w="990600"/>
              </a:tblGrid>
              <a:tr h="158083">
                <a:tc>
                  <a:txBody>
                    <a:bodyPr/>
                    <a:lstStyle/>
                    <a:p>
                      <a:pPr algn="ctr" rtl="0" fontAlgn="ctr"/>
                      <a:r>
                        <a:rPr lang="en-US" sz="1000" b="1" u="none" strike="noStrike" dirty="0">
                          <a:solidFill>
                            <a:schemeClr val="tx1"/>
                          </a:solidFill>
                          <a:effectLst/>
                        </a:rPr>
                        <a:t>Assignee</a:t>
                      </a:r>
                      <a:endParaRPr lang="en-US" sz="1000" b="1" i="0" u="none" strike="noStrike" dirty="0">
                        <a:solidFill>
                          <a:schemeClr val="tx1"/>
                        </a:solidFill>
                        <a:effectLst/>
                        <a:latin typeface="맑은 고딕"/>
                      </a:endParaRPr>
                    </a:p>
                  </a:txBody>
                  <a:tcPr marL="4649" marR="4649" marT="4649" marB="0" anchor="ctr"/>
                </a:tc>
                <a:tc>
                  <a:txBody>
                    <a:bodyPr/>
                    <a:lstStyle/>
                    <a:p>
                      <a:pPr algn="ctr" fontAlgn="ctr"/>
                      <a:r>
                        <a:rPr lang="en-US" sz="1000" b="1" u="none" strike="noStrike" dirty="0">
                          <a:solidFill>
                            <a:schemeClr val="tx1"/>
                          </a:solidFill>
                          <a:effectLst/>
                        </a:rPr>
                        <a:t>CIDs</a:t>
                      </a:r>
                      <a:endParaRPr lang="en-US" sz="1000" b="1" i="0" u="none" strike="noStrike" dirty="0">
                        <a:solidFill>
                          <a:schemeClr val="tx1"/>
                        </a:solidFill>
                        <a:effectLst/>
                        <a:latin typeface="맑은 고딕"/>
                      </a:endParaRPr>
                    </a:p>
                  </a:txBody>
                  <a:tcPr marL="4649" marR="4649" marT="4649" marB="0" anchor="ctr"/>
                </a:tc>
                <a:tc>
                  <a:txBody>
                    <a:bodyPr/>
                    <a:lstStyle/>
                    <a:p>
                      <a:pPr algn="ctr" fontAlgn="ctr"/>
                      <a:r>
                        <a:rPr lang="en-US" sz="1000" b="1" u="none" strike="noStrike">
                          <a:solidFill>
                            <a:schemeClr val="tx1"/>
                          </a:solidFill>
                          <a:effectLst/>
                        </a:rPr>
                        <a:t>DCN</a:t>
                      </a:r>
                      <a:endParaRPr lang="en-US" sz="1000" b="1" i="0" u="none" strike="noStrike">
                        <a:solidFill>
                          <a:schemeClr val="tx1"/>
                        </a:solidFill>
                        <a:effectLst/>
                        <a:latin typeface="맑은 고딕"/>
                      </a:endParaRPr>
                    </a:p>
                  </a:txBody>
                  <a:tcPr marL="4649" marR="4649" marT="4649" marB="0" anchor="ctr"/>
                </a:tc>
                <a:tc>
                  <a:txBody>
                    <a:bodyPr/>
                    <a:lstStyle/>
                    <a:p>
                      <a:pPr algn="ctr" fontAlgn="ctr"/>
                      <a:r>
                        <a:rPr lang="en-US" sz="1000" b="1" u="none" strike="noStrike" dirty="0">
                          <a:solidFill>
                            <a:schemeClr val="tx1"/>
                          </a:solidFill>
                          <a:effectLst/>
                        </a:rPr>
                        <a:t>Session</a:t>
                      </a:r>
                      <a:endParaRPr lang="en-US" sz="1000" b="1" i="0" u="none" strike="noStrike" dirty="0">
                        <a:solidFill>
                          <a:schemeClr val="tx1"/>
                        </a:solidFill>
                        <a:effectLst/>
                        <a:latin typeface="맑은 고딕"/>
                      </a:endParaRPr>
                    </a:p>
                  </a:txBody>
                  <a:tcPr marL="4649" marR="4649" marT="4649" marB="0" anchor="ctr"/>
                </a:tc>
              </a:tr>
              <a:tr h="948496">
                <a:tc>
                  <a:txBody>
                    <a:bodyPr/>
                    <a:lstStyle/>
                    <a:p>
                      <a:pPr algn="l" fontAlgn="ctr"/>
                      <a:r>
                        <a:rPr lang="en-US" sz="1000" u="none" strike="noStrike" dirty="0">
                          <a:solidFill>
                            <a:schemeClr val="tx1"/>
                          </a:solidFill>
                          <a:effectLst/>
                        </a:rPr>
                        <a:t>Alfred </a:t>
                      </a:r>
                      <a:r>
                        <a:rPr lang="en-US" sz="1000" u="none" strike="noStrike" dirty="0" err="1">
                          <a:solidFill>
                            <a:schemeClr val="tx1"/>
                          </a:solidFill>
                          <a:effectLst/>
                        </a:rPr>
                        <a:t>Asterjadhi</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8502,  8137,  8493,  8492,  8345,  8007,  8042,  8301,  8367,  8202</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8074</a:t>
                      </a:r>
                      <a:r>
                        <a:rPr lang="en-US" sz="1000" u="none" strike="noStrike" dirty="0">
                          <a:solidFill>
                            <a:schemeClr val="tx1"/>
                          </a:solidFill>
                          <a:effectLst/>
                        </a:rPr>
                        <a:t>,  8079,  8080,  8081,  8105,  8109,  8477,  8244,  8289,  8129</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8140</a:t>
                      </a:r>
                      <a:r>
                        <a:rPr lang="en-US" sz="1000" u="none" strike="noStrike" dirty="0">
                          <a:solidFill>
                            <a:schemeClr val="tx1"/>
                          </a:solidFill>
                          <a:effectLst/>
                        </a:rPr>
                        <a:t>,  8478,  8473,  8444,  8325,  8382,  8379,  8380,  8014,  8013</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8383</a:t>
                      </a:r>
                      <a:r>
                        <a:rPr lang="en-US" sz="1000" u="none" strike="noStrike" dirty="0">
                          <a:solidFill>
                            <a:schemeClr val="tx1"/>
                          </a:solidFill>
                          <a:effectLst/>
                        </a:rPr>
                        <a:t>,  8385,  8016,  8195,  8395,  8196,  8469,  8022,  8025,  8392</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8470</a:t>
                      </a:r>
                      <a:r>
                        <a:rPr lang="en-US" sz="1000" u="none" strike="noStrike" dirty="0">
                          <a:solidFill>
                            <a:schemeClr val="tx1"/>
                          </a:solidFill>
                          <a:effectLst/>
                        </a:rPr>
                        <a:t>,  8194,  8464,  8404,  8448,  8449,  8169,  8453,  8176,  8149</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8429</a:t>
                      </a:r>
                      <a:r>
                        <a:rPr lang="en-US" sz="1000" u="none" strike="noStrike" dirty="0">
                          <a:solidFill>
                            <a:schemeClr val="tx1"/>
                          </a:solidFill>
                          <a:effectLst/>
                        </a:rPr>
                        <a:t>,  8284,  8285,  8192,  8330,  8517,  8329,  8145,  8146,  8147</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11-16/0081r0 </a:t>
                      </a:r>
                      <a:br>
                        <a:rPr lang="en-US" sz="1000" u="none" strike="noStrike" dirty="0">
                          <a:solidFill>
                            <a:schemeClr val="tx1"/>
                          </a:solidFill>
                          <a:effectLst/>
                        </a:rPr>
                      </a:br>
                      <a:r>
                        <a:rPr lang="en-US" sz="1000" u="none" strike="noStrike" dirty="0">
                          <a:solidFill>
                            <a:schemeClr val="tx1"/>
                          </a:solidFill>
                          <a:effectLst/>
                        </a:rPr>
                        <a:t>11-16/0082r0</a:t>
                      </a:r>
                      <a:br>
                        <a:rPr lang="en-US" sz="1000" u="none" strike="noStrike" dirty="0">
                          <a:solidFill>
                            <a:schemeClr val="tx1"/>
                          </a:solidFill>
                          <a:effectLst/>
                        </a:rPr>
                      </a:br>
                      <a:r>
                        <a:rPr lang="en-US" sz="1000" u="none" strike="noStrike" dirty="0" smtClean="0">
                          <a:solidFill>
                            <a:schemeClr val="tx1"/>
                          </a:solidFill>
                          <a:effectLst/>
                        </a:rPr>
                        <a:t>11-16/0167r0 </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Monday</a:t>
                      </a:r>
                      <a:r>
                        <a:rPr lang="en-US" altLang="ko-KR" sz="1000" b="0" i="0" u="none" strike="noStrike" baseline="0" dirty="0" smtClean="0">
                          <a:solidFill>
                            <a:schemeClr val="tx1"/>
                          </a:solidFill>
                          <a:effectLst/>
                          <a:latin typeface="+mn-lt"/>
                        </a:rPr>
                        <a:t> EVE</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Wednesday</a:t>
                      </a:r>
                      <a:r>
                        <a:rPr lang="en-US" altLang="ko-KR" sz="1000" b="0" i="0" u="none" strike="noStrike" baseline="0" dirty="0" smtClean="0">
                          <a:solidFill>
                            <a:schemeClr val="tx1"/>
                          </a:solidFill>
                          <a:effectLst/>
                          <a:latin typeface="+mn-lt"/>
                        </a:rPr>
                        <a:t> PM2</a:t>
                      </a:r>
                      <a:endParaRPr lang="ko-KR" altLang="en-US" sz="1000" b="0" i="0" u="none" strike="noStrike" dirty="0" smtClean="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Eugene </a:t>
                      </a:r>
                      <a:r>
                        <a:rPr lang="en-US" sz="1000" u="none" strike="noStrike" dirty="0" err="1">
                          <a:solidFill>
                            <a:schemeClr val="tx1"/>
                          </a:solidFill>
                          <a:effectLst/>
                        </a:rPr>
                        <a:t>Baik</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8510,  8328,  8327,  8277,  8533,  8544,  8543,  8163,  8164</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u="none" strike="noStrike" dirty="0" smtClean="0">
                          <a:solidFill>
                            <a:schemeClr val="tx1"/>
                          </a:solidFill>
                          <a:effectLst/>
                        </a:rPr>
                        <a:t>11-16/0126r0</a:t>
                      </a:r>
                      <a:endParaRPr lang="ko-KR" alt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Tuesday PM2</a:t>
                      </a:r>
                      <a:endParaRPr lang="ko-KR" altLang="en-US" sz="1000" b="0" i="0" u="none" strike="noStrike" dirty="0" smtClean="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George </a:t>
                      </a:r>
                      <a:r>
                        <a:rPr lang="en-US" sz="1000" u="none" strike="noStrike" dirty="0" err="1">
                          <a:solidFill>
                            <a:schemeClr val="tx1"/>
                          </a:solidFill>
                          <a:effectLst/>
                        </a:rPr>
                        <a:t>Calcev</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8299,  8468</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endParaRPr lang="ko-KR" alt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Wednesday</a:t>
                      </a:r>
                      <a:r>
                        <a:rPr lang="en-US" altLang="ko-KR" sz="1000" b="0" i="0" u="none" strike="noStrike" baseline="0" dirty="0" smtClean="0">
                          <a:solidFill>
                            <a:schemeClr val="tx1"/>
                          </a:solidFill>
                          <a:effectLst/>
                          <a:latin typeface="+mn-lt"/>
                        </a:rPr>
                        <a:t> PM2</a:t>
                      </a:r>
                      <a:endParaRPr lang="ko-KR" altLang="en-US" sz="1000" b="0" i="0" u="none" strike="noStrike" dirty="0" smtClean="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James Wang</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8332,  8331,  8178,  8180,  8452,  8336,  8335,  8334</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11-16/0112r0</a:t>
                      </a:r>
                      <a:endParaRPr lang="ko-KR" altLang="en-US" sz="1000" b="0" i="0" u="none" strike="noStrike" dirty="0">
                        <a:solidFill>
                          <a:schemeClr val="tx1"/>
                        </a:solidFill>
                        <a:effectLst/>
                        <a:latin typeface="+mn-lt"/>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latin typeface="+mn-lt"/>
                        </a:rPr>
                        <a:t>Monday PM1</a:t>
                      </a:r>
                      <a:endParaRPr lang="en-US" altLang="ko-KR" sz="1000" b="0" i="0" u="none" strike="noStrike" dirty="0" smtClean="0">
                        <a:solidFill>
                          <a:schemeClr val="tx1"/>
                        </a:solidFill>
                        <a:effectLst/>
                        <a:latin typeface="+mn-lt"/>
                      </a:endParaRPr>
                    </a:p>
                  </a:txBody>
                  <a:tcPr marL="4649" marR="4649" marT="4649" marB="0" anchor="ctr"/>
                </a:tc>
              </a:tr>
              <a:tr h="158083">
                <a:tc>
                  <a:txBody>
                    <a:bodyPr/>
                    <a:lstStyle/>
                    <a:p>
                      <a:pPr algn="l" fontAlgn="ctr"/>
                      <a:r>
                        <a:rPr lang="en-US" sz="1000" u="none" strike="noStrike">
                          <a:solidFill>
                            <a:schemeClr val="tx1"/>
                          </a:solidFill>
                          <a:effectLst/>
                        </a:rPr>
                        <a:t>Jason Lee</a:t>
                      </a:r>
                      <a:endParaRPr lang="en-US" sz="1000" b="0" i="0" u="none" strike="noStrike">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8369,  8551,  8128,  8458,  8463</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11-16/0130r0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11-16/0131r0</a:t>
                      </a:r>
                      <a:endParaRPr lang="ko-KR" altLang="en-US" sz="1000" b="0" i="0" u="none" strike="noStrike" dirty="0" smtClean="0">
                        <a:solidFill>
                          <a:schemeClr val="tx1"/>
                        </a:solidFill>
                        <a:effectLst/>
                        <a:latin typeface="맑은 고딕"/>
                      </a:endParaRPr>
                    </a:p>
                  </a:txBody>
                  <a:tcPr marL="4649" marR="4649" marT="4649" marB="0" anchor="ctr"/>
                </a:tc>
                <a:tc>
                  <a:txBody>
                    <a:bodyPr/>
                    <a:lstStyle/>
                    <a:p>
                      <a:pPr algn="l" fontAlgn="ctr"/>
                      <a:r>
                        <a:rPr lang="en-US" altLang="ko-KR" sz="1000" u="none" strike="noStrike" dirty="0" smtClean="0">
                          <a:solidFill>
                            <a:schemeClr val="tx1"/>
                          </a:solidFill>
                          <a:effectLst/>
                          <a:latin typeface="+mn-lt"/>
                        </a:rPr>
                        <a:t>Tuesday PM2</a:t>
                      </a:r>
                      <a:endParaRPr lang="ko-KR" altLang="en-US" sz="1000" b="0" i="0" u="none" strike="noStrike" dirty="0">
                        <a:solidFill>
                          <a:schemeClr val="tx1"/>
                        </a:solidFill>
                        <a:effectLst/>
                        <a:latin typeface="+mn-lt"/>
                      </a:endParaRPr>
                    </a:p>
                  </a:txBody>
                  <a:tcPr marL="4649" marR="4649" marT="4649" marB="0" anchor="ctr"/>
                </a:tc>
              </a:tr>
              <a:tr h="158083">
                <a:tc>
                  <a:txBody>
                    <a:bodyPr/>
                    <a:lstStyle/>
                    <a:p>
                      <a:pPr algn="l" fontAlgn="ctr"/>
                      <a:r>
                        <a:rPr lang="en-US" sz="1000" u="none" strike="noStrike" dirty="0" err="1">
                          <a:solidFill>
                            <a:schemeClr val="tx1"/>
                          </a:solidFill>
                          <a:effectLst/>
                        </a:rPr>
                        <a:t>Kaiying</a:t>
                      </a:r>
                      <a:r>
                        <a:rPr lang="en-US" sz="1000" u="none" strike="noStrike" dirty="0">
                          <a:solidFill>
                            <a:schemeClr val="tx1"/>
                          </a:solidFill>
                          <a:effectLst/>
                        </a:rPr>
                        <a:t> </a:t>
                      </a:r>
                      <a:r>
                        <a:rPr lang="en-US" sz="1000" u="none" strike="noStrike" dirty="0" err="1">
                          <a:solidFill>
                            <a:schemeClr val="tx1"/>
                          </a:solidFill>
                          <a:effectLst/>
                        </a:rPr>
                        <a:t>Lv</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8091,  8102,  8126,  8322,  8446,  8182</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11-16/0077r0</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Tuesday AM1</a:t>
                      </a:r>
                      <a:endParaRPr lang="ko-KR" altLang="en-US" sz="1000" b="0" i="0" u="none" strike="noStrike" dirty="0" smtClean="0">
                        <a:solidFill>
                          <a:schemeClr val="tx1"/>
                        </a:solidFill>
                        <a:effectLst/>
                        <a:latin typeface="+mn-lt"/>
                      </a:endParaRPr>
                    </a:p>
                  </a:txBody>
                  <a:tcPr marL="4649" marR="4649" marT="4649" marB="0" anchor="ctr"/>
                </a:tc>
              </a:tr>
              <a:tr h="316165">
                <a:tc>
                  <a:txBody>
                    <a:bodyPr/>
                    <a:lstStyle/>
                    <a:p>
                      <a:pPr algn="l" fontAlgn="ctr"/>
                      <a:r>
                        <a:rPr lang="en-US" sz="1000" u="none" strike="noStrike" dirty="0" err="1">
                          <a:solidFill>
                            <a:schemeClr val="tx1"/>
                          </a:solidFill>
                          <a:effectLst/>
                        </a:rPr>
                        <a:t>Liwen</a:t>
                      </a:r>
                      <a:r>
                        <a:rPr lang="en-US" sz="1000" u="none" strike="noStrike" dirty="0">
                          <a:solidFill>
                            <a:schemeClr val="tx1"/>
                          </a:solidFill>
                          <a:effectLst/>
                        </a:rPr>
                        <a:t> Chu</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solidFill>
                            <a:schemeClr val="tx1"/>
                          </a:solidFill>
                          <a:effectLst/>
                        </a:rPr>
                        <a:t>8255,  8503,  8262,  8278,  8280,  8085,  8279,  8087,  8071,  8096</a:t>
                      </a:r>
                      <a:r>
                        <a:rPr lang="en-US" sz="1000" u="none" strike="noStrike" dirty="0" smtClean="0">
                          <a:solidFill>
                            <a:schemeClr val="tx1"/>
                          </a:solidFill>
                          <a:effectLst/>
                        </a:rPr>
                        <a:t>,</a:t>
                      </a:r>
                      <a:br>
                        <a:rPr lang="en-US" sz="1000" u="none" strike="noStrike" dirty="0" smtClean="0">
                          <a:solidFill>
                            <a:schemeClr val="tx1"/>
                          </a:solidFill>
                          <a:effectLst/>
                        </a:rPr>
                      </a:br>
                      <a:r>
                        <a:rPr lang="en-US" sz="1000" u="none" strike="noStrike" dirty="0" smtClean="0">
                          <a:solidFill>
                            <a:schemeClr val="tx1"/>
                          </a:solidFill>
                          <a:effectLst/>
                        </a:rPr>
                        <a:t>8130</a:t>
                      </a:r>
                      <a:r>
                        <a:rPr lang="en-US" sz="1000" u="none" strike="noStrike" dirty="0">
                          <a:solidFill>
                            <a:schemeClr val="tx1"/>
                          </a:solidFill>
                          <a:effectLst/>
                        </a:rPr>
                        <a:t>,  8131,  8133,  8321,  8323</a:t>
                      </a:r>
                      <a:r>
                        <a:rPr lang="en-US" sz="1000" u="none" strike="noStrike" dirty="0" smtClean="0">
                          <a:solidFill>
                            <a:schemeClr val="tx1"/>
                          </a:solidFill>
                          <a:effectLst/>
                        </a:rPr>
                        <a:t>,</a:t>
                      </a:r>
                      <a:r>
                        <a:rPr lang="en-US" sz="1000" u="none" strike="noStrike" dirty="0">
                          <a:solidFill>
                            <a:schemeClr val="tx1"/>
                          </a:solidFill>
                          <a:effectLst/>
                        </a:rPr>
                        <a:t>  8205,  8450,  8174,  8190,  </a:t>
                      </a:r>
                      <a:r>
                        <a:rPr lang="en-US" sz="1000" u="none" strike="noStrike" dirty="0" smtClean="0">
                          <a:solidFill>
                            <a:schemeClr val="tx1"/>
                          </a:solidFill>
                          <a:effectLst/>
                        </a:rPr>
                        <a:t>8189, </a:t>
                      </a:r>
                      <a:br>
                        <a:rPr lang="en-US" sz="1000" u="none" strike="noStrike" dirty="0" smtClean="0">
                          <a:solidFill>
                            <a:schemeClr val="tx1"/>
                          </a:solidFill>
                          <a:effectLst/>
                        </a:rPr>
                      </a:br>
                      <a:r>
                        <a:rPr lang="en-US" altLang="ko-KR" sz="1000" u="none" strike="noStrike" dirty="0" smtClean="0">
                          <a:solidFill>
                            <a:schemeClr val="tx1"/>
                          </a:solidFill>
                          <a:effectLst/>
                        </a:rPr>
                        <a:t>8256,  8059</a:t>
                      </a:r>
                      <a:endParaRPr lang="en-US" altLang="ko-KR" sz="1000" b="0" i="0" u="none" strike="noStrike" dirty="0" smtClean="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11-16/0113r0</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11-16/0114r0</a:t>
                      </a:r>
                      <a:endParaRPr lang="en-US" altLang="ko-KR" sz="1000" b="0" i="0" u="none" strike="noStrike" dirty="0" smtClean="0">
                        <a:solidFill>
                          <a:schemeClr val="tx1"/>
                        </a:solidFill>
                        <a:effectLst/>
                        <a:latin typeface="맑은 고딕"/>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11-16/0115r0</a:t>
                      </a:r>
                      <a:br>
                        <a:rPr lang="en-US" altLang="ko-KR" sz="1000" u="none" strike="noStrike" dirty="0" smtClean="0">
                          <a:solidFill>
                            <a:schemeClr val="tx1"/>
                          </a:solidFill>
                          <a:effectLst/>
                        </a:rPr>
                      </a:br>
                      <a:r>
                        <a:rPr lang="en-US" altLang="ko-KR" sz="1000" u="none" strike="noStrike" dirty="0" smtClean="0">
                          <a:solidFill>
                            <a:schemeClr val="tx1"/>
                          </a:solidFill>
                          <a:effectLst/>
                        </a:rPr>
                        <a:t>11-16/0153r0</a:t>
                      </a: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latin typeface="+mn-lt"/>
                        </a:rPr>
                        <a:t>Monday PM1</a:t>
                      </a:r>
                    </a:p>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Wednesday</a:t>
                      </a:r>
                      <a:r>
                        <a:rPr lang="en-US" altLang="ko-KR" sz="1000" b="0" i="0" u="none" strike="noStrike" baseline="0" dirty="0" smtClean="0">
                          <a:solidFill>
                            <a:schemeClr val="tx1"/>
                          </a:solidFill>
                          <a:effectLst/>
                          <a:latin typeface="+mn-lt"/>
                        </a:rPr>
                        <a:t> PM2</a:t>
                      </a:r>
                      <a:endParaRPr lang="ko-KR" altLang="en-US" sz="1000" b="0" i="0" u="none" strike="noStrike" dirty="0" smtClean="0">
                        <a:solidFill>
                          <a:schemeClr val="tx1"/>
                        </a:solidFill>
                        <a:effectLst/>
                        <a:latin typeface="+mn-lt"/>
                      </a:endParaRPr>
                    </a:p>
                  </a:txBody>
                  <a:tcPr marL="4649" marR="4649" marT="4649" marB="0" anchor="ctr"/>
                </a:tc>
              </a:tr>
              <a:tr h="316165">
                <a:tc>
                  <a:txBody>
                    <a:bodyPr/>
                    <a:lstStyle/>
                    <a:p>
                      <a:pPr algn="l" fontAlgn="ctr"/>
                      <a:r>
                        <a:rPr lang="en-US" sz="1000" u="none" strike="noStrike" dirty="0">
                          <a:solidFill>
                            <a:schemeClr val="tx1"/>
                          </a:solidFill>
                          <a:effectLst/>
                        </a:rPr>
                        <a:t>Matthew Fischer</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8093,  8099,  8309,  8312,  8310,  8116,  8121,  8451, 8454,  8483, 8484,  8485,  8455,  8456,  8311,  8036,  8467,  8466</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11-16/0063r0</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Tuesday PM2</a:t>
                      </a:r>
                      <a:endParaRPr lang="ko-KR" altLang="en-US" sz="1000" b="0" i="0" u="none" strike="noStrike" dirty="0" smtClean="0">
                        <a:solidFill>
                          <a:schemeClr val="tx1"/>
                        </a:solidFill>
                        <a:effectLst/>
                        <a:latin typeface="+mn-lt"/>
                      </a:endParaRPr>
                    </a:p>
                  </a:txBody>
                  <a:tcPr marL="4649" marR="4649" marT="4649" marB="0" anchor="ctr"/>
                </a:tc>
              </a:tr>
              <a:tr h="632331">
                <a:tc>
                  <a:txBody>
                    <a:bodyPr/>
                    <a:lstStyle/>
                    <a:p>
                      <a:pPr algn="l" fontAlgn="ctr"/>
                      <a:r>
                        <a:rPr lang="en-US" sz="1000" u="none" strike="noStrike" dirty="0" err="1">
                          <a:solidFill>
                            <a:schemeClr val="tx1"/>
                          </a:solidFill>
                          <a:effectLst/>
                        </a:rPr>
                        <a:t>Menzo</a:t>
                      </a:r>
                      <a:r>
                        <a:rPr lang="en-US" sz="1000" u="none" strike="noStrike" dirty="0">
                          <a:solidFill>
                            <a:schemeClr val="tx1"/>
                          </a:solidFill>
                          <a:effectLst/>
                        </a:rPr>
                        <a:t> </a:t>
                      </a:r>
                      <a:r>
                        <a:rPr lang="en-US" sz="1000" u="none" strike="noStrike" dirty="0" err="1">
                          <a:solidFill>
                            <a:schemeClr val="tx1"/>
                          </a:solidFill>
                          <a:effectLst/>
                        </a:rPr>
                        <a:t>Wentink</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8041,  8200,  8350,  8351,  8353,  8354,  8497,  8498,  8499,  8500, 8291,  8358,  8501,  8287,  8292,  8297,  8132,  8293,  8294,  8506, 8201,  8504,  8295,  8459,  8337,  8505,  8482,  8471,  8034,  8193, </a:t>
                      </a:r>
                      <a:r>
                        <a:rPr lang="en-US" sz="1000" u="none" strike="noStrike" dirty="0" smtClean="0">
                          <a:solidFill>
                            <a:schemeClr val="tx1"/>
                          </a:solidFill>
                          <a:effectLst/>
                        </a:rPr>
                        <a:t/>
                      </a:r>
                      <a:br>
                        <a:rPr lang="en-US" sz="1000" u="none" strike="noStrike" dirty="0" smtClean="0">
                          <a:solidFill>
                            <a:schemeClr val="tx1"/>
                          </a:solidFill>
                          <a:effectLst/>
                        </a:rPr>
                      </a:br>
                      <a:r>
                        <a:rPr lang="en-US" sz="1000" u="none" strike="noStrike" dirty="0" smtClean="0">
                          <a:solidFill>
                            <a:schemeClr val="tx1"/>
                          </a:solidFill>
                          <a:effectLst/>
                        </a:rPr>
                        <a:t>8480</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11-16/0159r0</a:t>
                      </a:r>
                      <a:endParaRPr lang="ko-KR" altLang="en-US" sz="1000" b="0" i="0" u="none" strike="noStrike" dirty="0">
                        <a:solidFill>
                          <a:schemeClr val="tx1"/>
                        </a:solidFill>
                        <a:effectLst/>
                        <a:latin typeface="+mn-lt"/>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Wednesday</a:t>
                      </a:r>
                      <a:r>
                        <a:rPr lang="en-US" altLang="ko-KR" sz="1000" b="0" i="0" u="none" strike="noStrike" baseline="0" dirty="0" smtClean="0">
                          <a:solidFill>
                            <a:schemeClr val="tx1"/>
                          </a:solidFill>
                          <a:effectLst/>
                          <a:latin typeface="+mn-lt"/>
                        </a:rPr>
                        <a:t> PM2</a:t>
                      </a:r>
                      <a:endParaRPr lang="ko-KR" altLang="en-US" sz="1000" b="0" i="0" u="none" strike="noStrike" dirty="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Po-Kai Huang</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8095,  8108,  8123</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11-16/0090r0</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latin typeface="+mn-lt"/>
                        </a:rPr>
                        <a:t>Monday PM1</a:t>
                      </a:r>
                      <a:endParaRPr lang="en-US" sz="1000" b="0" i="0" u="none" strike="noStrike" dirty="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Rolf de </a:t>
                      </a:r>
                      <a:r>
                        <a:rPr lang="en-US" sz="1000" u="none" strike="noStrike" dirty="0" err="1">
                          <a:solidFill>
                            <a:schemeClr val="tx1"/>
                          </a:solidFill>
                          <a:effectLst/>
                        </a:rPr>
                        <a:t>Vegt</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8286</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altLang="ko-KR" sz="1000" b="0" i="0" u="none" strike="noStrike" dirty="0" smtClean="0">
                          <a:solidFill>
                            <a:schemeClr val="tx1"/>
                          </a:solidFill>
                          <a:effectLst/>
                          <a:latin typeface="+mn-lt"/>
                        </a:rPr>
                        <a:t>11-16/0172r0</a:t>
                      </a:r>
                      <a:endParaRPr lang="ko-KR" altLang="en-US" sz="1000" b="0" i="0" u="none" strike="noStrike" dirty="0">
                        <a:solidFill>
                          <a:schemeClr val="tx1"/>
                        </a:solidFill>
                        <a:effectLst/>
                        <a:latin typeface="+mn-lt"/>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b="0" i="0" u="none" strike="noStrike" dirty="0" smtClean="0">
                          <a:solidFill>
                            <a:schemeClr val="tx1"/>
                          </a:solidFill>
                          <a:effectLst/>
                          <a:latin typeface="+mn-lt"/>
                        </a:rPr>
                        <a:t>Thursday</a:t>
                      </a:r>
                      <a:r>
                        <a:rPr lang="en-US" altLang="ko-KR" sz="1000" b="0" i="0" u="none" strike="noStrike" baseline="0" dirty="0" smtClean="0">
                          <a:solidFill>
                            <a:schemeClr val="tx1"/>
                          </a:solidFill>
                          <a:effectLst/>
                          <a:latin typeface="+mn-lt"/>
                        </a:rPr>
                        <a:t> AM1</a:t>
                      </a:r>
                      <a:endParaRPr lang="ko-KR" altLang="en-US" sz="1000" b="0" i="0" u="none" strike="noStrike" dirty="0" smtClean="0">
                        <a:solidFill>
                          <a:schemeClr val="tx1"/>
                        </a:solidFill>
                        <a:effectLst/>
                        <a:latin typeface="+mn-lt"/>
                      </a:endParaRPr>
                    </a:p>
                  </a:txBody>
                  <a:tcPr marL="4649" marR="4649" marT="4649" marB="0" anchor="ctr"/>
                </a:tc>
              </a:tr>
              <a:tr h="158083">
                <a:tc>
                  <a:txBody>
                    <a:bodyPr/>
                    <a:lstStyle/>
                    <a:p>
                      <a:pPr algn="l" fontAlgn="ctr"/>
                      <a:r>
                        <a:rPr lang="en-US" sz="1000" u="none" strike="noStrike" dirty="0">
                          <a:solidFill>
                            <a:schemeClr val="tx1"/>
                          </a:solidFill>
                          <a:effectLst/>
                        </a:rPr>
                        <a:t>Sun Bo</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8037,  8155,  8160,  8165</a:t>
                      </a:r>
                      <a:endParaRPr lang="en-US" sz="1000" b="0" i="0" u="none" strike="noStrike" dirty="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rPr>
                        <a:t>11-16/0002r0</a:t>
                      </a:r>
                      <a:endParaRPr lang="en-US" altLang="ko-KR" sz="1000" b="0" i="0" u="none" strike="noStrike" dirty="0" smtClean="0">
                        <a:solidFill>
                          <a:schemeClr val="tx1"/>
                        </a:solidFill>
                        <a:effectLst/>
                        <a:latin typeface="맑은 고딕"/>
                      </a:endParaRPr>
                    </a:p>
                  </a:txBody>
                  <a:tcPr marL="4649" marR="4649" marT="4649" marB="0" anchor="ct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en-US" altLang="ko-KR" sz="1000" u="none" strike="noStrike" dirty="0" smtClean="0">
                          <a:solidFill>
                            <a:schemeClr val="tx1"/>
                          </a:solidFill>
                          <a:effectLst/>
                          <a:latin typeface="+mn-lt"/>
                        </a:rPr>
                        <a:t>Monday PM1</a:t>
                      </a:r>
                      <a:endParaRPr lang="en-US" altLang="ko-KR" sz="1000" b="0" i="0" u="none" strike="noStrike" dirty="0" smtClean="0">
                        <a:solidFill>
                          <a:schemeClr val="tx1"/>
                        </a:solidFill>
                        <a:effectLst/>
                        <a:latin typeface="+mn-lt"/>
                      </a:endParaRPr>
                    </a:p>
                  </a:txBody>
                  <a:tcPr marL="4649" marR="4649" marT="4649" marB="0" anchor="ctr"/>
                </a:tc>
              </a:tr>
              <a:tr h="316165">
                <a:tc>
                  <a:txBody>
                    <a:bodyPr/>
                    <a:lstStyle/>
                    <a:p>
                      <a:pPr algn="l" fontAlgn="ctr"/>
                      <a:r>
                        <a:rPr lang="en-US" sz="1000" u="none" strike="noStrike" dirty="0">
                          <a:solidFill>
                            <a:schemeClr val="tx1"/>
                          </a:solidFill>
                          <a:effectLst/>
                        </a:rPr>
                        <a:t>Yongho </a:t>
                      </a:r>
                      <a:r>
                        <a:rPr lang="en-US" sz="1000" u="none" strike="noStrike" dirty="0" err="1">
                          <a:solidFill>
                            <a:schemeClr val="tx1"/>
                          </a:solidFill>
                          <a:effectLst/>
                        </a:rPr>
                        <a:t>Seok</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8249,  8220,  8233,  8234,  8235,  8476,  8240,  8053,  8253,  </a:t>
                      </a:r>
                      <a:r>
                        <a:rPr lang="en-US" sz="1000" u="none" strike="noStrike" dirty="0" smtClean="0">
                          <a:solidFill>
                            <a:schemeClr val="tx1"/>
                          </a:solidFill>
                          <a:effectLst/>
                        </a:rPr>
                        <a:t>8245,</a:t>
                      </a:r>
                      <a:br>
                        <a:rPr lang="en-US" sz="1000" u="none" strike="noStrike" dirty="0" smtClean="0">
                          <a:solidFill>
                            <a:schemeClr val="tx1"/>
                          </a:solidFill>
                          <a:effectLst/>
                        </a:rPr>
                      </a:br>
                      <a:r>
                        <a:rPr lang="en-US" sz="1000" u="none" strike="noStrike" dirty="0" smtClean="0">
                          <a:solidFill>
                            <a:schemeClr val="tx1"/>
                          </a:solidFill>
                          <a:effectLst/>
                        </a:rPr>
                        <a:t>8168</a:t>
                      </a:r>
                      <a:r>
                        <a:rPr lang="en-US" sz="1000" u="none" strike="noStrike" dirty="0">
                          <a:solidFill>
                            <a:schemeClr val="tx1"/>
                          </a:solidFill>
                          <a:effectLst/>
                        </a:rPr>
                        <a:t>,  8248,  8432,  8436,  8437,  8442,  8440,  8082</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rPr>
                        <a:t>11-16/0020r0</a:t>
                      </a:r>
                      <a:endParaRPr lang="en-US" sz="1000" b="0" i="0" u="none" strike="noStrike" dirty="0">
                        <a:solidFill>
                          <a:schemeClr val="tx1"/>
                        </a:solidFill>
                        <a:effectLst/>
                        <a:latin typeface="맑은 고딕"/>
                      </a:endParaRPr>
                    </a:p>
                  </a:txBody>
                  <a:tcPr marL="4649" marR="4649" marT="4649" marB="0" anchor="ctr"/>
                </a:tc>
                <a:tc>
                  <a:txBody>
                    <a:bodyPr/>
                    <a:lstStyle/>
                    <a:p>
                      <a:pPr algn="l" fontAlgn="ctr"/>
                      <a:r>
                        <a:rPr lang="en-US" sz="1000" u="none" strike="noStrike" dirty="0">
                          <a:solidFill>
                            <a:schemeClr val="tx1"/>
                          </a:solidFill>
                          <a:effectLst/>
                          <a:latin typeface="+mn-lt"/>
                        </a:rPr>
                        <a:t>Monday PM1</a:t>
                      </a:r>
                      <a:endParaRPr lang="en-US" sz="1000" b="0" i="0" u="none" strike="noStrike" dirty="0">
                        <a:solidFill>
                          <a:schemeClr val="tx1"/>
                        </a:solidFill>
                        <a:effectLst/>
                        <a:latin typeface="+mn-lt"/>
                      </a:endParaRPr>
                    </a:p>
                  </a:txBody>
                  <a:tcPr marL="4649" marR="4649" marT="4649" marB="0" anchor="ctr"/>
                </a:tc>
              </a:tr>
            </a:tbl>
          </a:graphicData>
        </a:graphic>
      </p:graphicFrame>
    </p:spTree>
    <p:extLst>
      <p:ext uri="{BB962C8B-B14F-4D97-AF65-F5344CB8AC3E}">
        <p14:creationId xmlns:p14="http://schemas.microsoft.com/office/powerpoint/2010/main" val="612991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endParaRPr lang="en-US" altLang="ko-KR" dirty="0"/>
          </a:p>
          <a:p>
            <a:pPr lvl="1"/>
            <a:r>
              <a:rPr lang="en-US" altLang="ko-KR" dirty="0">
                <a:solidFill>
                  <a:schemeClr val="bg2"/>
                </a:solidFill>
              </a:rPr>
              <a:t>SB0 Comment Resolution for CIDs 8095, 8108, </a:t>
            </a:r>
            <a:r>
              <a:rPr lang="en-US" altLang="ko-KR" dirty="0" smtClean="0">
                <a:solidFill>
                  <a:schemeClr val="bg2"/>
                </a:solidFill>
              </a:rPr>
              <a:t>8123 (11-16/0090r1, </a:t>
            </a:r>
            <a:r>
              <a:rPr lang="en-US" altLang="ko-KR" dirty="0">
                <a:solidFill>
                  <a:schemeClr val="bg2"/>
                </a:solidFill>
              </a:rPr>
              <a:t>Po-Kai </a:t>
            </a:r>
            <a:r>
              <a:rPr lang="en-US" altLang="ko-KR" dirty="0" smtClean="0">
                <a:solidFill>
                  <a:schemeClr val="bg2"/>
                </a:solidFill>
              </a:rPr>
              <a:t>Huang)</a:t>
            </a:r>
          </a:p>
          <a:p>
            <a:pPr lvl="1"/>
            <a:r>
              <a:rPr lang="en-US" altLang="ko-KR" dirty="0">
                <a:solidFill>
                  <a:schemeClr val="bg2"/>
                </a:solidFill>
              </a:rPr>
              <a:t>sb0-comment-resolutions-to-CID 8037, 8155, 8160, </a:t>
            </a:r>
            <a:r>
              <a:rPr lang="en-US" altLang="ko-KR" dirty="0" smtClean="0">
                <a:solidFill>
                  <a:schemeClr val="bg2"/>
                </a:solidFill>
              </a:rPr>
              <a:t>8165 (11-16/0002r1, Sun Bo)</a:t>
            </a:r>
          </a:p>
          <a:p>
            <a:pPr lvl="1"/>
            <a:r>
              <a:rPr lang="en-US" altLang="ko-KR" dirty="0">
                <a:solidFill>
                  <a:schemeClr val="bg2"/>
                </a:solidFill>
              </a:rPr>
              <a:t>11ah SB0 Comment </a:t>
            </a:r>
            <a:r>
              <a:rPr lang="en-US" altLang="ko-KR" dirty="0" smtClean="0">
                <a:solidFill>
                  <a:schemeClr val="bg2"/>
                </a:solidFill>
              </a:rPr>
              <a:t>Resolution (11-16/0113r1,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SB0_Comment_Resolution_for </a:t>
            </a:r>
            <a:r>
              <a:rPr lang="en-US" altLang="ko-KR" dirty="0" err="1" smtClean="0">
                <a:solidFill>
                  <a:schemeClr val="bg2"/>
                </a:solidFill>
              </a:rPr>
              <a:t>Sectorization</a:t>
            </a:r>
            <a:r>
              <a:rPr lang="en-US" altLang="ko-KR" dirty="0" smtClean="0">
                <a:solidFill>
                  <a:schemeClr val="bg2"/>
                </a:solidFill>
              </a:rPr>
              <a:t> (11-16/0112r1, James Wang) </a:t>
            </a:r>
          </a:p>
          <a:p>
            <a:pPr lvl="1"/>
            <a:r>
              <a:rPr lang="en-US" altLang="ko-KR" dirty="0">
                <a:solidFill>
                  <a:schemeClr val="bg2"/>
                </a:solidFill>
              </a:rPr>
              <a:t>ah sb0 comment resolution 8071, 8085, 8087, </a:t>
            </a:r>
            <a:r>
              <a:rPr lang="en-US" altLang="ko-KR" dirty="0" smtClean="0">
                <a:solidFill>
                  <a:schemeClr val="bg2"/>
                </a:solidFill>
              </a:rPr>
              <a:t>8133 (11-16/0114r1, </a:t>
            </a:r>
            <a:r>
              <a:rPr lang="en-US" altLang="ko-KR" dirty="0" err="1" smtClean="0">
                <a:solidFill>
                  <a:schemeClr val="bg2"/>
                </a:solidFill>
              </a:rPr>
              <a:t>Liwen</a:t>
            </a:r>
            <a:r>
              <a:rPr lang="en-US" altLang="ko-KR" dirty="0" smtClean="0">
                <a:solidFill>
                  <a:schemeClr val="bg2"/>
                </a:solidFill>
              </a:rPr>
              <a:t> Chu)</a:t>
            </a:r>
          </a:p>
          <a:p>
            <a:pPr lvl="1"/>
            <a:r>
              <a:rPr lang="en-US" altLang="ko-KR" dirty="0" smtClean="0">
                <a:solidFill>
                  <a:schemeClr val="bg2"/>
                </a:solidFill>
              </a:rPr>
              <a:t>sb0-comment-resolution-part5 (11-16/0020r0)</a:t>
            </a:r>
          </a:p>
          <a:p>
            <a:pPr lvl="1"/>
            <a:endParaRPr lang="en-US" altLang="ko-KR" dirty="0"/>
          </a:p>
          <a:p>
            <a:pPr lvl="1"/>
            <a:endParaRPr lang="en-US" i="1" dirty="0"/>
          </a:p>
          <a:p>
            <a:pPr lvl="1"/>
            <a:endParaRPr lang="en-US" dirty="0"/>
          </a:p>
        </p:txBody>
      </p:sp>
    </p:spTree>
    <p:extLst>
      <p:ext uri="{BB962C8B-B14F-4D97-AF65-F5344CB8AC3E}">
        <p14:creationId xmlns:p14="http://schemas.microsoft.com/office/powerpoint/2010/main" val="25071819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EVE)</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a:t>PHY and </a:t>
            </a:r>
            <a:r>
              <a:rPr lang="en-US" altLang="ko-KR" dirty="0" smtClean="0"/>
              <a:t>MAC</a:t>
            </a:r>
          </a:p>
          <a:p>
            <a:pPr lvl="1"/>
            <a:r>
              <a:rPr lang="en-US" altLang="ko-KR" dirty="0" smtClean="0">
                <a:solidFill>
                  <a:schemeClr val="bg2"/>
                </a:solidFill>
              </a:rPr>
              <a:t>miscellaneous-part-2 (11-16/0081r0, Alfred) </a:t>
            </a:r>
          </a:p>
          <a:p>
            <a:pPr lvl="1"/>
            <a:r>
              <a:rPr lang="en-US" altLang="ko-KR" dirty="0" smtClean="0">
                <a:solidFill>
                  <a:schemeClr val="bg2"/>
                </a:solidFill>
              </a:rPr>
              <a:t>miscellaneous-part-3 (11-16/0082r0, Alfred) </a:t>
            </a:r>
            <a:endParaRPr lang="en-US" altLang="ko-KR" dirty="0">
              <a:solidFill>
                <a:schemeClr val="bg2"/>
              </a:solidFill>
            </a:endParaRPr>
          </a:p>
          <a:p>
            <a:pPr lvl="1"/>
            <a:endParaRPr lang="en-US" altLang="ko-KR" dirty="0" smtClean="0"/>
          </a:p>
          <a:p>
            <a:pPr lvl="1"/>
            <a:endParaRPr lang="en-US" altLang="ko-KR" dirty="0"/>
          </a:p>
          <a:p>
            <a:pPr lvl="1"/>
            <a:endParaRPr lang="en-US" dirty="0"/>
          </a:p>
          <a:p>
            <a:pPr lvl="1"/>
            <a:endParaRPr lang="en-US" dirty="0"/>
          </a:p>
        </p:txBody>
      </p:sp>
    </p:spTree>
    <p:extLst>
      <p:ext uri="{BB962C8B-B14F-4D97-AF65-F5344CB8AC3E}">
        <p14:creationId xmlns:p14="http://schemas.microsoft.com/office/powerpoint/2010/main" val="103095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AM1)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altLang="ko-KR" dirty="0"/>
              <a:t>Yongho </a:t>
            </a:r>
            <a:r>
              <a:rPr lang="en-US" altLang="ko-KR" dirty="0" err="1"/>
              <a:t>Seok</a:t>
            </a:r>
            <a:r>
              <a:rPr lang="en-US" altLang="ko-KR" dirty="0"/>
              <a:t> (NEWRACOM)</a:t>
            </a:r>
          </a:p>
        </p:txBody>
      </p:sp>
      <p:sp>
        <p:nvSpPr>
          <p:cNvPr id="8" name="Date Placeholder 3"/>
          <p:cNvSpPr>
            <a:spLocks noGrp="1"/>
          </p:cNvSpPr>
          <p:nvPr>
            <p:ph type="dt" sz="quarter" idx="10"/>
          </p:nvPr>
        </p:nvSpPr>
        <p:spPr>
          <a:xfrm>
            <a:off x="696913" y="332601"/>
            <a:ext cx="1340110" cy="276999"/>
          </a:xfrm>
          <a:noFill/>
        </p:spPr>
        <p:txBody>
          <a:bodyPr/>
          <a:lstStyle/>
          <a:p>
            <a:r>
              <a:rPr lang="en-US" altLang="ko-KR" dirty="0"/>
              <a:t>January 2016</a:t>
            </a:r>
          </a:p>
        </p:txBody>
      </p:sp>
      <p:sp>
        <p:nvSpPr>
          <p:cNvPr id="9" name="Content Placeholder 2"/>
          <p:cNvSpPr>
            <a:spLocks noGrp="1"/>
          </p:cNvSpPr>
          <p:nvPr>
            <p:ph idx="1"/>
          </p:nvPr>
        </p:nvSpPr>
        <p:spPr>
          <a:xfrm>
            <a:off x="685800" y="1981200"/>
            <a:ext cx="7772400" cy="4114800"/>
          </a:xfrm>
        </p:spPr>
        <p:txBody>
          <a:bodyPr/>
          <a:lstStyle/>
          <a:p>
            <a:r>
              <a:rPr lang="en-US" altLang="ko-KR" dirty="0" smtClean="0"/>
              <a:t>PHY </a:t>
            </a:r>
            <a:r>
              <a:rPr lang="en-US" altLang="ko-KR" dirty="0"/>
              <a:t>and </a:t>
            </a:r>
            <a:r>
              <a:rPr lang="en-US" altLang="ko-KR" dirty="0" smtClean="0"/>
              <a:t>MAC</a:t>
            </a:r>
            <a:endParaRPr lang="en-US" altLang="ko-KR" dirty="0"/>
          </a:p>
          <a:p>
            <a:pPr lvl="1"/>
            <a:r>
              <a:rPr lang="en-US" altLang="ko-KR" dirty="0">
                <a:solidFill>
                  <a:schemeClr val="bg2"/>
                </a:solidFill>
              </a:rPr>
              <a:t>ah sb0 comment resolution 8205, 8321, 8323, </a:t>
            </a:r>
            <a:r>
              <a:rPr lang="en-US" altLang="ko-KR" dirty="0" smtClean="0">
                <a:solidFill>
                  <a:schemeClr val="bg2"/>
                </a:solidFill>
              </a:rPr>
              <a:t>8450 (11-16/0115r0, </a:t>
            </a:r>
            <a:r>
              <a:rPr lang="en-US" altLang="ko-KR" dirty="0" err="1" smtClean="0">
                <a:solidFill>
                  <a:schemeClr val="bg2"/>
                </a:solidFill>
              </a:rPr>
              <a:t>Liwen</a:t>
            </a:r>
            <a:r>
              <a:rPr lang="en-US" altLang="ko-KR" dirty="0" smtClean="0">
                <a:solidFill>
                  <a:schemeClr val="bg2"/>
                </a:solidFill>
              </a:rPr>
              <a:t> Chu)</a:t>
            </a:r>
          </a:p>
          <a:p>
            <a:pPr lvl="1"/>
            <a:r>
              <a:rPr lang="en-US" altLang="ko-KR" dirty="0">
                <a:solidFill>
                  <a:schemeClr val="bg2"/>
                </a:solidFill>
              </a:rPr>
              <a:t>SB0-comment-resolutions-to-CIDs-8091, 8102, 8126, 8322, 8446, </a:t>
            </a:r>
            <a:r>
              <a:rPr lang="en-US" altLang="ko-KR" dirty="0" smtClean="0">
                <a:solidFill>
                  <a:schemeClr val="bg2"/>
                </a:solidFill>
              </a:rPr>
              <a:t>8182 (11-16/0077r0, </a:t>
            </a:r>
            <a:r>
              <a:rPr lang="en-US" altLang="ko-KR" dirty="0" err="1" smtClean="0">
                <a:solidFill>
                  <a:schemeClr val="bg2"/>
                </a:solidFill>
              </a:rPr>
              <a:t>Kaiying</a:t>
            </a:r>
            <a:r>
              <a:rPr lang="en-US" altLang="ko-KR" dirty="0" smtClean="0">
                <a:solidFill>
                  <a:schemeClr val="bg2"/>
                </a:solidFill>
              </a:rPr>
              <a:t>)</a:t>
            </a:r>
          </a:p>
          <a:p>
            <a:pPr lvl="1"/>
            <a:endParaRPr lang="en-US" dirty="0"/>
          </a:p>
        </p:txBody>
      </p:sp>
    </p:spTree>
    <p:extLst>
      <p:ext uri="{BB962C8B-B14F-4D97-AF65-F5344CB8AC3E}">
        <p14:creationId xmlns:p14="http://schemas.microsoft.com/office/powerpoint/2010/main" val="286721696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12533</TotalTime>
  <Words>2305</Words>
  <Application>Microsoft Office PowerPoint</Application>
  <PresentationFormat>화면 슬라이드 쇼(4:3)</PresentationFormat>
  <Paragraphs>604</Paragraphs>
  <Slides>43</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43</vt:i4>
      </vt:variant>
    </vt:vector>
  </HeadingPairs>
  <TitlesOfParts>
    <vt:vector size="45" baseType="lpstr">
      <vt:lpstr>802-11-PathProtection</vt:lpstr>
      <vt:lpstr>Document</vt:lpstr>
      <vt:lpstr>IEEE 802.11ah Sub 1 GHz license-exempt operation Agenda for January 2016</vt:lpstr>
      <vt:lpstr>IEEE 802.11ah Agenda</vt:lpstr>
      <vt:lpstr>Submissions (Monday PM1)</vt:lpstr>
      <vt:lpstr>Submissions (Monday PM1)</vt:lpstr>
      <vt:lpstr>Submissions (Monday PM1)</vt:lpstr>
      <vt:lpstr>Submissions (Monday PM1)</vt:lpstr>
      <vt:lpstr>Submissions (Monday PM1)</vt:lpstr>
      <vt:lpstr>Submissions (Monday EVE)</vt:lpstr>
      <vt:lpstr>Submissions (Tuesday AM1)</vt:lpstr>
      <vt:lpstr>Submissions (Tuesday PM2)</vt:lpstr>
      <vt:lpstr>Submissions (Wednesday PM2)</vt:lpstr>
      <vt:lpstr>Submissions (Wednesday PM2)</vt:lpstr>
      <vt:lpstr>Submissions (Thursday AM1)</vt:lpstr>
      <vt:lpstr>Submissions (Thursday PM1)</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1235</cp:revision>
  <cp:lastPrinted>1998-02-10T13:28:06Z</cp:lastPrinted>
  <dcterms:created xsi:type="dcterms:W3CDTF">2009-11-09T00:32:22Z</dcterms:created>
  <dcterms:modified xsi:type="dcterms:W3CDTF">2016-01-21T05:19:41Z</dcterms:modified>
</cp:coreProperties>
</file>