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429" r:id="rId3"/>
    <p:sldId id="455" r:id="rId4"/>
    <p:sldId id="483" r:id="rId5"/>
    <p:sldId id="486" r:id="rId6"/>
    <p:sldId id="465" r:id="rId7"/>
    <p:sldId id="484" r:id="rId8"/>
    <p:sldId id="469" r:id="rId9"/>
    <p:sldId id="485" r:id="rId10"/>
    <p:sldId id="434" r:id="rId11"/>
    <p:sldId id="481" r:id="rId12"/>
    <p:sldId id="438" r:id="rId13"/>
    <p:sldId id="439" r:id="rId14"/>
    <p:sldId id="440" r:id="rId15"/>
    <p:sldId id="441" r:id="rId16"/>
    <p:sldId id="442" r:id="rId17"/>
    <p:sldId id="443" r:id="rId18"/>
    <p:sldId id="444" r:id="rId19"/>
    <p:sldId id="445" r:id="rId20"/>
    <p:sldId id="446" r:id="rId21"/>
    <p:sldId id="447" r:id="rId22"/>
    <p:sldId id="448" r:id="rId23"/>
    <p:sldId id="462" r:id="rId24"/>
    <p:sldId id="452" r:id="rId25"/>
    <p:sldId id="463" r:id="rId26"/>
    <p:sldId id="451"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varScale="1">
        <p:scale>
          <a:sx n="116" d="100"/>
          <a:sy n="116" d="100"/>
        </p:scale>
        <p:origin x="-1224" y="-6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16</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17</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20</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25</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75246" y="332601"/>
            <a:ext cx="327025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802.11-15/1511r1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a:noFill/>
        </p:spPr>
        <p:txBody>
          <a:bodyPr/>
          <a:lstStyle/>
          <a:p>
            <a:r>
              <a:rPr lang="en-US" altLang="ko-KR" dirty="0" smtClean="0"/>
              <a:t>January </a:t>
            </a:r>
            <a:r>
              <a:rPr lang="en-US" dirty="0" smtClean="0"/>
              <a:t>2016</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January 2016</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2016-01-18</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2285" name="Document" r:id="rId4" imgW="8702097" imgH="4144020" progId="Word.Document.8">
                  <p:embed/>
                </p:oleObj>
              </mc:Choice>
              <mc:Fallback>
                <p:oleObj name="Document" r:id="rId4" imgW="8702097" imgH="4144020" progId="Word.Document.8">
                  <p:embed/>
                  <p:pic>
                    <p:nvPicPr>
                      <p:cNvPr id="0" name="Picture 889"/>
                      <p:cNvPicPr>
                        <a:picLocks noChangeAspect="1" noChangeArrowheads="1"/>
                      </p:cNvPicPr>
                      <p:nvPr/>
                    </p:nvPicPr>
                    <p:blipFill>
                      <a:blip r:embed="rId5"/>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PM2)</a:t>
            </a:r>
            <a:endParaRPr lang="en-US" dirty="0"/>
          </a:p>
        </p:txBody>
      </p:sp>
      <p:sp>
        <p:nvSpPr>
          <p:cNvPr id="3" name="Content Placeholder 2"/>
          <p:cNvSpPr>
            <a:spLocks noGrp="1"/>
          </p:cNvSpPr>
          <p:nvPr>
            <p:ph idx="1"/>
          </p:nvPr>
        </p:nvSpPr>
        <p:spPr/>
        <p:txBody>
          <a:bodyPr/>
          <a:lstStyle/>
          <a:p>
            <a:r>
              <a:rPr lang="en-US" altLang="ko-KR" dirty="0"/>
              <a:t>Submissions made during conference calls and ready for motion on </a:t>
            </a:r>
            <a:r>
              <a:rPr lang="en-US" altLang="ko-KR" dirty="0" smtClean="0"/>
              <a:t>Wednesday PM2</a:t>
            </a:r>
            <a:endParaRPr lang="en-US" altLang="ko-KR" dirty="0"/>
          </a:p>
          <a:p>
            <a:pPr lvl="1"/>
            <a:r>
              <a:rPr lang="en-US" altLang="ko-KR" sz="1800" dirty="0" err="1" smtClean="0"/>
              <a:t>Misc</a:t>
            </a:r>
            <a:r>
              <a:rPr lang="en-US" altLang="ko-KR" sz="1800" dirty="0" smtClean="0"/>
              <a:t> </a:t>
            </a:r>
            <a:r>
              <a:rPr lang="en-US" altLang="ko-KR" sz="1800" dirty="0"/>
              <a:t>SB CID resolutions for Clause 24 (11-15/1491r1, Eugene)</a:t>
            </a:r>
          </a:p>
          <a:p>
            <a:pPr lvl="1"/>
            <a:r>
              <a:rPr lang="en-US" altLang="ko-KR" sz="1800" dirty="0" smtClean="0"/>
              <a:t>SB0-comment-resolution-part3 </a:t>
            </a:r>
            <a:r>
              <a:rPr lang="en-US" altLang="ko-KR" sz="1800" dirty="0"/>
              <a:t>(11-15/1481r1, Yongho) </a:t>
            </a:r>
          </a:p>
          <a:p>
            <a:pPr lvl="1"/>
            <a:r>
              <a:rPr lang="en-US" altLang="ko-KR" sz="1800" dirty="0" smtClean="0"/>
              <a:t>SB0 </a:t>
            </a:r>
            <a:r>
              <a:rPr lang="en-US" altLang="ko-KR" sz="1800" dirty="0"/>
              <a:t>resolution to </a:t>
            </a:r>
            <a:r>
              <a:rPr lang="en-US" altLang="ko-KR" sz="1800" dirty="0" err="1"/>
              <a:t>misc</a:t>
            </a:r>
            <a:r>
              <a:rPr lang="en-US" altLang="ko-KR" sz="1800" dirty="0"/>
              <a:t> comments (11-15/1495r1, Zander)</a:t>
            </a:r>
          </a:p>
          <a:p>
            <a:pPr lvl="1"/>
            <a:r>
              <a:rPr lang="en-US" altLang="ko-KR" sz="1800" dirty="0" smtClean="0"/>
              <a:t>11ah </a:t>
            </a:r>
            <a:r>
              <a:rPr lang="en-US" altLang="ko-KR" sz="1800" dirty="0"/>
              <a:t>SB0 resolution to comments in clause3.2 (11-15/1496r1, Zander)</a:t>
            </a:r>
          </a:p>
          <a:p>
            <a:pPr lvl="1"/>
            <a:r>
              <a:rPr lang="en-US" altLang="ko-KR" sz="1800" dirty="0" smtClean="0"/>
              <a:t>11ah </a:t>
            </a:r>
            <a:r>
              <a:rPr lang="en-US" altLang="ko-KR" sz="1800" dirty="0"/>
              <a:t>SB0 resolution to comments in clause4.3.13a (11-15/1497r1, Zander)</a:t>
            </a:r>
          </a:p>
          <a:p>
            <a:pPr lvl="1"/>
            <a:r>
              <a:rPr lang="en-US" altLang="ko-KR" sz="1800" dirty="0" smtClean="0"/>
              <a:t>11ah </a:t>
            </a:r>
            <a:r>
              <a:rPr lang="en-US" altLang="ko-KR" sz="1800" dirty="0"/>
              <a:t>SB0 resolution to comments (7 CIDs) (11-15/1513r1, </a:t>
            </a:r>
            <a:r>
              <a:rPr lang="en-US" altLang="ko-KR" sz="1800" dirty="0" err="1"/>
              <a:t>Shoukang</a:t>
            </a:r>
            <a:r>
              <a:rPr lang="en-US" altLang="ko-KR" sz="1800" dirty="0"/>
              <a:t>) </a:t>
            </a:r>
          </a:p>
          <a:p>
            <a:pPr lvl="1"/>
            <a:r>
              <a:rPr lang="en-US" altLang="ko-KR" sz="1800" dirty="0" smtClean="0"/>
              <a:t>Miscellaneous </a:t>
            </a:r>
            <a:r>
              <a:rPr lang="en-US" altLang="ko-KR" sz="1800" dirty="0"/>
              <a:t>Part 1 (11-15/1531r1, Alfred) </a:t>
            </a:r>
          </a:p>
          <a:p>
            <a:pPr lvl="1"/>
            <a:r>
              <a:rPr lang="en-US" altLang="ko-KR" sz="1800" dirty="0" smtClean="0"/>
              <a:t>SB0-par-scope-related-comments </a:t>
            </a:r>
            <a:r>
              <a:rPr lang="en-US" altLang="ko-KR" sz="1800" dirty="0"/>
              <a:t>(11-15/1532r1, Yongho) </a:t>
            </a:r>
          </a:p>
          <a:p>
            <a:pPr lvl="1"/>
            <a:r>
              <a:rPr lang="en-US" altLang="ko-KR" sz="1800" dirty="0" smtClean="0"/>
              <a:t>SB0-comment-resolution-part4 </a:t>
            </a:r>
            <a:r>
              <a:rPr lang="en-US" altLang="ko-KR" sz="1800" dirty="0"/>
              <a:t>(11-15/1534r0, Yongho</a:t>
            </a:r>
            <a:r>
              <a:rPr lang="en-US" altLang="ko-KR" sz="1800" dirty="0" smtClean="0"/>
              <a:t>)</a:t>
            </a:r>
          </a:p>
          <a:p>
            <a:pPr lvl="1"/>
            <a:r>
              <a:rPr lang="en-US" altLang="ko-KR" sz="1800" dirty="0"/>
              <a:t>SB0 PHY CIDs Clause </a:t>
            </a:r>
            <a:r>
              <a:rPr lang="en-US" altLang="ko-KR" sz="1800" dirty="0" smtClean="0"/>
              <a:t>24 (11-16/0006r1, Eugene)  </a:t>
            </a:r>
            <a:endParaRPr lang="en-US" altLang="ko-KR" sz="1800"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(Thursday </a:t>
            </a:r>
            <a:r>
              <a:rPr lang="en-US" altLang="ko-KR" dirty="0" smtClean="0"/>
              <a:t>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p>
          <a:p>
            <a:pPr lvl="1"/>
            <a:endParaRPr lang="en-US" dirty="0"/>
          </a:p>
          <a:p>
            <a:pPr lvl="1"/>
            <a:endParaRPr lang="en-US" dirty="0"/>
          </a:p>
        </p:txBody>
      </p:sp>
    </p:spTree>
    <p:extLst>
      <p:ext uri="{BB962C8B-B14F-4D97-AF65-F5344CB8AC3E}">
        <p14:creationId xmlns:p14="http://schemas.microsoft.com/office/powerpoint/2010/main" val="20245535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PM1)</a:t>
            </a:r>
            <a:endParaRPr lang="en-US" dirty="0"/>
          </a:p>
        </p:txBody>
      </p:sp>
      <p:sp>
        <p:nvSpPr>
          <p:cNvPr id="3" name="Content Placeholder 2"/>
          <p:cNvSpPr>
            <a:spLocks noGrp="1"/>
          </p:cNvSpPr>
          <p:nvPr>
            <p:ph idx="1"/>
          </p:nvPr>
        </p:nvSpPr>
        <p:spPr/>
        <p:txBody>
          <a:bodyPr/>
          <a:lstStyle/>
          <a:p>
            <a:r>
              <a:rPr lang="en-US" altLang="ko-KR" dirty="0" smtClean="0"/>
              <a:t>Submissions made during January F2F meeting and ready for motion on Thursday PM1</a:t>
            </a:r>
          </a:p>
          <a:p>
            <a:pPr lvl="1"/>
            <a:r>
              <a:rPr lang="en-US" altLang="ko-KR" dirty="0" smtClean="0"/>
              <a:t>TBD</a:t>
            </a:r>
            <a:endParaRPr lang="en-US" altLang="ko-KR" dirty="0" smtClean="0">
              <a:solidFill>
                <a:schemeClr val="bg2"/>
              </a:solidFill>
            </a:endParaRP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r>
              <a:rPr lang="en-US" altLang="ko-KR" dirty="0"/>
              <a:t>Weekly teleconferences between March </a:t>
            </a:r>
            <a:r>
              <a:rPr lang="en-US" altLang="ko-KR" dirty="0" smtClean="0"/>
              <a:t>22</a:t>
            </a:r>
            <a:r>
              <a:rPr lang="en-US" altLang="ko-KR" baseline="30000" dirty="0" smtClean="0"/>
              <a:t>th</a:t>
            </a:r>
            <a:r>
              <a:rPr lang="en-US" altLang="ko-KR" dirty="0" smtClean="0"/>
              <a:t> </a:t>
            </a:r>
            <a:r>
              <a:rPr lang="en-US" altLang="ko-KR" dirty="0"/>
              <a:t>2016 </a:t>
            </a:r>
            <a:r>
              <a:rPr lang="en-US" altLang="ko-KR" dirty="0" smtClean="0"/>
              <a:t>and July 19</a:t>
            </a:r>
            <a:r>
              <a:rPr lang="en-US" altLang="ko-KR" baseline="30000" dirty="0" smtClean="0"/>
              <a:t>th</a:t>
            </a:r>
            <a:r>
              <a:rPr lang="en-US" altLang="ko-KR" dirty="0" smtClean="0"/>
              <a:t> </a:t>
            </a:r>
            <a:r>
              <a:rPr lang="en-US" altLang="ko-KR" dirty="0"/>
              <a:t>2016</a:t>
            </a:r>
          </a:p>
          <a:p>
            <a:pPr lvl="1">
              <a:defRPr/>
            </a:pPr>
            <a:r>
              <a:rPr lang="en-US" altLang="ja-JP" dirty="0"/>
              <a:t>Tuesday 8PM ET</a:t>
            </a:r>
            <a:r>
              <a:rPr lang="ja-JP" altLang="en-US" dirty="0"/>
              <a:t> </a:t>
            </a:r>
            <a:r>
              <a:rPr lang="en-US" altLang="ja-JP" dirty="0"/>
              <a:t>for 2.5 hours</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November meeting minutes (11-15/1448r0)</a:t>
            </a:r>
          </a:p>
          <a:p>
            <a:pPr marL="609600" indent="-609600"/>
            <a:r>
              <a:rPr lang="en-US" altLang="ko-KR" dirty="0" smtClean="0"/>
              <a:t>Address Sponsor Ballot comments for Draft 5.0 </a:t>
            </a:r>
          </a:p>
          <a:p>
            <a:pPr marL="1009650" lvl="1" indent="-609600"/>
            <a:r>
              <a:rPr lang="en-US" altLang="ko-KR" dirty="0" smtClean="0"/>
              <a:t>Comment Spreadsheet (</a:t>
            </a:r>
            <a:r>
              <a:rPr lang="en-US" altLang="ko-KR" dirty="0" smtClean="0"/>
              <a:t>11-15/1292r5)</a:t>
            </a:r>
            <a:endParaRPr lang="en-US" altLang="ko-KR" dirty="0"/>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November meeting (11-15/1448r0)</a:t>
            </a:r>
          </a:p>
          <a:p>
            <a:endParaRPr lang="ko-KR" altLang="ko-KR" dirty="0"/>
          </a:p>
          <a:p>
            <a:pPr lvl="1"/>
            <a:r>
              <a:rPr lang="en-US" altLang="ko-KR" dirty="0" smtClean="0"/>
              <a:t>Move:	Second:</a:t>
            </a:r>
          </a:p>
          <a:p>
            <a:pPr lvl="1"/>
            <a:r>
              <a:rPr lang="en-US" altLang="ko-KR" dirty="0" smtClean="0"/>
              <a:t>Discussions:</a:t>
            </a:r>
            <a:endParaRPr lang="ko-KR" altLang="ko-KR" dirty="0"/>
          </a:p>
          <a:p>
            <a:pPr lvl="1"/>
            <a:r>
              <a:rPr lang="en-US" altLang="ko-KR" dirty="0" smtClean="0"/>
              <a:t>Motion</a:t>
            </a:r>
            <a:endParaRPr lang="en-GB"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11-15/0094r0 </a:t>
            </a:r>
            <a:r>
              <a:rPr lang="en-US" altLang="ko-KR" dirty="0"/>
              <a:t>with the following </a:t>
            </a:r>
            <a:r>
              <a:rPr lang="en-US" altLang="ko-KR" dirty="0" smtClean="0"/>
              <a:t>tabs:</a:t>
            </a:r>
            <a:endParaRPr lang="ko-KR" altLang="ko-KR" dirty="0"/>
          </a:p>
          <a:p>
            <a:pPr lvl="1"/>
            <a:r>
              <a:rPr lang="en-US" altLang="ko-KR" dirty="0" smtClean="0"/>
              <a:t>“Teleconferences”</a:t>
            </a:r>
            <a:endParaRPr lang="en-US" altLang="ko-KR" dirty="0" smtClean="0"/>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xxxx</a:t>
            </a:r>
            <a:endParaRPr lang="en-US" altLang="ko-KR" dirty="0" smtClean="0"/>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D5.x </a:t>
            </a:r>
            <a:r>
              <a:rPr lang="en-US" altLang="ko-KR" dirty="0"/>
              <a:t>of the draft based on motions passed in </a:t>
            </a:r>
            <a:r>
              <a:rPr lang="en-US" altLang="ko-KR" dirty="0" err="1"/>
              <a:t>TGah</a:t>
            </a:r>
            <a:r>
              <a:rPr lang="en-US" altLang="ko-KR" dirty="0"/>
              <a:t> at the </a:t>
            </a:r>
            <a:r>
              <a:rPr lang="en-US" altLang="ko-KR" dirty="0" smtClean="0"/>
              <a:t>January face-to-face </a:t>
            </a:r>
            <a:r>
              <a:rPr lang="en-US" altLang="ko-KR" dirty="0"/>
              <a:t>meeting</a:t>
            </a:r>
            <a:r>
              <a:rPr lang="en-US" altLang="ko-KR" dirty="0" smtClean="0"/>
              <a:t>.</a:t>
            </a:r>
          </a:p>
          <a:p>
            <a:pPr lvl="1"/>
            <a:r>
              <a:rPr lang="en-US" altLang="ko-KR" dirty="0" smtClean="0"/>
              <a:t>Move:	Second:</a:t>
            </a:r>
          </a:p>
          <a:p>
            <a:pPr lvl="1"/>
            <a:r>
              <a:rPr lang="en-US" altLang="ko-KR" dirty="0" smtClean="0"/>
              <a:t>Discussions:</a:t>
            </a:r>
          </a:p>
          <a:p>
            <a:pPr lvl="1"/>
            <a:r>
              <a:rPr lang="en-US" altLang="ko-KR" dirty="0" smtClean="0"/>
              <a:t>Yes:	No:	Abstain: </a:t>
            </a:r>
            <a:r>
              <a:rPr lang="en-US" altLang="ko-KR" dirty="0"/>
              <a:t>	</a:t>
            </a:r>
            <a:endParaRPr lang="ko-KR" altLang="ko-KR" dirty="0"/>
          </a:p>
          <a:p>
            <a:pPr lvl="1"/>
            <a:r>
              <a:rPr lang="en-US" altLang="ko-KR" dirty="0" smtClean="0"/>
              <a:t>Motion</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7" name="Date Placeholder 3"/>
          <p:cNvSpPr>
            <a:spLocks noGrp="1"/>
          </p:cNvSpPr>
          <p:nvPr>
            <p:ph type="dt" sz="half" idx="10"/>
          </p:nvPr>
        </p:nvSpPr>
        <p:spPr>
          <a:xfrm>
            <a:off x="696913" y="332601"/>
            <a:ext cx="1340110" cy="276999"/>
          </a:xfrm>
        </p:spPr>
        <p:txBody>
          <a:bodyPr/>
          <a:lstStyle/>
          <a:p>
            <a:r>
              <a:rPr lang="en-US" altLang="ko-KR" dirty="0"/>
              <a:t>January 2016</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340110"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January 2016</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25</a:t>
            </a:fld>
            <a:endParaRPr lang="en-US" altLang="ko-KR"/>
          </a:p>
        </p:txBody>
      </p:sp>
      <p:sp>
        <p:nvSpPr>
          <p:cNvPr id="23557" name="Rectangle 2"/>
          <p:cNvSpPr>
            <a:spLocks noGrp="1" noChangeArrowheads="1"/>
          </p:cNvSpPr>
          <p:nvPr>
            <p:ph type="title"/>
          </p:nvPr>
        </p:nvSpPr>
        <p:spPr/>
        <p:txBody>
          <a:bodyPr/>
          <a:lstStyle/>
          <a:p>
            <a:r>
              <a:rPr lang="en-US" altLang="en-US" dirty="0" smtClean="0"/>
              <a:t>Motion 5</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an initial Sponsor Ballot on P802.11ah D5.0 </a:t>
            </a:r>
          </a:p>
          <a:p>
            <a:r>
              <a:rPr lang="en-US" altLang="en-US" dirty="0" smtClean="0"/>
              <a:t>Instruct the </a:t>
            </a:r>
            <a:r>
              <a:rPr lang="en-US" altLang="en-US" dirty="0" err="1" smtClean="0"/>
              <a:t>TGah</a:t>
            </a:r>
            <a:r>
              <a:rPr lang="en-US" altLang="en-US" dirty="0" smtClean="0"/>
              <a:t> editor to prepare P802.11ah D6.0 incorporating these resolutions and, </a:t>
            </a:r>
          </a:p>
          <a:p>
            <a:r>
              <a:rPr lang="en-US" altLang="en-US" dirty="0" smtClean="0"/>
              <a:t>Approve a 15 day </a:t>
            </a:r>
            <a:r>
              <a:rPr lang="en-US" altLang="en-US" dirty="0"/>
              <a:t>Sponsor Recirculation Ballot </a:t>
            </a:r>
            <a:r>
              <a:rPr lang="en-US" altLang="en-US" dirty="0" smtClean="0"/>
              <a:t>asking the question “Should P802.11ah D6.0 be forwarded to </a:t>
            </a:r>
            <a:r>
              <a:rPr lang="en-US" altLang="en-US" dirty="0" err="1" smtClean="0"/>
              <a:t>RevCom</a:t>
            </a:r>
            <a:r>
              <a:rPr lang="en-US" altLang="en-US" dirty="0" smtClean="0"/>
              <a:t>?”  </a:t>
            </a:r>
          </a:p>
          <a:p>
            <a:r>
              <a:rPr lang="en-US" altLang="en-US" dirty="0" smtClean="0"/>
              <a:t>Moved:</a:t>
            </a:r>
          </a:p>
          <a:p>
            <a:r>
              <a:rPr lang="en-US" altLang="en-US" dirty="0" smtClean="0"/>
              <a:t>Seconded:</a:t>
            </a:r>
            <a:endParaRPr lang="en-US" altLang="ko-KR" dirty="0" smtClean="0"/>
          </a:p>
          <a:p>
            <a:r>
              <a:rPr lang="en-US" altLang="en-US" dirty="0" smtClean="0"/>
              <a:t>Result: (Yes	No	Abstain)</a:t>
            </a:r>
          </a:p>
        </p:txBody>
      </p:sp>
    </p:spTree>
    <p:extLst>
      <p:ext uri="{BB962C8B-B14F-4D97-AF65-F5344CB8AC3E}">
        <p14:creationId xmlns:p14="http://schemas.microsoft.com/office/powerpoint/2010/main" val="18622158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err="1" smtClean="0"/>
              <a:t>xxxx</a:t>
            </a:r>
            <a:r>
              <a:rPr lang="en-US" altLang="ko-KR" dirty="0" smtClean="0"/>
              <a:t> </a:t>
            </a:r>
            <a:r>
              <a:rPr lang="en-GB" altLang="ko-KR" dirty="0" smtClean="0"/>
              <a:t>as shown in 11-15/xxxxr0? </a:t>
            </a:r>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2.0, 3.0, 4.0 and 5.0 passed the WG motion</a:t>
            </a:r>
          </a:p>
          <a:p>
            <a:pPr lvl="2"/>
            <a:r>
              <a:rPr lang="en-US" altLang="ko-KR" sz="1800" dirty="0"/>
              <a:t>Can access </a:t>
            </a:r>
            <a:r>
              <a:rPr lang="en-US" altLang="ko-KR" sz="1800" dirty="0" err="1"/>
              <a:t>TGah</a:t>
            </a:r>
            <a:r>
              <a:rPr lang="en-US" altLang="ko-KR" sz="1800" dirty="0"/>
              <a:t> Draft 5.0 from IEEE store</a:t>
            </a:r>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a:t>
            </a:r>
            <a:r>
              <a:rPr lang="en-US" altLang="ko-KR" dirty="0" smtClean="0"/>
              <a:t>PM1)</a:t>
            </a:r>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r>
              <a:rPr lang="en-US" altLang="ko-KR" dirty="0"/>
              <a:t>January 2016</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9" name="표 8"/>
          <p:cNvGraphicFramePr>
            <a:graphicFrameLocks noGrp="1"/>
          </p:cNvGraphicFramePr>
          <p:nvPr>
            <p:extLst>
              <p:ext uri="{D42A27DB-BD31-4B8C-83A1-F6EECF244321}">
                <p14:modId xmlns:p14="http://schemas.microsoft.com/office/powerpoint/2010/main" val="2067991961"/>
              </p:ext>
            </p:extLst>
          </p:nvPr>
        </p:nvGraphicFramePr>
        <p:xfrm>
          <a:off x="457202" y="2438400"/>
          <a:ext cx="8381998" cy="30099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chemeClr val="tx1"/>
                          </a:solidFill>
                          <a:effectLst/>
                          <a:latin typeface="Arial"/>
                        </a:rPr>
                        <a:t>3 October 2015</a:t>
                      </a:r>
                    </a:p>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spcBef>
                          <a:spcPts val="0"/>
                        </a:spcBef>
                        <a:spcAft>
                          <a:spcPts val="0"/>
                        </a:spcAft>
                      </a:pPr>
                      <a:r>
                        <a:rPr lang="en-US" altLang="ko-KR" sz="1000" dirty="0" smtClean="0">
                          <a:solidFill>
                            <a:schemeClr val="tx1"/>
                          </a:solidFill>
                          <a:effectLst/>
                          <a:latin typeface="Arial"/>
                        </a:rPr>
                        <a:t>IEEE 802.11ah Draft 5.0 (Unchanged)</a:t>
                      </a:r>
                      <a:endParaRPr lang="en-US" altLang="ko-KR"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p>
                      <a:pPr marL="0" marR="0">
                        <a:spcBef>
                          <a:spcPts val="0"/>
                        </a:spcBef>
                        <a:spcAft>
                          <a:spcPts val="0"/>
                        </a:spcAft>
                      </a:pPr>
                      <a:endParaRPr lang="en-US"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262</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5.26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97.76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noFill/>
                  </a:tcPr>
                </a:tc>
              </a:tr>
            </a:tbl>
          </a:graphicData>
        </a:graphic>
      </p:graphicFrame>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Sponsor Ballot Status</a:t>
            </a:r>
          </a:p>
          <a:p>
            <a:pPr lvl="1"/>
            <a:endParaRPr lang="en-US" altLang="ko-KR" dirty="0"/>
          </a:p>
          <a:p>
            <a:pPr lvl="1"/>
            <a:endParaRPr lang="en-US" altLang="ko-KR" dirty="0" smtClean="0"/>
          </a:p>
          <a:p>
            <a:pPr lvl="1"/>
            <a:endParaRPr lang="en-US" altLang="ko-KR" dirty="0"/>
          </a:p>
          <a:p>
            <a:r>
              <a:rPr lang="en-US" altLang="ko-KR" dirty="0" smtClean="0"/>
              <a:t>Sponsor Ballot </a:t>
            </a:r>
            <a:r>
              <a:rPr lang="en-US" altLang="ko-KR" dirty="0"/>
              <a:t>Resolution </a:t>
            </a:r>
            <a:r>
              <a:rPr lang="en-US" altLang="ko-KR" dirty="0" smtClean="0"/>
              <a:t>Committee operation rule</a:t>
            </a:r>
          </a:p>
          <a:p>
            <a:pPr lvl="1"/>
            <a:r>
              <a:rPr lang="en-US" altLang="ko-KR" dirty="0" smtClean="0"/>
              <a:t>Any </a:t>
            </a:r>
            <a:r>
              <a:rPr lang="en-US" altLang="ko-KR" dirty="0"/>
              <a:t>voting member of </a:t>
            </a:r>
            <a:r>
              <a:rPr lang="en-US" altLang="ko-KR" dirty="0" smtClean="0"/>
              <a:t>IEEE 802.11 can </a:t>
            </a:r>
            <a:r>
              <a:rPr lang="en-US" altLang="ko-KR" dirty="0"/>
              <a:t>vote at </a:t>
            </a:r>
            <a:r>
              <a:rPr lang="en-US" altLang="ko-KR" dirty="0" err="1" smtClean="0"/>
              <a:t>TGah</a:t>
            </a:r>
            <a:r>
              <a:rPr lang="en-US" altLang="ko-KR" dirty="0" smtClean="0"/>
              <a:t> </a:t>
            </a:r>
            <a:r>
              <a:rPr lang="en-US" altLang="ko-KR" dirty="0"/>
              <a:t>meetings</a:t>
            </a:r>
          </a:p>
          <a:p>
            <a:pPr lvl="1"/>
            <a:r>
              <a:rPr lang="en-US" altLang="ko-KR" dirty="0" err="1" smtClean="0"/>
              <a:t>TGah</a:t>
            </a:r>
            <a:r>
              <a:rPr lang="en-US" altLang="ko-KR" dirty="0" smtClean="0"/>
              <a:t> </a:t>
            </a:r>
            <a:r>
              <a:rPr lang="en-US" altLang="ko-KR" dirty="0"/>
              <a:t>can consider motions (e.g. comment resolution,  other changes to the draft, to recirculate) in any of its meetings – including </a:t>
            </a:r>
            <a:r>
              <a:rPr lang="en-US" altLang="ko-KR" dirty="0" smtClean="0"/>
              <a:t>teleconferences</a:t>
            </a:r>
          </a:p>
          <a:p>
            <a:pPr lvl="1"/>
            <a:r>
              <a:rPr lang="en-US" altLang="ko-KR" dirty="0" smtClean="0"/>
              <a:t>Intellectual Property (IP) related comment is not discussed in teleconferences</a:t>
            </a:r>
          </a:p>
          <a:p>
            <a:pPr lvl="1"/>
            <a:r>
              <a:rPr lang="en-US" altLang="ko-KR" dirty="0" err="1" smtClean="0"/>
              <a:t>TGah</a:t>
            </a:r>
            <a:r>
              <a:rPr lang="en-US" altLang="ko-KR" dirty="0" smtClean="0"/>
              <a:t> </a:t>
            </a:r>
            <a:r>
              <a:rPr lang="en-US" altLang="ko-KR" dirty="0"/>
              <a:t>will meet during </a:t>
            </a:r>
            <a:r>
              <a:rPr lang="en-US" altLang="ko-KR" dirty="0" smtClean="0"/>
              <a:t>IEEE 802.11 </a:t>
            </a:r>
            <a:r>
              <a:rPr lang="en-US" altLang="ko-KR" dirty="0"/>
              <a:t>F2F meetings</a:t>
            </a:r>
          </a:p>
          <a:p>
            <a:pPr lvl="1"/>
            <a:endParaRPr lang="en-US" altLang="ko-KR" dirty="0" smtClean="0"/>
          </a:p>
        </p:txBody>
      </p:sp>
      <p:sp>
        <p:nvSpPr>
          <p:cNvPr id="2" name="제목 1"/>
          <p:cNvSpPr>
            <a:spLocks noGrp="1"/>
          </p:cNvSpPr>
          <p:nvPr>
            <p:ph type="title"/>
          </p:nvPr>
        </p:nvSpPr>
        <p:spPr/>
        <p:txBody>
          <a:bodyPr/>
          <a:lstStyle/>
          <a:p>
            <a:r>
              <a:rPr lang="en-US" altLang="ko-KR" dirty="0"/>
              <a:t>Submissions (Monday </a:t>
            </a:r>
            <a:r>
              <a:rPr lang="en-US" altLang="ko-KR" dirty="0" smtClean="0"/>
              <a:t>PM1)</a:t>
            </a:r>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r>
              <a:rPr lang="en-US" altLang="ko-KR" dirty="0"/>
              <a:t>January 2016</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8" name="표 7"/>
          <p:cNvGraphicFramePr>
            <a:graphicFrameLocks noGrp="1"/>
          </p:cNvGraphicFramePr>
          <p:nvPr>
            <p:extLst>
              <p:ext uri="{D42A27DB-BD31-4B8C-83A1-F6EECF244321}">
                <p14:modId xmlns:p14="http://schemas.microsoft.com/office/powerpoint/2010/main" val="3838741920"/>
              </p:ext>
            </p:extLst>
          </p:nvPr>
        </p:nvGraphicFramePr>
        <p:xfrm>
          <a:off x="457202" y="2438400"/>
          <a:ext cx="8381998" cy="9525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a:t>
                      </a:r>
                      <a:r>
                        <a:rPr lang="en-US" sz="1000" dirty="0" smtClean="0">
                          <a:solidFill>
                            <a:srgbClr val="000000"/>
                          </a:solidFill>
                          <a:effectLst/>
                          <a:latin typeface="Arial"/>
                        </a:rPr>
                        <a:t>November 2015</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5.0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138</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78.40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7.97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90.55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2578167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smtClean="0"/>
              <a:t>Comment Resolution Status</a:t>
            </a:r>
            <a:endParaRPr lang="en-US" altLang="ko-KR" dirty="0"/>
          </a:p>
          <a:p>
            <a:pPr lvl="2"/>
            <a:r>
              <a:rPr lang="en-US" altLang="ko-KR" sz="1800" dirty="0"/>
              <a:t>Total 552 comments received in </a:t>
            </a:r>
            <a:r>
              <a:rPr lang="en-US" altLang="ko-KR" sz="1800" dirty="0" smtClean="0"/>
              <a:t>initial SB</a:t>
            </a:r>
            <a:r>
              <a:rPr lang="en-US" altLang="ko-KR" sz="1800" dirty="0"/>
              <a:t>: 265 editorial comments, 287 technical comments </a:t>
            </a:r>
          </a:p>
          <a:p>
            <a:pPr lvl="2"/>
            <a:r>
              <a:rPr lang="en-US" altLang="ko-KR" sz="1800" dirty="0"/>
              <a:t>326 comments unresolved after November F2F meeting</a:t>
            </a:r>
          </a:p>
          <a:p>
            <a:pPr lvl="2"/>
            <a:r>
              <a:rPr lang="en-US" altLang="ko-KR" sz="1800" dirty="0"/>
              <a:t>In teleconferences (between Nov 2015 and Jan 2016), </a:t>
            </a:r>
            <a:r>
              <a:rPr lang="en-US" altLang="ko-KR" sz="1800" dirty="0" smtClean="0"/>
              <a:t>139 </a:t>
            </a:r>
            <a:r>
              <a:rPr lang="en-US" altLang="ko-KR" sz="1800" dirty="0"/>
              <a:t>comments have been discussed and at this moment </a:t>
            </a:r>
            <a:r>
              <a:rPr lang="en-US" altLang="ko-KR" sz="1800" dirty="0" smtClean="0"/>
              <a:t>187 comments </a:t>
            </a:r>
            <a:r>
              <a:rPr lang="en-US" altLang="ko-KR" sz="1800" dirty="0"/>
              <a:t>are unresolved</a:t>
            </a:r>
          </a:p>
          <a:p>
            <a:pPr lvl="2"/>
            <a:endParaRPr lang="en-US" altLang="ko-KR" dirty="0" smtClean="0"/>
          </a:p>
          <a:p>
            <a:pPr lvl="1"/>
            <a:endParaRPr lang="en-US" altLang="ko-KR" dirty="0"/>
          </a:p>
          <a:p>
            <a:pPr lvl="1"/>
            <a:endParaRPr lang="en-US" altLang="ko-KR" dirty="0" smtClean="0"/>
          </a:p>
        </p:txBody>
      </p:sp>
      <p:sp>
        <p:nvSpPr>
          <p:cNvPr id="2" name="제목 1"/>
          <p:cNvSpPr>
            <a:spLocks noGrp="1"/>
          </p:cNvSpPr>
          <p:nvPr>
            <p:ph type="title"/>
          </p:nvPr>
        </p:nvSpPr>
        <p:spPr/>
        <p:txBody>
          <a:bodyPr/>
          <a:lstStyle/>
          <a:p>
            <a:r>
              <a:rPr lang="en-US" altLang="ko-KR" dirty="0"/>
              <a:t>Submissions (Monday </a:t>
            </a:r>
            <a:r>
              <a:rPr lang="en-US" altLang="ko-KR" dirty="0" smtClean="0"/>
              <a:t>PM1)</a:t>
            </a:r>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r>
              <a:rPr lang="en-US" altLang="ko-KR" dirty="0"/>
              <a:t>January 2016</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15093004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828800"/>
            <a:ext cx="7772400" cy="4114800"/>
          </a:xfrm>
        </p:spPr>
        <p:txBody>
          <a:bodyPr/>
          <a:lstStyle/>
          <a:p>
            <a:r>
              <a:rPr lang="en-US" altLang="ko-KR" dirty="0" smtClean="0"/>
              <a:t>Submissions</a:t>
            </a:r>
            <a:endParaRPr lang="en-US" dirty="0"/>
          </a:p>
          <a:p>
            <a:pPr lvl="1"/>
            <a:endParaRPr lang="en-US" dirty="0"/>
          </a:p>
        </p:txBody>
      </p:sp>
      <p:graphicFrame>
        <p:nvGraphicFramePr>
          <p:cNvPr id="12" name="표 11"/>
          <p:cNvGraphicFramePr>
            <a:graphicFrameLocks noGrp="1"/>
          </p:cNvGraphicFramePr>
          <p:nvPr>
            <p:extLst>
              <p:ext uri="{D42A27DB-BD31-4B8C-83A1-F6EECF244321}">
                <p14:modId xmlns:p14="http://schemas.microsoft.com/office/powerpoint/2010/main" val="2072074683"/>
              </p:ext>
            </p:extLst>
          </p:nvPr>
        </p:nvGraphicFramePr>
        <p:xfrm>
          <a:off x="770783" y="2285999"/>
          <a:ext cx="7839817" cy="4114801"/>
        </p:xfrm>
        <a:graphic>
          <a:graphicData uri="http://schemas.openxmlformats.org/drawingml/2006/table">
            <a:tbl>
              <a:tblPr>
                <a:tableStyleId>{5C22544A-7EE6-4342-B048-85BDC9FD1C3A}</a:tableStyleId>
              </a:tblPr>
              <a:tblGrid>
                <a:gridCol w="827609"/>
                <a:gridCol w="613733"/>
                <a:gridCol w="4493475"/>
                <a:gridCol w="914400"/>
                <a:gridCol w="990600"/>
              </a:tblGrid>
              <a:tr h="158083">
                <a:tc>
                  <a:txBody>
                    <a:bodyPr/>
                    <a:lstStyle/>
                    <a:p>
                      <a:pPr algn="ctr" rtl="0" fontAlgn="ctr"/>
                      <a:r>
                        <a:rPr lang="en-US" sz="1000" b="1" u="none" strike="noStrike" dirty="0">
                          <a:effectLst/>
                        </a:rPr>
                        <a:t>Assignee</a:t>
                      </a:r>
                      <a:endParaRPr lang="en-US" sz="1000" b="1" i="0" u="none" strike="noStrike" dirty="0">
                        <a:solidFill>
                          <a:srgbClr val="000000"/>
                        </a:solidFill>
                        <a:effectLst/>
                        <a:latin typeface="맑은 고딕"/>
                      </a:endParaRPr>
                    </a:p>
                  </a:txBody>
                  <a:tcPr marL="4649" marR="4649" marT="4649" marB="0" anchor="ctr"/>
                </a:tc>
                <a:tc>
                  <a:txBody>
                    <a:bodyPr/>
                    <a:lstStyle/>
                    <a:p>
                      <a:pPr algn="ctr" fontAlgn="ctr"/>
                      <a:r>
                        <a:rPr lang="en-US" sz="1000" b="1" u="none" strike="noStrike">
                          <a:effectLst/>
                        </a:rPr>
                        <a:t>Total CIDs</a:t>
                      </a:r>
                      <a:endParaRPr lang="en-US" sz="1000" b="1" i="0" u="none" strike="noStrike">
                        <a:solidFill>
                          <a:srgbClr val="000000"/>
                        </a:solidFill>
                        <a:effectLst/>
                        <a:latin typeface="맑은 고딕"/>
                      </a:endParaRPr>
                    </a:p>
                  </a:txBody>
                  <a:tcPr marL="4649" marR="4649" marT="4649" marB="0" anchor="ctr"/>
                </a:tc>
                <a:tc>
                  <a:txBody>
                    <a:bodyPr/>
                    <a:lstStyle/>
                    <a:p>
                      <a:pPr algn="ctr" fontAlgn="ctr"/>
                      <a:r>
                        <a:rPr lang="en-US" sz="1000" b="1" u="none" strike="noStrike" dirty="0">
                          <a:effectLst/>
                        </a:rPr>
                        <a:t>CIDs</a:t>
                      </a:r>
                      <a:endParaRPr lang="en-US" sz="1000" b="1" i="0" u="none" strike="noStrike" dirty="0">
                        <a:solidFill>
                          <a:srgbClr val="000000"/>
                        </a:solidFill>
                        <a:effectLst/>
                        <a:latin typeface="맑은 고딕"/>
                      </a:endParaRPr>
                    </a:p>
                  </a:txBody>
                  <a:tcPr marL="4649" marR="4649" marT="4649" marB="0" anchor="ctr"/>
                </a:tc>
                <a:tc>
                  <a:txBody>
                    <a:bodyPr/>
                    <a:lstStyle/>
                    <a:p>
                      <a:pPr algn="ctr" fontAlgn="ctr"/>
                      <a:r>
                        <a:rPr lang="en-US" sz="1000" b="1" u="none" strike="noStrike">
                          <a:effectLst/>
                        </a:rPr>
                        <a:t>DCN</a:t>
                      </a:r>
                      <a:endParaRPr lang="en-US" sz="1000" b="1" i="0" u="none" strike="noStrike">
                        <a:solidFill>
                          <a:srgbClr val="000000"/>
                        </a:solidFill>
                        <a:effectLst/>
                        <a:latin typeface="맑은 고딕"/>
                      </a:endParaRPr>
                    </a:p>
                  </a:txBody>
                  <a:tcPr marL="4649" marR="4649" marT="4649" marB="0" anchor="ctr"/>
                </a:tc>
                <a:tc>
                  <a:txBody>
                    <a:bodyPr/>
                    <a:lstStyle/>
                    <a:p>
                      <a:pPr algn="ctr" fontAlgn="ctr"/>
                      <a:r>
                        <a:rPr lang="en-US" sz="1000" b="1" u="none" strike="noStrike" dirty="0">
                          <a:effectLst/>
                        </a:rPr>
                        <a:t>Session</a:t>
                      </a:r>
                      <a:endParaRPr lang="en-US" sz="1000" b="1" i="0" u="none" strike="noStrike" dirty="0">
                        <a:solidFill>
                          <a:srgbClr val="000000"/>
                        </a:solidFill>
                        <a:effectLst/>
                        <a:latin typeface="맑은 고딕"/>
                      </a:endParaRPr>
                    </a:p>
                  </a:txBody>
                  <a:tcPr marL="4649" marR="4649" marT="4649" marB="0" anchor="ctr"/>
                </a:tc>
              </a:tr>
              <a:tr h="948496">
                <a:tc>
                  <a:txBody>
                    <a:bodyPr/>
                    <a:lstStyle/>
                    <a:p>
                      <a:pPr algn="l" fontAlgn="ctr"/>
                      <a:r>
                        <a:rPr lang="en-US" sz="1000" u="none" strike="noStrike">
                          <a:effectLst/>
                        </a:rPr>
                        <a:t>Alfred Asterjadhi</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60</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8502,  8137,  8493,  8492,  8345,  8007,  8042,  8301,  8367,  8202</a:t>
                      </a:r>
                      <a:r>
                        <a:rPr lang="en-US" sz="1000" u="none" strike="noStrike" dirty="0" smtClean="0">
                          <a:effectLst/>
                        </a:rPr>
                        <a:t>,</a:t>
                      </a:r>
                      <a:br>
                        <a:rPr lang="en-US" sz="1000" u="none" strike="noStrike" dirty="0" smtClean="0">
                          <a:effectLst/>
                        </a:rPr>
                      </a:br>
                      <a:r>
                        <a:rPr lang="en-US" sz="1000" u="none" strike="noStrike" dirty="0" smtClean="0">
                          <a:effectLst/>
                        </a:rPr>
                        <a:t>8074</a:t>
                      </a:r>
                      <a:r>
                        <a:rPr lang="en-US" sz="1000" u="none" strike="noStrike" dirty="0">
                          <a:effectLst/>
                        </a:rPr>
                        <a:t>,  8079,  8080,  8081,  8105,  8109,  8477,  8244,  8289,  8129</a:t>
                      </a:r>
                      <a:r>
                        <a:rPr lang="en-US" sz="1000" u="none" strike="noStrike" dirty="0" smtClean="0">
                          <a:effectLst/>
                        </a:rPr>
                        <a:t>,</a:t>
                      </a:r>
                      <a:br>
                        <a:rPr lang="en-US" sz="1000" u="none" strike="noStrike" dirty="0" smtClean="0">
                          <a:effectLst/>
                        </a:rPr>
                      </a:br>
                      <a:r>
                        <a:rPr lang="en-US" sz="1000" u="none" strike="noStrike" dirty="0" smtClean="0">
                          <a:effectLst/>
                        </a:rPr>
                        <a:t>8140</a:t>
                      </a:r>
                      <a:r>
                        <a:rPr lang="en-US" sz="1000" u="none" strike="noStrike" dirty="0">
                          <a:effectLst/>
                        </a:rPr>
                        <a:t>,  8478,  8473,  8444,  8325,  8382,  8379,  8380,  8014,  8013</a:t>
                      </a:r>
                      <a:r>
                        <a:rPr lang="en-US" sz="1000" u="none" strike="noStrike" dirty="0" smtClean="0">
                          <a:effectLst/>
                        </a:rPr>
                        <a:t>,</a:t>
                      </a:r>
                      <a:br>
                        <a:rPr lang="en-US" sz="1000" u="none" strike="noStrike" dirty="0" smtClean="0">
                          <a:effectLst/>
                        </a:rPr>
                      </a:br>
                      <a:r>
                        <a:rPr lang="en-US" sz="1000" u="none" strike="noStrike" dirty="0" smtClean="0">
                          <a:effectLst/>
                        </a:rPr>
                        <a:t>8383</a:t>
                      </a:r>
                      <a:r>
                        <a:rPr lang="en-US" sz="1000" u="none" strike="noStrike" dirty="0">
                          <a:effectLst/>
                        </a:rPr>
                        <a:t>,  8385,  8016,  8195,  8395,  8196,  8469,  8022,  8025,  8392</a:t>
                      </a:r>
                      <a:r>
                        <a:rPr lang="en-US" sz="1000" u="none" strike="noStrike" dirty="0" smtClean="0">
                          <a:effectLst/>
                        </a:rPr>
                        <a:t>,</a:t>
                      </a:r>
                      <a:br>
                        <a:rPr lang="en-US" sz="1000" u="none" strike="noStrike" dirty="0" smtClean="0">
                          <a:effectLst/>
                        </a:rPr>
                      </a:br>
                      <a:r>
                        <a:rPr lang="en-US" sz="1000" u="none" strike="noStrike" dirty="0" smtClean="0">
                          <a:effectLst/>
                        </a:rPr>
                        <a:t>8470</a:t>
                      </a:r>
                      <a:r>
                        <a:rPr lang="en-US" sz="1000" u="none" strike="noStrike" dirty="0">
                          <a:effectLst/>
                        </a:rPr>
                        <a:t>,  8194,  8464,  8404,  8448,  8449,  8169,  8453,  8176,  8149</a:t>
                      </a:r>
                      <a:r>
                        <a:rPr lang="en-US" sz="1000" u="none" strike="noStrike" dirty="0" smtClean="0">
                          <a:effectLst/>
                        </a:rPr>
                        <a:t>,</a:t>
                      </a:r>
                      <a:br>
                        <a:rPr lang="en-US" sz="1000" u="none" strike="noStrike" dirty="0" smtClean="0">
                          <a:effectLst/>
                        </a:rPr>
                      </a:br>
                      <a:r>
                        <a:rPr lang="en-US" sz="1000" u="none" strike="noStrike" dirty="0" smtClean="0">
                          <a:effectLst/>
                        </a:rPr>
                        <a:t>8429</a:t>
                      </a:r>
                      <a:r>
                        <a:rPr lang="en-US" sz="1000" u="none" strike="noStrike" dirty="0">
                          <a:effectLst/>
                        </a:rPr>
                        <a:t>,  8284,  8285,  8192,  8330,  8517,  8329,  8145,  8146,  8147</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a:effectLst/>
                        </a:rPr>
                        <a:t>11-16/0081r0 </a:t>
                      </a:r>
                      <a:br>
                        <a:rPr lang="en-US" sz="1000" u="none" strike="noStrike">
                          <a:effectLst/>
                        </a:rPr>
                      </a:br>
                      <a:r>
                        <a:rPr lang="en-US" sz="1000" u="none" strike="noStrike">
                          <a:effectLst/>
                        </a:rPr>
                        <a:t>11-16/0082r0</a:t>
                      </a:r>
                      <a:br>
                        <a:rPr lang="en-US" sz="1000" u="none" strike="noStrike">
                          <a:effectLst/>
                        </a:rPr>
                      </a:br>
                      <a:r>
                        <a:rPr lang="en-US" sz="1000" u="none" strike="noStrike">
                          <a:effectLst/>
                        </a:rPr>
                        <a:t>11-16/0083r0 </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ko-KR" altLang="en-US" sz="1000" u="none" strike="noStrike">
                          <a:effectLst/>
                        </a:rPr>
                        <a:t>　</a:t>
                      </a:r>
                      <a:endParaRPr lang="ko-KR" altLang="en-US" sz="1000" b="0" i="0" u="none" strike="noStrike">
                        <a:solidFill>
                          <a:srgbClr val="000000"/>
                        </a:solidFill>
                        <a:effectLst/>
                        <a:latin typeface="맑은 고딕"/>
                      </a:endParaRPr>
                    </a:p>
                  </a:txBody>
                  <a:tcPr marL="4649" marR="4649" marT="4649" marB="0" anchor="ctr"/>
                </a:tc>
              </a:tr>
              <a:tr h="158083">
                <a:tc>
                  <a:txBody>
                    <a:bodyPr/>
                    <a:lstStyle/>
                    <a:p>
                      <a:pPr algn="l" fontAlgn="ctr"/>
                      <a:r>
                        <a:rPr lang="en-US" sz="1000" u="none" strike="noStrike">
                          <a:effectLst/>
                        </a:rPr>
                        <a:t>Eugene Baik</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sz="1000" u="none" strike="noStrike">
                          <a:effectLst/>
                        </a:rPr>
                        <a:t>9</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sz="1000" u="none" strike="noStrike">
                          <a:effectLst/>
                        </a:rPr>
                        <a:t>8510,  8328,  8327,  8277,  8533,  8544,  8543,  8163,  8164</a:t>
                      </a:r>
                      <a:endParaRPr lang="en-US" sz="1000" b="0" i="0" u="none" strike="noStrike">
                        <a:solidFill>
                          <a:srgbClr val="000000"/>
                        </a:solidFill>
                        <a:effectLst/>
                        <a:latin typeface="맑은 고딕"/>
                      </a:endParaRPr>
                    </a:p>
                  </a:txBody>
                  <a:tcPr marL="4649" marR="4649" marT="4649" marB="0" anchor="ctr"/>
                </a:tc>
                <a:tc>
                  <a:txBody>
                    <a:bodyPr/>
                    <a:lstStyle/>
                    <a:p>
                      <a:pPr algn="l" fontAlgn="ctr"/>
                      <a:endParaRPr lang="ko-KR" altLang="en-US" sz="1000" b="0" i="0" u="none" strike="noStrike">
                        <a:solidFill>
                          <a:srgbClr val="000000"/>
                        </a:solidFill>
                        <a:effectLst/>
                        <a:latin typeface="맑은 고딕"/>
                      </a:endParaRPr>
                    </a:p>
                  </a:txBody>
                  <a:tcPr marL="4649" marR="4649" marT="4649" marB="0" anchor="ctr"/>
                </a:tc>
                <a:tc>
                  <a:txBody>
                    <a:bodyPr/>
                    <a:lstStyle/>
                    <a:p>
                      <a:pPr algn="l" fontAlgn="ctr"/>
                      <a:r>
                        <a:rPr lang="ko-KR" altLang="en-US" sz="1000" u="none" strike="noStrike">
                          <a:effectLst/>
                        </a:rPr>
                        <a:t>　</a:t>
                      </a:r>
                      <a:endParaRPr lang="ko-KR" altLang="en-US" sz="1000" b="0" i="0" u="none" strike="noStrike">
                        <a:solidFill>
                          <a:srgbClr val="000000"/>
                        </a:solidFill>
                        <a:effectLst/>
                        <a:latin typeface="맑은 고딕"/>
                      </a:endParaRPr>
                    </a:p>
                  </a:txBody>
                  <a:tcPr marL="4649" marR="4649" marT="4649" marB="0" anchor="ctr"/>
                </a:tc>
              </a:tr>
              <a:tr h="158083">
                <a:tc>
                  <a:txBody>
                    <a:bodyPr/>
                    <a:lstStyle/>
                    <a:p>
                      <a:pPr algn="l" fontAlgn="ctr"/>
                      <a:r>
                        <a:rPr lang="en-US" sz="1000" u="none" strike="noStrike">
                          <a:effectLst/>
                        </a:rPr>
                        <a:t>George Calcev</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2</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a:effectLst/>
                        </a:rPr>
                        <a:t>8299,  8468</a:t>
                      </a:r>
                      <a:endParaRPr lang="en-US" sz="1000" b="0" i="0" u="none" strike="noStrike">
                        <a:solidFill>
                          <a:srgbClr val="000000"/>
                        </a:solidFill>
                        <a:effectLst/>
                        <a:latin typeface="맑은 고딕"/>
                      </a:endParaRPr>
                    </a:p>
                  </a:txBody>
                  <a:tcPr marL="4649" marR="4649" marT="4649" marB="0" anchor="ctr"/>
                </a:tc>
                <a:tc>
                  <a:txBody>
                    <a:bodyPr/>
                    <a:lstStyle/>
                    <a:p>
                      <a:pPr algn="l" fontAlgn="ctr"/>
                      <a:endParaRPr lang="ko-KR" altLang="en-US" sz="1000" b="0" i="0" u="none" strike="noStrike">
                        <a:solidFill>
                          <a:srgbClr val="000000"/>
                        </a:solidFill>
                        <a:effectLst/>
                        <a:latin typeface="맑은 고딕"/>
                      </a:endParaRPr>
                    </a:p>
                  </a:txBody>
                  <a:tcPr marL="4649" marR="4649" marT="4649" marB="0" anchor="ctr"/>
                </a:tc>
                <a:tc>
                  <a:txBody>
                    <a:bodyPr/>
                    <a:lstStyle/>
                    <a:p>
                      <a:pPr algn="l" fontAlgn="ctr"/>
                      <a:r>
                        <a:rPr lang="ko-KR" altLang="en-US" sz="1000" u="none" strike="noStrike">
                          <a:effectLst/>
                        </a:rPr>
                        <a:t>　</a:t>
                      </a:r>
                      <a:endParaRPr lang="ko-KR" altLang="en-US" sz="1000" b="0" i="0" u="none" strike="noStrike">
                        <a:solidFill>
                          <a:srgbClr val="000000"/>
                        </a:solidFill>
                        <a:effectLst/>
                        <a:latin typeface="맑은 고딕"/>
                      </a:endParaRPr>
                    </a:p>
                  </a:txBody>
                  <a:tcPr marL="4649" marR="4649" marT="4649" marB="0" anchor="ctr"/>
                </a:tc>
              </a:tr>
              <a:tr h="158083">
                <a:tc>
                  <a:txBody>
                    <a:bodyPr/>
                    <a:lstStyle/>
                    <a:p>
                      <a:pPr algn="l" fontAlgn="ctr"/>
                      <a:r>
                        <a:rPr lang="en-US" sz="1000" u="none" strike="noStrike">
                          <a:effectLst/>
                        </a:rPr>
                        <a:t>James Wang</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a:effectLst/>
                        </a:rPr>
                        <a:t>8332,  8331,  8178,  8180,  8452,  8336,  8335,  8334</a:t>
                      </a:r>
                      <a:endParaRPr lang="en-US" sz="1000" b="0" i="0" u="none" strike="noStrike">
                        <a:solidFill>
                          <a:srgbClr val="000000"/>
                        </a:solidFill>
                        <a:effectLst/>
                        <a:latin typeface="맑은 고딕"/>
                      </a:endParaRPr>
                    </a:p>
                  </a:txBody>
                  <a:tcPr marL="4649" marR="4649" marT="4649" marB="0" anchor="ctr"/>
                </a:tc>
                <a:tc>
                  <a:txBody>
                    <a:bodyPr/>
                    <a:lstStyle/>
                    <a:p>
                      <a:pPr algn="l" fontAlgn="ctr"/>
                      <a:endParaRPr lang="ko-KR" altLang="en-US" sz="1000" b="0" i="0" u="none" strike="noStrike">
                        <a:solidFill>
                          <a:srgbClr val="000000"/>
                        </a:solidFill>
                        <a:effectLst/>
                        <a:latin typeface="맑은 고딕"/>
                      </a:endParaRPr>
                    </a:p>
                  </a:txBody>
                  <a:tcPr marL="4649" marR="4649" marT="4649" marB="0" anchor="ctr"/>
                </a:tc>
                <a:tc>
                  <a:txBody>
                    <a:bodyPr/>
                    <a:lstStyle/>
                    <a:p>
                      <a:pPr algn="l" fontAlgn="ctr"/>
                      <a:r>
                        <a:rPr lang="ko-KR" altLang="en-US" sz="1000" u="none" strike="noStrike">
                          <a:effectLst/>
                        </a:rPr>
                        <a:t>　</a:t>
                      </a:r>
                      <a:endParaRPr lang="ko-KR" altLang="en-US" sz="1000" b="0" i="0" u="none" strike="noStrike">
                        <a:solidFill>
                          <a:srgbClr val="000000"/>
                        </a:solidFill>
                        <a:effectLst/>
                        <a:latin typeface="맑은 고딕"/>
                      </a:endParaRPr>
                    </a:p>
                  </a:txBody>
                  <a:tcPr marL="4649" marR="4649" marT="4649" marB="0" anchor="ctr"/>
                </a:tc>
              </a:tr>
              <a:tr h="158083">
                <a:tc>
                  <a:txBody>
                    <a:bodyPr/>
                    <a:lstStyle/>
                    <a:p>
                      <a:pPr algn="l" fontAlgn="ctr"/>
                      <a:r>
                        <a:rPr lang="en-US" sz="1000" u="none" strike="noStrike">
                          <a:effectLst/>
                        </a:rPr>
                        <a:t>Jason Lee</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5</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a:effectLst/>
                        </a:rPr>
                        <a:t>8369,  8551,  8128,  8458,  8463</a:t>
                      </a:r>
                      <a:endParaRPr lang="en-US" sz="1000" b="0" i="0" u="none" strike="noStrike">
                        <a:solidFill>
                          <a:srgbClr val="000000"/>
                        </a:solidFill>
                        <a:effectLst/>
                        <a:latin typeface="맑은 고딕"/>
                      </a:endParaRPr>
                    </a:p>
                  </a:txBody>
                  <a:tcPr marL="4649" marR="4649" marT="4649" marB="0" anchor="ctr"/>
                </a:tc>
                <a:tc>
                  <a:txBody>
                    <a:bodyPr/>
                    <a:lstStyle/>
                    <a:p>
                      <a:pPr algn="l" fontAlgn="ctr"/>
                      <a:endParaRPr lang="ko-KR" altLang="en-US" sz="1000" b="0" i="0" u="none" strike="noStrike">
                        <a:solidFill>
                          <a:srgbClr val="000000"/>
                        </a:solidFill>
                        <a:effectLst/>
                        <a:latin typeface="맑은 고딕"/>
                      </a:endParaRPr>
                    </a:p>
                  </a:txBody>
                  <a:tcPr marL="4649" marR="4649" marT="4649" marB="0" anchor="ctr"/>
                </a:tc>
                <a:tc>
                  <a:txBody>
                    <a:bodyPr/>
                    <a:lstStyle/>
                    <a:p>
                      <a:pPr algn="l" fontAlgn="ctr"/>
                      <a:r>
                        <a:rPr lang="ko-KR" altLang="en-US" sz="1000" u="none" strike="noStrike">
                          <a:effectLst/>
                        </a:rPr>
                        <a:t>　</a:t>
                      </a:r>
                      <a:endParaRPr lang="ko-KR" altLang="en-US" sz="1000" b="0" i="0" u="none" strike="noStrike">
                        <a:solidFill>
                          <a:srgbClr val="000000"/>
                        </a:solidFill>
                        <a:effectLst/>
                        <a:latin typeface="맑은 고딕"/>
                      </a:endParaRPr>
                    </a:p>
                  </a:txBody>
                  <a:tcPr marL="4649" marR="4649" marT="4649" marB="0" anchor="ctr"/>
                </a:tc>
              </a:tr>
              <a:tr h="158083">
                <a:tc>
                  <a:txBody>
                    <a:bodyPr/>
                    <a:lstStyle/>
                    <a:p>
                      <a:pPr algn="l" fontAlgn="ctr"/>
                      <a:r>
                        <a:rPr lang="en-US" sz="1000" u="none" strike="noStrike">
                          <a:effectLst/>
                        </a:rPr>
                        <a:t>Kaiying Lv</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6</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a:effectLst/>
                        </a:rPr>
                        <a:t>8091,  8102,  8126,  8322,  8446,  8182</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sz="1000" u="none" strike="noStrike">
                          <a:effectLst/>
                        </a:rPr>
                        <a:t>11-16/0077r0</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ko-KR" altLang="en-US" sz="1000" u="none" strike="noStrike">
                          <a:effectLst/>
                        </a:rPr>
                        <a:t>　</a:t>
                      </a:r>
                      <a:endParaRPr lang="ko-KR" altLang="en-US" sz="1000" b="0" i="0" u="none" strike="noStrike">
                        <a:solidFill>
                          <a:srgbClr val="000000"/>
                        </a:solidFill>
                        <a:effectLst/>
                        <a:latin typeface="맑은 고딕"/>
                      </a:endParaRPr>
                    </a:p>
                  </a:txBody>
                  <a:tcPr marL="4649" marR="4649" marT="4649" marB="0" anchor="ctr"/>
                </a:tc>
              </a:tr>
              <a:tr h="316165">
                <a:tc>
                  <a:txBody>
                    <a:bodyPr/>
                    <a:lstStyle/>
                    <a:p>
                      <a:pPr algn="l" fontAlgn="ctr"/>
                      <a:r>
                        <a:rPr lang="en-US" sz="1000" u="none" strike="noStrike">
                          <a:effectLst/>
                        </a:rPr>
                        <a:t>Liwen Chu</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20</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8255,  8503,  8262,  8278,  8280,  8085,  8279,  8087,  8071,  8096</a:t>
                      </a:r>
                      <a:r>
                        <a:rPr lang="en-US" sz="1000" u="none" strike="noStrike" dirty="0" smtClean="0">
                          <a:effectLst/>
                        </a:rPr>
                        <a:t>,</a:t>
                      </a:r>
                      <a:br>
                        <a:rPr lang="en-US" sz="1000" u="none" strike="noStrike" dirty="0" smtClean="0">
                          <a:effectLst/>
                        </a:rPr>
                      </a:br>
                      <a:r>
                        <a:rPr lang="en-US" sz="1000" u="none" strike="noStrike" dirty="0">
                          <a:effectLst/>
                        </a:rPr>
                        <a:t> </a:t>
                      </a:r>
                      <a:r>
                        <a:rPr lang="en-US" sz="1000" u="none" strike="noStrike" dirty="0" smtClean="0">
                          <a:effectLst/>
                        </a:rPr>
                        <a:t>8130</a:t>
                      </a:r>
                      <a:r>
                        <a:rPr lang="en-US" sz="1000" u="none" strike="noStrike" dirty="0">
                          <a:effectLst/>
                        </a:rPr>
                        <a:t>,  8131,  8133,  8321,  8323,  8205,  8450,  8174,  8190,  8189</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endParaRPr lang="ko-KR" altLang="en-US" sz="1000" b="0" i="0" u="none" strike="noStrike">
                        <a:solidFill>
                          <a:srgbClr val="000000"/>
                        </a:solidFill>
                        <a:effectLst/>
                        <a:latin typeface="맑은 고딕"/>
                      </a:endParaRPr>
                    </a:p>
                  </a:txBody>
                  <a:tcPr marL="4649" marR="4649" marT="4649" marB="0" anchor="ctr"/>
                </a:tc>
                <a:tc>
                  <a:txBody>
                    <a:bodyPr/>
                    <a:lstStyle/>
                    <a:p>
                      <a:pPr algn="l" fontAlgn="ctr"/>
                      <a:r>
                        <a:rPr lang="ko-KR" altLang="en-US" sz="1000" u="none" strike="noStrike">
                          <a:effectLst/>
                        </a:rPr>
                        <a:t>　</a:t>
                      </a:r>
                      <a:endParaRPr lang="ko-KR" altLang="en-US" sz="1000" b="0" i="0" u="none" strike="noStrike">
                        <a:solidFill>
                          <a:srgbClr val="000000"/>
                        </a:solidFill>
                        <a:effectLst/>
                        <a:latin typeface="맑은 고딕"/>
                      </a:endParaRPr>
                    </a:p>
                  </a:txBody>
                  <a:tcPr marL="4649" marR="4649" marT="4649" marB="0" anchor="ctr"/>
                </a:tc>
              </a:tr>
              <a:tr h="316165">
                <a:tc>
                  <a:txBody>
                    <a:bodyPr/>
                    <a:lstStyle/>
                    <a:p>
                      <a:pPr algn="l" fontAlgn="ctr"/>
                      <a:r>
                        <a:rPr lang="en-US" sz="1000" u="none" strike="noStrike">
                          <a:effectLst/>
                        </a:rPr>
                        <a:t>Matthew Fischer</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18</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a:effectLst/>
                        </a:rPr>
                        <a:t>8093,  8099,  8309,  8312,  8310,  8116,  8121,  8451, 8454,  8483, 8484,  8485,  8455,  8456,  8311,  8036,  8467,  8466</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sz="1000" u="none" strike="noStrike">
                          <a:effectLst/>
                        </a:rPr>
                        <a:t>11-16/0063r0</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ko-KR" altLang="en-US" sz="1000" u="none" strike="noStrike">
                          <a:effectLst/>
                        </a:rPr>
                        <a:t>　</a:t>
                      </a:r>
                      <a:endParaRPr lang="ko-KR" altLang="en-US" sz="1000" b="0" i="0" u="none" strike="noStrike">
                        <a:solidFill>
                          <a:srgbClr val="000000"/>
                        </a:solidFill>
                        <a:effectLst/>
                        <a:latin typeface="맑은 고딕"/>
                      </a:endParaRPr>
                    </a:p>
                  </a:txBody>
                  <a:tcPr marL="4649" marR="4649" marT="4649" marB="0" anchor="ctr"/>
                </a:tc>
              </a:tr>
              <a:tr h="632331">
                <a:tc>
                  <a:txBody>
                    <a:bodyPr/>
                    <a:lstStyle/>
                    <a:p>
                      <a:pPr algn="l" fontAlgn="ctr"/>
                      <a:r>
                        <a:rPr lang="en-US" sz="1000" u="none" strike="noStrike">
                          <a:effectLst/>
                        </a:rPr>
                        <a:t>Menzo Wentink</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31</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8041,  8200,  8350,  8351,  8353,  8354,  8497,  8498,  8499,  8500, 8291,  8358,  8501,  8287,  8292,  8297,  8132,  8293,  8294,  8506, 8201,  8504,  8295,  8459,  8337,  8505,  8482,  8471,  8034,  8193, </a:t>
                      </a:r>
                      <a:r>
                        <a:rPr lang="en-US" sz="1000" u="none" strike="noStrike" dirty="0" smtClean="0">
                          <a:effectLst/>
                        </a:rPr>
                        <a:t/>
                      </a:r>
                      <a:br>
                        <a:rPr lang="en-US" sz="1000" u="none" strike="noStrike" dirty="0" smtClean="0">
                          <a:effectLst/>
                        </a:rPr>
                      </a:br>
                      <a:r>
                        <a:rPr lang="en-US" sz="1000" u="none" strike="noStrike" dirty="0" smtClean="0">
                          <a:effectLst/>
                        </a:rPr>
                        <a:t>8480</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endParaRPr lang="ko-KR" altLang="en-US" sz="1000" b="0" i="0" u="none" strike="noStrike">
                        <a:solidFill>
                          <a:srgbClr val="000000"/>
                        </a:solidFill>
                        <a:effectLst/>
                        <a:latin typeface="맑은 고딕"/>
                      </a:endParaRPr>
                    </a:p>
                  </a:txBody>
                  <a:tcPr marL="4649" marR="4649" marT="4649" marB="0" anchor="ctr"/>
                </a:tc>
                <a:tc>
                  <a:txBody>
                    <a:bodyPr/>
                    <a:lstStyle/>
                    <a:p>
                      <a:pPr algn="l" fontAlgn="ctr"/>
                      <a:r>
                        <a:rPr lang="ko-KR" altLang="en-US" sz="1000" u="none" strike="noStrike">
                          <a:effectLst/>
                        </a:rPr>
                        <a:t>　</a:t>
                      </a:r>
                      <a:endParaRPr lang="ko-KR" altLang="en-US" sz="1000" b="0" i="0" u="none" strike="noStrike">
                        <a:solidFill>
                          <a:srgbClr val="000000"/>
                        </a:solidFill>
                        <a:effectLst/>
                        <a:latin typeface="맑은 고딕"/>
                      </a:endParaRPr>
                    </a:p>
                  </a:txBody>
                  <a:tcPr marL="4649" marR="4649" marT="4649" marB="0" anchor="ctr"/>
                </a:tc>
              </a:tr>
              <a:tr h="158083">
                <a:tc>
                  <a:txBody>
                    <a:bodyPr/>
                    <a:lstStyle/>
                    <a:p>
                      <a:pPr algn="l" fontAlgn="ctr"/>
                      <a:r>
                        <a:rPr lang="en-US" sz="1000" u="none" strike="noStrike">
                          <a:effectLst/>
                        </a:rPr>
                        <a:t>Po-Kai Huang</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sz="1000" u="none" strike="noStrike">
                          <a:effectLst/>
                        </a:rPr>
                        <a:t>3</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8095,  8108,  8123</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a:effectLst/>
                        </a:rPr>
                        <a:t>11-16/0090r0</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sz="1000" u="none" strike="noStrike">
                          <a:effectLst/>
                        </a:rPr>
                        <a:t>Monday PM1</a:t>
                      </a:r>
                      <a:endParaRPr lang="en-US" sz="1000" b="0" i="0" u="none" strike="noStrike">
                        <a:solidFill>
                          <a:srgbClr val="000000"/>
                        </a:solidFill>
                        <a:effectLst/>
                        <a:latin typeface="맑은 고딕"/>
                      </a:endParaRPr>
                    </a:p>
                  </a:txBody>
                  <a:tcPr marL="4649" marR="4649" marT="4649" marB="0" anchor="ctr"/>
                </a:tc>
              </a:tr>
              <a:tr h="158083">
                <a:tc>
                  <a:txBody>
                    <a:bodyPr/>
                    <a:lstStyle/>
                    <a:p>
                      <a:pPr algn="l" fontAlgn="ctr"/>
                      <a:r>
                        <a:rPr lang="en-US" sz="1000" u="none" strike="noStrike">
                          <a:effectLst/>
                        </a:rPr>
                        <a:t>Rolf de Vegt</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sz="1000" u="none" strike="noStrike">
                          <a:effectLst/>
                        </a:rPr>
                        <a:t>1</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8286</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endParaRPr lang="ko-KR" altLang="en-US" sz="1000" b="0" i="0" u="none" strike="noStrike">
                        <a:solidFill>
                          <a:srgbClr val="000000"/>
                        </a:solidFill>
                        <a:effectLst/>
                        <a:latin typeface="맑은 고딕"/>
                      </a:endParaRPr>
                    </a:p>
                  </a:txBody>
                  <a:tcPr marL="4649" marR="4649" marT="4649" marB="0" anchor="ctr"/>
                </a:tc>
                <a:tc>
                  <a:txBody>
                    <a:bodyPr/>
                    <a:lstStyle/>
                    <a:p>
                      <a:pPr algn="l" fontAlgn="ctr"/>
                      <a:r>
                        <a:rPr lang="ko-KR" altLang="en-US" sz="1000" u="none" strike="noStrike">
                          <a:effectLst/>
                        </a:rPr>
                        <a:t>　</a:t>
                      </a:r>
                      <a:endParaRPr lang="ko-KR" altLang="en-US" sz="1000" b="0" i="0" u="none" strike="noStrike">
                        <a:solidFill>
                          <a:srgbClr val="000000"/>
                        </a:solidFill>
                        <a:effectLst/>
                        <a:latin typeface="맑은 고딕"/>
                      </a:endParaRPr>
                    </a:p>
                  </a:txBody>
                  <a:tcPr marL="4649" marR="4649" marT="4649" marB="0" anchor="ctr"/>
                </a:tc>
              </a:tr>
              <a:tr h="158083">
                <a:tc>
                  <a:txBody>
                    <a:bodyPr/>
                    <a:lstStyle/>
                    <a:p>
                      <a:pPr algn="l" fontAlgn="ctr"/>
                      <a:r>
                        <a:rPr lang="en-US" sz="1000" u="none" strike="noStrike">
                          <a:effectLst/>
                        </a:rPr>
                        <a:t>Sun Bo</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sz="1000" u="none" strike="noStrike">
                          <a:effectLst/>
                        </a:rPr>
                        <a:t>4</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8037,  8155,  8160,  8165</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endParaRPr lang="ko-KR" altLang="en-US" sz="1000" b="0" i="0" u="none" strike="noStrike">
                        <a:solidFill>
                          <a:srgbClr val="000000"/>
                        </a:solidFill>
                        <a:effectLst/>
                        <a:latin typeface="맑은 고딕"/>
                      </a:endParaRPr>
                    </a:p>
                  </a:txBody>
                  <a:tcPr marL="4649" marR="4649" marT="4649" marB="0" anchor="ctr"/>
                </a:tc>
                <a:tc>
                  <a:txBody>
                    <a:bodyPr/>
                    <a:lstStyle/>
                    <a:p>
                      <a:pPr algn="l" fontAlgn="ctr"/>
                      <a:r>
                        <a:rPr lang="ko-KR" altLang="en-US" sz="1000" u="none" strike="noStrike">
                          <a:effectLst/>
                        </a:rPr>
                        <a:t>　</a:t>
                      </a:r>
                      <a:endParaRPr lang="ko-KR" altLang="en-US" sz="1000" b="0" i="0" u="none" strike="noStrike">
                        <a:solidFill>
                          <a:srgbClr val="000000"/>
                        </a:solidFill>
                        <a:effectLst/>
                        <a:latin typeface="맑은 고딕"/>
                      </a:endParaRPr>
                    </a:p>
                  </a:txBody>
                  <a:tcPr marL="4649" marR="4649" marT="4649" marB="0" anchor="ctr"/>
                </a:tc>
              </a:tr>
              <a:tr h="316165">
                <a:tc>
                  <a:txBody>
                    <a:bodyPr/>
                    <a:lstStyle/>
                    <a:p>
                      <a:pPr algn="l" fontAlgn="ctr"/>
                      <a:r>
                        <a:rPr lang="en-US" sz="1000" u="none" strike="noStrike">
                          <a:effectLst/>
                        </a:rPr>
                        <a:t>Yongho Seok</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sz="1000" u="none" strike="noStrike">
                          <a:effectLst/>
                        </a:rPr>
                        <a:t>18</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8249,  8220,  8233,  8234,  8235,  8476,  8240,  8053,  8253,  </a:t>
                      </a:r>
                      <a:r>
                        <a:rPr lang="en-US" sz="1000" u="none" strike="noStrike" dirty="0" smtClean="0">
                          <a:effectLst/>
                        </a:rPr>
                        <a:t>8245,</a:t>
                      </a:r>
                      <a:br>
                        <a:rPr lang="en-US" sz="1000" u="none" strike="noStrike" dirty="0" smtClean="0">
                          <a:effectLst/>
                        </a:rPr>
                      </a:br>
                      <a:r>
                        <a:rPr lang="en-US" sz="1000" u="none" strike="noStrike" dirty="0" smtClean="0">
                          <a:effectLst/>
                        </a:rPr>
                        <a:t>8168</a:t>
                      </a:r>
                      <a:r>
                        <a:rPr lang="en-US" sz="1000" u="none" strike="noStrike" dirty="0">
                          <a:effectLst/>
                        </a:rPr>
                        <a:t>,  8248,  8432,  8436,  8437,  8442,  8440,  8082</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a:effectLst/>
                        </a:rPr>
                        <a:t>11-16/0020r0</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sz="1000" u="none" strike="noStrike">
                          <a:effectLst/>
                        </a:rPr>
                        <a:t>Monday PM1</a:t>
                      </a:r>
                      <a:endParaRPr lang="en-US" sz="1000" b="0" i="0" u="none" strike="noStrike">
                        <a:solidFill>
                          <a:srgbClr val="000000"/>
                        </a:solidFill>
                        <a:effectLst/>
                        <a:latin typeface="맑은 고딕"/>
                      </a:endParaRPr>
                    </a:p>
                  </a:txBody>
                  <a:tcPr marL="4649" marR="4649" marT="4649" marB="0" anchor="ctr"/>
                </a:tc>
              </a:tr>
              <a:tr h="162732">
                <a:tc>
                  <a:txBody>
                    <a:bodyPr/>
                    <a:lstStyle/>
                    <a:p>
                      <a:pPr algn="l" fontAlgn="ctr"/>
                      <a:r>
                        <a:rPr lang="en-US" sz="1000" u="none" strike="noStrike">
                          <a:effectLst/>
                        </a:rPr>
                        <a:t>Zander Lei</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sz="1000" u="none" strike="noStrike">
                          <a:effectLst/>
                        </a:rPr>
                        <a:t>2</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8256,  8059</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a:effectLst/>
                        </a:rPr>
                        <a:t>11-16/0070r0</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Monday PM1</a:t>
                      </a:r>
                      <a:endParaRPr lang="en-US" sz="1000" b="0" i="0" u="none" strike="noStrike" dirty="0">
                        <a:solidFill>
                          <a:srgbClr val="000000"/>
                        </a:solidFill>
                        <a:effectLst/>
                        <a:latin typeface="맑은 고딕"/>
                      </a:endParaRPr>
                    </a:p>
                  </a:txBody>
                  <a:tcPr marL="4649" marR="4649" marT="4649" marB="0" anchor="ctr"/>
                </a:tc>
              </a:tr>
            </a:tbl>
          </a:graphicData>
        </a:graphic>
      </p:graphicFrame>
    </p:spTree>
    <p:extLst>
      <p:ext uri="{BB962C8B-B14F-4D97-AF65-F5344CB8AC3E}">
        <p14:creationId xmlns:p14="http://schemas.microsoft.com/office/powerpoint/2010/main" val="6129918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EVE)</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endParaRPr lang="en-US" dirty="0"/>
          </a:p>
          <a:p>
            <a:pPr lvl="1"/>
            <a:endParaRPr lang="en-US" dirty="0"/>
          </a:p>
        </p:txBody>
      </p:sp>
    </p:spTree>
    <p:extLst>
      <p:ext uri="{BB962C8B-B14F-4D97-AF65-F5344CB8AC3E}">
        <p14:creationId xmlns:p14="http://schemas.microsoft.com/office/powerpoint/2010/main" val="25071819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p>
          <a:p>
            <a:pPr lvl="1"/>
            <a:endParaRPr lang="en-US" dirty="0"/>
          </a:p>
          <a:p>
            <a:pPr lvl="1"/>
            <a:endParaRPr lang="en-US" dirty="0"/>
          </a:p>
        </p:txBody>
      </p:sp>
    </p:spTree>
    <p:extLst>
      <p:ext uri="{BB962C8B-B14F-4D97-AF65-F5344CB8AC3E}">
        <p14:creationId xmlns:p14="http://schemas.microsoft.com/office/powerpoint/2010/main" val="28672169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p>
          <a:p>
            <a:pPr lvl="1"/>
            <a:endParaRPr lang="en-US" dirty="0"/>
          </a:p>
          <a:p>
            <a:pPr lvl="1"/>
            <a:endParaRPr lang="en-US" dirty="0"/>
          </a:p>
        </p:txBody>
      </p:sp>
    </p:spTree>
    <p:extLst>
      <p:ext uri="{BB962C8B-B14F-4D97-AF65-F5344CB8AC3E}">
        <p14:creationId xmlns:p14="http://schemas.microsoft.com/office/powerpoint/2010/main" val="293818547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11619</TotalTime>
  <Words>1395</Words>
  <Application>Microsoft Office PowerPoint</Application>
  <PresentationFormat>화면 슬라이드 쇼(4:3)</PresentationFormat>
  <Paragraphs>451</Paragraphs>
  <Slides>26</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26</vt:i4>
      </vt:variant>
    </vt:vector>
  </HeadingPairs>
  <TitlesOfParts>
    <vt:vector size="28" baseType="lpstr">
      <vt:lpstr>802-11-PathProtection</vt:lpstr>
      <vt:lpstr>Document</vt:lpstr>
      <vt:lpstr>IEEE 802.11ah Sub 1 GHz license-exempt operation Agenda for January 2016</vt:lpstr>
      <vt:lpstr>IEEE 802.11ah Agenda</vt:lpstr>
      <vt:lpstr>Submissions (Monday PM1)</vt:lpstr>
      <vt:lpstr>Submissions (Monday PM1)</vt:lpstr>
      <vt:lpstr>Submissions (Monday PM1)</vt:lpstr>
      <vt:lpstr>Submissions (Monday PM1)</vt:lpstr>
      <vt:lpstr>Submissions (Monday EVE)</vt:lpstr>
      <vt:lpstr>Submissions (Tuesday AM1)</vt:lpstr>
      <vt:lpstr>Submissions (Tuesday PM2)</vt:lpstr>
      <vt:lpstr>Submissions (Wednesday PM2)</vt:lpstr>
      <vt:lpstr>Submissions (Thursday AM1)</vt:lpstr>
      <vt:lpstr>Submissions (Thursday PM1)</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Pre-motion 1</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1120</cp:revision>
  <cp:lastPrinted>1998-02-10T13:28:06Z</cp:lastPrinted>
  <dcterms:created xsi:type="dcterms:W3CDTF">2009-11-09T00:32:22Z</dcterms:created>
  <dcterms:modified xsi:type="dcterms:W3CDTF">2016-01-18T12:15:42Z</dcterms:modified>
</cp:coreProperties>
</file>