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69" r:id="rId2"/>
    <p:sldId id="271" r:id="rId3"/>
    <p:sldId id="358" r:id="rId4"/>
    <p:sldId id="460" r:id="rId5"/>
    <p:sldId id="443" r:id="rId6"/>
    <p:sldId id="414" r:id="rId7"/>
    <p:sldId id="529" r:id="rId8"/>
    <p:sldId id="470" r:id="rId9"/>
    <p:sldId id="471" r:id="rId10"/>
    <p:sldId id="472" r:id="rId11"/>
    <p:sldId id="474" r:id="rId12"/>
    <p:sldId id="499" r:id="rId13"/>
    <p:sldId id="531" r:id="rId14"/>
    <p:sldId id="528" r:id="rId15"/>
    <p:sldId id="518" r:id="rId16"/>
    <p:sldId id="535" r:id="rId17"/>
    <p:sldId id="536" r:id="rId18"/>
    <p:sldId id="532" r:id="rId19"/>
    <p:sldId id="537" r:id="rId20"/>
    <p:sldId id="430" r:id="rId21"/>
    <p:sldId id="513" r:id="rId22"/>
    <p:sldId id="493" r:id="rId23"/>
    <p:sldId id="538" r:id="rId24"/>
    <p:sldId id="540" r:id="rId25"/>
    <p:sldId id="517" r:id="rId26"/>
    <p:sldId id="542" r:id="rId27"/>
    <p:sldId id="541" r:id="rId28"/>
    <p:sldId id="526" r:id="rId29"/>
    <p:sldId id="533" r:id="rId30"/>
    <p:sldId id="39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79" autoAdjust="0"/>
    <p:restoredTop sz="98109" autoAdjust="0"/>
  </p:normalViewPr>
  <p:slideViewPr>
    <p:cSldViewPr>
      <p:cViewPr varScale="1">
        <p:scale>
          <a:sx n="83" d="100"/>
          <a:sy n="83" d="100"/>
        </p:scale>
        <p:origin x="-320" y="3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93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P802.11-15/1473r10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P802.11-15/1473r10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P802.11-15/1473r10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P802.11-15/1473r10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29</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P802.11-15/1473r10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P802.11-15/1473r10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P802.11-15/1473r10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P802.11-15/1473r10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4"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a:t>
            </a:r>
            <a:r>
              <a:rPr lang="en-US" sz="1800" b="0" dirty="0" smtClean="0">
                <a:latin typeface="Arial" charset="0"/>
              </a:rPr>
              <a:t>21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acts as Secretary for this session.</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took notes.</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Chair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Modified 4-13 figures reviewed.</a:t>
            </a:r>
          </a:p>
          <a:p>
            <a:pPr lvl="1">
              <a:lnSpc>
                <a:spcPct val="80000"/>
              </a:lnSpc>
            </a:pPr>
            <a:r>
              <a:rPr lang="en-US" dirty="0"/>
              <a:t>11-15/795r9 “Addressing Comment Resolutions”, David </a:t>
            </a:r>
            <a:r>
              <a:rPr lang="en-US" dirty="0" err="1"/>
              <a:t>Kloper</a:t>
            </a:r>
            <a:r>
              <a:rPr lang="en-US" dirty="0"/>
              <a:t> (Cisco</a:t>
            </a:r>
            <a:r>
              <a:rPr lang="en-US" dirty="0" smtClean="0"/>
              <a:t>)</a:t>
            </a:r>
            <a:endParaRPr lang="en-US" b="0" dirty="0"/>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Ganesh </a:t>
            </a:r>
            <a:r>
              <a:rPr lang="en-US" dirty="0" err="1" smtClean="0"/>
              <a:t>Venkatesan</a:t>
            </a:r>
            <a:r>
              <a:rPr lang="en-US" dirty="0" smtClean="0"/>
              <a:t> volunteers to take minutes.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a:t>[16] Moved</a:t>
            </a:r>
            <a:r>
              <a:rPr lang="en-US" b="0" dirty="0"/>
              <a:t>, to adopt the comment resolutions in 11-15/931r9 </a:t>
            </a:r>
            <a:r>
              <a:rPr lang="en-US" dirty="0"/>
              <a:t>except</a:t>
            </a:r>
            <a:r>
              <a:rPr lang="en-US" b="0" dirty="0"/>
              <a:t> for the resolutions of CIDs 184, 208, and 434 and direct the Editor to incorporate then into the 11ak Draft.</a:t>
            </a:r>
          </a:p>
          <a:p>
            <a:pPr lvl="1">
              <a:lnSpc>
                <a:spcPct val="80000"/>
              </a:lnSpc>
            </a:pPr>
            <a:r>
              <a:rPr lang="en-US" dirty="0"/>
              <a:t>Moved: Michael Fischer   Seconded: Joseph Levy</a:t>
            </a:r>
          </a:p>
          <a:p>
            <a:pPr lvl="1">
              <a:lnSpc>
                <a:spcPct val="80000"/>
              </a:lnSpc>
            </a:pPr>
            <a:r>
              <a:rPr lang="en-US" dirty="0"/>
              <a:t>Yes: 5   No: 0   Abstain: 0</a:t>
            </a:r>
          </a:p>
          <a:p>
            <a:pPr>
              <a:lnSpc>
                <a:spcPct val="80000"/>
              </a:lnSpc>
            </a:pP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GB" dirty="0" smtClean="0"/>
              <a:t>[17] Moved</a:t>
            </a:r>
            <a:r>
              <a:rPr lang="en-GB" dirty="0"/>
              <a:t>, </a:t>
            </a:r>
            <a:r>
              <a:rPr lang="en-GB" b="0" dirty="0"/>
              <a:t>to change the resolution of the following comment as indicated:</a:t>
            </a:r>
            <a:endParaRPr lang="en-US" b="0" dirty="0"/>
          </a:p>
          <a:p>
            <a:pPr lvl="1"/>
            <a:r>
              <a:rPr lang="en-GB" u="sng" dirty="0"/>
              <a:t>CID	Resolution Change</a:t>
            </a:r>
            <a:endParaRPr lang="en-US" dirty="0"/>
          </a:p>
          <a:p>
            <a:pPr lvl="1"/>
            <a:r>
              <a:rPr lang="en-GB" dirty="0"/>
              <a:t>  </a:t>
            </a:r>
            <a:r>
              <a:rPr lang="en-GB" dirty="0" smtClean="0"/>
              <a:t>53      </a:t>
            </a:r>
            <a:r>
              <a:rPr lang="en-GB" dirty="0"/>
              <a:t>Set to not resolved.</a:t>
            </a:r>
            <a:endParaRPr lang="en-US" dirty="0"/>
          </a:p>
          <a:p>
            <a:pPr lvl="1"/>
            <a:r>
              <a:rPr lang="en-GB" dirty="0"/>
              <a:t>  </a:t>
            </a:r>
            <a:r>
              <a:rPr lang="en-GB" dirty="0" smtClean="0"/>
              <a:t>86</a:t>
            </a:r>
            <a:r>
              <a:rPr lang="en-GB" dirty="0"/>
              <a:t> </a:t>
            </a:r>
            <a:r>
              <a:rPr lang="en-GB" dirty="0" smtClean="0"/>
              <a:t>     Set </a:t>
            </a:r>
            <a:r>
              <a:rPr lang="en-GB" dirty="0"/>
              <a:t>to: “Revise, see 11-15-796r7”</a:t>
            </a:r>
            <a:endParaRPr lang="en-US" dirty="0"/>
          </a:p>
          <a:p>
            <a:pPr lvl="1"/>
            <a:r>
              <a:rPr lang="en-GB" dirty="0"/>
              <a:t> </a:t>
            </a:r>
            <a:r>
              <a:rPr lang="en-GB" dirty="0" smtClean="0"/>
              <a:t> </a:t>
            </a:r>
            <a:r>
              <a:rPr lang="en-GB" dirty="0"/>
              <a:t>89      Change to “Revise, see CID 192”</a:t>
            </a:r>
            <a:endParaRPr lang="en-US" dirty="0"/>
          </a:p>
          <a:p>
            <a:pPr lvl="1"/>
            <a:r>
              <a:rPr lang="en-GB" dirty="0" smtClean="0"/>
              <a:t>135</a:t>
            </a:r>
            <a:r>
              <a:rPr lang="en-GB" dirty="0"/>
              <a:t> </a:t>
            </a:r>
            <a:r>
              <a:rPr lang="en-GB" dirty="0" smtClean="0"/>
              <a:t>     Set </a:t>
            </a:r>
            <a:r>
              <a:rPr lang="en-GB" dirty="0"/>
              <a:t>to: “Reject, duplicate of CID 126.</a:t>
            </a:r>
            <a:r>
              <a:rPr lang="en-GB" dirty="0" smtClean="0"/>
              <a:t>”</a:t>
            </a:r>
            <a:r>
              <a:rPr lang="en-GB" dirty="0"/>
              <a:t> </a:t>
            </a:r>
            <a:endParaRPr lang="en-US" dirty="0"/>
          </a:p>
          <a:p>
            <a:pPr lvl="1"/>
            <a:r>
              <a:rPr lang="en-GB" dirty="0"/>
              <a:t>	Mover: </a:t>
            </a:r>
            <a:r>
              <a:rPr lang="en-GB" dirty="0" smtClean="0"/>
              <a:t>Ganesh </a:t>
            </a:r>
            <a:r>
              <a:rPr lang="en-GB" dirty="0" err="1" smtClean="0"/>
              <a:t>Venkatesan</a:t>
            </a:r>
            <a:r>
              <a:rPr lang="en-GB" dirty="0" smtClean="0"/>
              <a:t>   </a:t>
            </a:r>
            <a:r>
              <a:rPr lang="en-GB" dirty="0"/>
              <a:t>Seconder: </a:t>
            </a:r>
            <a:r>
              <a:rPr lang="en-GB" dirty="0" smtClean="0"/>
              <a:t>David </a:t>
            </a:r>
            <a:r>
              <a:rPr lang="en-GB" dirty="0" err="1" smtClean="0"/>
              <a:t>Kloper</a:t>
            </a:r>
            <a:endParaRPr lang="en-US" dirty="0"/>
          </a:p>
          <a:p>
            <a:pPr lvl="1"/>
            <a:r>
              <a:rPr lang="en-GB" dirty="0"/>
              <a:t>	Yes: </a:t>
            </a:r>
            <a:r>
              <a:rPr lang="en-GB" dirty="0" smtClean="0"/>
              <a:t>5   </a:t>
            </a:r>
            <a:r>
              <a:rPr lang="en-GB" dirty="0"/>
              <a:t>No: </a:t>
            </a:r>
            <a:r>
              <a:rPr lang="en-GB" dirty="0" smtClean="0"/>
              <a:t>0   </a:t>
            </a:r>
            <a:r>
              <a:rPr lang="en-GB" dirty="0"/>
              <a:t>Abstain: </a:t>
            </a:r>
            <a:r>
              <a:rPr lang="en-GB" dirty="0" smtClean="0"/>
              <a:t>0</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from LB 212 and improve the </a:t>
            </a:r>
            <a:r>
              <a:rPr lang="en-US" b="0" dirty="0" err="1"/>
              <a:t>TGak</a:t>
            </a:r>
            <a:r>
              <a:rPr lang="en-US" b="0" dirty="0"/>
              <a:t> Draft.</a:t>
            </a:r>
          </a:p>
          <a:p>
            <a:pPr lvl="1">
              <a:lnSpc>
                <a:spcPct val="80000"/>
              </a:lnSpc>
            </a:pPr>
            <a:r>
              <a:rPr lang="en-US" dirty="0"/>
              <a:t>11-15/1275r1 “</a:t>
            </a:r>
            <a:r>
              <a:rPr lang="en-GB" dirty="0"/>
              <a:t>Address-1 Filtering and GLK-GCR </a:t>
            </a:r>
            <a:r>
              <a:rPr lang="en-GB" dirty="0" err="1"/>
              <a:t>Scoreboarding</a:t>
            </a:r>
            <a:r>
              <a:rPr lang="en-US" dirty="0"/>
              <a:t>”, Ganesh </a:t>
            </a:r>
            <a:r>
              <a:rPr lang="en-US" dirty="0" err="1"/>
              <a:t>Venkatesan</a:t>
            </a:r>
            <a:r>
              <a:rPr lang="en-US" dirty="0"/>
              <a:t> (Intel)</a:t>
            </a:r>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19826709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Donald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from LB 212 and improve the </a:t>
            </a:r>
            <a:r>
              <a:rPr lang="en-US" b="0" dirty="0" err="1"/>
              <a:t>TGak</a:t>
            </a:r>
            <a:r>
              <a:rPr lang="en-US" b="0" dirty="0"/>
              <a:t> Draft.</a:t>
            </a:r>
          </a:p>
          <a:p>
            <a:pPr lvl="1">
              <a:lnSpc>
                <a:spcPct val="80000"/>
              </a:lnSpc>
            </a:pPr>
            <a:r>
              <a:rPr lang="en-US" b="0" dirty="0" smtClean="0"/>
              <a:t>11-16/166r0 “Revised 11ak Figures”</a:t>
            </a:r>
          </a:p>
          <a:p>
            <a:pPr>
              <a:lnSpc>
                <a:spcPct val="80000"/>
              </a:lnSpc>
            </a:pPr>
            <a:r>
              <a:rPr lang="en-US" b="0" dirty="0" smtClean="0"/>
              <a:t>Discussion of agenda for Thursday morning joint meeting and teleconferences.</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11-16/138r1 </a:t>
            </a:r>
            <a:r>
              <a:rPr lang="en-US" dirty="0"/>
              <a:t>“Resolutions to some GLK-GCR related Comments (Part 3)</a:t>
            </a:r>
            <a:r>
              <a:rPr lang="en-US" dirty="0" smtClean="0"/>
              <a:t>”, Ganesh </a:t>
            </a:r>
            <a:r>
              <a:rPr lang="en-US" dirty="0" err="1" smtClean="0"/>
              <a:t>Vendkatesan</a:t>
            </a:r>
            <a:r>
              <a:rPr lang="en-US" dirty="0" smtClean="0"/>
              <a:t> (Intel) edited to r2 during meeting.</a:t>
            </a:r>
            <a:endParaRPr lang="en-US" dirty="0"/>
          </a:p>
          <a:p>
            <a:pPr>
              <a:lnSpc>
                <a:spcPct val="80000"/>
              </a:lnSpc>
            </a:pPr>
            <a:r>
              <a:rPr lang="en-US" b="0" dirty="0" smtClean="0"/>
              <a:t>Recess </a:t>
            </a:r>
            <a:r>
              <a:rPr lang="en-US" b="0" dirty="0"/>
              <a:t>until </a:t>
            </a:r>
            <a:r>
              <a:rPr lang="en-US" b="0" dirty="0" smtClean="0"/>
              <a:t>08:00 Thursday morning.</a:t>
            </a:r>
            <a:endParaRPr lang="en-US" b="0" dirty="0"/>
          </a:p>
        </p:txBody>
      </p:sp>
    </p:spTree>
    <p:extLst>
      <p:ext uri="{BB962C8B-B14F-4D97-AF65-F5344CB8AC3E}">
        <p14:creationId xmlns:p14="http://schemas.microsoft.com/office/powerpoint/2010/main" val="32348348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lvl="1">
              <a:lnSpc>
                <a:spcPct val="90000"/>
              </a:lnSpc>
            </a:pPr>
            <a:r>
              <a:rPr lang="en-US" altLang="ja-JP" dirty="0" smtClean="0">
                <a:cs typeface="ＭＳ Ｐゴシック" charset="0"/>
              </a:rPr>
              <a:t>No response to call for essential patents</a:t>
            </a:r>
            <a:endParaRPr lang="en-US" altLang="ja-JP" b="0" dirty="0" smtClean="0">
              <a:cs typeface="ＭＳ Ｐゴシック" charset="0"/>
            </a:endParaRP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smtClean="0"/>
              <a:t>11-16/</a:t>
            </a:r>
            <a:r>
              <a:rPr lang="en-US" b="0" dirty="0"/>
              <a:t>151r0 </a:t>
            </a:r>
            <a:r>
              <a:rPr lang="en-US" b="0" dirty="0" smtClean="0"/>
              <a:t>“Proposed </a:t>
            </a:r>
            <a:r>
              <a:rPr lang="en-US" b="0" dirty="0"/>
              <a:t>Updates for </a:t>
            </a:r>
            <a:r>
              <a:rPr lang="en-US" b="0" dirty="0" err="1"/>
              <a:t>REVmc</a:t>
            </a:r>
            <a:r>
              <a:rPr lang="en-US" b="0" dirty="0"/>
              <a:t> to 5.1.5” </a:t>
            </a:r>
            <a:endParaRPr lang="en-US" b="0" dirty="0" smtClean="0"/>
          </a:p>
          <a:p>
            <a:pPr>
              <a:lnSpc>
                <a:spcPct val="80000"/>
              </a:lnSpc>
            </a:pPr>
            <a:r>
              <a:rPr lang="en-US" b="0" dirty="0" smtClean="0"/>
              <a:t>11</a:t>
            </a:r>
            <a:r>
              <a:rPr lang="en-US" b="0" dirty="0"/>
              <a:t>-15/540r8 “Updates to </a:t>
            </a:r>
            <a:r>
              <a:rPr lang="en-US" b="0" dirty="0" err="1"/>
              <a:t>REVmc</a:t>
            </a:r>
            <a:r>
              <a:rPr lang="en-US" b="0" dirty="0"/>
              <a:t> </a:t>
            </a:r>
            <a:r>
              <a:rPr lang="en-US" b="0" dirty="0" smtClean="0"/>
              <a:t>5.1.5”</a:t>
            </a:r>
          </a:p>
          <a:p>
            <a:pPr>
              <a:lnSpc>
                <a:spcPct val="80000"/>
              </a:lnSpc>
            </a:pPr>
            <a:r>
              <a:rPr lang="en-US" b="0" dirty="0"/>
              <a:t>11-16/166r2 “Revised 11ak Figures”</a:t>
            </a:r>
          </a:p>
          <a:p>
            <a:pPr>
              <a:lnSpc>
                <a:spcPct val="80000"/>
              </a:lnSpc>
            </a:pPr>
            <a:endParaRPr lang="en-US"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a:t>
            </a:r>
            <a:r>
              <a:rPr lang="en-US" dirty="0" smtClean="0"/>
              <a:t>Monday, 1</a:t>
            </a:r>
            <a:r>
              <a:rPr lang="en-US" baseline="30000" dirty="0" smtClean="0"/>
              <a:t>st</a:t>
            </a:r>
            <a:r>
              <a:rPr lang="en-US" dirty="0" smtClean="0"/>
              <a:t>, 8</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February at </a:t>
            </a:r>
            <a:r>
              <a:rPr lang="en-US" dirty="0"/>
              <a:t>10am Eastern US time.</a:t>
            </a:r>
          </a:p>
          <a:p>
            <a:pPr lvl="1">
              <a:lnSpc>
                <a:spcPct val="80000"/>
              </a:lnSpc>
            </a:pPr>
            <a:r>
              <a:rPr lang="en-US" dirty="0" smtClean="0"/>
              <a:t>Approved by unanimous consent.</a:t>
            </a:r>
          </a:p>
          <a:p>
            <a:pPr>
              <a:lnSpc>
                <a:spcPct val="80000"/>
              </a:lnSpc>
            </a:pPr>
            <a:r>
              <a:rPr lang="en-US" b="0" dirty="0" smtClean="0"/>
              <a:t>Recess </a:t>
            </a:r>
            <a:r>
              <a:rPr lang="en-US" b="0" dirty="0" err="1"/>
              <a:t>TGk</a:t>
            </a:r>
            <a:r>
              <a:rPr lang="en-US" b="0" dirty="0"/>
              <a:t> until 10:30 today</a:t>
            </a:r>
          </a:p>
          <a:p>
            <a:pPr>
              <a:lnSpc>
                <a:spcPct val="80000"/>
              </a:lnSpc>
            </a:pPr>
            <a:r>
              <a:rPr lang="en-US" b="0" dirty="0" smtClean="0"/>
              <a:t>Recess ARC until 16:00 today</a:t>
            </a:r>
            <a:endParaRPr lang="en-US" b="0"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a:t>
            </a:r>
            <a:r>
              <a:rPr lang="en-US" b="0" dirty="0" smtClean="0"/>
              <a:t>Reminder, Approval </a:t>
            </a:r>
            <a:r>
              <a:rPr lang="en-US" b="0" dirty="0"/>
              <a:t>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r>
              <a:rPr lang="en-US" b="0" dirty="0" smtClean="0"/>
              <a:t>.</a:t>
            </a:r>
          </a:p>
          <a:p>
            <a:pPr lvl="1">
              <a:lnSpc>
                <a:spcPct val="80000"/>
              </a:lnSpc>
            </a:pPr>
            <a:r>
              <a:rPr lang="en-US" dirty="0"/>
              <a:t>11-16/</a:t>
            </a:r>
            <a:r>
              <a:rPr lang="en-US" dirty="0" smtClean="0"/>
              <a:t>166r2 </a:t>
            </a:r>
            <a:r>
              <a:rPr lang="en-US" dirty="0"/>
              <a:t>“Revised 11ak Figures”, Philippe Klein (Broadcom</a:t>
            </a:r>
            <a:r>
              <a:rPr lang="en-US" dirty="0" smtClean="0"/>
              <a:t>) edited to r3 and uploaded.</a:t>
            </a:r>
            <a:endParaRPr lang="en-US" dirty="0"/>
          </a:p>
          <a:p>
            <a:pPr lvl="1">
              <a:lnSpc>
                <a:spcPct val="80000"/>
              </a:lnSpc>
            </a:pPr>
            <a:r>
              <a:rPr lang="en-US" b="0" dirty="0" smtClean="0"/>
              <a:t>11</a:t>
            </a:r>
            <a:r>
              <a:rPr lang="en-US" b="0" dirty="0"/>
              <a:t>-16/170r0 “Remaining DEE3 Assigned Comments” Donald Eastlake (Huawei</a:t>
            </a:r>
            <a:r>
              <a:rPr lang="en-US" b="0" dirty="0" smtClean="0"/>
              <a:t>) edited to r1 and uploaded.</a:t>
            </a:r>
          </a:p>
          <a:p>
            <a:pPr lvl="1">
              <a:lnSpc>
                <a:spcPct val="80000"/>
              </a:lnSpc>
            </a:pPr>
            <a:r>
              <a:rPr lang="en-US" dirty="0" smtClean="0"/>
              <a:t>11-16/169r0 “Resolutions to CIDs 60 and 229”, Ganesh </a:t>
            </a:r>
            <a:r>
              <a:rPr lang="en-US" dirty="0" err="1" smtClean="0"/>
              <a:t>Venkatesan</a:t>
            </a:r>
            <a:r>
              <a:rPr lang="en-US" dirty="0" smtClean="0"/>
              <a:t> (Intel) edited to r1 and uploaded.</a:t>
            </a:r>
          </a:p>
          <a:p>
            <a:pPr lvl="1">
              <a:lnSpc>
                <a:spcPct val="80000"/>
              </a:lnSpc>
            </a:pPr>
            <a:r>
              <a:rPr lang="en-US" b="0" dirty="0" smtClean="0"/>
              <a:t>11-15/795r11 “Addressing Comment Resolutions”, David </a:t>
            </a:r>
            <a:r>
              <a:rPr lang="en-US" b="0" dirty="0" err="1" smtClean="0"/>
              <a:t>Kloper</a:t>
            </a:r>
            <a:r>
              <a:rPr lang="en-US" b="0" dirty="0" smtClean="0"/>
              <a:t> (Cisco) edited to r12 and uploaded.</a:t>
            </a:r>
          </a:p>
          <a:p>
            <a:pPr lvl="1">
              <a:lnSpc>
                <a:spcPct val="80000"/>
              </a:lnSpc>
            </a:pPr>
            <a:endParaRPr lang="en-US" b="0" dirty="0" smtClean="0"/>
          </a:p>
          <a:p>
            <a:pPr lvl="1">
              <a:lnSpc>
                <a:spcPct val="80000"/>
              </a:lnSpc>
            </a:pPr>
            <a:endParaRPr lang="en-US" b="0"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[18] Moved, </a:t>
            </a:r>
            <a:r>
              <a:rPr lang="en-US" b="0" dirty="0" smtClean="0"/>
              <a:t>to approve the comment resolutions in the following submissions:</a:t>
            </a:r>
          </a:p>
          <a:p>
            <a:pPr lvl="1">
              <a:lnSpc>
                <a:spcPct val="80000"/>
              </a:lnSpc>
            </a:pPr>
            <a:r>
              <a:rPr lang="en-US" b="0" dirty="0" smtClean="0"/>
              <a:t>11-16/166r3 </a:t>
            </a:r>
            <a:r>
              <a:rPr lang="en-US" dirty="0"/>
              <a:t>“Revised 11ak Figures</a:t>
            </a:r>
            <a:r>
              <a:rPr lang="en-US" dirty="0" smtClean="0"/>
              <a:t>” </a:t>
            </a:r>
          </a:p>
          <a:p>
            <a:pPr lvl="1">
              <a:lnSpc>
                <a:spcPct val="80000"/>
              </a:lnSpc>
            </a:pPr>
            <a:r>
              <a:rPr lang="en-US" b="0" dirty="0" smtClean="0"/>
              <a:t>11</a:t>
            </a:r>
            <a:r>
              <a:rPr lang="en-US" b="0" dirty="0"/>
              <a:t>-16/170r1 </a:t>
            </a:r>
            <a:r>
              <a:rPr lang="en-US" dirty="0"/>
              <a:t>“Remaining DEE3 Assigned Comments</a:t>
            </a:r>
            <a:r>
              <a:rPr lang="en-US" dirty="0" smtClean="0"/>
              <a:t>”</a:t>
            </a:r>
          </a:p>
          <a:p>
            <a:pPr lvl="1">
              <a:lnSpc>
                <a:spcPct val="80000"/>
              </a:lnSpc>
            </a:pPr>
            <a:r>
              <a:rPr lang="en-US" dirty="0" smtClean="0"/>
              <a:t>11-16/138r2 “</a:t>
            </a:r>
            <a:r>
              <a:rPr lang="en-US" dirty="0"/>
              <a:t>Resolutions to some GLK-GCR related Comments (Part 3)</a:t>
            </a:r>
            <a:r>
              <a:rPr lang="en-US" dirty="0" smtClean="0"/>
              <a:t>”</a:t>
            </a:r>
          </a:p>
          <a:p>
            <a:pPr lvl="1">
              <a:lnSpc>
                <a:spcPct val="80000"/>
              </a:lnSpc>
            </a:pPr>
            <a:r>
              <a:rPr lang="en-US" dirty="0"/>
              <a:t>11-16/</a:t>
            </a:r>
            <a:r>
              <a:rPr lang="en-US" dirty="0" smtClean="0"/>
              <a:t>169r1 </a:t>
            </a:r>
            <a:r>
              <a:rPr lang="en-US" dirty="0"/>
              <a:t>“Resolutions to CIDs 60 and 229</a:t>
            </a:r>
            <a:r>
              <a:rPr lang="en-US" dirty="0" smtClean="0"/>
              <a:t>”</a:t>
            </a:r>
          </a:p>
          <a:p>
            <a:pPr>
              <a:lnSpc>
                <a:spcPct val="80000"/>
              </a:lnSpc>
            </a:pPr>
            <a:r>
              <a:rPr lang="en-US" b="0" dirty="0" smtClean="0"/>
              <a:t>and direct the Editor to incorporate them into the draft.</a:t>
            </a:r>
          </a:p>
          <a:p>
            <a:pPr lvl="1">
              <a:lnSpc>
                <a:spcPct val="80000"/>
              </a:lnSpc>
            </a:pPr>
            <a:r>
              <a:rPr lang="en-US" dirty="0" smtClean="0"/>
              <a:t>Moved: Ganesh </a:t>
            </a:r>
            <a:r>
              <a:rPr lang="en-US" dirty="0" err="1" smtClean="0"/>
              <a:t>Venkatesan</a:t>
            </a:r>
            <a:r>
              <a:rPr lang="en-US" dirty="0" smtClean="0"/>
              <a:t>   Seconded: Joseph Levy</a:t>
            </a:r>
          </a:p>
          <a:p>
            <a:pPr lvl="1">
              <a:lnSpc>
                <a:spcPct val="80000"/>
              </a:lnSpc>
            </a:pPr>
            <a:r>
              <a:rPr lang="en-US" b="0" dirty="0" smtClean="0"/>
              <a:t>Yes: 4    No: 0   Abstain: 0</a:t>
            </a:r>
          </a:p>
        </p:txBody>
      </p:sp>
    </p:spTree>
    <p:extLst>
      <p:ext uri="{BB962C8B-B14F-4D97-AF65-F5344CB8AC3E}">
        <p14:creationId xmlns:p14="http://schemas.microsoft.com/office/powerpoint/2010/main" val="162928797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342900" lvl="1" indent="-342900">
              <a:lnSpc>
                <a:spcPct val="80000"/>
              </a:lnSpc>
              <a:buFontTx/>
              <a:buChar char="•"/>
            </a:pPr>
            <a:r>
              <a:rPr lang="en-US" sz="2400" b="1" dirty="0" smtClean="0"/>
              <a:t>[19] Moved</a:t>
            </a:r>
            <a:r>
              <a:rPr lang="en-US" sz="2400" b="1" dirty="0"/>
              <a:t>, </a:t>
            </a:r>
            <a:r>
              <a:rPr lang="en-US" sz="2400" b="0" dirty="0"/>
              <a:t>to approve the </a:t>
            </a:r>
            <a:r>
              <a:rPr lang="en-US" sz="2400" b="0" dirty="0" smtClean="0"/>
              <a:t>updated comment </a:t>
            </a:r>
            <a:r>
              <a:rPr lang="en-US" sz="2400" b="0" dirty="0"/>
              <a:t>resolutions in </a:t>
            </a:r>
            <a:r>
              <a:rPr lang="en-US" sz="2400" dirty="0" smtClean="0"/>
              <a:t>11</a:t>
            </a:r>
            <a:r>
              <a:rPr lang="en-US" sz="2400" dirty="0"/>
              <a:t>-15/795r12 “Addressing Comment Resolutions</a:t>
            </a:r>
            <a:r>
              <a:rPr lang="en-US" sz="2400" dirty="0" smtClean="0"/>
              <a:t>” </a:t>
            </a:r>
            <a:r>
              <a:rPr lang="en-US" sz="2400" b="0" dirty="0" smtClean="0"/>
              <a:t>and </a:t>
            </a:r>
            <a:r>
              <a:rPr lang="en-US" sz="2400" b="0" dirty="0"/>
              <a:t>direct the Editor to incorporate them into the draft.</a:t>
            </a:r>
          </a:p>
          <a:p>
            <a:pPr lvl="1">
              <a:lnSpc>
                <a:spcPct val="80000"/>
              </a:lnSpc>
            </a:pPr>
            <a:r>
              <a:rPr lang="en-US" dirty="0"/>
              <a:t>Moved: </a:t>
            </a:r>
            <a:r>
              <a:rPr lang="en-US" dirty="0" smtClean="0"/>
              <a:t>David </a:t>
            </a:r>
            <a:r>
              <a:rPr lang="en-US" dirty="0" err="1" smtClean="0"/>
              <a:t>Kloper</a:t>
            </a:r>
            <a:r>
              <a:rPr lang="en-US" dirty="0" smtClean="0"/>
              <a:t>   </a:t>
            </a:r>
            <a:r>
              <a:rPr lang="en-US" dirty="0"/>
              <a:t>Seconded: </a:t>
            </a:r>
            <a:r>
              <a:rPr lang="en-US" dirty="0" smtClean="0"/>
              <a:t>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a:t>
            </a:r>
            <a:r>
              <a:rPr lang="en-US" dirty="0" smtClean="0"/>
              <a:t>: 0</a:t>
            </a:r>
            <a:endParaRPr lang="en-US" dirty="0"/>
          </a:p>
          <a:p>
            <a:pPr>
              <a:lnSpc>
                <a:spcPct val="80000"/>
              </a:lnSpc>
            </a:pPr>
            <a:r>
              <a:rPr lang="en-US" b="0" dirty="0" smtClean="0"/>
              <a:t>Recess </a:t>
            </a:r>
            <a:r>
              <a:rPr lang="en-US" b="0" dirty="0"/>
              <a:t>until </a:t>
            </a:r>
            <a:r>
              <a:rPr lang="en-US" b="0" dirty="0" smtClean="0"/>
              <a:t>16:00 today.</a:t>
            </a:r>
            <a:endParaRPr lang="en-US" b="0" dirty="0"/>
          </a:p>
        </p:txBody>
      </p:sp>
    </p:spTree>
    <p:extLst>
      <p:ext uri="{BB962C8B-B14F-4D97-AF65-F5344CB8AC3E}">
        <p14:creationId xmlns:p14="http://schemas.microsoft.com/office/powerpoint/2010/main" val="303924767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lvl="1">
              <a:lnSpc>
                <a:spcPct val="90000"/>
              </a:lnSpc>
            </a:pPr>
            <a:r>
              <a:rPr lang="en-US" altLang="ja-JP" dirty="0" smtClean="0">
                <a:cs typeface="ＭＳ Ｐゴシック" charset="0"/>
              </a:rPr>
              <a:t>No response.</a:t>
            </a:r>
            <a:endParaRPr lang="en-US" altLang="ja-JP" b="0" dirty="0" smtClean="0">
              <a:cs typeface="ＭＳ Ｐゴシック" charset="0"/>
            </a:endParaRP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r>
              <a:rPr lang="en-US" altLang="ja-JP" dirty="0" smtClean="0">
                <a:cs typeface="ＭＳ Ｐゴシック" charset="0"/>
              </a:rPr>
              <a:t>[20] Moved, </a:t>
            </a:r>
            <a:r>
              <a:rPr lang="en-US" altLang="ja-JP" sz="2000" b="0" dirty="0" smtClean="0">
                <a:cs typeface="ＭＳ Ｐゴシック" charset="0"/>
              </a:rPr>
              <a:t>to resolve CID 170 as follows: Revise, change the text </a:t>
            </a:r>
            <a:r>
              <a:rPr lang="en-US" altLang="ja-JP" sz="2000" b="0" dirty="0">
                <a:cs typeface="ＭＳ Ｐゴシック" charset="0"/>
              </a:rPr>
              <a:t>in 10.3.5.3</a:t>
            </a:r>
            <a:r>
              <a:rPr lang="en-US" altLang="ja-JP" sz="2000" b="0" dirty="0" smtClean="0">
                <a:cs typeface="ＭＳ Ｐゴシック" charset="0"/>
              </a:rPr>
              <a:t>: “f</a:t>
            </a:r>
            <a:r>
              <a:rPr lang="en-US" altLang="ja-JP" sz="2000" b="0" dirty="0">
                <a:cs typeface="ＭＳ Ｐゴシック" charset="0"/>
              </a:rPr>
              <a:t>) The SME shall refuse an association request from a STA that does not support all of the rates in the </a:t>
            </a:r>
            <a:r>
              <a:rPr lang="en-US" altLang="ja-JP" sz="2000" b="0" dirty="0" err="1">
                <a:cs typeface="ＭＳ Ｐゴシック" charset="0"/>
              </a:rPr>
              <a:t>BSSBasicRateSet</a:t>
            </a:r>
            <a:r>
              <a:rPr lang="en-US" altLang="ja-JP" sz="2000" b="0" dirty="0">
                <a:cs typeface="ＭＳ Ｐゴシック" charset="0"/>
              </a:rPr>
              <a:t> </a:t>
            </a:r>
            <a:r>
              <a:rPr lang="en-US" altLang="ja-JP" sz="2000" b="0" dirty="0" smtClean="0">
                <a:cs typeface="ＭＳ Ｐゴシック" charset="0"/>
              </a:rPr>
              <a:t>parameter</a:t>
            </a:r>
            <a:r>
              <a:rPr lang="en-US" altLang="ja-JP" sz="2000" b="0" u="sng" dirty="0" smtClean="0">
                <a:cs typeface="ＭＳ Ｐゴシック" charset="0"/>
              </a:rPr>
              <a:t> and the membership selectors in the </a:t>
            </a:r>
            <a:r>
              <a:rPr lang="en-US" altLang="ja-JP" sz="2000" b="0" u="sng" dirty="0" err="1" smtClean="0">
                <a:cs typeface="ＭＳ Ｐゴシック" charset="0"/>
              </a:rPr>
              <a:t>BSSMembershipSelectorSet</a:t>
            </a:r>
            <a:r>
              <a:rPr lang="en-US" altLang="ja-JP" sz="2000" b="0" u="sng" dirty="0" smtClean="0">
                <a:cs typeface="ＭＳ Ｐゴシック" charset="0"/>
              </a:rPr>
              <a:t> parameter</a:t>
            </a:r>
            <a:r>
              <a:rPr lang="en-US" altLang="ja-JP" sz="2000" b="0" dirty="0" smtClean="0">
                <a:cs typeface="ＭＳ Ｐゴシック" charset="0"/>
              </a:rPr>
              <a:t>.” and make the same change to point “e)” in 10.3.5.5.</a:t>
            </a:r>
          </a:p>
          <a:p>
            <a:pPr lvl="1">
              <a:lnSpc>
                <a:spcPct val="90000"/>
              </a:lnSpc>
            </a:pPr>
            <a:r>
              <a:rPr lang="en-US" altLang="ja-JP" dirty="0" smtClean="0">
                <a:cs typeface="ＭＳ Ｐゴシック" charset="0"/>
              </a:rPr>
              <a:t>Moved: Ganesh </a:t>
            </a:r>
            <a:r>
              <a:rPr lang="en-US" altLang="ja-JP" dirty="0" err="1" smtClean="0">
                <a:cs typeface="ＭＳ Ｐゴシック" charset="0"/>
              </a:rPr>
              <a:t>Venkatesan</a:t>
            </a:r>
            <a:r>
              <a:rPr lang="en-US" altLang="ja-JP" dirty="0" smtClean="0">
                <a:cs typeface="ＭＳ Ｐゴシック" charset="0"/>
              </a:rPr>
              <a:t>   Seconded: Michael Fischer</a:t>
            </a:r>
          </a:p>
          <a:p>
            <a:pPr lvl="1">
              <a:lnSpc>
                <a:spcPct val="90000"/>
              </a:lnSpc>
            </a:pPr>
            <a:r>
              <a:rPr lang="en-US" altLang="ja-JP" b="0" dirty="0" smtClean="0">
                <a:cs typeface="ＭＳ Ｐゴシック" charset="0"/>
              </a:rPr>
              <a:t>Yes: 4   No: 0   Abstain: 0</a:t>
            </a:r>
          </a:p>
          <a:p>
            <a:pPr>
              <a:lnSpc>
                <a:spcPct val="90000"/>
              </a:lnSpc>
            </a:pPr>
            <a:endParaRPr lang="en-US" altLang="ja-JP" b="0" dirty="0" smtClean="0">
              <a:cs typeface="ＭＳ Ｐゴシック" charset="0"/>
            </a:endParaRP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altLang="ja-JP" dirty="0" smtClean="0">
                <a:cs typeface="ＭＳ Ｐゴシック" charset="0"/>
              </a:rPr>
              <a:t>[21] Moved, </a:t>
            </a:r>
            <a:r>
              <a:rPr lang="en-US" altLang="ja-JP" b="0" dirty="0" smtClean="0">
                <a:cs typeface="ＭＳ Ｐゴシック" charset="0"/>
              </a:rPr>
              <a:t>to resolve CID 208 as follows: Revise: Adjust this figure to correspond to the role specific portion of the figure on page 14 of 11-15/540r8.</a:t>
            </a:r>
            <a:endParaRPr lang="en-US" altLang="ja-JP" dirty="0" smtClean="0">
              <a:cs typeface="ＭＳ Ｐゴシック" charset="0"/>
            </a:endParaRPr>
          </a:p>
          <a:p>
            <a:pPr lvl="1">
              <a:lnSpc>
                <a:spcPct val="90000"/>
              </a:lnSpc>
            </a:pPr>
            <a:r>
              <a:rPr lang="en-US" altLang="ja-JP" dirty="0" smtClean="0">
                <a:cs typeface="ＭＳ Ｐゴシック" charset="0"/>
              </a:rPr>
              <a:t>Moved: Michael Fischer   Seconded: David </a:t>
            </a:r>
            <a:r>
              <a:rPr lang="en-US" altLang="ja-JP" dirty="0" err="1" smtClean="0">
                <a:cs typeface="ＭＳ Ｐゴシック" charset="0"/>
              </a:rPr>
              <a:t>Kloper</a:t>
            </a:r>
            <a:endParaRPr lang="en-US" altLang="ja-JP" dirty="0" smtClean="0">
              <a:cs typeface="ＭＳ Ｐゴシック" charset="0"/>
            </a:endParaRPr>
          </a:p>
          <a:p>
            <a:pPr lvl="1">
              <a:lnSpc>
                <a:spcPct val="90000"/>
              </a:lnSpc>
            </a:pPr>
            <a:r>
              <a:rPr lang="en-US" altLang="ja-JP" b="0" dirty="0" smtClean="0">
                <a:cs typeface="ＭＳ Ｐゴシック" charset="0"/>
              </a:rPr>
              <a:t>Yes: 4   No: 0   Abstain: 0</a:t>
            </a:r>
          </a:p>
          <a:p>
            <a:pPr>
              <a:lnSpc>
                <a:spcPct val="90000"/>
              </a:lnSpc>
            </a:pPr>
            <a:endParaRPr lang="en-US" altLang="ja-JP" b="0" dirty="0" smtClean="0">
              <a:cs typeface="ＭＳ Ｐゴシック" charset="0"/>
            </a:endParaRP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55536952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r>
              <a:rPr lang="en-US" b="0" dirty="0" smtClean="0"/>
              <a:t>Presentations</a:t>
            </a:r>
            <a:r>
              <a:rPr lang="en-US" b="0" dirty="0"/>
              <a:t>, discussion, and motions to resolve comments from LB 212 and improve the </a:t>
            </a:r>
            <a:r>
              <a:rPr lang="en-US" b="0" dirty="0" err="1"/>
              <a:t>TGak</a:t>
            </a:r>
            <a:r>
              <a:rPr lang="en-US" b="0" dirty="0"/>
              <a:t> Draft</a:t>
            </a:r>
            <a:r>
              <a:rPr lang="en-US" b="0" dirty="0" smtClean="0"/>
              <a:t>.</a:t>
            </a:r>
          </a:p>
          <a:p>
            <a:pPr lvl="1"/>
            <a:r>
              <a:rPr lang="en-US" dirty="0" smtClean="0"/>
              <a:t>11</a:t>
            </a:r>
            <a:r>
              <a:rPr lang="en-US" dirty="0"/>
              <a:t>-15/1275r2 “</a:t>
            </a:r>
            <a:r>
              <a:rPr lang="en-GB" dirty="0"/>
              <a:t>Address-1 Filtering and GLK-GCR </a:t>
            </a:r>
            <a:r>
              <a:rPr lang="en-GB" dirty="0" err="1"/>
              <a:t>Scoreboarding</a:t>
            </a:r>
            <a:r>
              <a:rPr lang="en-US" dirty="0"/>
              <a:t>” </a:t>
            </a:r>
            <a:r>
              <a:rPr lang="en-US" dirty="0" smtClean="0"/>
              <a:t>edited to r3 and uploaded</a:t>
            </a:r>
          </a:p>
          <a:p>
            <a:pPr lvl="1"/>
            <a:endParaRPr lang="en-US" b="0" dirty="0"/>
          </a:p>
          <a:p>
            <a:pPr>
              <a:lnSpc>
                <a:spcPct val="80000"/>
              </a:lnSpc>
            </a:pPr>
            <a:r>
              <a:rPr lang="en-US" dirty="0" smtClean="0"/>
              <a:t>[22] Moved</a:t>
            </a:r>
            <a:r>
              <a:rPr lang="en-US" dirty="0"/>
              <a:t>, </a:t>
            </a:r>
            <a:r>
              <a:rPr lang="en-US" b="0" dirty="0"/>
              <a:t>to approve the draft changes in 11-15/</a:t>
            </a:r>
            <a:r>
              <a:rPr lang="en-US" b="0" dirty="0" smtClean="0"/>
              <a:t>1275r3 </a:t>
            </a:r>
            <a:r>
              <a:rPr lang="en-US" b="0" dirty="0"/>
              <a:t>“</a:t>
            </a:r>
            <a:r>
              <a:rPr lang="en-GB" b="0" dirty="0"/>
              <a:t>Address-1 Filtering and GLK-GCR </a:t>
            </a:r>
            <a:r>
              <a:rPr lang="en-GB" b="0" dirty="0" err="1"/>
              <a:t>Scoreboarding</a:t>
            </a:r>
            <a:r>
              <a:rPr lang="en-US" b="0" dirty="0"/>
              <a:t>” and direct the Editor to incorporate them into the draft.</a:t>
            </a:r>
          </a:p>
          <a:p>
            <a:pPr lvl="1">
              <a:lnSpc>
                <a:spcPct val="80000"/>
              </a:lnSpc>
            </a:pPr>
            <a:r>
              <a:rPr lang="en-US" dirty="0"/>
              <a:t>Moved: </a:t>
            </a:r>
            <a:r>
              <a:rPr lang="en-US" dirty="0" smtClean="0"/>
              <a:t>Ganesh </a:t>
            </a:r>
            <a:r>
              <a:rPr lang="en-US" dirty="0" err="1" smtClean="0"/>
              <a:t>Venkatesan</a:t>
            </a:r>
            <a:r>
              <a:rPr lang="en-US" dirty="0" smtClean="0"/>
              <a:t>   </a:t>
            </a:r>
            <a:r>
              <a:rPr lang="en-US" dirty="0"/>
              <a:t>Seconded: </a:t>
            </a:r>
            <a:r>
              <a:rPr lang="en-US" dirty="0" smtClean="0"/>
              <a:t>Michael Fischer</a:t>
            </a:r>
            <a:endParaRPr lang="en-US" dirty="0"/>
          </a:p>
          <a:p>
            <a:pPr lvl="1">
              <a:lnSpc>
                <a:spcPct val="80000"/>
              </a:lnSpc>
            </a:pPr>
            <a:r>
              <a:rPr lang="en-US" dirty="0"/>
              <a:t>Yes: </a:t>
            </a:r>
            <a:r>
              <a:rPr lang="en-US" dirty="0" smtClean="0"/>
              <a:t>4    </a:t>
            </a:r>
            <a:r>
              <a:rPr lang="en-US" dirty="0"/>
              <a:t>No: </a:t>
            </a:r>
            <a:r>
              <a:rPr lang="en-US" dirty="0" smtClean="0"/>
              <a:t>0   </a:t>
            </a:r>
            <a:r>
              <a:rPr lang="en-US" dirty="0"/>
              <a:t>Abstain</a:t>
            </a:r>
            <a:r>
              <a:rPr lang="en-US" dirty="0" smtClean="0"/>
              <a:t>: 0</a:t>
            </a:r>
            <a:endParaRPr lang="en-US" dirty="0"/>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51000907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smtClean="0"/>
              <a:t>P802.11ak</a:t>
            </a:r>
            <a:r>
              <a:rPr lang="en-US" b="0" dirty="0" smtClean="0"/>
              <a:t> </a:t>
            </a:r>
            <a:r>
              <a:rPr lang="en-US" b="0" dirty="0"/>
              <a:t>Draft_D1.0 as contained in document 11-15/</a:t>
            </a:r>
            <a:r>
              <a:rPr lang="en-US" b="0" dirty="0" smtClean="0"/>
              <a:t>0556r19,</a:t>
            </a:r>
            <a:endParaRPr lang="en-US" b="0" dirty="0"/>
          </a:p>
          <a:p>
            <a:pPr lvl="1"/>
            <a:r>
              <a:rPr lang="en-US" dirty="0" smtClean="0"/>
              <a:t>Instruct </a:t>
            </a:r>
            <a:r>
              <a:rPr lang="en-US" dirty="0"/>
              <a:t>the editor to prepare Draft </a:t>
            </a:r>
            <a:r>
              <a:rPr lang="en-US" dirty="0" smtClean="0"/>
              <a:t>D2.0 incorporating </a:t>
            </a:r>
            <a:r>
              <a:rPr lang="en-US" dirty="0"/>
              <a:t>these resolutions and</a:t>
            </a:r>
            <a:r>
              <a:rPr lang="en-US" dirty="0" smtClean="0"/>
              <a:t>,</a:t>
            </a:r>
            <a:endParaRPr lang="en-US" dirty="0"/>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smtClean="0"/>
              <a:t>[WG] </a:t>
            </a:r>
            <a:r>
              <a:rPr lang="en-GB" dirty="0" smtClean="0"/>
              <a:t>Moved </a:t>
            </a:r>
            <a:r>
              <a:rPr lang="en-GB" dirty="0"/>
              <a:t>by </a:t>
            </a:r>
            <a:r>
              <a:rPr lang="en-GB" dirty="0" smtClean="0"/>
              <a:t>Donald Eastlake on </a:t>
            </a:r>
            <a:r>
              <a:rPr lang="en-GB" dirty="0"/>
              <a:t>behalf of </a:t>
            </a:r>
            <a:r>
              <a:rPr lang="en-US" dirty="0" err="1"/>
              <a:t>TGak</a:t>
            </a:r>
            <a:endParaRPr lang="en-US" dirty="0"/>
          </a:p>
          <a:p>
            <a:pPr lvl="2"/>
            <a:r>
              <a:rPr lang="en-GB" dirty="0"/>
              <a:t>TG vote: </a:t>
            </a:r>
            <a:endParaRPr lang="en-US" dirty="0"/>
          </a:p>
          <a:p>
            <a:pPr lvl="2"/>
            <a:r>
              <a:rPr lang="en-GB" dirty="0"/>
              <a:t>Moved: </a:t>
            </a:r>
            <a:r>
              <a:rPr lang="en-GB" dirty="0" smtClean="0"/>
              <a:t>Michael Fischer,  </a:t>
            </a:r>
            <a:r>
              <a:rPr lang="en-GB" dirty="0"/>
              <a:t>Seconded: </a:t>
            </a:r>
            <a:r>
              <a:rPr lang="en-GB" dirty="0" smtClean="0"/>
              <a:t>Ganesh </a:t>
            </a:r>
            <a:r>
              <a:rPr lang="en-GB" dirty="0" err="1" smtClean="0"/>
              <a:t>Venkatesan</a:t>
            </a:r>
            <a:r>
              <a:rPr lang="en-GB" dirty="0" smtClean="0"/>
              <a:t>, </a:t>
            </a:r>
            <a:r>
              <a:rPr lang="en-GB" dirty="0"/>
              <a:t>Result: </a:t>
            </a:r>
            <a:r>
              <a:rPr lang="en-GB" dirty="0" smtClean="0"/>
              <a:t>4-0-0</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11-15/931r8 “MAH Assigned comments”, Mark Hamilton (Ruckus)</a:t>
            </a:r>
            <a:endParaRPr lang="en-US" sz="2000" b="0" dirty="0"/>
          </a:p>
          <a:p>
            <a:r>
              <a:rPr lang="en-US" sz="2000" b="0" dirty="0" smtClean="0"/>
              <a:t>11-16/14r0 “Comment Resolution r15 Fix-ups”, Donald Eastlake (Huawei)</a:t>
            </a:r>
          </a:p>
          <a:p>
            <a:r>
              <a:rPr lang="en-US" sz="2000" b="0" dirty="0" smtClean="0"/>
              <a:t>11-15/1275r2 “</a:t>
            </a:r>
            <a:r>
              <a:rPr lang="en-GB" sz="2000" b="0" dirty="0"/>
              <a:t>Address-1 Filtering and GLK-GCR </a:t>
            </a:r>
            <a:r>
              <a:rPr lang="en-GB" sz="2000" b="0" dirty="0" err="1" smtClean="0"/>
              <a:t>Scoreboarding</a:t>
            </a:r>
            <a:r>
              <a:rPr lang="en-US" sz="2000" b="0" dirty="0" smtClean="0"/>
              <a:t>”, Ganesh </a:t>
            </a:r>
            <a:r>
              <a:rPr lang="en-US" sz="2000" b="0" dirty="0" err="1" smtClean="0"/>
              <a:t>Venkatesan</a:t>
            </a:r>
            <a:r>
              <a:rPr lang="en-US" sz="2000" b="0" dirty="0" smtClean="0"/>
              <a:t> (Intel)</a:t>
            </a:r>
          </a:p>
          <a:p>
            <a:r>
              <a:rPr lang="en-US" sz="2000" b="0" dirty="0" smtClean="0"/>
              <a:t>11-15/</a:t>
            </a:r>
            <a:r>
              <a:rPr lang="en-US" sz="2000" b="0" dirty="0" smtClean="0"/>
              <a:t>795r12 </a:t>
            </a:r>
            <a:r>
              <a:rPr lang="en-US" sz="2000" b="0" dirty="0" smtClean="0"/>
              <a:t>“Addressing Comment Resolutions”, David </a:t>
            </a:r>
            <a:r>
              <a:rPr lang="en-US" sz="2000" b="0" dirty="0" err="1" smtClean="0"/>
              <a:t>Kloper</a:t>
            </a:r>
            <a:r>
              <a:rPr lang="en-US" sz="2000" b="0" dirty="0" smtClean="0"/>
              <a:t> (Cisco)</a:t>
            </a:r>
          </a:p>
          <a:p>
            <a:r>
              <a:rPr lang="en-US" sz="2000" b="0" dirty="0" smtClean="0"/>
              <a:t>11-16/166r3 “Revised 11ak Figures”, Philippe Klein (Broadcom)</a:t>
            </a:r>
          </a:p>
          <a:p>
            <a:r>
              <a:rPr lang="en-US" sz="2000" b="0" dirty="0"/>
              <a:t>11</a:t>
            </a:r>
            <a:r>
              <a:rPr lang="en-US" sz="2000" b="0" dirty="0" smtClean="0"/>
              <a:t>-16/138r2 </a:t>
            </a:r>
            <a:r>
              <a:rPr lang="en-US" sz="2000" b="0" dirty="0"/>
              <a:t>“Resolutions to some GLK-GCR related Comments (Part 3)”, Ganesh </a:t>
            </a:r>
            <a:r>
              <a:rPr lang="en-US" sz="2000" b="0" dirty="0" err="1"/>
              <a:t>Vendkatesan</a:t>
            </a:r>
            <a:r>
              <a:rPr lang="en-US" sz="2000" b="0" dirty="0"/>
              <a:t> (Intel) </a:t>
            </a:r>
            <a:endParaRPr lang="en-US" sz="2000" b="0" dirty="0" smtClean="0"/>
          </a:p>
          <a:p>
            <a:r>
              <a:rPr lang="en-US" sz="2000" b="0" dirty="0" smtClean="0"/>
              <a:t>11-16/</a:t>
            </a:r>
            <a:r>
              <a:rPr lang="en-US" sz="2000" b="0" dirty="0" smtClean="0"/>
              <a:t>170r1 </a:t>
            </a:r>
            <a:r>
              <a:rPr lang="en-US" sz="2000" b="0" dirty="0" smtClean="0"/>
              <a:t>“Remaining DEE3 Assigned Comments”, Donald Eastlake (Huawei)</a:t>
            </a:r>
          </a:p>
          <a:p>
            <a:pPr marL="342900" lvl="1" indent="-342900">
              <a:buFontTx/>
              <a:buChar char="•"/>
            </a:pPr>
            <a:r>
              <a:rPr lang="en-US" dirty="0"/>
              <a:t>11-16/169r1 “Resolutions to CIDs 60 and 229</a:t>
            </a:r>
            <a:r>
              <a:rPr lang="en-US" dirty="0" smtClean="0"/>
              <a:t>”, </a:t>
            </a:r>
            <a:r>
              <a:rPr lang="en-US" dirty="0"/>
              <a:t>Ganesh </a:t>
            </a:r>
            <a:r>
              <a:rPr lang="en-US" dirty="0" err="1"/>
              <a:t>Vendkatesan</a:t>
            </a:r>
            <a:r>
              <a:rPr lang="en-US" dirty="0"/>
              <a:t> (Intel) </a:t>
            </a:r>
          </a:p>
          <a:p>
            <a:endParaRPr lang="en-US" sz="2000" b="0"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29</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Secretary</a:t>
            </a:r>
          </a:p>
          <a:p>
            <a:pPr lvl="1">
              <a:lnSpc>
                <a:spcPct val="80000"/>
              </a:lnSpc>
            </a:pPr>
            <a:r>
              <a:rPr lang="en-US" dirty="0" smtClean="0"/>
              <a:t>Ganesh </a:t>
            </a:r>
            <a:r>
              <a:rPr lang="en-US" dirty="0" err="1" smtClean="0"/>
              <a:t>Venkatesan</a:t>
            </a:r>
            <a:r>
              <a:rPr lang="en-US" dirty="0" smtClean="0"/>
              <a:t> AM1 &amp; AM2.</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essential patents announced.</a:t>
            </a:r>
            <a:endParaRPr lang="en-US" b="0" dirty="0"/>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dirty="0"/>
              <a:t>Moved</a:t>
            </a:r>
            <a:r>
              <a:rPr lang="en-US" b="0" dirty="0"/>
              <a:t>,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dirty="0" smtClean="0"/>
              <a:t>Moved</a:t>
            </a:r>
            <a:r>
              <a:rPr lang="en-US" dirty="0"/>
              <a:t>, </a:t>
            </a:r>
            <a:r>
              <a:rPr lang="en-US" b="0" dirty="0"/>
              <a:t>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smtClean="0"/>
              <a:t>Approved by unanimous consent.</a:t>
            </a:r>
            <a:endParaRPr lang="en-US" dirty="0"/>
          </a:p>
          <a:p>
            <a:pPr>
              <a:lnSpc>
                <a:spcPct val="80000"/>
              </a:lnSpc>
            </a:pPr>
            <a:r>
              <a:rPr lang="en-US" b="0" dirty="0" smtClean="0"/>
              <a:t>Review of comment resolution status</a:t>
            </a:r>
          </a:p>
          <a:p>
            <a:pPr lvl="1"/>
            <a:r>
              <a:rPr lang="en-US" b="0" dirty="0" smtClean="0"/>
              <a:t>11</a:t>
            </a:r>
            <a:r>
              <a:rPr lang="en-US" b="0" dirty="0"/>
              <a:t>-16/14r0 “Comment Resolution r15 Fix-ups”, Donald Eastlake (Huawei</a:t>
            </a:r>
            <a:r>
              <a:rPr lang="en-US" b="0" dirty="0" smtClean="0"/>
              <a:t>)</a:t>
            </a:r>
          </a:p>
          <a:p>
            <a:pPr lvl="1"/>
            <a:r>
              <a:rPr lang="en-US" dirty="0"/>
              <a:t>11-15/931r8 “MAH Assigned comments”, Mark Hamilton (Ruckus</a:t>
            </a:r>
            <a:r>
              <a:rPr lang="en-US" dirty="0" smtClean="0"/>
              <a:t>)</a:t>
            </a:r>
            <a:endParaRPr lang="en-US" b="0" dirty="0"/>
          </a:p>
          <a:p>
            <a:pPr>
              <a:lnSpc>
                <a:spcPct val="80000"/>
              </a:lnSpc>
            </a:pPr>
            <a:r>
              <a:rPr lang="en-US" b="0" dirty="0" smtClean="0"/>
              <a:t>Recess 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89652</TotalTime>
  <Words>3439</Words>
  <Application>Microsoft Macintosh PowerPoint</Application>
  <PresentationFormat>On-screen Show (4:3)</PresentationFormat>
  <Paragraphs>497</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802-11-Submission</vt:lpstr>
      <vt:lpstr>January 2016 802.11ak Agenda</vt:lpstr>
      <vt:lpstr>IEEE 802.11ak/GLK: Enhancements For Transit Links Within Bridged Networks</vt:lpstr>
      <vt:lpstr>Venue</vt:lpstr>
      <vt:lpstr>TGak Timeline At Start of Meeting</vt:lpstr>
      <vt:lpstr>Sessions</vt:lpstr>
      <vt:lpstr>Monday, 18 January 2016  10:30 – 12:30, Dunwoody Room</vt:lpstr>
      <vt:lpstr>Monday, 18 January 2016  10:30 – 12:30, Dunwoody Room</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Tuesday, 19 January 2016 19:30 – 21:30, Greenbrier Room</vt:lpstr>
      <vt:lpstr>Tuesday, 19 January 2016 19:30 – 21:30, Greenbrier Room</vt:lpstr>
      <vt:lpstr>Tuesday, 19 January 2016 19:30 – 21:30, Greenbrier Room</vt:lpstr>
      <vt:lpstr>Wednesday, 20 January 2016 13:30 – 15:30, Dunwoody Room</vt:lpstr>
      <vt:lpstr>Wednesday, 20 January 2016 13:30 – 15:30, Dunwoody Room</vt:lpstr>
      <vt:lpstr>Thursday, 21 January 2016 08:00 – 10:00, Hanover AB Room</vt:lpstr>
      <vt:lpstr>Thursday, 21 January 2016 08:00 – 10:00, Hanover AB Room</vt:lpstr>
      <vt:lpstr>Thursday, 21 January 2016 10:30 – 12:30, Dunwoody Room</vt:lpstr>
      <vt:lpstr>Thursday, 21 January 2016 10:30 – 12:30, Dunwoody Room</vt:lpstr>
      <vt:lpstr>Thursday, 21 January 2016 10:30 – 12:30, Dunwoody Room</vt:lpstr>
      <vt:lpstr>Thursday, 21 January 2016 16:00 – 18:00, Greenbrier Room</vt:lpstr>
      <vt:lpstr>Thursday, 21 January 2016 16:00 – 18:00, Greenbrier Room</vt:lpstr>
      <vt:lpstr>Thursday, 21 January 2016 16:00 – 18:00, Greenbrier Room</vt:lpstr>
      <vt:lpstr>Thursday, 21 January 2016 16:00 – 18:00, Greenbrier Room </vt:lpstr>
      <vt:lpstr>Submissions List</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1084</cp:revision>
  <cp:lastPrinted>1998-02-10T13:28:06Z</cp:lastPrinted>
  <dcterms:created xsi:type="dcterms:W3CDTF">2006-12-04T03:46:13Z</dcterms:created>
  <dcterms:modified xsi:type="dcterms:W3CDTF">2016-01-21T22:25:33Z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