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69" r:id="rId2"/>
    <p:sldId id="271" r:id="rId3"/>
    <p:sldId id="358" r:id="rId4"/>
    <p:sldId id="460" r:id="rId5"/>
    <p:sldId id="443" r:id="rId6"/>
    <p:sldId id="530" r:id="rId7"/>
    <p:sldId id="414" r:id="rId8"/>
    <p:sldId id="529" r:id="rId9"/>
    <p:sldId id="470" r:id="rId10"/>
    <p:sldId id="471" r:id="rId11"/>
    <p:sldId id="472" r:id="rId12"/>
    <p:sldId id="474" r:id="rId13"/>
    <p:sldId id="499" r:id="rId14"/>
    <p:sldId id="531" r:id="rId15"/>
    <p:sldId id="528" r:id="rId16"/>
    <p:sldId id="518" r:id="rId17"/>
    <p:sldId id="535" r:id="rId18"/>
    <p:sldId id="536" r:id="rId19"/>
    <p:sldId id="532" r:id="rId20"/>
    <p:sldId id="533" r:id="rId21"/>
    <p:sldId id="430" r:id="rId22"/>
    <p:sldId id="513" r:id="rId23"/>
    <p:sldId id="493" r:id="rId24"/>
    <p:sldId id="517" r:id="rId25"/>
    <p:sldId id="526" r:id="rId26"/>
    <p:sldId id="39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98" autoAdjust="0"/>
    <p:restoredTop sz="98109" autoAdjust="0"/>
  </p:normalViewPr>
  <p:slideViewPr>
    <p:cSldViewPr>
      <p:cViewPr varScale="1">
        <p:scale>
          <a:sx n="90" d="100"/>
          <a:sy n="90" d="100"/>
        </p:scale>
        <p:origin x="-112" y="-12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41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P802.11-15/1473r8</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P802.11-15/1473r8</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P802.11-15/1473r8</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P802.11-15/1473r8</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P802.11-15/1473r8</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P802.11-15/1473r8</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P802.11-15/1473r8</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P802.11-15/1473r8</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P802.11-15/1473r8</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P802.11-15/1473r8</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P802.11-15/1473r8</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P802.11-15/1473r8</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P802.11-15/1473r8</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P802.11-15/1473r8</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20</a:t>
            </a:fld>
            <a:endParaRPr lang="en-US"/>
          </a:p>
        </p:txBody>
      </p:sp>
    </p:spTree>
    <p:extLst>
      <p:ext uri="{BB962C8B-B14F-4D97-AF65-F5344CB8AC3E}">
        <p14:creationId xmlns:p14="http://schemas.microsoft.com/office/powerpoint/2010/main" val="25006098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P802.11-15/1473r8</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P802.11-15/1473r8</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P802.11-15/1473r8</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P802.11-15/1473r8</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P802.11-15/1473r8</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P802.11-15/1473r8</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P802.11-15/1473r8</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P802.11-15/1473r8</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P802.11-15/1473r8</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P802.11-15/1473r8</a:t>
            </a:r>
            <a:endParaRPr lang="en-US"/>
          </a:p>
        </p:txBody>
      </p:sp>
      <p:sp>
        <p:nvSpPr>
          <p:cNvPr id="5" name="Date Placeholder 4"/>
          <p:cNvSpPr>
            <a:spLocks noGrp="1"/>
          </p:cNvSpPr>
          <p:nvPr>
            <p:ph type="dt" idx="11"/>
          </p:nvPr>
        </p:nvSpPr>
        <p:spPr/>
        <p:txBody>
          <a:bodyPr/>
          <a:lstStyle/>
          <a:p>
            <a:r>
              <a:rPr lang="en-US" smtClean="0"/>
              <a:t>January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274764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P802.11-15/1473r8</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P802.11-15/1473r8</a:t>
            </a:r>
            <a:endParaRPr lang="en-US"/>
          </a:p>
        </p:txBody>
      </p:sp>
      <p:sp>
        <p:nvSpPr>
          <p:cNvPr id="5" name="Rectangle 3"/>
          <p:cNvSpPr>
            <a:spLocks noGrp="1" noChangeArrowheads="1"/>
          </p:cNvSpPr>
          <p:nvPr>
            <p:ph type="dt" idx="1"/>
          </p:nvPr>
        </p:nvSpPr>
        <p:spPr>
          <a:ln/>
        </p:spPr>
        <p:txBody>
          <a:bodyPr/>
          <a:lstStyle/>
          <a:p>
            <a:r>
              <a:rPr lang="en-US" smtClean="0"/>
              <a:t>January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1473r8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2016-01-17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13:30 – 15:30, </a:t>
            </a:r>
            <a:r>
              <a:rPr lang="en-US" dirty="0">
                <a:latin typeface="Arial" charset="0"/>
                <a:cs typeface="Arial" charset="0"/>
              </a:rPr>
              <a:t>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smtClean="0"/>
              <a:t>Chair acts as Secretary for this session.</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lvl="1">
              <a:lnSpc>
                <a:spcPct val="80000"/>
              </a:lnSpc>
            </a:pPr>
            <a:r>
              <a:rPr lang="en-US" dirty="0" smtClean="0"/>
              <a:t>11</a:t>
            </a:r>
            <a:r>
              <a:rPr lang="en-US" dirty="0"/>
              <a:t>-15/931r8 “MAH Assigned comments”, Mark Hamilton (Ruckus)</a:t>
            </a:r>
          </a:p>
          <a:p>
            <a:pPr>
              <a:lnSpc>
                <a:spcPct val="80000"/>
              </a:lnSpc>
            </a:pPr>
            <a:r>
              <a:rPr lang="en-US" b="0" dirty="0" smtClean="0"/>
              <a:t>Recess until 19:30 tomorrow.</a:t>
            </a:r>
          </a:p>
          <a:p>
            <a:pPr>
              <a:lnSpc>
                <a:spcPct val="80000"/>
              </a:lnSpc>
            </a:pPr>
            <a:endParaRPr lang="en-US" b="0" dirty="0" smtClean="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 </a:t>
            </a:r>
            <a:r>
              <a:rPr lang="en-US" sz="4000" dirty="0" smtClean="0">
                <a:latin typeface="Arial" charset="0"/>
                <a:cs typeface="Arial" charset="0"/>
              </a:rPr>
              <a:t>18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a:t>
            </a:r>
            <a:r>
              <a:rPr lang="en-US" dirty="0">
                <a:latin typeface="Arial" charset="0"/>
                <a:cs typeface="Arial" charset="0"/>
              </a:rPr>
              <a:t>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smtClean="0"/>
              <a:t>Chair took notes.</a:t>
            </a:r>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smtClean="0"/>
              <a:t>Presentations and discussion to resolve comments from LB 212 and improve the </a:t>
            </a:r>
            <a:r>
              <a:rPr lang="en-US" b="0" dirty="0" err="1" smtClean="0"/>
              <a:t>TGak</a:t>
            </a:r>
            <a:r>
              <a:rPr lang="en-US" b="0" dirty="0" smtClean="0"/>
              <a:t> Draft.</a:t>
            </a:r>
          </a:p>
          <a:p>
            <a:pPr lvl="1">
              <a:lnSpc>
                <a:spcPct val="80000"/>
              </a:lnSpc>
            </a:pPr>
            <a:r>
              <a:rPr lang="en-US" dirty="0" smtClean="0"/>
              <a:t>11</a:t>
            </a:r>
            <a:r>
              <a:rPr lang="en-US" dirty="0"/>
              <a:t>-15/931r8 “MAH Assigned comments”, Mark Hamilton (Ruckus)</a:t>
            </a:r>
          </a:p>
          <a:p>
            <a:pPr>
              <a:lnSpc>
                <a:spcPct val="80000"/>
              </a:lnSpc>
            </a:pPr>
            <a:r>
              <a:rPr lang="en-US" b="0" dirty="0" smtClean="0"/>
              <a:t>Recess until 16:00 tomorrow.</a:t>
            </a:r>
          </a:p>
          <a:p>
            <a:pPr>
              <a:lnSpc>
                <a:spcPct val="80000"/>
              </a:lnSpc>
            </a:pPr>
            <a:endParaRPr lang="en-US" b="0" dirty="0" smtClean="0"/>
          </a:p>
        </p:txBody>
      </p:sp>
    </p:spTree>
    <p:extLst>
      <p:ext uri="{BB962C8B-B14F-4D97-AF65-F5344CB8AC3E}">
        <p14:creationId xmlns:p14="http://schemas.microsoft.com/office/powerpoint/2010/main" val="426430748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19 January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16:00 – 18:00,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lvl="1">
              <a:lnSpc>
                <a:spcPct val="80000"/>
              </a:lnSpc>
            </a:pPr>
            <a:r>
              <a:rPr lang="en-US" dirty="0" smtClean="0"/>
              <a:t>Chair taking notes.</a:t>
            </a:r>
            <a:endParaRPr lang="en-US" b="0" dirty="0"/>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r>
              <a:rPr lang="en-US" b="0" dirty="0" smtClean="0"/>
              <a:t>.</a:t>
            </a:r>
          </a:p>
          <a:p>
            <a:pPr lvl="1">
              <a:lnSpc>
                <a:spcPct val="80000"/>
              </a:lnSpc>
            </a:pPr>
            <a:r>
              <a:rPr lang="en-US" dirty="0" smtClean="0"/>
              <a:t>Modified 4-13 figures reviewed.</a:t>
            </a:r>
          </a:p>
          <a:p>
            <a:pPr lvl="1">
              <a:lnSpc>
                <a:spcPct val="80000"/>
              </a:lnSpc>
            </a:pPr>
            <a:r>
              <a:rPr lang="en-US" dirty="0"/>
              <a:t>11-15/795r9 “Addressing Comment Resolutions”, David </a:t>
            </a:r>
            <a:r>
              <a:rPr lang="en-US" dirty="0" err="1"/>
              <a:t>Kloper</a:t>
            </a:r>
            <a:r>
              <a:rPr lang="en-US" dirty="0"/>
              <a:t> (Cisco</a:t>
            </a:r>
            <a:r>
              <a:rPr lang="en-US" dirty="0" smtClean="0"/>
              <a:t>)</a:t>
            </a:r>
            <a:endParaRPr lang="en-US" b="0" dirty="0"/>
          </a:p>
          <a:p>
            <a:pPr>
              <a:lnSpc>
                <a:spcPct val="80000"/>
              </a:lnSpc>
            </a:pPr>
            <a:r>
              <a:rPr lang="en-US" b="0" dirty="0"/>
              <a:t>Recess until </a:t>
            </a:r>
            <a:r>
              <a:rPr lang="en-US" b="0" dirty="0" smtClean="0"/>
              <a:t>19:30.</a:t>
            </a: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r>
              <a:rPr lang="en-US" b="0" dirty="0" smtClean="0"/>
              <a:t>.</a:t>
            </a:r>
          </a:p>
          <a:p>
            <a:pPr lvl="1">
              <a:lnSpc>
                <a:spcPct val="80000"/>
              </a:lnSpc>
            </a:pPr>
            <a:r>
              <a:rPr lang="en-US" dirty="0" smtClean="0"/>
              <a:t>Ganesh </a:t>
            </a:r>
            <a:r>
              <a:rPr lang="en-US" dirty="0" err="1" smtClean="0"/>
              <a:t>Venkatesan</a:t>
            </a:r>
            <a:r>
              <a:rPr lang="en-US" dirty="0" smtClean="0"/>
              <a:t> volunteers to take minutes.</a:t>
            </a:r>
            <a:endParaRPr lang="en-US" b="0" dirty="0"/>
          </a:p>
          <a:p>
            <a:pPr>
              <a:lnSpc>
                <a:spcPct val="80000"/>
              </a:lnSpc>
            </a:pPr>
            <a:r>
              <a:rPr lang="en-US" b="0" dirty="0"/>
              <a:t>Call for essential patents</a:t>
            </a:r>
            <a:r>
              <a:rPr lang="en-US" b="0" dirty="0" smtClean="0"/>
              <a:t>.</a:t>
            </a:r>
          </a:p>
          <a:p>
            <a:pPr lvl="1">
              <a:lnSpc>
                <a:spcPct val="80000"/>
              </a:lnSpc>
            </a:pPr>
            <a:r>
              <a:rPr lang="en-US" dirty="0" smtClean="0"/>
              <a:t>No response.</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dirty="0"/>
              <a:t>[16] Moved</a:t>
            </a:r>
            <a:r>
              <a:rPr lang="en-US" b="0" dirty="0"/>
              <a:t>, to adopt the comment resolutions in 11-15/931r9 </a:t>
            </a:r>
            <a:r>
              <a:rPr lang="en-US" dirty="0"/>
              <a:t>except</a:t>
            </a:r>
            <a:r>
              <a:rPr lang="en-US" b="0" dirty="0"/>
              <a:t> for the resolutions of CIDs 184, 208, and 434 and direct the Editor to incorporate then into the 11ak Draft.</a:t>
            </a:r>
          </a:p>
          <a:p>
            <a:pPr lvl="1">
              <a:lnSpc>
                <a:spcPct val="80000"/>
              </a:lnSpc>
            </a:pPr>
            <a:r>
              <a:rPr lang="en-US" dirty="0"/>
              <a:t>Moved: Michael Fischer   Seconded: Joseph Levy</a:t>
            </a:r>
          </a:p>
          <a:p>
            <a:pPr lvl="1">
              <a:lnSpc>
                <a:spcPct val="80000"/>
              </a:lnSpc>
            </a:pPr>
            <a:r>
              <a:rPr lang="en-US" dirty="0"/>
              <a:t>Yes: 5   No: 0   Abstain: 0</a:t>
            </a:r>
          </a:p>
          <a:p>
            <a:pPr>
              <a:lnSpc>
                <a:spcPct val="80000"/>
              </a:lnSpc>
            </a:pPr>
            <a:endParaRPr lang="en-US" b="0" dirty="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GB" dirty="0" smtClean="0"/>
              <a:t>[17] Moved</a:t>
            </a:r>
            <a:r>
              <a:rPr lang="en-GB" dirty="0"/>
              <a:t>, </a:t>
            </a:r>
            <a:r>
              <a:rPr lang="en-GB" b="0" dirty="0"/>
              <a:t>to change the resolution of the following comment as indicated:</a:t>
            </a:r>
            <a:endParaRPr lang="en-US" b="0" dirty="0"/>
          </a:p>
          <a:p>
            <a:pPr lvl="1"/>
            <a:r>
              <a:rPr lang="en-GB" u="sng" dirty="0"/>
              <a:t>CID	Resolution Change</a:t>
            </a:r>
            <a:endParaRPr lang="en-US" dirty="0"/>
          </a:p>
          <a:p>
            <a:pPr lvl="1"/>
            <a:r>
              <a:rPr lang="en-GB" dirty="0"/>
              <a:t>  </a:t>
            </a:r>
            <a:r>
              <a:rPr lang="en-GB" dirty="0" smtClean="0"/>
              <a:t>53      </a:t>
            </a:r>
            <a:r>
              <a:rPr lang="en-GB" dirty="0"/>
              <a:t>Set to not resolved.</a:t>
            </a:r>
            <a:endParaRPr lang="en-US" dirty="0"/>
          </a:p>
          <a:p>
            <a:pPr lvl="1"/>
            <a:r>
              <a:rPr lang="en-GB" dirty="0"/>
              <a:t>  </a:t>
            </a:r>
            <a:r>
              <a:rPr lang="en-GB" dirty="0" smtClean="0"/>
              <a:t>86</a:t>
            </a:r>
            <a:r>
              <a:rPr lang="en-GB" dirty="0"/>
              <a:t> </a:t>
            </a:r>
            <a:r>
              <a:rPr lang="en-GB" dirty="0" smtClean="0"/>
              <a:t>     Set </a:t>
            </a:r>
            <a:r>
              <a:rPr lang="en-GB" dirty="0"/>
              <a:t>to: “Revise, see 11-15-796r7”</a:t>
            </a:r>
            <a:endParaRPr lang="en-US" dirty="0"/>
          </a:p>
          <a:p>
            <a:pPr lvl="1"/>
            <a:r>
              <a:rPr lang="en-GB" dirty="0"/>
              <a:t> </a:t>
            </a:r>
            <a:r>
              <a:rPr lang="en-GB" dirty="0" smtClean="0"/>
              <a:t> </a:t>
            </a:r>
            <a:r>
              <a:rPr lang="en-GB" dirty="0"/>
              <a:t>89      Change to “Revise, see CID 192”</a:t>
            </a:r>
            <a:endParaRPr lang="en-US" dirty="0"/>
          </a:p>
          <a:p>
            <a:pPr lvl="1"/>
            <a:r>
              <a:rPr lang="en-GB" dirty="0" smtClean="0"/>
              <a:t>135</a:t>
            </a:r>
            <a:r>
              <a:rPr lang="en-GB" dirty="0"/>
              <a:t> </a:t>
            </a:r>
            <a:r>
              <a:rPr lang="en-GB" dirty="0" smtClean="0"/>
              <a:t>     Set </a:t>
            </a:r>
            <a:r>
              <a:rPr lang="en-GB" dirty="0"/>
              <a:t>to: “Reject, duplicate of CID 126.</a:t>
            </a:r>
            <a:r>
              <a:rPr lang="en-GB" dirty="0" smtClean="0"/>
              <a:t>”</a:t>
            </a:r>
            <a:r>
              <a:rPr lang="en-GB" dirty="0"/>
              <a:t> </a:t>
            </a:r>
            <a:endParaRPr lang="en-US" dirty="0"/>
          </a:p>
          <a:p>
            <a:pPr lvl="1"/>
            <a:r>
              <a:rPr lang="en-GB" dirty="0"/>
              <a:t>	Mover: </a:t>
            </a:r>
            <a:r>
              <a:rPr lang="en-GB" dirty="0" smtClean="0"/>
              <a:t>Ganesh </a:t>
            </a:r>
            <a:r>
              <a:rPr lang="en-GB" dirty="0" err="1" smtClean="0"/>
              <a:t>Venkatesan</a:t>
            </a:r>
            <a:r>
              <a:rPr lang="en-GB" dirty="0" smtClean="0"/>
              <a:t>   </a:t>
            </a:r>
            <a:r>
              <a:rPr lang="en-GB" dirty="0"/>
              <a:t>Seconder: </a:t>
            </a:r>
            <a:r>
              <a:rPr lang="en-GB" dirty="0" smtClean="0"/>
              <a:t>David </a:t>
            </a:r>
            <a:r>
              <a:rPr lang="en-GB" dirty="0" err="1" smtClean="0"/>
              <a:t>Kloper</a:t>
            </a:r>
            <a:endParaRPr lang="en-US" dirty="0"/>
          </a:p>
          <a:p>
            <a:pPr lvl="1"/>
            <a:r>
              <a:rPr lang="en-GB" dirty="0"/>
              <a:t>	Yes: </a:t>
            </a:r>
            <a:r>
              <a:rPr lang="en-GB" dirty="0" smtClean="0"/>
              <a:t>5   </a:t>
            </a:r>
            <a:r>
              <a:rPr lang="en-GB" dirty="0"/>
              <a:t>No: </a:t>
            </a:r>
            <a:r>
              <a:rPr lang="en-GB" dirty="0" smtClean="0"/>
              <a:t>0   </a:t>
            </a:r>
            <a:r>
              <a:rPr lang="en-GB" dirty="0"/>
              <a:t>Abstain: </a:t>
            </a:r>
            <a:r>
              <a:rPr lang="en-GB" dirty="0" smtClean="0"/>
              <a:t>0</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19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19:30 – 21:30, Greenbrier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 </a:t>
            </a:r>
            <a:r>
              <a:rPr lang="en-US" b="0" dirty="0"/>
              <a:t>and discussion to resolve comments from LB 212 and improve the </a:t>
            </a:r>
            <a:r>
              <a:rPr lang="en-US" b="0" dirty="0" err="1"/>
              <a:t>TGak</a:t>
            </a:r>
            <a:r>
              <a:rPr lang="en-US" b="0" dirty="0"/>
              <a:t> Draft.</a:t>
            </a:r>
          </a:p>
          <a:p>
            <a:pPr lvl="1">
              <a:lnSpc>
                <a:spcPct val="80000"/>
              </a:lnSpc>
            </a:pPr>
            <a:r>
              <a:rPr lang="en-US" dirty="0"/>
              <a:t>11-15/1275r1 “</a:t>
            </a:r>
            <a:r>
              <a:rPr lang="en-GB" dirty="0"/>
              <a:t>Address-1 Filtering and GLK-GCR </a:t>
            </a:r>
            <a:r>
              <a:rPr lang="en-GB" dirty="0" err="1"/>
              <a:t>Scoreboarding</a:t>
            </a:r>
            <a:r>
              <a:rPr lang="en-US" dirty="0"/>
              <a:t>”, Ganesh </a:t>
            </a:r>
            <a:r>
              <a:rPr lang="en-US" dirty="0" err="1"/>
              <a:t>Venkatesan</a:t>
            </a:r>
            <a:r>
              <a:rPr lang="en-US" dirty="0"/>
              <a:t> (Intel)</a:t>
            </a:r>
          </a:p>
          <a:p>
            <a:pPr>
              <a:lnSpc>
                <a:spcPct val="80000"/>
              </a:lnSpc>
            </a:pPr>
            <a:r>
              <a:rPr lang="en-US" b="0" dirty="0" smtClean="0"/>
              <a:t>Recess </a:t>
            </a:r>
            <a:r>
              <a:rPr lang="en-US" b="0" dirty="0"/>
              <a:t>until </a:t>
            </a:r>
            <a:r>
              <a:rPr lang="en-US" b="0" dirty="0" smtClean="0"/>
              <a:t>13:</a:t>
            </a:r>
            <a:r>
              <a:rPr lang="en-US" b="0" dirty="0"/>
              <a:t>3</a:t>
            </a:r>
            <a:r>
              <a:rPr lang="en-US" b="0" dirty="0" smtClean="0"/>
              <a:t>0 Wednesday afternoon.</a:t>
            </a:r>
            <a:endParaRPr lang="en-US" b="0" dirty="0"/>
          </a:p>
        </p:txBody>
      </p:sp>
    </p:spTree>
    <p:extLst>
      <p:ext uri="{BB962C8B-B14F-4D97-AF65-F5344CB8AC3E}">
        <p14:creationId xmlns:p14="http://schemas.microsoft.com/office/powerpoint/2010/main" val="19826709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a:t>
            </a:r>
            <a:r>
              <a:rPr lang="en-US" sz="4400" dirty="0" smtClean="0">
                <a:latin typeface="Arial" charset="0"/>
                <a:cs typeface="Arial" charset="0"/>
              </a:rPr>
              <a:t>, </a:t>
            </a:r>
            <a:r>
              <a:rPr lang="en-US" sz="4000" dirty="0" smtClean="0">
                <a:latin typeface="Arial" charset="0"/>
                <a:cs typeface="Arial" charset="0"/>
              </a:rPr>
              <a:t>20 </a:t>
            </a:r>
            <a:r>
              <a:rPr lang="en-US" sz="4000" dirty="0">
                <a:latin typeface="Arial" charset="0"/>
                <a:cs typeface="Arial" charset="0"/>
              </a:rPr>
              <a:t>January 2016</a:t>
            </a:r>
            <a:br>
              <a:rPr lang="en-US" sz="4000" dirty="0">
                <a:latin typeface="Arial" charset="0"/>
                <a:cs typeface="Arial" charset="0"/>
              </a:rPr>
            </a:br>
            <a:r>
              <a:rPr lang="en-US" dirty="0" smtClean="0">
                <a:latin typeface="Arial" charset="0"/>
                <a:cs typeface="Arial" charset="0"/>
              </a:rPr>
              <a:t>13:30 – 15:30, Dunwoody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from LB 212 and improve the </a:t>
            </a:r>
            <a:r>
              <a:rPr lang="en-US" b="0" dirty="0" err="1"/>
              <a:t>TGak</a:t>
            </a:r>
            <a:r>
              <a:rPr lang="en-US" b="0" dirty="0"/>
              <a:t> Draft</a:t>
            </a:r>
            <a:r>
              <a:rPr lang="en-US" b="0" dirty="0" smtClean="0"/>
              <a:t>.</a:t>
            </a:r>
          </a:p>
          <a:p>
            <a:pPr>
              <a:lnSpc>
                <a:spcPct val="80000"/>
              </a:lnSpc>
            </a:pPr>
            <a:r>
              <a:rPr lang="en-US" b="0" dirty="0" smtClean="0"/>
              <a:t>Discussion of agenda for Thursday morning joint meeting.</a:t>
            </a:r>
            <a:endParaRPr lang="en-US" b="0" dirty="0"/>
          </a:p>
          <a:p>
            <a:pPr>
              <a:lnSpc>
                <a:spcPct val="80000"/>
              </a:lnSpc>
            </a:pPr>
            <a:r>
              <a:rPr lang="en-US" b="0" dirty="0"/>
              <a:t>Recess until </a:t>
            </a:r>
            <a:r>
              <a:rPr lang="en-US" b="0" dirty="0" smtClean="0"/>
              <a:t>08:00 Thursday morning.</a:t>
            </a:r>
            <a:endParaRPr lang="en-US" b="0" dirty="0"/>
          </a:p>
        </p:txBody>
      </p:sp>
    </p:spTree>
    <p:extLst>
      <p:ext uri="{BB962C8B-B14F-4D97-AF65-F5344CB8AC3E}">
        <p14:creationId xmlns:p14="http://schemas.microsoft.com/office/powerpoint/2010/main" val="377638458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p>
          <a:p>
            <a:pPr algn="ctr">
              <a:lnSpc>
                <a:spcPct val="90000"/>
              </a:lnSpc>
              <a:buFontTx/>
              <a:buNone/>
            </a:pPr>
            <a:r>
              <a:rPr lang="en-US" sz="2800" dirty="0" smtClean="0">
                <a:latin typeface="Arial" charset="0"/>
              </a:rPr>
              <a:t>18-21 January,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latin typeface="Arial"/>
                <a:cs typeface="Arial"/>
              </a:rPr>
              <a:t>Submissions </a:t>
            </a:r>
            <a:r>
              <a:rPr lang="en-US" dirty="0" smtClean="0">
                <a:latin typeface="Arial"/>
                <a:cs typeface="Arial"/>
              </a:rPr>
              <a:t>List</a:t>
            </a:r>
            <a:endParaRPr lang="en-US" dirty="0">
              <a:latin typeface="Arial"/>
              <a:cs typeface="Arial"/>
            </a:endParaRPr>
          </a:p>
        </p:txBody>
      </p:sp>
      <p:sp>
        <p:nvSpPr>
          <p:cNvPr id="8" name="Content Placeholder 7"/>
          <p:cNvSpPr>
            <a:spLocks noGrp="1"/>
          </p:cNvSpPr>
          <p:nvPr>
            <p:ph idx="1"/>
          </p:nvPr>
        </p:nvSpPr>
        <p:spPr>
          <a:xfrm>
            <a:off x="685800" y="1600200"/>
            <a:ext cx="7772400" cy="4495800"/>
          </a:xfrm>
        </p:spPr>
        <p:txBody>
          <a:bodyPr/>
          <a:lstStyle/>
          <a:p>
            <a:r>
              <a:rPr lang="en-US" dirty="0" smtClean="0"/>
              <a:t>11-15/931r8 “MAH Assigned comments”, Mark Hamilton (Ruckus)</a:t>
            </a:r>
            <a:endParaRPr lang="en-US" dirty="0"/>
          </a:p>
          <a:p>
            <a:r>
              <a:rPr lang="en-US" dirty="0" smtClean="0"/>
              <a:t>11-16/14r0 “Comment Resolution r15 Fix-ups”, Donald Eastlake (Huawei)</a:t>
            </a:r>
          </a:p>
          <a:p>
            <a:r>
              <a:rPr lang="en-US" dirty="0" smtClean="0"/>
              <a:t>11-15/</a:t>
            </a:r>
            <a:r>
              <a:rPr lang="en-US" dirty="0" smtClean="0"/>
              <a:t>1275r2 </a:t>
            </a:r>
            <a:r>
              <a:rPr lang="en-US" dirty="0" smtClean="0"/>
              <a:t>“</a:t>
            </a:r>
            <a:r>
              <a:rPr lang="en-GB" dirty="0"/>
              <a:t>Address-1 Filtering and GLK-GCR </a:t>
            </a:r>
            <a:r>
              <a:rPr lang="en-GB" dirty="0" err="1" smtClean="0"/>
              <a:t>Scoreboarding</a:t>
            </a:r>
            <a:r>
              <a:rPr lang="en-US" dirty="0" smtClean="0"/>
              <a:t>”, Ganesh </a:t>
            </a:r>
            <a:r>
              <a:rPr lang="en-US" dirty="0" err="1" smtClean="0"/>
              <a:t>Venkatesan</a:t>
            </a:r>
            <a:r>
              <a:rPr lang="en-US" dirty="0" smtClean="0"/>
              <a:t> (Intel</a:t>
            </a:r>
            <a:r>
              <a:rPr lang="en-US" dirty="0" smtClean="0"/>
              <a:t>)</a:t>
            </a:r>
          </a:p>
          <a:p>
            <a:r>
              <a:rPr lang="en-US" dirty="0" smtClean="0"/>
              <a:t>11-15/795r10 “Addressing Comment Resolutions”, David </a:t>
            </a:r>
            <a:r>
              <a:rPr lang="en-US" dirty="0" err="1" smtClean="0"/>
              <a:t>Kloper</a:t>
            </a:r>
            <a:r>
              <a:rPr lang="en-US" dirty="0" smtClean="0"/>
              <a:t> (Cisco)</a:t>
            </a:r>
          </a:p>
          <a:p>
            <a:r>
              <a:rPr lang="en-US" dirty="0" smtClean="0"/>
              <a:t>11-15/1276r1 </a:t>
            </a:r>
            <a:endParaRPr lang="en-US" dirty="0"/>
          </a:p>
        </p:txBody>
      </p:sp>
      <p:sp>
        <p:nvSpPr>
          <p:cNvPr id="5" name="Date Placeholder 4"/>
          <p:cNvSpPr>
            <a:spLocks noGrp="1"/>
          </p:cNvSpPr>
          <p:nvPr>
            <p:ph type="dt" sz="half" idx="10"/>
          </p:nvPr>
        </p:nvSpPr>
        <p:spPr/>
        <p:txBody>
          <a:bodyPr/>
          <a:lstStyle/>
          <a:p>
            <a:r>
              <a:rPr lang="en-US" smtClean="0"/>
              <a:t>January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20</a:t>
            </a:fld>
            <a:endParaRPr lang="en-US"/>
          </a:p>
        </p:txBody>
      </p:sp>
    </p:spTree>
    <p:extLst>
      <p:ext uri="{BB962C8B-B14F-4D97-AF65-F5344CB8AC3E}">
        <p14:creationId xmlns:p14="http://schemas.microsoft.com/office/powerpoint/2010/main" val="252101853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21 </a:t>
            </a:r>
            <a:r>
              <a:rPr lang="en-US" sz="4000" dirty="0">
                <a:latin typeface="Arial" charset="0"/>
                <a:cs typeface="Arial" charset="0"/>
              </a:rPr>
              <a:t>January </a:t>
            </a:r>
            <a:r>
              <a:rPr lang="en-US" sz="4000" dirty="0" smtClean="0">
                <a:latin typeface="Arial" charset="0"/>
                <a:cs typeface="Arial" charset="0"/>
              </a:rPr>
              <a:t>2016</a:t>
            </a:r>
            <a:br>
              <a:rPr lang="en-US" sz="4000" dirty="0" smtClean="0">
                <a:latin typeface="Arial" charset="0"/>
                <a:cs typeface="Arial" charset="0"/>
              </a:rPr>
            </a:br>
            <a:r>
              <a:rPr lang="en-US" dirty="0" smtClean="0">
                <a:latin typeface="Arial" charset="0"/>
                <a:cs typeface="Arial" charset="0"/>
              </a:rPr>
              <a:t>08:00 – 10:00, Hanover AB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21 January 2016</a:t>
            </a:r>
            <a:br>
              <a:rPr lang="en-US" sz="4000" dirty="0" smtClean="0">
                <a:latin typeface="Arial" charset="0"/>
                <a:cs typeface="Arial" charset="0"/>
              </a:rPr>
            </a:br>
            <a:r>
              <a:rPr lang="en-US" dirty="0" smtClean="0">
                <a:latin typeface="Arial" charset="0"/>
                <a:cs typeface="Arial" charset="0"/>
              </a:rPr>
              <a:t>08:00 – 10:00, </a:t>
            </a:r>
            <a:r>
              <a:rPr lang="en-US" dirty="0">
                <a:latin typeface="Arial" charset="0"/>
                <a:cs typeface="Arial" charset="0"/>
              </a:rPr>
              <a:t>Hanover AB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March 2016 802.11 </a:t>
            </a:r>
            <a:r>
              <a:rPr lang="en-US" dirty="0"/>
              <a:t>meeting on Thursday, </a:t>
            </a:r>
            <a:r>
              <a:rPr lang="en-US" dirty="0" smtClean="0"/>
              <a:t>TBD at </a:t>
            </a:r>
            <a:r>
              <a:rPr lang="en-US" dirty="0"/>
              <a:t>10am Eastern US time.</a:t>
            </a:r>
          </a:p>
          <a:p>
            <a:pPr lvl="1">
              <a:lnSpc>
                <a:spcPct val="80000"/>
              </a:lnSpc>
            </a:pPr>
            <a:r>
              <a:rPr lang="en-US" dirty="0" smtClean="0"/>
              <a:t>Mover:    Seconder: </a:t>
            </a:r>
          </a:p>
          <a:p>
            <a:pPr lvl="1">
              <a:lnSpc>
                <a:spcPct val="80000"/>
              </a:lnSpc>
            </a:pPr>
            <a:r>
              <a:rPr lang="en-US" dirty="0" smtClean="0"/>
              <a:t>Yes:    No:    Abstain: </a:t>
            </a:r>
          </a:p>
          <a:p>
            <a:pPr>
              <a:lnSpc>
                <a:spcPct val="80000"/>
              </a:lnSpc>
            </a:pPr>
            <a:r>
              <a:rPr lang="en-US" b="0" dirty="0" smtClean="0"/>
              <a:t>Recess </a:t>
            </a:r>
            <a:r>
              <a:rPr lang="en-US" b="0" dirty="0" err="1"/>
              <a:t>TGk</a:t>
            </a:r>
            <a:r>
              <a:rPr lang="en-US" b="0" dirty="0"/>
              <a:t> until 10:30 today</a:t>
            </a:r>
          </a:p>
          <a:p>
            <a:pPr>
              <a:lnSpc>
                <a:spcPct val="80000"/>
              </a:lnSpc>
            </a:pPr>
            <a:r>
              <a:rPr lang="en-US" b="0" dirty="0"/>
              <a:t>Adjourn ARC</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charset="0"/>
                <a:cs typeface="Arial" charset="0"/>
              </a:rPr>
              <a:t>Dunwoody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Presentations, discussion, and motions </a:t>
            </a:r>
            <a:r>
              <a:rPr lang="en-US" b="0" dirty="0"/>
              <a:t>to resolve comments from LB 212 and improve the </a:t>
            </a:r>
            <a:r>
              <a:rPr lang="en-US" b="0" dirty="0" err="1"/>
              <a:t>TGak</a:t>
            </a:r>
            <a:r>
              <a:rPr lang="en-US" b="0" dirty="0"/>
              <a:t> Draft.</a:t>
            </a:r>
          </a:p>
          <a:p>
            <a:pPr>
              <a:lnSpc>
                <a:spcPct val="80000"/>
              </a:lnSpc>
            </a:pPr>
            <a:r>
              <a:rPr lang="en-US" b="0" dirty="0"/>
              <a:t>Recess until </a:t>
            </a:r>
            <a:r>
              <a:rPr lang="en-US" b="0" dirty="0" smtClean="0"/>
              <a:t>16:00 today.</a:t>
            </a: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a:t>
            </a:r>
            <a:r>
              <a:rPr lang="en-US" dirty="0" smtClean="0">
                <a:latin typeface="Arial" charset="0"/>
                <a:cs typeface="Arial" charset="0"/>
              </a:rPr>
              <a:t>Greenbrier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r>
              <a:rPr lang="en-US" b="0" dirty="0"/>
              <a:t>Presentations, discussion, and motions to resolve comments from LB 212 and improve the </a:t>
            </a:r>
            <a:r>
              <a:rPr lang="en-US" b="0" dirty="0" err="1"/>
              <a:t>TGak</a:t>
            </a:r>
            <a:r>
              <a:rPr lang="en-US" b="0" dirty="0"/>
              <a:t> Draft.</a:t>
            </a:r>
          </a:p>
          <a:p>
            <a:endParaRPr lang="en-US" b="0" dirty="0"/>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21 January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a:cs typeface="ＭＳ Ｐゴシック" charset="0"/>
              </a:rPr>
              <a:t>Motion: </a:t>
            </a:r>
            <a:r>
              <a:rPr lang="en-US" b="0" dirty="0"/>
              <a:t>Having approved comment resolutions for all of the comments received from </a:t>
            </a:r>
            <a:r>
              <a:rPr lang="en-US" b="0" dirty="0" smtClean="0"/>
              <a:t>LB212 on </a:t>
            </a:r>
            <a:r>
              <a:rPr lang="en-US" b="0" dirty="0" err="1"/>
              <a:t>Tgak</a:t>
            </a:r>
            <a:r>
              <a:rPr lang="en-US" b="0" dirty="0"/>
              <a:t> Draft_D1.0 as contained in document 11-15/0556rTBD,</a:t>
            </a:r>
          </a:p>
          <a:p>
            <a:pPr lvl="1"/>
            <a:r>
              <a:rPr lang="en-US" dirty="0"/>
              <a:t>[Instruct the editor to prepare Draft </a:t>
            </a:r>
            <a:r>
              <a:rPr lang="en-US" dirty="0" smtClean="0"/>
              <a:t>D2.0 incorporating </a:t>
            </a:r>
            <a:r>
              <a:rPr lang="en-US" dirty="0"/>
              <a:t>these resolutions and,]</a:t>
            </a:r>
          </a:p>
          <a:p>
            <a:pPr lvl="1"/>
            <a:r>
              <a:rPr lang="en-US" dirty="0"/>
              <a:t>Approve a 15 day Working Group Recirculation Ballot asking the question “Should </a:t>
            </a:r>
            <a:r>
              <a:rPr lang="en-US" dirty="0" err="1" smtClean="0"/>
              <a:t>TGak</a:t>
            </a:r>
            <a:r>
              <a:rPr lang="en-US" dirty="0" smtClean="0"/>
              <a:t> </a:t>
            </a:r>
            <a:r>
              <a:rPr lang="en-US" dirty="0"/>
              <a:t>Draft_D2.0 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&lt;name&gt;,  Seconded: &lt;name&gt;, Result: y-n-a]</a:t>
            </a:r>
            <a:endParaRPr lang="en-US" dirty="0">
              <a:cs typeface="ＭＳ Ｐゴシック" charset="0"/>
            </a:endParaRPr>
          </a:p>
          <a:p>
            <a:r>
              <a:rPr lang="en-US" dirty="0" smtClean="0"/>
              <a:t>Adjourn </a:t>
            </a:r>
            <a:r>
              <a:rPr lang="en-US" dirty="0" err="1"/>
              <a:t>TGak</a:t>
            </a:r>
            <a:endParaRPr lang="en-US" altLang="ja-JP" dirty="0">
              <a:cs typeface="ＭＳ Ｐゴシック" charset="0"/>
            </a:endParaRPr>
          </a:p>
          <a:p>
            <a:pPr lvl="1"/>
            <a:endParaRPr lang="en-US" b="0" dirty="0" smtClean="0"/>
          </a:p>
          <a:p>
            <a:endParaRPr lang="en-US" b="0" dirty="0"/>
          </a:p>
        </p:txBody>
      </p:sp>
    </p:spTree>
    <p:extLst>
      <p:ext uri="{BB962C8B-B14F-4D97-AF65-F5344CB8AC3E}">
        <p14:creationId xmlns:p14="http://schemas.microsoft.com/office/powerpoint/2010/main" val="170806129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Atlanta, Georgia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762000" y="1371600"/>
            <a:ext cx="7620000" cy="4267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January 2016 – </a:t>
            </a:r>
            <a:r>
              <a:rPr lang="en-US" sz="2400" dirty="0"/>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73148750"/>
              </p:ext>
            </p:extLst>
          </p:nvPr>
        </p:nvGraphicFramePr>
        <p:xfrm>
          <a:off x="685800" y="1600200"/>
          <a:ext cx="7696199" cy="470535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p>
                  </a:txBody>
                  <a:tcPr/>
                </a:tc>
              </a:tr>
              <a:tr h="438695">
                <a:tc>
                  <a:txBody>
                    <a:bodyPr/>
                    <a:lstStyle/>
                    <a:p>
                      <a:r>
                        <a:rPr lang="en-US" sz="2000" dirty="0" smtClean="0"/>
                        <a:t>Thursday</a:t>
                      </a:r>
                      <a:endParaRPr lang="en-US" sz="2000" dirty="0"/>
                    </a:p>
                  </a:txBody>
                  <a:tcPr/>
                </a:tc>
                <a:tc>
                  <a:txBody>
                    <a:bodyPr/>
                    <a:lstStyle/>
                    <a:p>
                      <a:r>
                        <a:rPr lang="en-US" sz="2000" dirty="0" smtClean="0"/>
                        <a:t>AM1- joint with ARC and 802.1 TSN</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Hanover AB</a:t>
                      </a: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Dunwoody</a:t>
                      </a: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Greenbrier</a:t>
                      </a:r>
                    </a:p>
                  </a:txBody>
                  <a:tcPr/>
                </a:tc>
              </a:tr>
            </a:tbl>
          </a:graphicData>
        </a:graphic>
      </p:graphicFrame>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Issues list</a:t>
            </a:r>
            <a:br>
              <a:rPr lang="en-US" sz="4000" dirty="0" smtClean="0"/>
            </a:br>
            <a:r>
              <a:rPr lang="en-US" sz="4000" dirty="0" smtClean="0"/>
              <a:t>Compiled at November meeting</a:t>
            </a:r>
            <a:endParaRPr lang="en-US" sz="4000" dirty="0"/>
          </a:p>
        </p:txBody>
      </p:sp>
      <p:sp>
        <p:nvSpPr>
          <p:cNvPr id="7" name="Text Placeholder 6"/>
          <p:cNvSpPr>
            <a:spLocks noGrp="1"/>
          </p:cNvSpPr>
          <p:nvPr>
            <p:ph type="body" sz="half" idx="1"/>
          </p:nvPr>
        </p:nvSpPr>
        <p:spPr>
          <a:xfrm>
            <a:off x="685800" y="2133600"/>
            <a:ext cx="3810000" cy="3962400"/>
          </a:xfrm>
        </p:spPr>
        <p:txBody>
          <a:bodyPr/>
          <a:lstStyle/>
          <a:p>
            <a:r>
              <a:rPr lang="en-US" dirty="0" smtClean="0"/>
              <a:t>11ah Relay</a:t>
            </a:r>
          </a:p>
          <a:p>
            <a:r>
              <a:rPr lang="en-US" dirty="0" smtClean="0"/>
              <a:t>11ad Relay</a:t>
            </a:r>
          </a:p>
          <a:p>
            <a:r>
              <a:rPr lang="en-US" dirty="0" smtClean="0"/>
              <a:t>DLS/TDLS (CID 50)</a:t>
            </a:r>
          </a:p>
          <a:p>
            <a:r>
              <a:rPr lang="en-US" dirty="0" smtClean="0"/>
              <a:t>Mesh</a:t>
            </a:r>
          </a:p>
          <a:p>
            <a:r>
              <a:rPr lang="en-US" dirty="0" smtClean="0"/>
              <a:t>Communication of priority with bridge</a:t>
            </a:r>
          </a:p>
          <a:p>
            <a:r>
              <a:rPr lang="en-US" dirty="0" smtClean="0"/>
              <a:t>Re-associate between GLK and non-GLK?</a:t>
            </a:r>
          </a:p>
          <a:p>
            <a:endParaRPr lang="en-US" dirty="0" smtClean="0"/>
          </a:p>
          <a:p>
            <a:endParaRPr lang="en-US" dirty="0"/>
          </a:p>
        </p:txBody>
      </p:sp>
      <p:sp>
        <p:nvSpPr>
          <p:cNvPr id="8" name="Content Placeholder 7"/>
          <p:cNvSpPr>
            <a:spLocks noGrp="1"/>
          </p:cNvSpPr>
          <p:nvPr>
            <p:ph sz="half" idx="2"/>
          </p:nvPr>
        </p:nvSpPr>
        <p:spPr>
          <a:xfrm>
            <a:off x="4648200" y="2133600"/>
            <a:ext cx="3810000" cy="3962400"/>
          </a:xfrm>
        </p:spPr>
        <p:txBody>
          <a:bodyPr/>
          <a:lstStyle/>
          <a:p>
            <a:r>
              <a:rPr lang="en-US" dirty="0" smtClean="0"/>
              <a:t>“</a:t>
            </a:r>
            <a:r>
              <a:rPr lang="en-US" dirty="0"/>
              <a:t>GLK convergence </a:t>
            </a:r>
            <a:r>
              <a:rPr lang="en-US" dirty="0" smtClean="0"/>
              <a:t>function” versus “IEEE 802.11 general link convergence function”</a:t>
            </a:r>
            <a:endParaRPr lang="en-US" dirty="0"/>
          </a:p>
          <a:p>
            <a:endParaRPr lang="en-US" dirty="0"/>
          </a:p>
        </p:txBody>
      </p:sp>
      <p:sp>
        <p:nvSpPr>
          <p:cNvPr id="4" name="Date Placeholder 3"/>
          <p:cNvSpPr>
            <a:spLocks noGrp="1"/>
          </p:cNvSpPr>
          <p:nvPr>
            <p:ph type="dt" sz="half" idx="10"/>
          </p:nvPr>
        </p:nvSpPr>
        <p:spPr/>
        <p:txBody>
          <a:bodyPr/>
          <a:lstStyle/>
          <a:p>
            <a:r>
              <a:rPr lang="en-US" smtClean="0"/>
              <a:t>January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99458919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a:t>
            </a:r>
            <a:r>
              <a:rPr lang="en-US" dirty="0" smtClean="0">
                <a:latin typeface="Arial" charset="0"/>
                <a:cs typeface="Arial" charset="0"/>
              </a:rPr>
              <a:t>Dunwoody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meeting </a:t>
            </a:r>
            <a:r>
              <a:rPr lang="en-US" b="0" dirty="0"/>
              <a:t>to </a:t>
            </a:r>
            <a:r>
              <a:rPr lang="en-US" b="0" dirty="0" smtClean="0"/>
              <a:t>Order</a:t>
            </a:r>
            <a:endParaRPr lang="en-US" b="0" dirty="0"/>
          </a:p>
          <a:p>
            <a:pPr>
              <a:lnSpc>
                <a:spcPct val="80000"/>
              </a:lnSpc>
            </a:pPr>
            <a:r>
              <a:rPr lang="en-US" b="0" dirty="0" smtClean="0"/>
              <a:t>Appointment of Secretary</a:t>
            </a:r>
          </a:p>
          <a:p>
            <a:pPr lvl="1">
              <a:lnSpc>
                <a:spcPct val="80000"/>
              </a:lnSpc>
            </a:pPr>
            <a:r>
              <a:rPr lang="en-US" dirty="0" smtClean="0"/>
              <a:t>Ganesh </a:t>
            </a:r>
            <a:r>
              <a:rPr lang="en-US" dirty="0" err="1" smtClean="0"/>
              <a:t>Venkatesan</a:t>
            </a:r>
            <a:r>
              <a:rPr lang="en-US" dirty="0" smtClean="0"/>
              <a:t> AM1 &amp; AM2.</a:t>
            </a:r>
            <a:endParaRPr lang="en-US" b="0" dirty="0" smtClean="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lvl="1">
              <a:lnSpc>
                <a:spcPct val="80000"/>
              </a:lnSpc>
            </a:pPr>
            <a:r>
              <a:rPr lang="en-US" dirty="0" smtClean="0"/>
              <a:t>No essential patents announced.</a:t>
            </a:r>
            <a:endParaRPr lang="en-US" b="0" dirty="0"/>
          </a:p>
          <a:p>
            <a:pPr>
              <a:lnSpc>
                <a:spcPct val="80000"/>
              </a:lnSpc>
            </a:pPr>
            <a:r>
              <a:rPr lang="en-US" b="0" dirty="0"/>
              <a:t>Attendance Recording </a:t>
            </a:r>
            <a:r>
              <a:rPr lang="en-US" b="0" dirty="0" smtClean="0"/>
              <a:t>Reminder</a:t>
            </a:r>
          </a:p>
          <a:p>
            <a:pPr>
              <a:lnSpc>
                <a:spcPct val="80000"/>
              </a:lnSpc>
            </a:pPr>
            <a:r>
              <a:rPr lang="en-US" b="0" dirty="0" smtClean="0"/>
              <a:t>Approval of Agenda</a:t>
            </a:r>
          </a:p>
          <a:p>
            <a:pPr>
              <a:lnSpc>
                <a:spcPct val="80000"/>
              </a:lnSpc>
            </a:pPr>
            <a:r>
              <a:rPr lang="en-US" dirty="0"/>
              <a:t>Moved</a:t>
            </a:r>
            <a:r>
              <a:rPr lang="en-US" b="0" dirty="0"/>
              <a:t>, to approve the Minutes of the </a:t>
            </a:r>
            <a:r>
              <a:rPr lang="en-US" b="0" dirty="0" smtClean="0"/>
              <a:t>November 802.11ak </a:t>
            </a:r>
            <a:r>
              <a:rPr lang="en-US" b="0" dirty="0"/>
              <a:t>Meeting in </a:t>
            </a:r>
            <a:r>
              <a:rPr lang="en-US" b="0" dirty="0" smtClean="0"/>
              <a:t>Dallas, Texas: </a:t>
            </a:r>
            <a:r>
              <a:rPr lang="en-US" b="0" dirty="0"/>
              <a:t>11-15/</a:t>
            </a:r>
            <a:r>
              <a:rPr lang="en-US" b="0" dirty="0" smtClean="0"/>
              <a:t>1452r0</a:t>
            </a:r>
            <a:r>
              <a:rPr lang="en-US" b="0" dirty="0"/>
              <a:t>.</a:t>
            </a:r>
          </a:p>
          <a:p>
            <a:pPr lvl="1">
              <a:lnSpc>
                <a:spcPct val="80000"/>
              </a:lnSpc>
            </a:pPr>
            <a:r>
              <a:rPr lang="en-US" dirty="0" smtClean="0"/>
              <a:t>Approved by unanimous consent.</a:t>
            </a:r>
            <a:endParaRPr lang="en-US"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18 January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a:t>
            </a:r>
            <a:r>
              <a:rPr lang="en-US" dirty="0" smtClean="0">
                <a:latin typeface="Arial" charset="0"/>
                <a:cs typeface="Arial" charset="0"/>
              </a:rPr>
              <a:t>Dunwoody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Planned teleconferences since November not held:</a:t>
            </a:r>
          </a:p>
          <a:p>
            <a:pPr lvl="1">
              <a:lnSpc>
                <a:spcPct val="80000"/>
              </a:lnSpc>
            </a:pPr>
            <a:r>
              <a:rPr lang="en-US" dirty="0"/>
              <a:t>3 December 2015, CANCELLED</a:t>
            </a:r>
          </a:p>
          <a:p>
            <a:pPr lvl="1">
              <a:lnSpc>
                <a:spcPct val="80000"/>
              </a:lnSpc>
            </a:pPr>
            <a:r>
              <a:rPr lang="en-US" dirty="0"/>
              <a:t>10 December 2015, Only the Chair and David </a:t>
            </a:r>
            <a:r>
              <a:rPr lang="en-US" dirty="0" err="1"/>
              <a:t>Kloper</a:t>
            </a:r>
            <a:r>
              <a:rPr lang="en-US" dirty="0"/>
              <a:t> called in so </a:t>
            </a:r>
            <a:r>
              <a:rPr lang="en-US" dirty="0" smtClean="0"/>
              <a:t>the call </a:t>
            </a:r>
            <a:r>
              <a:rPr lang="en-US" dirty="0"/>
              <a:t>was </a:t>
            </a:r>
            <a:r>
              <a:rPr lang="en-US" dirty="0" smtClean="0"/>
              <a:t>never called to order.</a:t>
            </a:r>
            <a:endParaRPr lang="en-US" dirty="0"/>
          </a:p>
          <a:p>
            <a:pPr>
              <a:lnSpc>
                <a:spcPct val="80000"/>
              </a:lnSpc>
            </a:pPr>
            <a:r>
              <a:rPr lang="en-US" dirty="0" smtClean="0"/>
              <a:t>Moved</a:t>
            </a:r>
            <a:r>
              <a:rPr lang="en-US" dirty="0"/>
              <a:t>, </a:t>
            </a:r>
            <a:r>
              <a:rPr lang="en-US" b="0" dirty="0"/>
              <a:t>to approve the Minutes of </a:t>
            </a:r>
            <a:r>
              <a:rPr lang="en-US" b="0" dirty="0" smtClean="0"/>
              <a:t>teleconferences held since the November 802.11ak </a:t>
            </a:r>
            <a:r>
              <a:rPr lang="en-US" b="0" dirty="0"/>
              <a:t>Meeting in </a:t>
            </a:r>
            <a:r>
              <a:rPr lang="en-US" b="0" dirty="0" smtClean="0"/>
              <a:t>Dallas, Texas:</a:t>
            </a:r>
          </a:p>
          <a:p>
            <a:pPr lvl="1">
              <a:lnSpc>
                <a:spcPct val="80000"/>
              </a:lnSpc>
            </a:pPr>
            <a:r>
              <a:rPr lang="en-US" b="0" dirty="0" smtClean="0"/>
              <a:t>17 December 2015, 11-15/1539r1</a:t>
            </a:r>
          </a:p>
          <a:p>
            <a:pPr lvl="1">
              <a:lnSpc>
                <a:spcPct val="80000"/>
              </a:lnSpc>
            </a:pPr>
            <a:r>
              <a:rPr lang="en-US" dirty="0" smtClean="0"/>
              <a:t>7 January 2016, 11-16/10r0</a:t>
            </a:r>
            <a:endParaRPr lang="en-US" b="0" dirty="0"/>
          </a:p>
          <a:p>
            <a:pPr lvl="1">
              <a:lnSpc>
                <a:spcPct val="80000"/>
              </a:lnSpc>
            </a:pPr>
            <a:r>
              <a:rPr lang="en-US" dirty="0" smtClean="0"/>
              <a:t>Approved by unanimous consent.</a:t>
            </a:r>
            <a:endParaRPr lang="en-US" dirty="0"/>
          </a:p>
          <a:p>
            <a:pPr>
              <a:lnSpc>
                <a:spcPct val="80000"/>
              </a:lnSpc>
            </a:pPr>
            <a:r>
              <a:rPr lang="en-US" b="0" dirty="0" smtClean="0"/>
              <a:t>Review of comment resolution status</a:t>
            </a:r>
          </a:p>
          <a:p>
            <a:pPr lvl="1"/>
            <a:r>
              <a:rPr lang="en-US" b="0" dirty="0" smtClean="0"/>
              <a:t>11</a:t>
            </a:r>
            <a:r>
              <a:rPr lang="en-US" b="0" dirty="0"/>
              <a:t>-16/14r0 “Comment Resolution r15 Fix-ups”, Donald Eastlake (Huawei</a:t>
            </a:r>
            <a:r>
              <a:rPr lang="en-US" b="0" dirty="0" smtClean="0"/>
              <a:t>)</a:t>
            </a:r>
          </a:p>
          <a:p>
            <a:pPr lvl="1"/>
            <a:r>
              <a:rPr lang="en-US" dirty="0"/>
              <a:t>11-15/931r8 “MAH Assigned comments”, Mark Hamilton (Ruckus</a:t>
            </a:r>
            <a:r>
              <a:rPr lang="en-US" dirty="0" smtClean="0"/>
              <a:t>)</a:t>
            </a:r>
            <a:endParaRPr lang="en-US" b="0" dirty="0"/>
          </a:p>
          <a:p>
            <a:pPr>
              <a:lnSpc>
                <a:spcPct val="80000"/>
              </a:lnSpc>
            </a:pPr>
            <a:r>
              <a:rPr lang="en-US" b="0" dirty="0" smtClean="0"/>
              <a:t>Recess until 13:30</a:t>
            </a:r>
            <a:endParaRPr lang="en-US" b="0" dirty="0"/>
          </a:p>
          <a:p>
            <a:pPr>
              <a:lnSpc>
                <a:spcPct val="80000"/>
              </a:lnSpc>
            </a:pPr>
            <a:endParaRPr lang="en-US" b="0" dirty="0"/>
          </a:p>
        </p:txBody>
      </p:sp>
    </p:spTree>
    <p:extLst>
      <p:ext uri="{BB962C8B-B14F-4D97-AF65-F5344CB8AC3E}">
        <p14:creationId xmlns:p14="http://schemas.microsoft.com/office/powerpoint/2010/main" val="355917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87871</TotalTime>
  <Words>2700</Words>
  <Application>Microsoft Macintosh PowerPoint</Application>
  <PresentationFormat>On-screen Show (4:3)</PresentationFormat>
  <Paragraphs>424</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802-11-Submission</vt:lpstr>
      <vt:lpstr>January 2016 802.11ak Agenda</vt:lpstr>
      <vt:lpstr>IEEE 802.11ak/GLK: Enhancements For Transit Links Within Bridged Networks</vt:lpstr>
      <vt:lpstr>Venue</vt:lpstr>
      <vt:lpstr>TGak Timeline At Start of Meeting</vt:lpstr>
      <vt:lpstr>Sessions</vt:lpstr>
      <vt:lpstr>Issues list Compiled at November meeting</vt:lpstr>
      <vt:lpstr>Monday, 18 January 2016  10:30 – 12:30, Dunwoody Room</vt:lpstr>
      <vt:lpstr>Monday, 18 January 2016  10:30 – 12:30, Dunwoody Room</vt:lpstr>
      <vt:lpstr>Participants, Patents, and Duty to Inform</vt:lpstr>
      <vt:lpstr>Patent Related Links</vt:lpstr>
      <vt:lpstr>Call for Potentially Essential Patents</vt:lpstr>
      <vt:lpstr>Other Guidelines for IEEE WG Meetings</vt:lpstr>
      <vt:lpstr>Monday, 18 January 2016 13:30 – 15:30, Dunwoody Room</vt:lpstr>
      <vt:lpstr>Monday, 18 January 2016 19:30 – 21:30, Dunwoody Room</vt:lpstr>
      <vt:lpstr>Tuesday, 19 January 2016 16:00 – 18:00, Greenbrier Room</vt:lpstr>
      <vt:lpstr>Tuesday, 19 January 2016 19:30 – 21:30, Greenbrier Room</vt:lpstr>
      <vt:lpstr>Tuesday, 19 January 2016 19:30 – 21:30, Greenbrier Room</vt:lpstr>
      <vt:lpstr>Tuesday, 19 January 2016 19:30 – 21:30, Greenbrier Room</vt:lpstr>
      <vt:lpstr>Wednesday, 20 January 2016 13:30 – 15:30, Dunwoody Room</vt:lpstr>
      <vt:lpstr>Submissions List</vt:lpstr>
      <vt:lpstr>Thursday, 21 January 2016 08:00 – 10:00, Hanover AB Room</vt:lpstr>
      <vt:lpstr>Thursday, 21 January 2016 08:00 – 10:00, Hanover AB Room</vt:lpstr>
      <vt:lpstr>Thursday, 21 January 2016 10:30 – 12:30, Dunwoody Room</vt:lpstr>
      <vt:lpstr>Thursday, 21 January 2016 16:00 – 18:00, Greenbrier Room</vt:lpstr>
      <vt:lpstr>Thursday, 21 January 2016 16:00 – 18:00, Room TBD</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1057</cp:revision>
  <cp:lastPrinted>1998-02-10T13:28:06Z</cp:lastPrinted>
  <dcterms:created xsi:type="dcterms:W3CDTF">2006-12-04T03:46:13Z</dcterms:created>
  <dcterms:modified xsi:type="dcterms:W3CDTF">2016-01-20T16:26:54Z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