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31" r:id="rId15"/>
    <p:sldId id="528" r:id="rId16"/>
    <p:sldId id="518" r:id="rId17"/>
    <p:sldId id="535" r:id="rId18"/>
    <p:sldId id="536" r:id="rId19"/>
    <p:sldId id="532" r:id="rId20"/>
    <p:sldId id="533" r:id="rId21"/>
    <p:sldId id="430" r:id="rId22"/>
    <p:sldId id="513" r:id="rId23"/>
    <p:sldId id="493" r:id="rId24"/>
    <p:sldId id="517" r:id="rId25"/>
    <p:sldId id="526"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98109" autoAdjust="0"/>
  </p:normalViewPr>
  <p:slideViewPr>
    <p:cSldViewPr>
      <p:cViewPr varScale="1">
        <p:scale>
          <a:sx n="90" d="100"/>
          <a:sy n="90" d="100"/>
        </p:scale>
        <p:origin x="-11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4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P802.11-15/1473r7</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20</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P802.11-15/1473r7</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P802.11-15/1473r7</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P802.11-15/1473r7</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P802.11-15/1473r7</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acts as Secretary for this session.</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took notes.</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Chair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Modified 4-13 figures reviewed.</a:t>
            </a:r>
          </a:p>
          <a:p>
            <a:pPr lvl="1">
              <a:lnSpc>
                <a:spcPct val="80000"/>
              </a:lnSpc>
            </a:pPr>
            <a:r>
              <a:rPr lang="en-US" dirty="0"/>
              <a:t>11-15/795r9 “Addressing Comment Resolutions”, David </a:t>
            </a:r>
            <a:r>
              <a:rPr lang="en-US" dirty="0" err="1"/>
              <a:t>Kloper</a:t>
            </a:r>
            <a:r>
              <a:rPr lang="en-US" dirty="0"/>
              <a:t> (Cisco</a:t>
            </a:r>
            <a:r>
              <a:rPr lang="en-US" dirty="0" smtClean="0"/>
              <a:t>)</a:t>
            </a:r>
            <a:endParaRPr lang="en-US" b="0" dirty="0"/>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Ganesh </a:t>
            </a:r>
            <a:r>
              <a:rPr lang="en-US" dirty="0" err="1" smtClean="0"/>
              <a:t>Venkatesan</a:t>
            </a:r>
            <a:r>
              <a:rPr lang="en-US" dirty="0" smtClean="0"/>
              <a:t> volunteers to take minutes.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a:t>[16] Moved</a:t>
            </a:r>
            <a:r>
              <a:rPr lang="en-US" b="0" dirty="0"/>
              <a:t>, to adopt the comment resolutions in 11-15/931r9 </a:t>
            </a:r>
            <a:r>
              <a:rPr lang="en-US" dirty="0"/>
              <a:t>except</a:t>
            </a:r>
            <a:r>
              <a:rPr lang="en-US" b="0" dirty="0"/>
              <a:t> for the resolutions of CIDs 184, 208, and 434 and direct the Editor to incorporate then into the 11ak Draft.</a:t>
            </a:r>
          </a:p>
          <a:p>
            <a:pPr lvl="1">
              <a:lnSpc>
                <a:spcPct val="80000"/>
              </a:lnSpc>
            </a:pPr>
            <a:r>
              <a:rPr lang="en-US" dirty="0"/>
              <a:t>Moved: Michael Fischer   Seconded: Joseph Levy</a:t>
            </a:r>
          </a:p>
          <a:p>
            <a:pPr lvl="1">
              <a:lnSpc>
                <a:spcPct val="80000"/>
              </a:lnSpc>
            </a:pPr>
            <a:r>
              <a:rPr lang="en-US" dirty="0"/>
              <a:t>Yes: 5   No: 0   Abstain: 0</a:t>
            </a:r>
          </a:p>
          <a:p>
            <a:pPr>
              <a:lnSpc>
                <a:spcPct val="80000"/>
              </a:lnSpc>
            </a:pP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GB" dirty="0" smtClean="0"/>
              <a:t>[17] Moved</a:t>
            </a:r>
            <a:r>
              <a:rPr lang="en-GB" dirty="0"/>
              <a:t>, </a:t>
            </a:r>
            <a:r>
              <a:rPr lang="en-GB" b="0" dirty="0"/>
              <a:t>to change the resolution of the following comment as indicated:</a:t>
            </a:r>
            <a:endParaRPr lang="en-US" b="0" dirty="0"/>
          </a:p>
          <a:p>
            <a:pPr lvl="1"/>
            <a:r>
              <a:rPr lang="en-GB" u="sng" dirty="0"/>
              <a:t>CID	Resolution Change</a:t>
            </a:r>
            <a:endParaRPr lang="en-US" dirty="0"/>
          </a:p>
          <a:p>
            <a:pPr lvl="1"/>
            <a:r>
              <a:rPr lang="en-GB" dirty="0"/>
              <a:t>  </a:t>
            </a:r>
            <a:r>
              <a:rPr lang="en-GB" dirty="0" smtClean="0"/>
              <a:t>53      </a:t>
            </a:r>
            <a:r>
              <a:rPr lang="en-GB" dirty="0"/>
              <a:t>Set to not resolved.</a:t>
            </a:r>
            <a:endParaRPr lang="en-US" dirty="0"/>
          </a:p>
          <a:p>
            <a:pPr lvl="1"/>
            <a:r>
              <a:rPr lang="en-GB" dirty="0"/>
              <a:t>  </a:t>
            </a:r>
            <a:r>
              <a:rPr lang="en-GB" dirty="0" smtClean="0"/>
              <a:t>86</a:t>
            </a:r>
            <a:r>
              <a:rPr lang="en-GB" dirty="0"/>
              <a:t> </a:t>
            </a:r>
            <a:r>
              <a:rPr lang="en-GB" dirty="0" smtClean="0"/>
              <a:t>     Set </a:t>
            </a:r>
            <a:r>
              <a:rPr lang="en-GB" dirty="0"/>
              <a:t>to: “Revise, see 11-15-796r7”</a:t>
            </a:r>
            <a:endParaRPr lang="en-US" dirty="0"/>
          </a:p>
          <a:p>
            <a:pPr lvl="1"/>
            <a:r>
              <a:rPr lang="en-GB" dirty="0"/>
              <a:t> </a:t>
            </a:r>
            <a:r>
              <a:rPr lang="en-GB" dirty="0" smtClean="0"/>
              <a:t> </a:t>
            </a:r>
            <a:r>
              <a:rPr lang="en-GB" dirty="0"/>
              <a:t>89      Change to “Revise, see CID 192”</a:t>
            </a:r>
            <a:endParaRPr lang="en-US" dirty="0"/>
          </a:p>
          <a:p>
            <a:pPr lvl="1"/>
            <a:r>
              <a:rPr lang="en-GB" dirty="0" smtClean="0"/>
              <a:t>135</a:t>
            </a:r>
            <a:r>
              <a:rPr lang="en-GB" dirty="0"/>
              <a:t> </a:t>
            </a:r>
            <a:r>
              <a:rPr lang="en-GB" dirty="0" smtClean="0"/>
              <a:t>     Set </a:t>
            </a:r>
            <a:r>
              <a:rPr lang="en-GB" dirty="0"/>
              <a:t>to: “Reject, duplicate of CID 126.</a:t>
            </a:r>
            <a:r>
              <a:rPr lang="en-GB" dirty="0" smtClean="0"/>
              <a:t>”</a:t>
            </a:r>
            <a:r>
              <a:rPr lang="en-GB" dirty="0"/>
              <a:t> </a:t>
            </a:r>
            <a:endParaRPr lang="en-US" dirty="0"/>
          </a:p>
          <a:p>
            <a:pPr lvl="1"/>
            <a:r>
              <a:rPr lang="en-GB" dirty="0"/>
              <a:t>	Mover: </a:t>
            </a:r>
            <a:r>
              <a:rPr lang="en-GB" dirty="0" smtClean="0"/>
              <a:t>Ganesh </a:t>
            </a:r>
            <a:r>
              <a:rPr lang="en-GB" dirty="0" err="1" smtClean="0"/>
              <a:t>Venkatesan</a:t>
            </a:r>
            <a:r>
              <a:rPr lang="en-GB" dirty="0" smtClean="0"/>
              <a:t>   </a:t>
            </a:r>
            <a:r>
              <a:rPr lang="en-GB" dirty="0"/>
              <a:t>Seconder: </a:t>
            </a:r>
            <a:r>
              <a:rPr lang="en-GB" dirty="0" smtClean="0"/>
              <a:t>David </a:t>
            </a:r>
            <a:r>
              <a:rPr lang="en-GB" dirty="0" err="1" smtClean="0"/>
              <a:t>Kloper</a:t>
            </a:r>
            <a:endParaRPr lang="en-US" dirty="0"/>
          </a:p>
          <a:p>
            <a:pPr lvl="1"/>
            <a:r>
              <a:rPr lang="en-GB" dirty="0"/>
              <a:t>	Yes: </a:t>
            </a:r>
            <a:r>
              <a:rPr lang="en-GB" dirty="0" smtClean="0"/>
              <a:t>5   </a:t>
            </a:r>
            <a:r>
              <a:rPr lang="en-GB" dirty="0"/>
              <a:t>No: </a:t>
            </a:r>
            <a:r>
              <a:rPr lang="en-GB" dirty="0" smtClean="0"/>
              <a:t>0   </a:t>
            </a:r>
            <a:r>
              <a:rPr lang="en-GB" dirty="0"/>
              <a:t>Abstain: </a:t>
            </a:r>
            <a:r>
              <a:rPr lang="en-GB" dirty="0" smtClean="0"/>
              <a:t>0</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p>
          <a:p>
            <a:pPr lvl="1">
              <a:lnSpc>
                <a:spcPct val="80000"/>
              </a:lnSpc>
            </a:pPr>
            <a:r>
              <a:rPr lang="en-US" dirty="0"/>
              <a:t>11-15/1275r1 “</a:t>
            </a:r>
            <a:r>
              <a:rPr lang="en-GB" dirty="0"/>
              <a:t>Address-1 Filtering and GLK-GCR </a:t>
            </a:r>
            <a:r>
              <a:rPr lang="en-GB" dirty="0" err="1"/>
              <a:t>Scoreboarding</a:t>
            </a:r>
            <a:r>
              <a:rPr lang="en-US" dirty="0"/>
              <a:t>”, Ganesh </a:t>
            </a:r>
            <a:r>
              <a:rPr lang="en-US" dirty="0" err="1"/>
              <a:t>Venkatesan</a:t>
            </a:r>
            <a:r>
              <a:rPr lang="en-US" dirty="0"/>
              <a:t> (Intel)</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1982670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dirty="0" smtClean="0"/>
              <a:t>11-15/931r8 “MAH Assigned comments”, Mark Hamilton (Ruckus)</a:t>
            </a:r>
            <a:endParaRPr lang="en-US" dirty="0"/>
          </a:p>
          <a:p>
            <a:r>
              <a:rPr lang="en-US" dirty="0" smtClean="0"/>
              <a:t>11-16/14r0 “Comment Resolution r15 Fix-ups”, Donald Eastlake (Huawei)</a:t>
            </a:r>
          </a:p>
          <a:p>
            <a:r>
              <a:rPr lang="en-US" dirty="0" smtClean="0"/>
              <a:t>11-15/</a:t>
            </a:r>
            <a:r>
              <a:rPr lang="en-US" dirty="0" smtClean="0"/>
              <a:t>1275r2 </a:t>
            </a:r>
            <a:r>
              <a:rPr lang="en-US" dirty="0" smtClean="0"/>
              <a:t>“</a:t>
            </a:r>
            <a:r>
              <a:rPr lang="en-GB" dirty="0"/>
              <a:t>Address-1 Filtering and GLK-GCR </a:t>
            </a:r>
            <a:r>
              <a:rPr lang="en-GB" dirty="0" err="1" smtClean="0"/>
              <a:t>Scoreboarding</a:t>
            </a:r>
            <a:r>
              <a:rPr lang="en-US" dirty="0" smtClean="0"/>
              <a:t>”, Ganesh </a:t>
            </a:r>
            <a:r>
              <a:rPr lang="en-US" dirty="0" err="1" smtClean="0"/>
              <a:t>Venkatesan</a:t>
            </a:r>
            <a:r>
              <a:rPr lang="en-US" dirty="0" smtClean="0"/>
              <a:t> (Intel</a:t>
            </a:r>
            <a:r>
              <a:rPr lang="en-US" dirty="0" smtClean="0"/>
              <a:t>)</a:t>
            </a:r>
          </a:p>
          <a:p>
            <a:r>
              <a:rPr lang="en-US" dirty="0" smtClean="0"/>
              <a:t>11-15/795r10 “Addressing Comment Resolutions”, David </a:t>
            </a:r>
            <a:r>
              <a:rPr lang="en-US" dirty="0" err="1" smtClean="0"/>
              <a:t>Kloper</a:t>
            </a:r>
            <a:r>
              <a:rPr lang="en-US" dirty="0" smtClean="0"/>
              <a:t> (Cisco)</a:t>
            </a:r>
          </a:p>
          <a:p>
            <a:r>
              <a:rPr lang="en-US" dirty="0" smtClean="0"/>
              <a:t>11-15/1276r1 </a:t>
            </a:r>
            <a:endParaRPr lang="en-US"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20</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87867</TotalTime>
  <Words>2700</Words>
  <Application>Microsoft Macintosh PowerPoint</Application>
  <PresentationFormat>On-screen Show (4:3)</PresentationFormat>
  <Paragraphs>424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Tuesday, 19 January 2016 19:30 – 21:30, Greenbrier Room</vt:lpstr>
      <vt:lpstr>Tuesday, 19 January 2016 19:30 – 21:30, Greenbrier Room</vt:lpstr>
      <vt:lpstr>Wednesday, 20 January 2016 13:30 – 15:30, Dunwoody Room</vt:lpstr>
      <vt:lpstr>Submissions List</vt:lpstr>
      <vt:lpstr>Thursday, 21 January 2016 08:00 – 10:00, Hanover AB Room</vt:lpstr>
      <vt:lpstr>Thursday, 21 January 2016 08:00 – 10:00, Hanover AB Room</vt:lpstr>
      <vt:lpstr>Thursday, 21 January 2016 10:30 – 12:30, Dunwoody Room</vt:lpstr>
      <vt:lpstr>Thursday, 21 January 2016 16:00 – 18:00, Greenbrier Room</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1056</cp:revision>
  <cp:lastPrinted>1998-02-10T13:28:06Z</cp:lastPrinted>
  <dcterms:created xsi:type="dcterms:W3CDTF">2006-12-04T03:46:13Z</dcterms:created>
  <dcterms:modified xsi:type="dcterms:W3CDTF">2016-01-20T16:23:12Z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