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460" r:id="rId5"/>
    <p:sldId id="443" r:id="rId6"/>
    <p:sldId id="530" r:id="rId7"/>
    <p:sldId id="414" r:id="rId8"/>
    <p:sldId id="529" r:id="rId9"/>
    <p:sldId id="470" r:id="rId10"/>
    <p:sldId id="471" r:id="rId11"/>
    <p:sldId id="472" r:id="rId12"/>
    <p:sldId id="474" r:id="rId13"/>
    <p:sldId id="499" r:id="rId14"/>
    <p:sldId id="531" r:id="rId15"/>
    <p:sldId id="528" r:id="rId16"/>
    <p:sldId id="533" r:id="rId17"/>
    <p:sldId id="518" r:id="rId18"/>
    <p:sldId id="532" r:id="rId19"/>
    <p:sldId id="430" r:id="rId20"/>
    <p:sldId id="513" r:id="rId21"/>
    <p:sldId id="493" r:id="rId22"/>
    <p:sldId id="517" r:id="rId23"/>
    <p:sldId id="526"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98" autoAdjust="0"/>
    <p:restoredTop sz="98109" autoAdjust="0"/>
  </p:normalViewPr>
  <p:slideViewPr>
    <p:cSldViewPr>
      <p:cViewPr varScale="1">
        <p:scale>
          <a:sx n="66" d="100"/>
          <a:sy n="66" d="100"/>
        </p:scale>
        <p:origin x="-112" y="-1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252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P802.11-15/1473r6</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16</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P802.11-15/1473r6</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P802.11-15/1473r6</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P802.11-15/1473r6</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274764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P802.11-15/1473r6</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P802.11-15/1473r6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2016-01-17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smtClean="0"/>
              <a:t>Chair acts as Secretary for this session.</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lvl="1">
              <a:lnSpc>
                <a:spcPct val="80000"/>
              </a:lnSpc>
            </a:pPr>
            <a:r>
              <a:rPr lang="en-US" dirty="0" smtClean="0"/>
              <a:t>11</a:t>
            </a:r>
            <a:r>
              <a:rPr lang="en-US" dirty="0"/>
              <a:t>-15/931r8 “MAH Assigned comments”, Mark Hamilton (Ruckus)</a:t>
            </a:r>
          </a:p>
          <a:p>
            <a:pPr>
              <a:lnSpc>
                <a:spcPct val="80000"/>
              </a:lnSpc>
            </a:pPr>
            <a:r>
              <a:rPr lang="en-US" b="0" dirty="0" smtClean="0"/>
              <a:t>Recess until 19:30 tomorrow.</a:t>
            </a:r>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smtClean="0"/>
              <a:t>Chair took notes.</a:t>
            </a:r>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lvl="1">
              <a:lnSpc>
                <a:spcPct val="80000"/>
              </a:lnSpc>
            </a:pPr>
            <a:r>
              <a:rPr lang="en-US" dirty="0" smtClean="0"/>
              <a:t>11</a:t>
            </a:r>
            <a:r>
              <a:rPr lang="en-US" dirty="0"/>
              <a:t>-15/931r8 “MAH Assigned comments”, Mark Hamilton (Ruckus)</a:t>
            </a:r>
          </a:p>
          <a:p>
            <a:pPr>
              <a:lnSpc>
                <a:spcPct val="80000"/>
              </a:lnSpc>
            </a:pPr>
            <a:r>
              <a:rPr lang="en-US" b="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42643074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Chair taking notes.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lvl="1">
              <a:lnSpc>
                <a:spcPct val="80000"/>
              </a:lnSpc>
            </a:pPr>
            <a:r>
              <a:rPr lang="en-US" dirty="0" smtClean="0"/>
              <a:t>Modified 4-13 figures reviewed.</a:t>
            </a:r>
          </a:p>
          <a:p>
            <a:pPr lvl="1">
              <a:lnSpc>
                <a:spcPct val="80000"/>
              </a:lnSpc>
            </a:pPr>
            <a:r>
              <a:rPr lang="en-US" dirty="0"/>
              <a:t>11-15/795r9 “Addressing Comment Resolutions”, David </a:t>
            </a:r>
            <a:r>
              <a:rPr lang="en-US" dirty="0" err="1"/>
              <a:t>Kloper</a:t>
            </a:r>
            <a:r>
              <a:rPr lang="en-US" dirty="0"/>
              <a:t> (Cisco</a:t>
            </a:r>
            <a:r>
              <a:rPr lang="en-US" dirty="0" smtClean="0"/>
              <a:t>)</a:t>
            </a:r>
            <a:endParaRPr lang="en-US" b="0" dirty="0"/>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dirty="0" smtClean="0"/>
              <a:t>11-15/931r8 “MAH Assigned comments”, Mark Hamilton (Ruckus)</a:t>
            </a:r>
            <a:endParaRPr lang="en-US" dirty="0"/>
          </a:p>
          <a:p>
            <a:r>
              <a:rPr lang="en-US" dirty="0" smtClean="0"/>
              <a:t>11-16/14r0 “Comment Resolution r15 Fix-ups”, Donald Eastlake (Huawei)</a:t>
            </a:r>
          </a:p>
          <a:p>
            <a:r>
              <a:rPr lang="en-US" dirty="0" smtClean="0"/>
              <a:t>11-15/1275r1 “</a:t>
            </a:r>
            <a:r>
              <a:rPr lang="en-GB" dirty="0"/>
              <a:t>Address-1 Filtering and GLK-GCR </a:t>
            </a:r>
            <a:r>
              <a:rPr lang="en-GB" dirty="0" err="1" smtClean="0"/>
              <a:t>Scoreboarding</a:t>
            </a:r>
            <a:r>
              <a:rPr lang="en-US" dirty="0" smtClean="0"/>
              <a:t>”, Ganesh </a:t>
            </a:r>
            <a:r>
              <a:rPr lang="en-US" dirty="0" err="1" smtClean="0"/>
              <a:t>Venkatesan</a:t>
            </a:r>
            <a:r>
              <a:rPr lang="en-US" dirty="0" smtClean="0"/>
              <a:t> (Intel</a:t>
            </a:r>
            <a:r>
              <a:rPr lang="en-US" dirty="0" smtClean="0"/>
              <a:t>)</a:t>
            </a:r>
          </a:p>
          <a:p>
            <a:r>
              <a:rPr lang="en-US" dirty="0" smtClean="0"/>
              <a:t>11-15/795r9 “Addressing Comment Resolutions”, David </a:t>
            </a:r>
            <a:r>
              <a:rPr lang="en-US" dirty="0" err="1" smtClean="0"/>
              <a:t>Kloper</a:t>
            </a:r>
            <a:r>
              <a:rPr lang="en-US" dirty="0" smtClean="0"/>
              <a:t> (Cisco)</a:t>
            </a:r>
            <a:endParaRPr lang="en-US" dirty="0"/>
          </a:p>
        </p:txBody>
      </p:sp>
      <p:sp>
        <p:nvSpPr>
          <p:cNvPr id="5" name="Date Placeholder 4"/>
          <p:cNvSpPr>
            <a:spLocks noGrp="1"/>
          </p:cNvSpPr>
          <p:nvPr>
            <p:ph type="dt" sz="half" idx="10"/>
          </p:nvPr>
        </p:nvSpPr>
        <p:spPr/>
        <p:txBody>
          <a:bodyPr/>
          <a:lstStyle/>
          <a:p>
            <a:r>
              <a:rPr lang="en-US" smtClean="0"/>
              <a:t>January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dirty="0" smtClean="0"/>
              <a:t>[16] Moved</a:t>
            </a:r>
            <a:r>
              <a:rPr lang="en-US" b="0" dirty="0" smtClean="0"/>
              <a:t>, to adopt the comment resolutions in 11-15/931r9 </a:t>
            </a:r>
            <a:r>
              <a:rPr lang="en-US" dirty="0" smtClean="0"/>
              <a:t>excep</a:t>
            </a:r>
            <a:r>
              <a:rPr lang="en-US" b="0" dirty="0" smtClean="0"/>
              <a:t>t for the resolutions of CIDs 184, 208, and 434 and direct the Editor to incorporate then into the 11ak Draft.</a:t>
            </a:r>
          </a:p>
          <a:p>
            <a:pPr lvl="1">
              <a:lnSpc>
                <a:spcPct val="80000"/>
              </a:lnSpc>
            </a:pPr>
            <a:r>
              <a:rPr lang="en-US" b="0" dirty="0" smtClean="0"/>
              <a:t>Moved:    Seconded: </a:t>
            </a:r>
          </a:p>
          <a:p>
            <a:pPr lvl="1">
              <a:lnSpc>
                <a:spcPct val="80000"/>
              </a:lnSpc>
            </a:pPr>
            <a:r>
              <a:rPr lang="en-US" dirty="0" smtClean="0"/>
              <a:t>Yes:    No:    Abstain:</a:t>
            </a:r>
            <a:endParaRPr lang="en-US" b="0" dirty="0" smtClean="0"/>
          </a:p>
          <a:p>
            <a:pPr>
              <a:lnSpc>
                <a:spcPct val="80000"/>
              </a:lnSpc>
            </a:pPr>
            <a:r>
              <a:rPr lang="en-US" b="0" dirty="0" smtClean="0"/>
              <a:t>Recess </a:t>
            </a:r>
            <a:r>
              <a:rPr lang="en-US" b="0" dirty="0"/>
              <a:t>until </a:t>
            </a:r>
            <a:r>
              <a:rPr lang="en-US" b="0" dirty="0" smtClean="0"/>
              <a:t>13:</a:t>
            </a:r>
            <a:r>
              <a:rPr lang="en-US" b="0" dirty="0"/>
              <a:t>3</a:t>
            </a:r>
            <a:r>
              <a:rPr lang="en-US" b="0" dirty="0" smtClean="0"/>
              <a:t>0 Wednesday afternoon.</a:t>
            </a: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20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Discussion of agenda for Thursday morning joint meeting.</a:t>
            </a:r>
            <a:endParaRPr lang="en-US" b="0" dirty="0"/>
          </a:p>
          <a:p>
            <a:pPr>
              <a:lnSpc>
                <a:spcPct val="80000"/>
              </a:lnSpc>
            </a:pPr>
            <a:r>
              <a:rPr lang="en-US" b="0" dirty="0"/>
              <a:t>Recess until </a:t>
            </a:r>
            <a:r>
              <a:rPr lang="en-US" b="0" dirty="0" smtClean="0"/>
              <a:t>08:00 Thursday morning.</a:t>
            </a:r>
            <a:endParaRPr lang="en-US" b="0" dirty="0"/>
          </a:p>
        </p:txBody>
      </p:sp>
    </p:spTree>
    <p:extLst>
      <p:ext uri="{BB962C8B-B14F-4D97-AF65-F5344CB8AC3E}">
        <p14:creationId xmlns:p14="http://schemas.microsoft.com/office/powerpoint/2010/main" val="377638458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br>
              <a:rPr lang="en-US" sz="4000" dirty="0" smtClean="0">
                <a:latin typeface="Arial" charset="0"/>
                <a:cs typeface="Arial" charset="0"/>
              </a:rPr>
            </a:br>
            <a:r>
              <a:rPr lang="en-US" dirty="0" smtClean="0">
                <a:latin typeface="Arial" charset="0"/>
                <a:cs typeface="Arial" charset="0"/>
              </a:rPr>
              <a:t>08:00 – 10:00, Hanover AB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21 January 2016</a:t>
            </a:r>
            <a:br>
              <a:rPr lang="en-US" sz="4000" dirty="0" smtClean="0">
                <a:latin typeface="Arial" charset="0"/>
                <a:cs typeface="Arial" charset="0"/>
              </a:rPr>
            </a:br>
            <a:r>
              <a:rPr lang="en-US" dirty="0" smtClean="0">
                <a:latin typeface="Arial" charset="0"/>
                <a:cs typeface="Arial" charset="0"/>
              </a:rPr>
              <a:t>08:00 – 10:00, </a:t>
            </a:r>
            <a:r>
              <a:rPr lang="en-US" dirty="0">
                <a:latin typeface="Arial" charset="0"/>
                <a:cs typeface="Arial" charset="0"/>
              </a:rPr>
              <a:t>Hanover AB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802.11 </a:t>
            </a:r>
            <a:r>
              <a:rPr lang="en-US" dirty="0"/>
              <a:t>meeting on Thursday, </a:t>
            </a:r>
            <a:r>
              <a:rPr lang="en-US" dirty="0" smtClean="0"/>
              <a:t>TBD at </a:t>
            </a:r>
            <a:r>
              <a:rPr lang="en-US" dirty="0"/>
              <a:t>10am Eastern US time.</a:t>
            </a:r>
          </a:p>
          <a:p>
            <a:pPr lvl="1">
              <a:lnSpc>
                <a:spcPct val="80000"/>
              </a:lnSpc>
            </a:pPr>
            <a:r>
              <a:rPr lang="en-US" dirty="0" smtClean="0"/>
              <a:t>Mover:    Seconder: </a:t>
            </a:r>
          </a:p>
          <a:p>
            <a:pPr lvl="1">
              <a:lnSpc>
                <a:spcPct val="80000"/>
              </a:lnSpc>
            </a:pPr>
            <a:r>
              <a:rPr lang="en-US" dirty="0" smtClean="0"/>
              <a:t>Yes:    No:    Abstain: </a:t>
            </a:r>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p>
          <a:p>
            <a:pPr>
              <a:lnSpc>
                <a:spcPct val="80000"/>
              </a:lnSpc>
            </a:pPr>
            <a:r>
              <a:rPr lang="en-US" b="0" dirty="0"/>
              <a:t>Recess until </a:t>
            </a:r>
            <a:r>
              <a:rPr lang="en-US" b="0" dirty="0" smtClean="0"/>
              <a:t>16:00 today.</a:t>
            </a: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b="0" dirty="0"/>
              <a:t>Presentations, discussion, and motions to resolve comments from LB 212 and improve the </a:t>
            </a:r>
            <a:r>
              <a:rPr lang="en-US" b="0" dirty="0" err="1"/>
              <a:t>TGak</a:t>
            </a:r>
            <a:r>
              <a:rPr lang="en-US" b="0" dirty="0"/>
              <a:t> Draft.</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LB212 on </a:t>
            </a:r>
            <a:r>
              <a:rPr lang="en-US" b="0" dirty="0" err="1"/>
              <a:t>Tgak</a:t>
            </a:r>
            <a:r>
              <a:rPr lang="en-US" b="0" dirty="0"/>
              <a:t> Draft_D1.0 as contained in document 11-15/0556rTBD,</a:t>
            </a:r>
          </a:p>
          <a:p>
            <a:pPr lvl="1"/>
            <a:r>
              <a:rPr lang="en-US" dirty="0"/>
              <a:t>[Instruct the editor to prepare Draft </a:t>
            </a:r>
            <a:r>
              <a:rPr lang="en-US" dirty="0" smtClean="0"/>
              <a:t>D2.0 incorporating </a:t>
            </a:r>
            <a:r>
              <a:rPr lang="en-US" dirty="0"/>
              <a:t>these resolutions and,]</a:t>
            </a:r>
          </a:p>
          <a:p>
            <a:pPr lvl="1"/>
            <a:r>
              <a:rPr lang="en-US" dirty="0"/>
              <a:t>Approve a 15 day Working Group Recirculation Ballot asking the question “Should </a:t>
            </a:r>
            <a:r>
              <a:rPr lang="en-US" dirty="0" err="1" smtClean="0"/>
              <a:t>TGak</a:t>
            </a:r>
            <a:r>
              <a:rPr lang="en-US" dirty="0" smtClean="0"/>
              <a:t> </a:t>
            </a:r>
            <a:r>
              <a:rPr lang="en-US" dirty="0"/>
              <a:t>Draft_D2.0 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73148750"/>
              </p:ext>
            </p:extLst>
          </p:nvPr>
        </p:nvGraphicFramePr>
        <p:xfrm>
          <a:off x="685800" y="1600200"/>
          <a:ext cx="7696199" cy="470535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Hanover AB</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Issues list</a:t>
            </a:r>
            <a:br>
              <a:rPr lang="en-US" sz="4000" dirty="0" smtClean="0"/>
            </a:br>
            <a:r>
              <a:rPr lang="en-US" sz="4000" dirty="0" smtClean="0"/>
              <a:t>Compiled at November meeting</a:t>
            </a:r>
            <a:endParaRPr lang="en-US" sz="4000" dirty="0"/>
          </a:p>
        </p:txBody>
      </p:sp>
      <p:sp>
        <p:nvSpPr>
          <p:cNvPr id="7" name="Text Placeholder 6"/>
          <p:cNvSpPr>
            <a:spLocks noGrp="1"/>
          </p:cNvSpPr>
          <p:nvPr>
            <p:ph type="body" sz="half" idx="1"/>
          </p:nvPr>
        </p:nvSpPr>
        <p:spPr>
          <a:xfrm>
            <a:off x="685800" y="2133600"/>
            <a:ext cx="3810000" cy="3962400"/>
          </a:xfrm>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r>
              <a:rPr lang="en-US" dirty="0" smtClean="0"/>
              <a:t>Re-associate between GLK and non-GLK?</a:t>
            </a:r>
          </a:p>
          <a:p>
            <a:endParaRPr lang="en-US" dirty="0" smtClean="0"/>
          </a:p>
          <a:p>
            <a:endParaRPr lang="en-US" dirty="0"/>
          </a:p>
        </p:txBody>
      </p:sp>
      <p:sp>
        <p:nvSpPr>
          <p:cNvPr id="8" name="Content Placeholder 7"/>
          <p:cNvSpPr>
            <a:spLocks noGrp="1"/>
          </p:cNvSpPr>
          <p:nvPr>
            <p:ph sz="half" idx="2"/>
          </p:nvPr>
        </p:nvSpPr>
        <p:spPr>
          <a:xfrm>
            <a:off x="4648200" y="2133600"/>
            <a:ext cx="3810000" cy="3962400"/>
          </a:xfrm>
        </p:spPr>
        <p:txBody>
          <a:bodyPr/>
          <a:lstStyle/>
          <a:p>
            <a:r>
              <a:rPr lang="en-US" dirty="0" smtClean="0"/>
              <a:t>“</a:t>
            </a:r>
            <a:r>
              <a:rPr lang="en-US" dirty="0"/>
              <a:t>GLK convergence </a:t>
            </a:r>
            <a:r>
              <a:rPr lang="en-US" dirty="0" smtClean="0"/>
              <a:t>function” versus “IEEE 802.11 general link convergence function”</a:t>
            </a:r>
            <a:endParaRPr lang="en-US" dirty="0"/>
          </a:p>
          <a:p>
            <a:endParaRPr lang="en-US"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9945891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a:t>
            </a:r>
            <a:r>
              <a:rPr lang="en-US" b="0" dirty="0" smtClean="0"/>
              <a:t>Order</a:t>
            </a:r>
            <a:endParaRPr lang="en-US" b="0" dirty="0"/>
          </a:p>
          <a:p>
            <a:pPr>
              <a:lnSpc>
                <a:spcPct val="80000"/>
              </a:lnSpc>
            </a:pPr>
            <a:r>
              <a:rPr lang="en-US" b="0" dirty="0" smtClean="0"/>
              <a:t>Appointment of Secretary</a:t>
            </a:r>
          </a:p>
          <a:p>
            <a:pPr lvl="1">
              <a:lnSpc>
                <a:spcPct val="80000"/>
              </a:lnSpc>
            </a:pPr>
            <a:r>
              <a:rPr lang="en-US" dirty="0" smtClean="0"/>
              <a:t>Ganesh </a:t>
            </a:r>
            <a:r>
              <a:rPr lang="en-US" dirty="0" err="1" smtClean="0"/>
              <a:t>Venkatesan</a:t>
            </a:r>
            <a:r>
              <a:rPr lang="en-US" dirty="0" smtClean="0"/>
              <a:t> AM1 &amp; AM2.</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lvl="1">
              <a:lnSpc>
                <a:spcPct val="80000"/>
              </a:lnSpc>
            </a:pPr>
            <a:r>
              <a:rPr lang="en-US" dirty="0" smtClean="0"/>
              <a:t>No essential patents announced.</a:t>
            </a:r>
            <a:endParaRPr lang="en-US" b="0" dirty="0"/>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dirty="0"/>
              <a:t>Moved</a:t>
            </a:r>
            <a:r>
              <a:rPr lang="en-US" b="0" dirty="0"/>
              <a:t>,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Planned teleconferences since November not held:</a:t>
            </a:r>
          </a:p>
          <a:p>
            <a:pPr lvl="1">
              <a:lnSpc>
                <a:spcPct val="80000"/>
              </a:lnSpc>
            </a:pPr>
            <a:r>
              <a:rPr lang="en-US" dirty="0"/>
              <a:t>3 December 2015, CANCELLED</a:t>
            </a:r>
          </a:p>
          <a:p>
            <a:pPr lvl="1">
              <a:lnSpc>
                <a:spcPct val="80000"/>
              </a:lnSpc>
            </a:pPr>
            <a:r>
              <a:rPr lang="en-US" dirty="0"/>
              <a:t>10 December 2015, Only the Chair and David </a:t>
            </a:r>
            <a:r>
              <a:rPr lang="en-US" dirty="0" err="1"/>
              <a:t>Kloper</a:t>
            </a:r>
            <a:r>
              <a:rPr lang="en-US" dirty="0"/>
              <a:t> called in so </a:t>
            </a:r>
            <a:r>
              <a:rPr lang="en-US" dirty="0" smtClean="0"/>
              <a:t>the call </a:t>
            </a:r>
            <a:r>
              <a:rPr lang="en-US" dirty="0"/>
              <a:t>was </a:t>
            </a:r>
            <a:r>
              <a:rPr lang="en-US" dirty="0" smtClean="0"/>
              <a:t>never called to order.</a:t>
            </a:r>
            <a:endParaRPr lang="en-US" dirty="0"/>
          </a:p>
          <a:p>
            <a:pPr>
              <a:lnSpc>
                <a:spcPct val="80000"/>
              </a:lnSpc>
            </a:pPr>
            <a:r>
              <a:rPr lang="en-US" dirty="0" smtClean="0"/>
              <a:t>Moved</a:t>
            </a:r>
            <a:r>
              <a:rPr lang="en-US" dirty="0"/>
              <a:t>, </a:t>
            </a:r>
            <a:r>
              <a:rPr lang="en-US" b="0" dirty="0"/>
              <a:t>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17 December 2015, 11-15/1539r1</a:t>
            </a:r>
          </a:p>
          <a:p>
            <a:pPr lvl="1">
              <a:lnSpc>
                <a:spcPct val="80000"/>
              </a:lnSpc>
            </a:pPr>
            <a:r>
              <a:rPr lang="en-US" dirty="0" smtClean="0"/>
              <a:t>7 January 2016, 11-16/10r0</a:t>
            </a:r>
            <a:endParaRPr lang="en-US" b="0" dirty="0"/>
          </a:p>
          <a:p>
            <a:pPr lvl="1">
              <a:lnSpc>
                <a:spcPct val="80000"/>
              </a:lnSpc>
            </a:pPr>
            <a:r>
              <a:rPr lang="en-US" dirty="0" smtClean="0"/>
              <a:t>Approved by unanimous consent.</a:t>
            </a:r>
            <a:endParaRPr lang="en-US" dirty="0"/>
          </a:p>
          <a:p>
            <a:pPr>
              <a:lnSpc>
                <a:spcPct val="80000"/>
              </a:lnSpc>
            </a:pPr>
            <a:r>
              <a:rPr lang="en-US" b="0" dirty="0" smtClean="0"/>
              <a:t>Review of comment resolution status</a:t>
            </a:r>
          </a:p>
          <a:p>
            <a:pPr lvl="1"/>
            <a:r>
              <a:rPr lang="en-US" b="0" dirty="0" smtClean="0"/>
              <a:t>11</a:t>
            </a:r>
            <a:r>
              <a:rPr lang="en-US" b="0" dirty="0"/>
              <a:t>-16/14r0 “Comment Resolution r15 Fix-ups”, Donald Eastlake (Huawei</a:t>
            </a:r>
            <a:r>
              <a:rPr lang="en-US" b="0" dirty="0" smtClean="0"/>
              <a:t>)</a:t>
            </a:r>
          </a:p>
          <a:p>
            <a:pPr lvl="1"/>
            <a:r>
              <a:rPr lang="en-US" dirty="0"/>
              <a:t>11-15/931r8 “MAH Assigned comments”, Mark Hamilton (Ruckus</a:t>
            </a:r>
            <a:r>
              <a:rPr lang="en-US" dirty="0" smtClean="0"/>
              <a:t>)</a:t>
            </a:r>
            <a:endParaRPr lang="en-US" b="0" dirty="0"/>
          </a:p>
          <a:p>
            <a:pPr>
              <a:lnSpc>
                <a:spcPct val="80000"/>
              </a:lnSpc>
            </a:pPr>
            <a:r>
              <a:rPr lang="en-US" b="0" dirty="0" smtClean="0"/>
              <a:t>Recess until 13:30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86809</TotalTime>
  <Words>2571</Words>
  <Application>Microsoft Macintosh PowerPoint</Application>
  <PresentationFormat>On-screen Show (4:3)</PresentationFormat>
  <Paragraphs>396</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January 2016 802.11ak Agenda</vt:lpstr>
      <vt:lpstr>IEEE 802.11ak/GLK: Enhancements For Transit Links Within Bridged Networks</vt:lpstr>
      <vt:lpstr>Venue</vt:lpstr>
      <vt:lpstr>TGak Timeline At Start of Meeting</vt:lpstr>
      <vt:lpstr>Sessions</vt:lpstr>
      <vt:lpstr>Issues list Compiled at November meeting</vt:lpstr>
      <vt:lpstr>Monday, 18 January 2016  10:30 – 12:30, Dunwoody Room</vt:lpstr>
      <vt:lpstr>Monday, 18 January 2016  10:30 – 12:30, Dunwoody Room</vt:lpstr>
      <vt:lpstr>Participants, Patents, and Duty to Inform</vt:lpstr>
      <vt:lpstr>Patent Related Links</vt:lpstr>
      <vt:lpstr>Call for Potentially Essential Patents</vt:lpstr>
      <vt:lpstr>Other Guidelines for IEEE WG Meetings</vt:lpstr>
      <vt:lpstr>Monday, 18 January 2016 13:30 – 15:30, Dunwoody Room</vt:lpstr>
      <vt:lpstr>Monday, 18 January 2016 19:30 – 21:30, Dunwoody Room</vt:lpstr>
      <vt:lpstr>Tuesday, 19 January 2016 16:00 – 18:00, Greenbrier Room</vt:lpstr>
      <vt:lpstr>Submissions List</vt:lpstr>
      <vt:lpstr>Tuesday, 19 January 2016 19:30 – 21:30, Greenbrier Room</vt:lpstr>
      <vt:lpstr>Wednesday, 20 January 2016 13:30 – 15:30, Dunwoody Room</vt:lpstr>
      <vt:lpstr>Thursday, 21 January 2016 08:00 – 10:00, Hanover AB Room</vt:lpstr>
      <vt:lpstr>Thursday, 21 January 2016 08:00 – 10:00, Hanover AB Room</vt:lpstr>
      <vt:lpstr>Thursday, 21 January 2016 10:30 – 12:30, Dunwoody Room</vt:lpstr>
      <vt:lpstr>Thursday, 21 January 2016 16:00 – 18:00, Greenbrier Room</vt:lpstr>
      <vt:lpstr>Thursday, 21 January 2016 16:00 – 18:00, Room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1051</cp:revision>
  <cp:lastPrinted>1998-02-10T13:28:06Z</cp:lastPrinted>
  <dcterms:created xsi:type="dcterms:W3CDTF">2006-12-04T03:46:13Z</dcterms:created>
  <dcterms:modified xsi:type="dcterms:W3CDTF">2016-01-19T22:45:45Z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