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460" r:id="rId5"/>
    <p:sldId id="443" r:id="rId6"/>
    <p:sldId id="530" r:id="rId7"/>
    <p:sldId id="414" r:id="rId8"/>
    <p:sldId id="529" r:id="rId9"/>
    <p:sldId id="470" r:id="rId10"/>
    <p:sldId id="471" r:id="rId11"/>
    <p:sldId id="472" r:id="rId12"/>
    <p:sldId id="474" r:id="rId13"/>
    <p:sldId id="499" r:id="rId14"/>
    <p:sldId id="531" r:id="rId15"/>
    <p:sldId id="528" r:id="rId16"/>
    <p:sldId id="518" r:id="rId17"/>
    <p:sldId id="532" r:id="rId18"/>
    <p:sldId id="430" r:id="rId19"/>
    <p:sldId id="513" r:id="rId20"/>
    <p:sldId id="493" r:id="rId21"/>
    <p:sldId id="517" r:id="rId22"/>
    <p:sldId id="526"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105" d="100"/>
          <a:sy n="105" d="100"/>
        </p:scale>
        <p:origin x="-24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P802.11-15/1473r3</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P802.11-15/1473r3</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P802.11-15/1473r3</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P802.11-15/1473r3</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2015-12</a:t>
            </a:r>
            <a:r>
              <a:rPr lang="en-US" sz="1800" b="0" dirty="0" smtClean="0">
                <a:latin typeface="Arial" charset="0"/>
              </a:rPr>
              <a:t>-</a:t>
            </a:r>
            <a:r>
              <a:rPr lang="en-US" sz="1800" b="0" dirty="0" smtClean="0">
                <a:latin typeface="Arial" charset="0"/>
              </a:rPr>
              <a:t>30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a:t>
            </a:r>
            <a:r>
              <a:rPr lang="en-US" dirty="0" smtClean="0">
                <a:latin typeface="Arial" charset="0"/>
                <a:cs typeface="Arial" charset="0"/>
              </a:rPr>
              <a:t>30 – </a:t>
            </a:r>
            <a:r>
              <a:rPr lang="en-US" dirty="0" smtClean="0">
                <a:latin typeface="Arial" charset="0"/>
                <a:cs typeface="Arial" charset="0"/>
              </a:rPr>
              <a:t>15</a:t>
            </a:r>
            <a:r>
              <a:rPr lang="en-US" dirty="0" smtClean="0">
                <a:latin typeface="Arial" charset="0"/>
                <a:cs typeface="Arial" charset="0"/>
              </a:rPr>
              <a:t>:</a:t>
            </a:r>
            <a:r>
              <a:rPr lang="en-US" dirty="0" smtClean="0">
                <a:latin typeface="Arial" charset="0"/>
                <a:cs typeface="Arial" charset="0"/>
              </a:rPr>
              <a:t>30,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a:t>
            </a:r>
            <a:r>
              <a:rPr lang="en-US" b="0" dirty="0" smtClean="0"/>
              <a:t>19:30 </a:t>
            </a:r>
            <a:r>
              <a:rPr lang="en-US" b="0" dirty="0" smtClean="0"/>
              <a:t>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Recess </a:t>
            </a:r>
            <a:r>
              <a:rPr lang="en-US" b="0" dirty="0"/>
              <a:t>until </a:t>
            </a:r>
            <a:r>
              <a:rPr lang="en-US" b="0" dirty="0" smtClean="0"/>
              <a:t>13</a:t>
            </a:r>
            <a:r>
              <a:rPr lang="en-US" b="0" dirty="0" smtClean="0"/>
              <a:t>:</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a:t>
            </a:r>
            <a:r>
              <a:rPr lang="en-US" sz="4000" dirty="0" smtClean="0">
                <a:latin typeface="Arial" charset="0"/>
                <a:cs typeface="Arial" charset="0"/>
              </a:rPr>
              <a:t>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a:t>
            </a:r>
            <a:r>
              <a:rPr lang="en-US" dirty="0" smtClean="0">
                <a:latin typeface="Arial" charset="0"/>
                <a:cs typeface="Arial" charset="0"/>
              </a:rPr>
              <a:t>30 – </a:t>
            </a:r>
            <a:r>
              <a:rPr lang="en-US" dirty="0" smtClean="0">
                <a:latin typeface="Arial" charset="0"/>
                <a:cs typeface="Arial" charset="0"/>
              </a:rPr>
              <a:t>15</a:t>
            </a:r>
            <a:r>
              <a:rPr lang="en-US" dirty="0" smtClean="0">
                <a:latin typeface="Arial" charset="0"/>
                <a:cs typeface="Arial" charset="0"/>
              </a:rPr>
              <a:t>:</a:t>
            </a:r>
            <a:r>
              <a:rPr lang="en-US" dirty="0" smtClean="0">
                <a:latin typeface="Arial" charset="0"/>
                <a:cs typeface="Arial" charset="0"/>
              </a:rPr>
              <a:t>30,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Room 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8673928"/>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a:t>Moved,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no call was held.</a:t>
            </a:r>
          </a:p>
          <a:p>
            <a:pPr>
              <a:lnSpc>
                <a:spcPct val="80000"/>
              </a:lnSpc>
            </a:pPr>
            <a:r>
              <a:rPr lang="en-US" b="0" dirty="0" smtClean="0"/>
              <a:t>Moved</a:t>
            </a:r>
            <a:r>
              <a:rPr lang="en-US" b="0" dirty="0"/>
              <a:t>, 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a:t>
            </a:r>
            <a:r>
              <a:rPr lang="en-US" b="0" dirty="0" smtClean="0"/>
              <a:t>December 2015, </a:t>
            </a:r>
            <a:r>
              <a:rPr lang="en-US" b="0" dirty="0" smtClean="0"/>
              <a:t>11-15/1539r1</a:t>
            </a:r>
            <a:endParaRPr lang="en-US" b="0" dirty="0" smtClean="0"/>
          </a:p>
          <a:p>
            <a:pPr lvl="1">
              <a:lnSpc>
                <a:spcPct val="80000"/>
              </a:lnSpc>
            </a:pPr>
            <a:r>
              <a:rPr lang="en-US" dirty="0" smtClean="0"/>
              <a:t>24 December 2015, </a:t>
            </a:r>
            <a:r>
              <a:rPr lang="en-US" dirty="0" err="1" smtClean="0"/>
              <a:t>tbd</a:t>
            </a:r>
            <a:endParaRPr lang="en-US" b="0" dirty="0"/>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r>
              <a:rPr lang="en-US" b="0" dirty="0" smtClean="0"/>
              <a:t>Discussion of schedule and remaining open comments.</a:t>
            </a:r>
            <a:endParaRPr lang="en-US" b="0" dirty="0"/>
          </a:p>
          <a:p>
            <a:pPr>
              <a:lnSpc>
                <a:spcPct val="80000"/>
              </a:lnSpc>
            </a:pPr>
            <a:r>
              <a:rPr lang="en-US" b="0" dirty="0" smtClean="0"/>
              <a:t>Recess until </a:t>
            </a:r>
            <a:r>
              <a:rPr lang="en-US" b="0" dirty="0" smtClean="0"/>
              <a:t>13:</a:t>
            </a:r>
            <a:r>
              <a:rPr lang="en-US" b="0" dirty="0" smtClean="0"/>
              <a:t>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84980</TotalTime>
  <Words>2300</Words>
  <Application>Microsoft Macintosh PowerPoint</Application>
  <PresentationFormat>On-screen Show (4:3)</PresentationFormat>
  <Paragraphs>370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Room TBD</vt:lpstr>
      <vt:lpstr>Monday, 18 January 2016  10:30 – 12:30, Room TBD</vt:lpstr>
      <vt:lpstr>Participants, Patents, and Duty to Inform</vt:lpstr>
      <vt:lpstr>Patent Related Links</vt:lpstr>
      <vt:lpstr>Call for Potentially Essential Patents</vt:lpstr>
      <vt:lpstr>Other Guidelines for IEEE WG Meetings</vt:lpstr>
      <vt:lpstr>Monday, 18 January 2016 13:30 – 15:30, Room TBD</vt:lpstr>
      <vt:lpstr>Monday, 18 January 2016 19:30 – 21:30, Room TBD</vt:lpstr>
      <vt:lpstr>Tuesday, 19 January 2016 16:00 – 18:00, Room TBD</vt:lpstr>
      <vt:lpstr>Tuesday, 19 January 2016 19:30 – 21:30, Room TBD</vt:lpstr>
      <vt:lpstr>Wednesday, 20 January 2016 13:30 – 15:30, Room TBD</vt:lpstr>
      <vt:lpstr>Thursday, 21 January 2016 08:00 – 10:00, Room TBD</vt:lpstr>
      <vt:lpstr>Thursday, 21 January 2016 08:00 – 10:00, Landmark B</vt:lpstr>
      <vt:lpstr>Thursday, 21 January 2016 10:30 – 12:30, Room TBD</vt:lpstr>
      <vt:lpstr>Thursday, 21 January 2016 16:00 – 18:00, Room TBD</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1031</cp:revision>
  <cp:lastPrinted>1998-02-10T13:28:06Z</cp:lastPrinted>
  <dcterms:created xsi:type="dcterms:W3CDTF">2006-12-04T03:46:13Z</dcterms:created>
  <dcterms:modified xsi:type="dcterms:W3CDTF">2015-12-31T23:10:08Z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