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4"/>
  </p:notesMasterIdLst>
  <p:handoutMasterIdLst>
    <p:handoutMasterId r:id="rId25"/>
  </p:handoutMasterIdLst>
  <p:sldIdLst>
    <p:sldId id="269" r:id="rId2"/>
    <p:sldId id="271" r:id="rId3"/>
    <p:sldId id="358" r:id="rId4"/>
    <p:sldId id="460" r:id="rId5"/>
    <p:sldId id="443" r:id="rId6"/>
    <p:sldId id="527" r:id="rId7"/>
    <p:sldId id="530" r:id="rId8"/>
    <p:sldId id="414" r:id="rId9"/>
    <p:sldId id="529" r:id="rId10"/>
    <p:sldId id="470" r:id="rId11"/>
    <p:sldId id="471" r:id="rId12"/>
    <p:sldId id="472" r:id="rId13"/>
    <p:sldId id="474" r:id="rId14"/>
    <p:sldId id="499" r:id="rId15"/>
    <p:sldId id="528" r:id="rId16"/>
    <p:sldId id="518" r:id="rId17"/>
    <p:sldId id="430" r:id="rId18"/>
    <p:sldId id="513" r:id="rId19"/>
    <p:sldId id="493" r:id="rId20"/>
    <p:sldId id="517" r:id="rId21"/>
    <p:sldId id="526" r:id="rId22"/>
    <p:sldId id="390"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247" autoAdjust="0"/>
    <p:restoredTop sz="98109" autoAdjust="0"/>
  </p:normalViewPr>
  <p:slideViewPr>
    <p:cSldViewPr>
      <p:cViewPr varScale="1">
        <p:scale>
          <a:sx n="92" d="100"/>
          <a:sy n="92" d="100"/>
        </p:scale>
        <p:origin x="-576"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P802.11-15/1473r0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P802.11-15/1473r0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2016</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P802.11-15/1473r0</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P802.11-15/1473r0</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2016</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P802.11-15/1473r0</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2016</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13</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P802.11-15/1473r0</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P802.11-15/1473r0</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P802.11-15/1473r0</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P802.11-15/1473r0</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P802.11-15/1473r0</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P802.11-15/1473r0</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P802.11-15/1473r0</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P802.11-15/1473r0</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P802.11-15/1473r0</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P802.11-15/1473r0</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22</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P802.11-15/1473r0</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P802.11-15/1473r0</a:t>
            </a:r>
            <a:endParaRPr lang="en-US"/>
          </a:p>
        </p:txBody>
      </p:sp>
      <p:sp>
        <p:nvSpPr>
          <p:cNvPr id="5" name="Date Placeholder 4"/>
          <p:cNvSpPr>
            <a:spLocks noGrp="1"/>
          </p:cNvSpPr>
          <p:nvPr>
            <p:ph type="dt" idx="11"/>
          </p:nvPr>
        </p:nvSpPr>
        <p:spPr/>
        <p:txBody>
          <a:bodyPr/>
          <a:lstStyle/>
          <a:p>
            <a:r>
              <a:rPr lang="en-US" smtClean="0"/>
              <a:t>January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P802.11-15/1473r0</a:t>
            </a:r>
            <a:endParaRPr lang="en-US"/>
          </a:p>
        </p:txBody>
      </p:sp>
      <p:sp>
        <p:nvSpPr>
          <p:cNvPr id="5" name="Date Placeholder 4"/>
          <p:cNvSpPr>
            <a:spLocks noGrp="1"/>
          </p:cNvSpPr>
          <p:nvPr>
            <p:ph type="dt" idx="11"/>
          </p:nvPr>
        </p:nvSpPr>
        <p:spPr/>
        <p:txBody>
          <a:bodyPr/>
          <a:lstStyle/>
          <a:p>
            <a:r>
              <a:rPr lang="en-US" smtClean="0"/>
              <a:t>January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P802.11-15/1473r0</a:t>
            </a:r>
            <a:endParaRPr lang="en-US"/>
          </a:p>
        </p:txBody>
      </p:sp>
      <p:sp>
        <p:nvSpPr>
          <p:cNvPr id="5" name="Date Placeholder 4"/>
          <p:cNvSpPr>
            <a:spLocks noGrp="1"/>
          </p:cNvSpPr>
          <p:nvPr>
            <p:ph type="dt" idx="11"/>
          </p:nvPr>
        </p:nvSpPr>
        <p:spPr/>
        <p:txBody>
          <a:bodyPr/>
          <a:lstStyle/>
          <a:p>
            <a:r>
              <a:rPr lang="en-US" smtClean="0"/>
              <a:t>January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6</a:t>
            </a:fld>
            <a:endParaRPr lang="en-US"/>
          </a:p>
        </p:txBody>
      </p:sp>
    </p:spTree>
    <p:extLst>
      <p:ext uri="{BB962C8B-B14F-4D97-AF65-F5344CB8AC3E}">
        <p14:creationId xmlns:p14="http://schemas.microsoft.com/office/powerpoint/2010/main" val="24142471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P802.11-15/1473r0</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P802.11-15/1473r0</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9</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10</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January 2016</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2016</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2016</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2016</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January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P802.11-15/1473r0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1.0.pdf" TargetMode="External"/><Relationship Id="rId4" Type="http://schemas.openxmlformats.org/officeDocument/2006/relationships/hyperlink" Target="http://www.ieee802.org/1/files/private/bz-drafts/d1/802-1Qbz-d2-1.pdf" TargetMode="External"/><Relationship Id="rId5" Type="http://schemas.openxmlformats.org/officeDocument/2006/relationships/hyperlink" Target="http://www.ieee802.org/1/files/private/ac-rev-drafts/d1/802-1ac-rev-d2-0.pdf" TargetMode="External"/><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January 2016</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January 2016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2015-11</a:t>
            </a:r>
            <a:r>
              <a:rPr lang="en-US" sz="1800" b="0" dirty="0" smtClean="0">
                <a:latin typeface="Arial" charset="0"/>
              </a:rPr>
              <a:t>-</a:t>
            </a:r>
            <a:r>
              <a:rPr lang="en-US" sz="1800" b="0" dirty="0" smtClean="0">
                <a:latin typeface="Arial" charset="0"/>
              </a:rPr>
              <a:t>28</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2016</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10</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2016</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11</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2016</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12</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2016</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13</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 </a:t>
            </a:r>
            <a:r>
              <a:rPr lang="en-US" sz="4000" dirty="0" smtClean="0">
                <a:latin typeface="Arial" charset="0"/>
                <a:cs typeface="Arial" charset="0"/>
              </a:rPr>
              <a:t>18 </a:t>
            </a:r>
            <a:r>
              <a:rPr lang="en-US" sz="4000" dirty="0">
                <a:latin typeface="Arial" charset="0"/>
                <a:cs typeface="Arial" charset="0"/>
              </a:rPr>
              <a:t>January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19:30 – 21:30, </a:t>
            </a:r>
            <a:r>
              <a:rPr lang="en-US" dirty="0">
                <a:latin typeface="Arial" charset="0"/>
                <a:cs typeface="Arial" charset="0"/>
              </a:rPr>
              <a:t>Room </a:t>
            </a:r>
            <a:r>
              <a:rPr lang="en-US" dirty="0" smtClean="0">
                <a:latin typeface="Arial" charset="0"/>
                <a:cs typeface="Arial" charset="0"/>
              </a:rPr>
              <a:t>TBD</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meeting to order.</a:t>
            </a:r>
          </a:p>
          <a:p>
            <a:pPr>
              <a:lnSpc>
                <a:spcPct val="80000"/>
              </a:lnSpc>
            </a:pPr>
            <a:r>
              <a:rPr lang="en-US" b="0" dirty="0"/>
              <a:t>Call for essential patents</a:t>
            </a:r>
            <a:r>
              <a:rPr lang="en-US" b="0" dirty="0" smtClean="0"/>
              <a:t>.</a:t>
            </a:r>
            <a:endParaRPr lang="en-US" dirty="0"/>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smtClean="0"/>
              <a:t>Presentations and discussion to resolve comments from LB 212 and improve the </a:t>
            </a:r>
            <a:r>
              <a:rPr lang="en-US" b="0" dirty="0" err="1" smtClean="0"/>
              <a:t>TGak</a:t>
            </a:r>
            <a:r>
              <a:rPr lang="en-US" b="0" dirty="0" smtClean="0"/>
              <a:t> Draft.</a:t>
            </a:r>
          </a:p>
          <a:p>
            <a:pPr>
              <a:lnSpc>
                <a:spcPct val="80000"/>
              </a:lnSpc>
            </a:pPr>
            <a:r>
              <a:rPr lang="en-US" b="0" dirty="0" smtClean="0"/>
              <a:t>Recess until 16:00 tomorrow.</a:t>
            </a:r>
            <a:endParaRPr lang="en-US" b="0" dirty="0" smtClean="0"/>
          </a:p>
          <a:p>
            <a:pPr>
              <a:lnSpc>
                <a:spcPct val="80000"/>
              </a:lnSpc>
            </a:pPr>
            <a:endParaRPr lang="en-US" b="0" dirty="0" smtClean="0"/>
          </a:p>
        </p:txBody>
      </p:sp>
    </p:spTree>
    <p:extLst>
      <p:ext uri="{BB962C8B-B14F-4D97-AF65-F5344CB8AC3E}">
        <p14:creationId xmlns:p14="http://schemas.microsoft.com/office/powerpoint/2010/main" val="347757940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19 January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16:00 – 18:00, </a:t>
            </a:r>
            <a:r>
              <a:rPr lang="en-US" dirty="0">
                <a:latin typeface="Arial" charset="0"/>
                <a:cs typeface="Arial" charset="0"/>
              </a:rPr>
              <a:t>Room </a:t>
            </a:r>
            <a:r>
              <a:rPr lang="en-US" dirty="0" smtClean="0">
                <a:latin typeface="Arial" charset="0"/>
                <a:cs typeface="Arial" charset="0"/>
              </a:rPr>
              <a:t>TBD</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Call for essential patents.</a:t>
            </a:r>
            <a:endParaRPr lang="en-US" dirty="0"/>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Presentations and discussion to resolve comments from LB 212 and improve the </a:t>
            </a:r>
            <a:r>
              <a:rPr lang="en-US" b="0" dirty="0" err="1"/>
              <a:t>TGak</a:t>
            </a:r>
            <a:r>
              <a:rPr lang="en-US" b="0" dirty="0"/>
              <a:t> Draft.</a:t>
            </a:r>
          </a:p>
          <a:p>
            <a:pPr>
              <a:lnSpc>
                <a:spcPct val="80000"/>
              </a:lnSpc>
            </a:pPr>
            <a:r>
              <a:rPr lang="en-US" b="0" dirty="0"/>
              <a:t>Recess until </a:t>
            </a:r>
            <a:r>
              <a:rPr lang="en-US" b="0" dirty="0" smtClean="0"/>
              <a:t>19:30.</a:t>
            </a:r>
            <a:endParaRPr lang="en-US" b="0" dirty="0"/>
          </a:p>
        </p:txBody>
      </p:sp>
    </p:spTree>
    <p:extLst>
      <p:ext uri="{BB962C8B-B14F-4D97-AF65-F5344CB8AC3E}">
        <p14:creationId xmlns:p14="http://schemas.microsoft.com/office/powerpoint/2010/main" val="254356609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19 </a:t>
            </a:r>
            <a:r>
              <a:rPr lang="en-US" sz="4000" dirty="0">
                <a:latin typeface="Arial" charset="0"/>
                <a:cs typeface="Arial" charset="0"/>
              </a:rPr>
              <a:t>January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19:30 – 21:30, </a:t>
            </a:r>
            <a:r>
              <a:rPr lang="en-US" dirty="0" smtClean="0">
                <a:latin typeface="Arial" charset="0"/>
                <a:cs typeface="Arial" charset="0"/>
              </a:rPr>
              <a:t>Room </a:t>
            </a:r>
            <a:r>
              <a:rPr lang="en-US" dirty="0" smtClean="0">
                <a:latin typeface="Arial" charset="0"/>
                <a:cs typeface="Arial" charset="0"/>
              </a:rPr>
              <a:t>TBD</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Call for essential patents.</a:t>
            </a:r>
            <a:endParaRPr lang="en-US" dirty="0"/>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Presentations and discussion to resolve comments from LB 212 and improve the </a:t>
            </a:r>
            <a:r>
              <a:rPr lang="en-US" b="0" dirty="0" err="1"/>
              <a:t>TGak</a:t>
            </a:r>
            <a:r>
              <a:rPr lang="en-US" b="0" dirty="0"/>
              <a:t> Draft.</a:t>
            </a:r>
          </a:p>
          <a:p>
            <a:pPr>
              <a:lnSpc>
                <a:spcPct val="80000"/>
              </a:lnSpc>
            </a:pPr>
            <a:r>
              <a:rPr lang="en-US" b="0" dirty="0"/>
              <a:t>Recess until </a:t>
            </a:r>
            <a:r>
              <a:rPr lang="en-US" b="0" dirty="0" smtClean="0"/>
              <a:t>08:00 Thursday morning.</a:t>
            </a:r>
            <a:endParaRPr lang="en-US" b="0" dirty="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21 </a:t>
            </a:r>
            <a:r>
              <a:rPr lang="en-US" sz="4000" dirty="0">
                <a:latin typeface="Arial" charset="0"/>
                <a:cs typeface="Arial" charset="0"/>
              </a:rPr>
              <a:t>January </a:t>
            </a:r>
            <a:r>
              <a:rPr lang="en-US" sz="4000" dirty="0" smtClean="0">
                <a:latin typeface="Arial" charset="0"/>
                <a:cs typeface="Arial" charset="0"/>
              </a:rPr>
              <a:t>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08:00 – 10:00, </a:t>
            </a:r>
            <a:r>
              <a:rPr lang="en-US" dirty="0" smtClean="0">
                <a:latin typeface="Arial" charset="0"/>
                <a:cs typeface="Arial" charset="0"/>
              </a:rPr>
              <a:t>Room TBD</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 </a:t>
            </a:r>
            <a:r>
              <a:rPr lang="en-US" dirty="0"/>
              <a:t>Joint Meeting with </a:t>
            </a:r>
            <a:r>
              <a:rPr lang="en-US" dirty="0" smtClean="0"/>
              <a:t>802.1 TSN and 802.11 ARC SC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a:t>802.11ak </a:t>
            </a:r>
            <a:r>
              <a:rPr lang="en-GB" b="0" dirty="0" smtClean="0"/>
              <a:t>status</a:t>
            </a:r>
          </a:p>
          <a:p>
            <a:pPr>
              <a:lnSpc>
                <a:spcPct val="80000"/>
              </a:lnSpc>
            </a:pPr>
            <a:r>
              <a:rPr lang="en-GB" b="0" dirty="0" smtClean="0"/>
              <a:t>802.1Qbz status</a:t>
            </a:r>
            <a:r>
              <a:rPr lang="en-GB" b="0" dirty="0" smtClean="0"/>
              <a:t>.</a:t>
            </a:r>
          </a:p>
          <a:p>
            <a:pPr>
              <a:lnSpc>
                <a:spcPct val="80000"/>
              </a:lnSpc>
            </a:pPr>
            <a:r>
              <a:rPr lang="en-GB" b="0" dirty="0" smtClean="0"/>
              <a:t>802.1AC status</a:t>
            </a:r>
            <a:endParaRPr lang="en-GB" b="0" dirty="0" smtClean="0"/>
          </a:p>
          <a:p>
            <a:pPr>
              <a:lnSpc>
                <a:spcPct val="80000"/>
              </a:lnSpc>
            </a:pPr>
            <a:endParaRPr lang="en-US" b="0" dirty="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a:t>
            </a:r>
            <a:r>
              <a:rPr lang="en-US" sz="4000" dirty="0" smtClean="0">
                <a:latin typeface="Arial" charset="0"/>
                <a:cs typeface="Arial" charset="0"/>
              </a:rPr>
              <a:t>21 January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08:00 – 10:00, Landmark B</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Teleconferences discussion.</a:t>
            </a:r>
          </a:p>
          <a:p>
            <a:pPr>
              <a:lnSpc>
                <a:spcPct val="80000"/>
              </a:lnSpc>
            </a:pPr>
            <a:r>
              <a:rPr lang="en-US" dirty="0" smtClean="0"/>
              <a:t>802.11ak </a:t>
            </a:r>
            <a:r>
              <a:rPr lang="en-US" dirty="0"/>
              <a:t>Teleconferences, </a:t>
            </a:r>
            <a:r>
              <a:rPr lang="en-US" b="0" dirty="0"/>
              <a:t>joint with 802.1Qbz if mutually convenient:</a:t>
            </a:r>
          </a:p>
          <a:p>
            <a:pPr lvl="1">
              <a:lnSpc>
                <a:spcPct val="80000"/>
              </a:lnSpc>
            </a:pPr>
            <a:r>
              <a:rPr lang="en-US" b="1" dirty="0"/>
              <a:t>1 ½ </a:t>
            </a:r>
            <a:r>
              <a:rPr lang="en-US" dirty="0"/>
              <a:t>hour teleconferences through the </a:t>
            </a:r>
            <a:r>
              <a:rPr lang="en-US" dirty="0" smtClean="0"/>
              <a:t>March 2016 </a:t>
            </a:r>
            <a:r>
              <a:rPr lang="en-US" dirty="0" smtClean="0"/>
              <a:t>802.11 </a:t>
            </a:r>
            <a:r>
              <a:rPr lang="en-US" dirty="0"/>
              <a:t>meeting on Thursday, </a:t>
            </a:r>
            <a:r>
              <a:rPr lang="en-US" dirty="0" smtClean="0"/>
              <a:t>TBD at </a:t>
            </a:r>
            <a:r>
              <a:rPr lang="en-US" dirty="0"/>
              <a:t>10am Eastern US time.</a:t>
            </a:r>
          </a:p>
          <a:p>
            <a:pPr lvl="1">
              <a:lnSpc>
                <a:spcPct val="80000"/>
              </a:lnSpc>
            </a:pPr>
            <a:r>
              <a:rPr lang="en-US" dirty="0" smtClean="0"/>
              <a:t>Mover:    Seconder: </a:t>
            </a:r>
          </a:p>
          <a:p>
            <a:pPr lvl="1">
              <a:lnSpc>
                <a:spcPct val="80000"/>
              </a:lnSpc>
            </a:pPr>
            <a:r>
              <a:rPr lang="en-US" dirty="0" smtClean="0"/>
              <a:t>Yes:    No:    Abstain: </a:t>
            </a:r>
            <a:endParaRPr lang="en-US" dirty="0" smtClean="0"/>
          </a:p>
          <a:p>
            <a:pPr>
              <a:lnSpc>
                <a:spcPct val="80000"/>
              </a:lnSpc>
            </a:pPr>
            <a:r>
              <a:rPr lang="en-US" b="0" dirty="0" smtClean="0"/>
              <a:t>Recess </a:t>
            </a:r>
            <a:r>
              <a:rPr lang="en-US" b="0" dirty="0" err="1"/>
              <a:t>TGk</a:t>
            </a:r>
            <a:r>
              <a:rPr lang="en-US" b="0" dirty="0"/>
              <a:t> until 10:30 today</a:t>
            </a:r>
          </a:p>
          <a:p>
            <a:pPr>
              <a:lnSpc>
                <a:spcPct val="80000"/>
              </a:lnSpc>
            </a:pPr>
            <a:r>
              <a:rPr lang="en-US" b="0" dirty="0"/>
              <a:t>Adjourn ARC</a:t>
            </a:r>
          </a:p>
          <a:p>
            <a:pPr>
              <a:lnSpc>
                <a:spcPct val="80000"/>
              </a:lnSpc>
            </a:pPr>
            <a:endParaRPr lang="en-US" b="0" dirty="0"/>
          </a:p>
        </p:txBody>
      </p:sp>
    </p:spTree>
    <p:extLst>
      <p:ext uri="{BB962C8B-B14F-4D97-AF65-F5344CB8AC3E}">
        <p14:creationId xmlns:p14="http://schemas.microsoft.com/office/powerpoint/2010/main" val="311997672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21 January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Room </a:t>
            </a:r>
            <a:r>
              <a:rPr lang="en-US" dirty="0" smtClean="0">
                <a:latin typeface="Arial" charset="0"/>
                <a:cs typeface="Arial" charset="0"/>
              </a:rPr>
              <a:t>TBD</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Call meeting to order.</a:t>
            </a:r>
          </a:p>
          <a:p>
            <a:pPr>
              <a:lnSpc>
                <a:spcPct val="80000"/>
              </a:lnSpc>
            </a:pPr>
            <a:r>
              <a:rPr lang="en-US" b="0" dirty="0"/>
              <a:t>Call for essential patents.</a:t>
            </a:r>
            <a:endParaRPr lang="en-US" dirty="0"/>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smtClean="0"/>
              <a:t>Presentations, discussion, and motions </a:t>
            </a:r>
            <a:r>
              <a:rPr lang="en-US" b="0" dirty="0"/>
              <a:t>to resolve comments from LB 212 and improve the </a:t>
            </a:r>
            <a:r>
              <a:rPr lang="en-US" b="0" dirty="0" err="1"/>
              <a:t>TGak</a:t>
            </a:r>
            <a:r>
              <a:rPr lang="en-US" b="0" dirty="0"/>
              <a:t> Draft.</a:t>
            </a:r>
          </a:p>
          <a:p>
            <a:pPr>
              <a:lnSpc>
                <a:spcPct val="80000"/>
              </a:lnSpc>
            </a:pPr>
            <a:r>
              <a:rPr lang="en-US" b="0" dirty="0"/>
              <a:t>Recess until </a:t>
            </a:r>
            <a:r>
              <a:rPr lang="en-US" b="0" dirty="0" smtClean="0"/>
              <a:t>16:00 today.</a:t>
            </a:r>
            <a:endParaRPr lang="en-US" b="0" dirty="0"/>
          </a:p>
        </p:txBody>
      </p:sp>
    </p:spTree>
    <p:extLst>
      <p:ext uri="{BB962C8B-B14F-4D97-AF65-F5344CB8AC3E}">
        <p14:creationId xmlns:p14="http://schemas.microsoft.com/office/powerpoint/2010/main" val="153082950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Atlanta, Georgia</a:t>
            </a:r>
          </a:p>
          <a:p>
            <a:pPr algn="ctr">
              <a:lnSpc>
                <a:spcPct val="90000"/>
              </a:lnSpc>
              <a:buFontTx/>
              <a:buNone/>
            </a:pPr>
            <a:r>
              <a:rPr lang="en-US" sz="2800" dirty="0" smtClean="0">
                <a:latin typeface="Arial" charset="0"/>
              </a:rPr>
              <a:t>18-21 January, 2016</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21 January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Room </a:t>
            </a:r>
            <a:r>
              <a:rPr lang="en-US" dirty="0" smtClean="0">
                <a:latin typeface="Arial" charset="0"/>
                <a:cs typeface="Arial" charset="0"/>
              </a:rPr>
              <a:t>TBD</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r>
              <a:rPr lang="en-US" b="0" dirty="0"/>
              <a:t>Presentations, discussion, and motions to resolve comments from LB 212 and improve the </a:t>
            </a:r>
            <a:r>
              <a:rPr lang="en-US" b="0" dirty="0" err="1"/>
              <a:t>TGak</a:t>
            </a:r>
            <a:r>
              <a:rPr lang="en-US" b="0" dirty="0"/>
              <a:t> Draft.</a:t>
            </a:r>
          </a:p>
          <a:p>
            <a:endParaRPr lang="en-US" b="0" dirty="0"/>
          </a:p>
          <a:p>
            <a:endParaRPr lang="en-US" dirty="0"/>
          </a:p>
          <a:p>
            <a:pPr>
              <a:lnSpc>
                <a:spcPct val="90000"/>
              </a:lnSpc>
            </a:pPr>
            <a:endParaRPr lang="en-US" dirty="0" smtClean="0">
              <a:cs typeface="ＭＳ Ｐゴシック" charset="0"/>
            </a:endParaRPr>
          </a:p>
          <a:p>
            <a:pPr>
              <a:lnSpc>
                <a:spcPct val="90000"/>
              </a:lnSpc>
            </a:pPr>
            <a:endParaRPr lang="en-US" altLang="ja-JP" b="0" dirty="0" smtClean="0">
              <a:cs typeface="ＭＳ Ｐゴシック" charset="0"/>
            </a:endParaRPr>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2024454398"/>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21 January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Room </a:t>
            </a:r>
            <a:r>
              <a:rPr lang="en-US" dirty="0" smtClean="0">
                <a:latin typeface="Arial" charset="0"/>
                <a:cs typeface="Arial" charset="0"/>
              </a:rPr>
              <a:t>TBD</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lvl="0"/>
            <a:r>
              <a:rPr lang="en-US" dirty="0">
                <a:cs typeface="ＭＳ Ｐゴシック" charset="0"/>
              </a:rPr>
              <a:t>Motion: </a:t>
            </a:r>
            <a:r>
              <a:rPr lang="en-US" b="0" dirty="0"/>
              <a:t>Having approved comment resolutions for all of the comments received from LB21 2on </a:t>
            </a:r>
            <a:r>
              <a:rPr lang="en-US" b="0" dirty="0" err="1"/>
              <a:t>Tgak</a:t>
            </a:r>
            <a:r>
              <a:rPr lang="en-US" b="0" dirty="0"/>
              <a:t> Draft_D1.0 as contained in document 11-15/0556rTBD,</a:t>
            </a:r>
          </a:p>
          <a:p>
            <a:pPr lvl="1"/>
            <a:r>
              <a:rPr lang="en-US" dirty="0"/>
              <a:t>[Instruct the editor to prepare Draft &lt;draft&gt; incorporating these resolutions and,]</a:t>
            </a:r>
          </a:p>
          <a:p>
            <a:pPr lvl="1"/>
            <a:r>
              <a:rPr lang="en-US" dirty="0"/>
              <a:t>Approve a 15 day Working Group Recirculation Ballot asking the question “Should </a:t>
            </a:r>
            <a:r>
              <a:rPr lang="en-US" dirty="0" err="1"/>
              <a:t>Tgak</a:t>
            </a:r>
            <a:r>
              <a:rPr lang="en-US" dirty="0"/>
              <a:t> Draft_D2.0 be forwarded to Sponsor Ballot?”</a:t>
            </a:r>
          </a:p>
          <a:p>
            <a:pPr lvl="1"/>
            <a:r>
              <a:rPr lang="en-GB" dirty="0"/>
              <a:t>[Moved by &lt;name&gt; on behalf of </a:t>
            </a:r>
            <a:r>
              <a:rPr lang="en-US" dirty="0" err="1"/>
              <a:t>TGak</a:t>
            </a:r>
            <a:endParaRPr lang="en-US" dirty="0"/>
          </a:p>
          <a:p>
            <a:pPr lvl="1"/>
            <a:r>
              <a:rPr lang="en-GB" dirty="0"/>
              <a:t>TG vote: </a:t>
            </a:r>
            <a:endParaRPr lang="en-US" dirty="0"/>
          </a:p>
          <a:p>
            <a:pPr lvl="1"/>
            <a:r>
              <a:rPr lang="en-GB" dirty="0"/>
              <a:t>Moved: &lt;name&gt;,  Seconded: &lt;name&gt;, Result: y-n-a]</a:t>
            </a:r>
            <a:endParaRPr lang="en-US" dirty="0">
              <a:cs typeface="ＭＳ Ｐゴシック" charset="0"/>
            </a:endParaRPr>
          </a:p>
          <a:p>
            <a:r>
              <a:rPr lang="en-US" dirty="0" smtClean="0"/>
              <a:t>Adjourn </a:t>
            </a:r>
            <a:r>
              <a:rPr lang="en-US" dirty="0" err="1"/>
              <a:t>TGak</a:t>
            </a:r>
            <a:endParaRPr lang="en-US" altLang="ja-JP" dirty="0">
              <a:cs typeface="ＭＳ Ｐゴシック" charset="0"/>
            </a:endParaRPr>
          </a:p>
          <a:p>
            <a:pPr lvl="1"/>
            <a:endParaRPr lang="en-US" b="0" dirty="0" smtClean="0"/>
          </a:p>
          <a:p>
            <a:endParaRPr lang="en-US" b="0" dirty="0"/>
          </a:p>
        </p:txBody>
      </p:sp>
    </p:spTree>
    <p:extLst>
      <p:ext uri="{BB962C8B-B14F-4D97-AF65-F5344CB8AC3E}">
        <p14:creationId xmlns:p14="http://schemas.microsoft.com/office/powerpoint/2010/main" val="1708061298"/>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22</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1.0  of 802.11ak and results of Letter Ballot 212:</a:t>
            </a:r>
          </a:p>
          <a:p>
            <a:pPr lvl="1">
              <a:lnSpc>
                <a:spcPct val="80000"/>
              </a:lnSpc>
            </a:pPr>
            <a:r>
              <a:rPr lang="en-GB" dirty="0" smtClean="0">
                <a:hlinkClick r:id="rId3"/>
              </a:rPr>
              <a:t>http://www.ieee802.org/11/private/Draft_Standards/11ak/Draft P802.11ak_D1.0.pdf</a:t>
            </a:r>
            <a:r>
              <a:rPr lang="en-GB" dirty="0" smtClean="0"/>
              <a:t> </a:t>
            </a:r>
          </a:p>
          <a:p>
            <a:pPr lvl="1">
              <a:lnSpc>
                <a:spcPct val="80000"/>
              </a:lnSpc>
            </a:pPr>
            <a:r>
              <a:rPr lang="en-GB" dirty="0" smtClean="0"/>
              <a:t>11-15/556r6, “</a:t>
            </a:r>
            <a:r>
              <a:rPr lang="en-GB" dirty="0" err="1" smtClean="0"/>
              <a:t>TGak</a:t>
            </a:r>
            <a:r>
              <a:rPr lang="en-GB" dirty="0" smtClean="0"/>
              <a:t> LB212 Comments”</a:t>
            </a:r>
            <a:endParaRPr lang="en-GB" dirty="0"/>
          </a:p>
          <a:p>
            <a:pPr>
              <a:lnSpc>
                <a:spcPct val="80000"/>
              </a:lnSpc>
            </a:pPr>
            <a:r>
              <a:rPr lang="en-GB" dirty="0" smtClean="0"/>
              <a:t>Draft 2.1 of 802.1Qbz is at</a:t>
            </a:r>
          </a:p>
          <a:p>
            <a:pPr lvl="1">
              <a:lnSpc>
                <a:spcPct val="80000"/>
              </a:lnSpc>
            </a:pPr>
            <a:r>
              <a:rPr lang="en-GB" dirty="0" smtClean="0">
                <a:hlinkClick r:id="rId4"/>
              </a:rPr>
              <a:t>http://www.ieee802.org/1/files/private/bz-drafts/d1/802-1Qbz-d2-1.pdf</a:t>
            </a:r>
            <a:endParaRPr lang="en-GB" dirty="0" smtClean="0"/>
          </a:p>
          <a:p>
            <a:pPr>
              <a:lnSpc>
                <a:spcPct val="80000"/>
              </a:lnSpc>
            </a:pPr>
            <a:r>
              <a:rPr lang="en-US" dirty="0" smtClean="0"/>
              <a:t>Draft 2.0 of 802.1AC-REV is at</a:t>
            </a:r>
          </a:p>
          <a:p>
            <a:pPr lvl="1">
              <a:lnSpc>
                <a:spcPct val="80000"/>
              </a:lnSpc>
            </a:pPr>
            <a:r>
              <a:rPr lang="en-US" dirty="0" smtClean="0">
                <a:hlinkClick r:id="rId5"/>
              </a:rPr>
              <a:t>http://www.ieee802.org/1/files/private/ac-rev-drafts/d1/802-1ac-rev-d2-0.pdf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January 2016</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5791200"/>
            <a:ext cx="7772400" cy="685800"/>
          </a:xfrm>
        </p:spPr>
        <p:txBody>
          <a:bodyPr/>
          <a:lstStyle/>
          <a:p>
            <a:r>
              <a:rPr lang="en-US" dirty="0" smtClean="0">
                <a:latin typeface="Arial"/>
                <a:cs typeface="Arial"/>
              </a:rPr>
              <a:t>Hyatt Regency, </a:t>
            </a:r>
            <a:r>
              <a:rPr lang="en-US" dirty="0" smtClean="0">
                <a:latin typeface="Arial"/>
                <a:cs typeface="Arial"/>
              </a:rPr>
              <a:t>Atlanta, Georgia</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762000" y="1371600"/>
            <a:ext cx="7620000" cy="42672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Ballot on D1.0</a:t>
            </a:r>
            <a:endParaRPr lang="en-US" sz="2400" b="1" dirty="0">
              <a:solidFill>
                <a:srgbClr val="008000"/>
              </a:solidFill>
              <a:latin typeface="Arial"/>
              <a:cs typeface="Arial"/>
            </a:endParaRPr>
          </a:p>
          <a:p>
            <a:pPr lvl="1">
              <a:lnSpc>
                <a:spcPct val="80000"/>
              </a:lnSpc>
            </a:pPr>
            <a:r>
              <a:rPr lang="en-US" sz="2400" dirty="0" smtClean="0"/>
              <a:t>January 2016 – </a:t>
            </a:r>
            <a:r>
              <a:rPr lang="en-US" sz="2400" dirty="0"/>
              <a:t>WG Recirculation</a:t>
            </a:r>
          </a:p>
          <a:p>
            <a:pPr lvl="1">
              <a:lnSpc>
                <a:spcPct val="80000"/>
              </a:lnSpc>
            </a:pPr>
            <a:r>
              <a:rPr lang="en-US" sz="2400" dirty="0" smtClean="0"/>
              <a:t>May 2016 – </a:t>
            </a:r>
            <a:r>
              <a:rPr lang="en-US" sz="2400" dirty="0"/>
              <a:t>Sponsor Ballot Pool Formation</a:t>
            </a:r>
          </a:p>
          <a:p>
            <a:pPr lvl="1">
              <a:lnSpc>
                <a:spcPct val="80000"/>
              </a:lnSpc>
            </a:pPr>
            <a:r>
              <a:rPr lang="en-US" sz="2400" dirty="0" smtClean="0"/>
              <a:t>July 2016 </a:t>
            </a:r>
            <a:r>
              <a:rPr lang="en-US" sz="2400" dirty="0"/>
              <a:t>– MEC/MDR Done</a:t>
            </a:r>
          </a:p>
          <a:p>
            <a:pPr lvl="1">
              <a:lnSpc>
                <a:spcPct val="80000"/>
              </a:lnSpc>
            </a:pPr>
            <a:r>
              <a:rPr lang="en-US" sz="2400" dirty="0" smtClean="0"/>
              <a:t>September 2016 </a:t>
            </a:r>
            <a:r>
              <a:rPr lang="en-US" sz="2400" dirty="0"/>
              <a:t>– Initial Sponsor Ballot</a:t>
            </a:r>
          </a:p>
          <a:p>
            <a:pPr lvl="1">
              <a:lnSpc>
                <a:spcPct val="80000"/>
              </a:lnSpc>
            </a:pPr>
            <a:r>
              <a:rPr lang="en-US" sz="2400" dirty="0" smtClean="0"/>
              <a:t>January 2017 </a:t>
            </a:r>
            <a:r>
              <a:rPr lang="en-US" sz="2400" dirty="0"/>
              <a:t>– Sponsor Recirculation</a:t>
            </a:r>
          </a:p>
          <a:p>
            <a:pPr lvl="1">
              <a:lnSpc>
                <a:spcPct val="80000"/>
              </a:lnSpc>
            </a:pPr>
            <a:r>
              <a:rPr lang="en-US" sz="2400" dirty="0" smtClean="0"/>
              <a:t>March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247795773"/>
              </p:ext>
            </p:extLst>
          </p:nvPr>
        </p:nvGraphicFramePr>
        <p:xfrm>
          <a:off x="685800" y="1905000"/>
          <a:ext cx="7696199" cy="3827969"/>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dirty="0" smtClean="0"/>
                        <a:t>Monday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latin typeface="+mn-lt"/>
                          <a:cs typeface="Arial" charset="0"/>
                        </a:rPr>
                        <a:t>TBD</a:t>
                      </a:r>
                      <a:endParaRPr lang="en-US" sz="2000" dirty="0" smtClean="0">
                        <a:latin typeface="+mn-lt"/>
                      </a:endParaRPr>
                    </a:p>
                  </a:txBody>
                  <a:tcPr/>
                </a:tc>
              </a:tr>
              <a:tr h="438695">
                <a:tc>
                  <a:txBody>
                    <a:bodyPr/>
                    <a:lstStyle/>
                    <a:p>
                      <a:r>
                        <a:rPr lang="en-US" sz="2000" dirty="0" smtClean="0"/>
                        <a:t>Monday</a:t>
                      </a:r>
                      <a:endParaRPr lang="en-US" sz="2000" dirty="0"/>
                    </a:p>
                  </a:txBody>
                  <a:tcPr/>
                </a:tc>
                <a:tc>
                  <a:txBody>
                    <a:bodyPr/>
                    <a:lstStyle/>
                    <a:p>
                      <a:r>
                        <a:rPr lang="en-US" sz="2000" dirty="0" smtClean="0"/>
                        <a:t>EVE</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rPr>
                        <a:t>TBD</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EVE</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p>
                  </a:txBody>
                  <a:tcPr/>
                </a:tc>
              </a:tr>
              <a:tr h="438695">
                <a:tc>
                  <a:txBody>
                    <a:bodyPr/>
                    <a:lstStyle/>
                    <a:p>
                      <a:r>
                        <a:rPr lang="en-US" sz="2000" dirty="0" smtClean="0"/>
                        <a:t>Thursday</a:t>
                      </a:r>
                      <a:endParaRPr lang="en-US" sz="2000" dirty="0"/>
                    </a:p>
                  </a:txBody>
                  <a:tcPr/>
                </a:tc>
                <a:tc>
                  <a:txBody>
                    <a:bodyPr/>
                    <a:lstStyle/>
                    <a:p>
                      <a:r>
                        <a:rPr lang="en-US" sz="2000" dirty="0" smtClean="0"/>
                        <a:t>AM1- joint with ARC and 802.1 TSN</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p>
                  </a:txBody>
                  <a:tcPr/>
                </a:tc>
              </a:tr>
              <a:tr h="438695">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p>
                  </a:txBody>
                  <a:tcPr/>
                </a:tc>
              </a:tr>
            </a:tbl>
          </a:graphicData>
        </a:graphic>
      </p:graphicFrame>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Comment Statistics</a:t>
            </a:r>
            <a:endParaRPr lang="en-US" sz="44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19214890"/>
              </p:ext>
            </p:extLst>
          </p:nvPr>
        </p:nvGraphicFramePr>
        <p:xfrm>
          <a:off x="685800" y="1981200"/>
          <a:ext cx="7772400" cy="3240696"/>
        </p:xfrm>
        <a:graphic>
          <a:graphicData uri="http://schemas.openxmlformats.org/drawingml/2006/table">
            <a:tbl>
              <a:tblPr firstRow="1" bandRow="1">
                <a:tableStyleId>{7DF18680-E054-41AD-8BC1-D1AEF772440D}</a:tableStyleId>
              </a:tblPr>
              <a:tblGrid>
                <a:gridCol w="1295400"/>
                <a:gridCol w="6477000"/>
              </a:tblGrid>
              <a:tr h="402504">
                <a:tc>
                  <a:txBody>
                    <a:bodyPr/>
                    <a:lstStyle/>
                    <a:p>
                      <a:pPr algn="r"/>
                      <a:r>
                        <a:rPr lang="en-US" sz="2000" dirty="0" smtClean="0"/>
                        <a:t>437</a:t>
                      </a:r>
                      <a:endParaRPr lang="en-US" sz="2000" dirty="0">
                        <a:solidFill>
                          <a:schemeClr val="tx1"/>
                        </a:solidFill>
                      </a:endParaRPr>
                    </a:p>
                  </a:txBody>
                  <a:tcPr/>
                </a:tc>
                <a:tc>
                  <a:txBody>
                    <a:bodyPr/>
                    <a:lstStyle/>
                    <a:p>
                      <a:r>
                        <a:rPr lang="en-US" sz="2000" dirty="0" smtClean="0"/>
                        <a:t>Total comments</a:t>
                      </a:r>
                      <a:endParaRPr lang="en-US" sz="2000" dirty="0">
                        <a:solidFill>
                          <a:schemeClr val="tx1"/>
                        </a:solidFill>
                      </a:endParaRPr>
                    </a:p>
                  </a:txBody>
                  <a:tcPr/>
                </a:tc>
              </a:tr>
              <a:tr h="435696">
                <a:tc>
                  <a:txBody>
                    <a:bodyPr/>
                    <a:lstStyle/>
                    <a:p>
                      <a:pPr algn="r"/>
                      <a:r>
                        <a:rPr lang="en-US" sz="2000" b="1" dirty="0" smtClean="0"/>
                        <a:t>155</a:t>
                      </a:r>
                      <a:endParaRPr lang="en-US" sz="2000" b="1" dirty="0">
                        <a:solidFill>
                          <a:schemeClr val="tx1"/>
                        </a:solidFill>
                      </a:endParaRPr>
                    </a:p>
                  </a:txBody>
                  <a:tcPr/>
                </a:tc>
                <a:tc>
                  <a:txBody>
                    <a:bodyPr/>
                    <a:lstStyle/>
                    <a:p>
                      <a:r>
                        <a:rPr lang="en-US" sz="2000" b="1" dirty="0" smtClean="0"/>
                        <a:t>Unresolved</a:t>
                      </a:r>
                      <a:r>
                        <a:rPr lang="en-US" sz="2000" b="1" baseline="0" dirty="0" smtClean="0"/>
                        <a:t> going into Dallas meeting</a:t>
                      </a:r>
                    </a:p>
                  </a:txBody>
                  <a:tcPr/>
                </a:tc>
              </a:tr>
              <a:tr h="402504">
                <a:tc>
                  <a:txBody>
                    <a:bodyPr/>
                    <a:lstStyle/>
                    <a:p>
                      <a:pPr algn="r"/>
                      <a:r>
                        <a:rPr lang="en-US" sz="2000" dirty="0" smtClean="0">
                          <a:solidFill>
                            <a:schemeClr val="tx1"/>
                          </a:solidFill>
                        </a:rPr>
                        <a:t>-20</a:t>
                      </a:r>
                      <a:endParaRPr lang="en-US" sz="2000"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baseline="0" dirty="0" smtClean="0"/>
                        <a:t>Resolved on 10 November (Motion 11)</a:t>
                      </a:r>
                    </a:p>
                  </a:txBody>
                  <a:tcPr/>
                </a:tc>
              </a:tr>
              <a:tr h="359496">
                <a:tc>
                  <a:txBody>
                    <a:bodyPr/>
                    <a:lstStyle/>
                    <a:p>
                      <a:pPr algn="r"/>
                      <a:r>
                        <a:rPr lang="en-US" sz="2000" dirty="0" smtClean="0">
                          <a:solidFill>
                            <a:schemeClr val="tx1"/>
                          </a:solidFill>
                        </a:rPr>
                        <a:t>-36</a:t>
                      </a:r>
                      <a:endParaRPr lang="en-US" sz="2000" dirty="0">
                        <a:solidFill>
                          <a:schemeClr val="tx1"/>
                        </a:solidFill>
                      </a:endParaRPr>
                    </a:p>
                  </a:txBody>
                  <a:tcPr/>
                </a:tc>
                <a:tc>
                  <a:txBody>
                    <a:bodyPr/>
                    <a:lstStyle/>
                    <a:p>
                      <a:r>
                        <a:rPr lang="en-US" sz="2000" baseline="0" dirty="0" smtClean="0"/>
                        <a:t>Resolved on 10 November (Motion 12)</a:t>
                      </a:r>
                    </a:p>
                  </a:txBody>
                  <a:tcPr/>
                </a:tc>
              </a:tr>
              <a:tr h="268056">
                <a:tc>
                  <a:txBody>
                    <a:bodyPr/>
                    <a:lstStyle/>
                    <a:p>
                      <a:pPr algn="r"/>
                      <a:r>
                        <a:rPr lang="en-US" sz="2000" dirty="0" smtClean="0">
                          <a:solidFill>
                            <a:schemeClr val="tx1"/>
                          </a:solidFill>
                        </a:rPr>
                        <a:t>-5</a:t>
                      </a:r>
                      <a:endParaRPr lang="en-US" sz="2000" dirty="0">
                        <a:solidFill>
                          <a:schemeClr val="tx1"/>
                        </a:solidFill>
                      </a:endParaRPr>
                    </a:p>
                  </a:txBody>
                  <a:tcPr/>
                </a:tc>
                <a:tc>
                  <a:txBody>
                    <a:bodyPr/>
                    <a:lstStyle/>
                    <a:p>
                      <a:r>
                        <a:rPr lang="en-US" sz="2000" baseline="0" dirty="0" smtClean="0"/>
                        <a:t>Resolved on 10 November (Motion 13)</a:t>
                      </a:r>
                    </a:p>
                  </a:txBody>
                  <a:tcPr/>
                </a:tc>
              </a:tr>
              <a:tr h="402504">
                <a:tc>
                  <a:txBody>
                    <a:bodyPr/>
                    <a:lstStyle/>
                    <a:p>
                      <a:pPr algn="r"/>
                      <a:r>
                        <a:rPr lang="en-US" sz="2000" dirty="0" smtClean="0">
                          <a:solidFill>
                            <a:schemeClr val="tx1"/>
                          </a:solidFill>
                        </a:rPr>
                        <a:t>-36</a:t>
                      </a:r>
                      <a:endParaRPr lang="en-US" sz="2000" dirty="0">
                        <a:solidFill>
                          <a:schemeClr val="tx1"/>
                        </a:solidFill>
                      </a:endParaRPr>
                    </a:p>
                  </a:txBody>
                  <a:tcPr/>
                </a:tc>
                <a:tc>
                  <a:txBody>
                    <a:bodyPr/>
                    <a:lstStyle/>
                    <a:p>
                      <a:r>
                        <a:rPr lang="en-US" sz="2000" dirty="0" smtClean="0">
                          <a:solidFill>
                            <a:schemeClr val="tx1"/>
                          </a:solidFill>
                        </a:rPr>
                        <a:t>Resolved on 12 November (Motion 14)</a:t>
                      </a:r>
                      <a:endParaRPr lang="en-US" sz="2000" dirty="0">
                        <a:solidFill>
                          <a:schemeClr val="tx1"/>
                        </a:solidFill>
                      </a:endParaRPr>
                    </a:p>
                  </a:txBody>
                  <a:tcPr/>
                </a:tc>
              </a:tr>
              <a:tr h="402504">
                <a:tc>
                  <a:txBody>
                    <a:bodyPr/>
                    <a:lstStyle/>
                    <a:p>
                      <a:pPr algn="r"/>
                      <a:r>
                        <a:rPr lang="en-US" sz="2000" b="0" dirty="0" smtClean="0">
                          <a:solidFill>
                            <a:schemeClr val="tx1"/>
                          </a:solidFill>
                        </a:rPr>
                        <a:t>-15</a:t>
                      </a:r>
                      <a:endParaRPr lang="en-US" sz="2000" b="0" dirty="0">
                        <a:solidFill>
                          <a:schemeClr val="tx1"/>
                        </a:solidFill>
                      </a:endParaRPr>
                    </a:p>
                  </a:txBody>
                  <a:tcPr/>
                </a:tc>
                <a:tc>
                  <a:txBody>
                    <a:bodyPr/>
                    <a:lstStyle/>
                    <a:p>
                      <a:r>
                        <a:rPr lang="en-US" sz="2000" b="0" dirty="0" smtClean="0">
                          <a:solidFill>
                            <a:schemeClr val="tx1"/>
                          </a:solidFill>
                        </a:rPr>
                        <a:t>Resolved on 12 November (Motion 15)</a:t>
                      </a:r>
                      <a:endParaRPr lang="en-US" sz="2000" b="0" dirty="0">
                        <a:solidFill>
                          <a:schemeClr val="tx1"/>
                        </a:solidFill>
                      </a:endParaRPr>
                    </a:p>
                  </a:txBody>
                  <a:tcPr/>
                </a:tc>
              </a:tr>
              <a:tr h="402504">
                <a:tc>
                  <a:txBody>
                    <a:bodyPr/>
                    <a:lstStyle/>
                    <a:p>
                      <a:pPr algn="r"/>
                      <a:r>
                        <a:rPr lang="en-US" sz="2000" b="1" dirty="0" smtClean="0">
                          <a:solidFill>
                            <a:schemeClr val="tx1"/>
                          </a:solidFill>
                        </a:rPr>
                        <a:t>43</a:t>
                      </a:r>
                      <a:endParaRPr lang="en-US" sz="2000" b="1" dirty="0">
                        <a:solidFill>
                          <a:schemeClr val="tx1"/>
                        </a:solidFill>
                      </a:endParaRPr>
                    </a:p>
                  </a:txBody>
                  <a:tcPr/>
                </a:tc>
                <a:tc>
                  <a:txBody>
                    <a:bodyPr/>
                    <a:lstStyle/>
                    <a:p>
                      <a:r>
                        <a:rPr lang="en-US" sz="2000" b="1" dirty="0" smtClean="0">
                          <a:solidFill>
                            <a:schemeClr val="tx1"/>
                          </a:solidFill>
                        </a:rPr>
                        <a:t>Unresolved going into Atlanta meeting</a:t>
                      </a:r>
                      <a:endParaRPr lang="en-US" sz="2000" b="1" dirty="0">
                        <a:solidFill>
                          <a:schemeClr val="tx1"/>
                        </a:solidFill>
                      </a:endParaRPr>
                    </a:p>
                  </a:txBody>
                  <a:tcPr/>
                </a:tc>
              </a:tr>
            </a:tbl>
          </a:graphicData>
        </a:graphic>
      </p:graphicFrame>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3330056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Issues list</a:t>
            </a:r>
            <a:br>
              <a:rPr lang="en-US" sz="4000" dirty="0" smtClean="0"/>
            </a:br>
            <a:r>
              <a:rPr lang="en-US" sz="4000" dirty="0" smtClean="0"/>
              <a:t>Compiled at November meeting</a:t>
            </a:r>
            <a:endParaRPr lang="en-US" sz="4000" dirty="0"/>
          </a:p>
        </p:txBody>
      </p:sp>
      <p:sp>
        <p:nvSpPr>
          <p:cNvPr id="7" name="Text Placeholder 6"/>
          <p:cNvSpPr>
            <a:spLocks noGrp="1"/>
          </p:cNvSpPr>
          <p:nvPr>
            <p:ph type="body" sz="half" idx="1"/>
          </p:nvPr>
        </p:nvSpPr>
        <p:spPr>
          <a:xfrm>
            <a:off x="685800" y="2133600"/>
            <a:ext cx="3810000" cy="3962400"/>
          </a:xfrm>
        </p:spPr>
        <p:txBody>
          <a:bodyPr/>
          <a:lstStyle/>
          <a:p>
            <a:r>
              <a:rPr lang="en-US" dirty="0" smtClean="0"/>
              <a:t>11ah Relay</a:t>
            </a:r>
          </a:p>
          <a:p>
            <a:r>
              <a:rPr lang="en-US" dirty="0" smtClean="0"/>
              <a:t>11ad Relay</a:t>
            </a:r>
          </a:p>
          <a:p>
            <a:r>
              <a:rPr lang="en-US" dirty="0" smtClean="0"/>
              <a:t>DLS/TDLS (CID 50)</a:t>
            </a:r>
          </a:p>
          <a:p>
            <a:r>
              <a:rPr lang="en-US" dirty="0" smtClean="0"/>
              <a:t>Mesh</a:t>
            </a:r>
          </a:p>
          <a:p>
            <a:r>
              <a:rPr lang="en-US" dirty="0" smtClean="0"/>
              <a:t>Communication of priority with bridge</a:t>
            </a:r>
          </a:p>
          <a:p>
            <a:r>
              <a:rPr lang="en-US" dirty="0" smtClean="0"/>
              <a:t>Re-associate between GLK and non-GLK?</a:t>
            </a:r>
          </a:p>
          <a:p>
            <a:endParaRPr lang="en-US" dirty="0" smtClean="0"/>
          </a:p>
          <a:p>
            <a:endParaRPr lang="en-US" dirty="0"/>
          </a:p>
        </p:txBody>
      </p:sp>
      <p:sp>
        <p:nvSpPr>
          <p:cNvPr id="8" name="Content Placeholder 7"/>
          <p:cNvSpPr>
            <a:spLocks noGrp="1"/>
          </p:cNvSpPr>
          <p:nvPr>
            <p:ph sz="half" idx="2"/>
          </p:nvPr>
        </p:nvSpPr>
        <p:spPr>
          <a:xfrm>
            <a:off x="4648200" y="2133600"/>
            <a:ext cx="3810000" cy="3962400"/>
          </a:xfrm>
        </p:spPr>
        <p:txBody>
          <a:bodyPr/>
          <a:lstStyle/>
          <a:p>
            <a:r>
              <a:rPr lang="en-US" dirty="0" smtClean="0"/>
              <a:t>“</a:t>
            </a:r>
            <a:r>
              <a:rPr lang="en-US" dirty="0"/>
              <a:t>GLK convergence </a:t>
            </a:r>
            <a:r>
              <a:rPr lang="en-US" dirty="0" smtClean="0"/>
              <a:t>function” versus “IEEE 802.11 general link convergence function”</a:t>
            </a:r>
            <a:endParaRPr lang="en-US" dirty="0"/>
          </a:p>
          <a:p>
            <a:endParaRPr lang="en-US" dirty="0"/>
          </a:p>
        </p:txBody>
      </p:sp>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7</a:t>
            </a:fld>
            <a:endParaRPr lang="en-US"/>
          </a:p>
        </p:txBody>
      </p:sp>
    </p:spTree>
    <p:extLst>
      <p:ext uri="{BB962C8B-B14F-4D97-AF65-F5344CB8AC3E}">
        <p14:creationId xmlns:p14="http://schemas.microsoft.com/office/powerpoint/2010/main" val="3994589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a:t>
            </a:r>
            <a:r>
              <a:rPr lang="en-US" sz="4000" dirty="0" smtClean="0">
                <a:latin typeface="Arial" charset="0"/>
                <a:cs typeface="Arial" charset="0"/>
              </a:rPr>
              <a:t>18 January 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a:t>
            </a:r>
            <a:r>
              <a:rPr lang="en-US" dirty="0">
                <a:latin typeface="Arial" charset="0"/>
                <a:cs typeface="Arial" charset="0"/>
              </a:rPr>
              <a:t>3</a:t>
            </a:r>
            <a:r>
              <a:rPr lang="en-US" dirty="0" smtClean="0">
                <a:latin typeface="Arial" charset="0"/>
                <a:cs typeface="Arial" charset="0"/>
              </a:rPr>
              <a:t>0</a:t>
            </a:r>
            <a:r>
              <a:rPr lang="en-US" dirty="0">
                <a:latin typeface="Arial" charset="0"/>
                <a:cs typeface="Arial" charset="0"/>
              </a:rPr>
              <a:t>, Room </a:t>
            </a:r>
            <a:r>
              <a:rPr lang="en-US" dirty="0" smtClean="0">
                <a:latin typeface="Arial" charset="0"/>
                <a:cs typeface="Arial" charset="0"/>
              </a:rPr>
              <a:t>TBD</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a:t>
            </a:r>
            <a:r>
              <a:rPr lang="en-US" b="0" dirty="0" smtClean="0"/>
              <a:t>meeting </a:t>
            </a:r>
            <a:r>
              <a:rPr lang="en-US" b="0" dirty="0"/>
              <a:t>to Order.</a:t>
            </a:r>
          </a:p>
          <a:p>
            <a:pPr>
              <a:lnSpc>
                <a:spcPct val="80000"/>
              </a:lnSpc>
            </a:pPr>
            <a:r>
              <a:rPr lang="en-US" b="0" dirty="0" smtClean="0"/>
              <a:t>Appointment of Secretary</a:t>
            </a:r>
          </a:p>
          <a:p>
            <a:pPr>
              <a:lnSpc>
                <a:spcPct val="80000"/>
              </a:lnSpc>
            </a:pPr>
            <a:r>
              <a:rPr lang="en-US" b="0" dirty="0" smtClean="0"/>
              <a:t>Review </a:t>
            </a:r>
            <a:r>
              <a:rPr lang="en-US" b="0" dirty="0"/>
              <a:t>of IEEE 802 and 802.11 Policies and Procedures on Intellectual Property, Inappropriate Topics, Etc.</a:t>
            </a:r>
          </a:p>
          <a:p>
            <a:pPr>
              <a:lnSpc>
                <a:spcPct val="80000"/>
              </a:lnSpc>
            </a:pPr>
            <a:r>
              <a:rPr lang="en-US" b="0" dirty="0"/>
              <a:t>Attendance Recording </a:t>
            </a:r>
            <a:r>
              <a:rPr lang="en-US" b="0" dirty="0" smtClean="0"/>
              <a:t>Reminder</a:t>
            </a:r>
          </a:p>
          <a:p>
            <a:pPr>
              <a:lnSpc>
                <a:spcPct val="80000"/>
              </a:lnSpc>
            </a:pPr>
            <a:r>
              <a:rPr lang="en-US" b="0" dirty="0" smtClean="0"/>
              <a:t>Approval of Agenda</a:t>
            </a:r>
          </a:p>
          <a:p>
            <a:pPr>
              <a:lnSpc>
                <a:spcPct val="80000"/>
              </a:lnSpc>
            </a:pPr>
            <a:r>
              <a:rPr lang="en-US" b="0" dirty="0"/>
              <a:t>Moved, to approve the Minutes of the </a:t>
            </a:r>
            <a:r>
              <a:rPr lang="en-US" b="0" dirty="0" smtClean="0"/>
              <a:t>November 802.11ak </a:t>
            </a:r>
            <a:r>
              <a:rPr lang="en-US" b="0" dirty="0"/>
              <a:t>Meeting in </a:t>
            </a:r>
            <a:r>
              <a:rPr lang="en-US" b="0" dirty="0" smtClean="0"/>
              <a:t>Dallas, Texas: </a:t>
            </a:r>
            <a:r>
              <a:rPr lang="en-US" b="0" dirty="0"/>
              <a:t>11-15/</a:t>
            </a:r>
            <a:r>
              <a:rPr lang="en-US" b="0" dirty="0" smtClean="0"/>
              <a:t>1452r0</a:t>
            </a:r>
            <a:r>
              <a:rPr lang="en-US" b="0" dirty="0"/>
              <a:t>.</a:t>
            </a:r>
          </a:p>
          <a:p>
            <a:pPr lvl="1">
              <a:lnSpc>
                <a:spcPct val="80000"/>
              </a:lnSpc>
            </a:pPr>
            <a:r>
              <a:rPr lang="en-US" dirty="0"/>
              <a:t>Mover: </a:t>
            </a:r>
            <a:r>
              <a:rPr lang="en-US" dirty="0" smtClean="0"/>
              <a:t>   Seconder</a:t>
            </a:r>
            <a:r>
              <a:rPr lang="en-US" dirty="0"/>
              <a:t>: </a:t>
            </a:r>
            <a:endParaRPr lang="en-US" dirty="0" smtClean="0"/>
          </a:p>
          <a:p>
            <a:pPr lvl="1">
              <a:lnSpc>
                <a:spcPct val="80000"/>
              </a:lnSpc>
            </a:pPr>
            <a:r>
              <a:rPr lang="en-US" dirty="0" smtClean="0"/>
              <a:t>Yes:    No:    Abstain: </a:t>
            </a:r>
            <a:endParaRPr lang="en-US" dirty="0"/>
          </a:p>
          <a:p>
            <a:pPr>
              <a:lnSpc>
                <a:spcPct val="80000"/>
              </a:lnSpc>
            </a:pPr>
            <a:endParaRPr lang="en-US" b="0" dirty="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9</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a:t>
            </a:r>
            <a:r>
              <a:rPr lang="en-US" sz="4000" dirty="0" smtClean="0">
                <a:latin typeface="Arial" charset="0"/>
                <a:cs typeface="Arial" charset="0"/>
              </a:rPr>
              <a:t>18 January 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a:t>
            </a:r>
            <a:r>
              <a:rPr lang="en-US" dirty="0">
                <a:latin typeface="Arial" charset="0"/>
                <a:cs typeface="Arial" charset="0"/>
              </a:rPr>
              <a:t>3</a:t>
            </a:r>
            <a:r>
              <a:rPr lang="en-US" dirty="0" smtClean="0">
                <a:latin typeface="Arial" charset="0"/>
                <a:cs typeface="Arial" charset="0"/>
              </a:rPr>
              <a:t>0</a:t>
            </a:r>
            <a:r>
              <a:rPr lang="en-US" dirty="0">
                <a:latin typeface="Arial" charset="0"/>
                <a:cs typeface="Arial" charset="0"/>
              </a:rPr>
              <a:t>, Room </a:t>
            </a:r>
            <a:r>
              <a:rPr lang="en-US" dirty="0" smtClean="0">
                <a:latin typeface="Arial" charset="0"/>
                <a:cs typeface="Arial" charset="0"/>
              </a:rPr>
              <a:t>TBD</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smtClean="0"/>
              <a:t>Moved</a:t>
            </a:r>
            <a:r>
              <a:rPr lang="en-US" b="0" dirty="0"/>
              <a:t>, to approve the Minutes of </a:t>
            </a:r>
            <a:r>
              <a:rPr lang="en-US" b="0" dirty="0" smtClean="0"/>
              <a:t>teleconferences held since the November 802.11ak </a:t>
            </a:r>
            <a:r>
              <a:rPr lang="en-US" b="0" dirty="0"/>
              <a:t>Meeting in </a:t>
            </a:r>
            <a:r>
              <a:rPr lang="en-US" b="0" dirty="0" smtClean="0"/>
              <a:t>Dallas, Texas:</a:t>
            </a:r>
          </a:p>
          <a:p>
            <a:pPr lvl="1">
              <a:lnSpc>
                <a:spcPct val="80000"/>
              </a:lnSpc>
            </a:pPr>
            <a:r>
              <a:rPr lang="en-US" b="0" dirty="0" smtClean="0"/>
              <a:t>3 December 2015, </a:t>
            </a:r>
            <a:r>
              <a:rPr lang="en-US" b="0" dirty="0" err="1" smtClean="0"/>
              <a:t>tbd</a:t>
            </a:r>
            <a:endParaRPr lang="en-US" b="0" dirty="0" smtClean="0"/>
          </a:p>
          <a:p>
            <a:pPr lvl="1">
              <a:lnSpc>
                <a:spcPct val="80000"/>
              </a:lnSpc>
            </a:pPr>
            <a:r>
              <a:rPr lang="en-US" dirty="0" smtClean="0"/>
              <a:t>10 December 2015, </a:t>
            </a:r>
            <a:r>
              <a:rPr lang="en-US" dirty="0" err="1" smtClean="0"/>
              <a:t>tbd</a:t>
            </a:r>
            <a:endParaRPr lang="en-US" dirty="0" smtClean="0"/>
          </a:p>
          <a:p>
            <a:pPr lvl="1">
              <a:lnSpc>
                <a:spcPct val="80000"/>
              </a:lnSpc>
            </a:pPr>
            <a:r>
              <a:rPr lang="en-US" b="0" dirty="0" smtClean="0"/>
              <a:t>17 December 2015, </a:t>
            </a:r>
            <a:r>
              <a:rPr lang="en-US" b="0" dirty="0" err="1" smtClean="0"/>
              <a:t>tbd</a:t>
            </a:r>
            <a:endParaRPr lang="en-US" b="0" dirty="0" smtClean="0"/>
          </a:p>
          <a:p>
            <a:pPr lvl="1">
              <a:lnSpc>
                <a:spcPct val="80000"/>
              </a:lnSpc>
            </a:pPr>
            <a:r>
              <a:rPr lang="en-US" dirty="0" smtClean="0"/>
              <a:t>24 December 2015, </a:t>
            </a:r>
            <a:r>
              <a:rPr lang="en-US" dirty="0" err="1" smtClean="0"/>
              <a:t>tbd</a:t>
            </a:r>
            <a:endParaRPr lang="en-US" b="0" dirty="0"/>
          </a:p>
          <a:p>
            <a:pPr lvl="1">
              <a:lnSpc>
                <a:spcPct val="80000"/>
              </a:lnSpc>
            </a:pPr>
            <a:r>
              <a:rPr lang="en-US" dirty="0"/>
              <a:t>Mover: </a:t>
            </a:r>
            <a:r>
              <a:rPr lang="en-US" dirty="0" smtClean="0"/>
              <a:t>   Seconder</a:t>
            </a:r>
            <a:r>
              <a:rPr lang="en-US" dirty="0"/>
              <a:t>: </a:t>
            </a:r>
            <a:endParaRPr lang="en-US" dirty="0" smtClean="0"/>
          </a:p>
          <a:p>
            <a:pPr lvl="1">
              <a:lnSpc>
                <a:spcPct val="80000"/>
              </a:lnSpc>
            </a:pPr>
            <a:r>
              <a:rPr lang="en-US" dirty="0" smtClean="0"/>
              <a:t>Yes:    No:    Abstain: </a:t>
            </a:r>
            <a:endParaRPr lang="en-US" dirty="0"/>
          </a:p>
          <a:p>
            <a:pPr>
              <a:lnSpc>
                <a:spcPct val="80000"/>
              </a:lnSpc>
            </a:pPr>
            <a:r>
              <a:rPr lang="en-US" b="0" dirty="0" smtClean="0"/>
              <a:t>Discussion </a:t>
            </a:r>
            <a:r>
              <a:rPr lang="en-US" b="0" dirty="0" smtClean="0"/>
              <a:t>of </a:t>
            </a:r>
            <a:r>
              <a:rPr lang="en-US" b="0" dirty="0" smtClean="0"/>
              <a:t>schedule and remaining </a:t>
            </a:r>
            <a:r>
              <a:rPr lang="en-US" b="0" dirty="0" smtClean="0"/>
              <a:t>open comments.</a:t>
            </a:r>
            <a:endParaRPr lang="en-US" b="0" dirty="0"/>
          </a:p>
          <a:p>
            <a:pPr>
              <a:lnSpc>
                <a:spcPct val="80000"/>
              </a:lnSpc>
            </a:pPr>
            <a:r>
              <a:rPr lang="en-US" b="0" dirty="0" smtClean="0"/>
              <a:t>Recess until 19:30</a:t>
            </a:r>
            <a:endParaRPr lang="en-US" b="0" dirty="0"/>
          </a:p>
          <a:p>
            <a:pPr>
              <a:lnSpc>
                <a:spcPct val="80000"/>
              </a:lnSpc>
            </a:pPr>
            <a:endParaRPr lang="en-US" b="0" dirty="0"/>
          </a:p>
        </p:txBody>
      </p:sp>
    </p:spTree>
    <p:extLst>
      <p:ext uri="{BB962C8B-B14F-4D97-AF65-F5344CB8AC3E}">
        <p14:creationId xmlns:p14="http://schemas.microsoft.com/office/powerpoint/2010/main" val="35591796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83242</TotalTime>
  <Words>2195</Words>
  <Application>Microsoft Macintosh PowerPoint</Application>
  <PresentationFormat>On-screen Show (4:3)</PresentationFormat>
  <Paragraphs>354</Paragraphs>
  <Slides>22</Slides>
  <Notes>21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802-11-Submission</vt:lpstr>
      <vt:lpstr>January 2016 802.11ak Agenda</vt:lpstr>
      <vt:lpstr>IEEE 802.11ak/GLK: Enhancements For Transit Links Within Bridged Networks</vt:lpstr>
      <vt:lpstr>Venue</vt:lpstr>
      <vt:lpstr>TGak Timeline At Start of Meeting</vt:lpstr>
      <vt:lpstr>Sessions</vt:lpstr>
      <vt:lpstr>Comment Statistics</vt:lpstr>
      <vt:lpstr>Issues list Compiled at November meeting</vt:lpstr>
      <vt:lpstr>Monday, 18 January 2016  10:30 – 12:30, Room TBD</vt:lpstr>
      <vt:lpstr>Monday, 18 January 2016  10:30 – 12:30, Room TBD</vt:lpstr>
      <vt:lpstr>Participants, Patents, and Duty to Inform</vt:lpstr>
      <vt:lpstr>Patent Related Links</vt:lpstr>
      <vt:lpstr>Call for Potentially Essential Patents</vt:lpstr>
      <vt:lpstr>Other Guidelines for IEEE WG Meetings</vt:lpstr>
      <vt:lpstr>Monday, 18 January 2016 19:30 – 21:30, Room TBD</vt:lpstr>
      <vt:lpstr>Tuesday, 19 January 2016 16:00 – 18:00, Room TBD</vt:lpstr>
      <vt:lpstr>Tuesday, 19 January 2016 19:30 – 21:30, Room TBD</vt:lpstr>
      <vt:lpstr>Thursday, 21 January 2016 08:00 – 10:00, Room TBD</vt:lpstr>
      <vt:lpstr>Thursday, 21 January 2016 08:00 – 10:00, Landmark B</vt:lpstr>
      <vt:lpstr>Thursday, 21 January 2016 10:30 – 12:30, Room TBD</vt:lpstr>
      <vt:lpstr>Thursday, 21 January 2016 16:00 – 18:00, Room TBD</vt:lpstr>
      <vt:lpstr>Thursday, 21 January 2016 16:00 – 18:00, Room TBD</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1025</cp:revision>
  <cp:lastPrinted>1998-02-10T13:28:06Z</cp:lastPrinted>
  <dcterms:created xsi:type="dcterms:W3CDTF">2006-12-04T03:46:13Z</dcterms:created>
  <dcterms:modified xsi:type="dcterms:W3CDTF">2015-11-29T03:04:08Z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