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76" r:id="rId4"/>
    <p:sldId id="277" r:id="rId5"/>
    <p:sldId id="278" r:id="rId6"/>
    <p:sldId id="279" r:id="rId7"/>
    <p:sldId id="281" r:id="rId8"/>
    <p:sldId id="283" r:id="rId9"/>
    <p:sldId id="280" r:id="rId10"/>
    <p:sldId id="282" r:id="rId11"/>
    <p:sldId id="284" r:id="rId12"/>
    <p:sldId id="285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242015-E80A-4463-8F52-E9AD4D20C864}">
          <p14:sldIdLst>
            <p14:sldId id="269"/>
            <p14:sldId id="270"/>
            <p14:sldId id="276"/>
            <p14:sldId id="277"/>
            <p14:sldId id="278"/>
            <p14:sldId id="279"/>
            <p14:sldId id="281"/>
            <p14:sldId id="283"/>
            <p14:sldId id="280"/>
            <p14:sldId id="282"/>
            <p14:sldId id="284"/>
            <p14:sldId id="285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  <a:srgbClr val="66FF99"/>
    <a:srgbClr val="FF9966"/>
    <a:srgbClr val="FF9933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 autoAdjust="0"/>
    <p:restoredTop sz="97842" autoAdjust="0"/>
  </p:normalViewPr>
  <p:slideViewPr>
    <p:cSldViewPr>
      <p:cViewPr>
        <p:scale>
          <a:sx n="80" d="100"/>
          <a:sy n="80" d="100"/>
        </p:scale>
        <p:origin x="-136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466" y="7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64524" y="175081"/>
            <a:ext cx="2106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802.11-15/1226r0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5081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Dorothy Stanley (HP-Aruba Networks)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802.11-15/1226r0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Dorothy Stanley (HP-Aruba Networks)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802.11-15/1226r0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2015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Dorothy Stanley (HP-Aruba Networks)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82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802.11-15/1226r0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2015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Dorothy Stanley (HP-Aruba Networks)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7628765-BB07-4236-84F8-D507B9C5330C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3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24278" y="6475413"/>
            <a:ext cx="151964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E031F0-8644-40AC-ABB2-532CF618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9AE03E-796B-4873-946A-B6AA9F6A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35A483-3080-47E4-BD07-3D33495B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DD5300-2866-4D79-87F5-BB55E78B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38C2F6-F105-433A-AAB6-76B0B67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B25F80-8C11-467D-8E41-C1B0ECCD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89681A-9631-497E-ACB4-B757B377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79DB56-C54D-4700-A77E-3F886BE7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2AD29-FE18-41FA-84E3-53BD235C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75AF5-85D9-46A1-B7D8-F799CB6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24278" y="6475413"/>
            <a:ext cx="15196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802.11-15/1468r0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November 2015</a:t>
            </a:r>
            <a:endParaRPr lang="en-US" sz="1800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November 2015 WG Motions</a:t>
            </a:r>
            <a:br>
              <a:rPr lang="en-US" dirty="0" smtClean="0"/>
            </a:br>
            <a:r>
              <a:rPr lang="en-US" dirty="0" smtClean="0"/>
              <a:t>regarding attendance and voting rights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2015-11-12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53599"/>
              </p:ext>
            </p:extLst>
          </p:nvPr>
        </p:nvGraphicFramePr>
        <p:xfrm>
          <a:off x="665163" y="2457450"/>
          <a:ext cx="78613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" name="Document" r:id="rId4" imgW="8540406" imgH="2800361" progId="Word.Document.8">
                  <p:embed/>
                </p:oleObj>
              </mc:Choice>
              <mc:Fallback>
                <p:oleObj name="Document" r:id="rId4" imgW="8540406" imgH="280036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457450"/>
                        <a:ext cx="7861300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24278" y="6475413"/>
            <a:ext cx="151964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Knut Odman, Broadcom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motion I </a:t>
            </a:r>
            <a:r>
              <a:rPr lang="en-US" dirty="0" smtClean="0"/>
              <a:t>passes, </a:t>
            </a:r>
            <a:r>
              <a:rPr lang="en-US" dirty="0"/>
              <a:t>the resolution shall be the Directed Position of the 802.11 Working Group.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Moved: Knut Odman</a:t>
            </a:r>
          </a:p>
          <a:p>
            <a:pPr marL="0" indent="0">
              <a:buNone/>
            </a:pPr>
            <a:r>
              <a:rPr lang="en-US" dirty="0" smtClean="0"/>
              <a:t>Seconded: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3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motion </a:t>
            </a:r>
            <a:r>
              <a:rPr lang="en-US" dirty="0" smtClean="0"/>
              <a:t>II passes, </a:t>
            </a:r>
            <a:r>
              <a:rPr lang="en-US" dirty="0"/>
              <a:t>the resolution shall be the Directed Position of the 802.11 Working Group.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Moved: Knut Odman</a:t>
            </a:r>
          </a:p>
          <a:p>
            <a:pPr marL="0" indent="0">
              <a:buNone/>
            </a:pPr>
            <a:r>
              <a:rPr lang="en-US" dirty="0" smtClean="0"/>
              <a:t>Seconded: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0668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655011"/>
            <a:ext cx="705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1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23865" r="20764" b="4704"/>
          <a:stretch/>
        </p:blipFill>
        <p:spPr bwMode="auto">
          <a:xfrm>
            <a:off x="304799" y="1089450"/>
            <a:ext cx="6477001" cy="53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4876800" y="1828800"/>
            <a:ext cx="914400" cy="2971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057400"/>
            <a:ext cx="3358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mention of attendance</a:t>
            </a:r>
            <a:br>
              <a:rPr lang="en-US" sz="1800" dirty="0" smtClean="0"/>
            </a:br>
            <a:r>
              <a:rPr lang="en-US" sz="1800" dirty="0" smtClean="0"/>
              <a:t>requirement for voting rights</a:t>
            </a:r>
          </a:p>
          <a:p>
            <a:endParaRPr lang="en-US" sz="1800" dirty="0"/>
          </a:p>
          <a:p>
            <a:r>
              <a:rPr lang="en-US" sz="1800" dirty="0" smtClean="0"/>
              <a:t>SA </a:t>
            </a:r>
            <a:r>
              <a:rPr lang="en-US" sz="1800" dirty="0" err="1" smtClean="0"/>
              <a:t>AudCom</a:t>
            </a:r>
            <a:r>
              <a:rPr lang="en-US" sz="1800" dirty="0" smtClean="0"/>
              <a:t> Baseline Operating</a:t>
            </a:r>
            <a:br>
              <a:rPr lang="en-US" sz="1800" dirty="0" smtClean="0"/>
            </a:br>
            <a:r>
              <a:rPr lang="en-US" sz="1800" dirty="0" smtClean="0"/>
              <a:t>Procedures for Individual</a:t>
            </a:r>
            <a:br>
              <a:rPr lang="en-US" sz="1800" dirty="0" smtClean="0"/>
            </a:br>
            <a:r>
              <a:rPr lang="en-US" sz="1800" dirty="0" smtClean="0"/>
              <a:t>Working Groups has some</a:t>
            </a:r>
            <a:br>
              <a:rPr lang="en-US" sz="1800" dirty="0" smtClean="0"/>
            </a:br>
            <a:r>
              <a:rPr lang="en-US" sz="1800" dirty="0" smtClean="0"/>
              <a:t>guidelines, see next page.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16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734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 </a:t>
            </a:r>
            <a:r>
              <a:rPr lang="en-US" sz="2000" dirty="0" err="1" smtClean="0"/>
              <a:t>AudCom</a:t>
            </a:r>
            <a:r>
              <a:rPr lang="en-US" sz="2000" dirty="0" smtClean="0"/>
              <a:t> Baseline Operating Procedures for WG, clause 4.1.1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1295400"/>
            <a:ext cx="4800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…membership </a:t>
            </a:r>
            <a:r>
              <a:rPr lang="en-US" sz="2000" b="0" dirty="0"/>
              <a:t>shall be granted </a:t>
            </a:r>
            <a:r>
              <a:rPr lang="en-US" sz="2000" b="0" u="sng" dirty="0">
                <a:solidFill>
                  <a:srgbClr val="FF0000"/>
                </a:solidFill>
              </a:rPr>
              <a:t>after the participant attends two consecutive meetings</a:t>
            </a:r>
            <a:r>
              <a:rPr lang="en-US" sz="2000" b="0" dirty="0"/>
              <a:t> of an existing Working Group, and also requests membership status.</a:t>
            </a:r>
          </a:p>
          <a:p>
            <a:r>
              <a:rPr lang="en-US" sz="2000" b="0" dirty="0"/>
              <a:t> </a:t>
            </a:r>
          </a:p>
          <a:p>
            <a:r>
              <a:rPr lang="en-US" sz="2000" b="0" dirty="0" smtClean="0"/>
              <a:t>Attendance </a:t>
            </a:r>
            <a:r>
              <a:rPr lang="en-US" sz="2000" b="0" dirty="0"/>
              <a:t>credit is granted to those who attend at least </a:t>
            </a:r>
            <a:r>
              <a:rPr lang="en-US" sz="2000" b="0" dirty="0">
                <a:solidFill>
                  <a:srgbClr val="FF0000"/>
                </a:solidFill>
              </a:rPr>
              <a:t>50% of a meeting’s duration</a:t>
            </a:r>
            <a:r>
              <a:rPr lang="en-US" sz="2000" b="0" dirty="0"/>
              <a:t>. Attendance at a meeting via teleconferencing and/or electronic means, e.g., Internet conferencing, shall count towards the attendance requirements.</a:t>
            </a:r>
          </a:p>
          <a:p>
            <a:r>
              <a:rPr lang="en-US" sz="2000" b="0" dirty="0"/>
              <a:t> </a:t>
            </a:r>
          </a:p>
          <a:p>
            <a:r>
              <a:rPr lang="en-US" sz="2000" b="0" dirty="0" smtClean="0"/>
              <a:t>If </a:t>
            </a:r>
            <a:r>
              <a:rPr lang="en-US" sz="2000" b="0" dirty="0"/>
              <a:t>a Working Group member misses two consecutive meetings, or two consecutive Working Group letter ballots, his or her voting privilege </a:t>
            </a:r>
            <a:r>
              <a:rPr lang="en-US" sz="2000" b="0" u="sng" dirty="0">
                <a:solidFill>
                  <a:srgbClr val="FF0000"/>
                </a:solidFill>
              </a:rPr>
              <a:t>may </a:t>
            </a:r>
            <a:r>
              <a:rPr lang="en-US" sz="2000" b="0" dirty="0"/>
              <a:t>be revoked. 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715000" y="1085910"/>
            <a:ext cx="2819400" cy="1581090"/>
          </a:xfrm>
          <a:prstGeom prst="borderCallout1">
            <a:avLst>
              <a:gd name="adj1" fmla="val 40450"/>
              <a:gd name="adj2" fmla="val -122"/>
              <a:gd name="adj3" fmla="val 54996"/>
              <a:gd name="adj4" fmla="val -23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No requirement to wait for a third meeting. </a:t>
            </a:r>
            <a:r>
              <a:rPr lang="en-US" sz="2000" b="0" dirty="0" smtClean="0">
                <a:solidFill>
                  <a:schemeClr val="tx1"/>
                </a:solidFill>
              </a:rPr>
              <a:t>Note that SA uses the word “meeting” in the meaning of “session”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748759" y="2895600"/>
            <a:ext cx="2819400" cy="1523999"/>
          </a:xfrm>
          <a:prstGeom prst="borderCallout1">
            <a:avLst>
              <a:gd name="adj1" fmla="val 40450"/>
              <a:gd name="adj2" fmla="val -122"/>
              <a:gd name="adj3" fmla="val 54996"/>
              <a:gd name="adj4" fmla="val -23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By meeting means the whole week. No requirement of being in a room for a certain amount of time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715000" y="4572000"/>
            <a:ext cx="2819400" cy="1740158"/>
          </a:xfrm>
          <a:prstGeom prst="borderCallout1">
            <a:avLst>
              <a:gd name="adj1" fmla="val 40450"/>
              <a:gd name="adj2" fmla="val -122"/>
              <a:gd name="adj3" fmla="val 54996"/>
              <a:gd name="adj4" fmla="val -23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“May” means that the WG  is allowed to introduce this rule if we let them. There is no requirement!</a:t>
            </a:r>
          </a:p>
        </p:txBody>
      </p:sp>
    </p:spTree>
    <p:extLst>
      <p:ext uri="{BB962C8B-B14F-4D97-AF65-F5344CB8AC3E}">
        <p14:creationId xmlns:p14="http://schemas.microsoft.com/office/powerpoint/2010/main" val="46713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810" y="685800"/>
            <a:ext cx="265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LMSC documents - 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74016" r="20764" b="12809"/>
          <a:stretch/>
        </p:blipFill>
        <p:spPr bwMode="auto">
          <a:xfrm>
            <a:off x="76200" y="1715984"/>
            <a:ext cx="6846775" cy="10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25394" r="28280" b="41512"/>
          <a:stretch/>
        </p:blipFill>
        <p:spPr bwMode="auto">
          <a:xfrm>
            <a:off x="304800" y="3239984"/>
            <a:ext cx="8217725" cy="239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0400" y="2766424"/>
            <a:ext cx="1752600" cy="930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799" y="4687784"/>
            <a:ext cx="7870785" cy="838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5410200" y="1868384"/>
            <a:ext cx="2667000" cy="2209800"/>
          </a:xfrm>
          <a:prstGeom prst="arc">
            <a:avLst>
              <a:gd name="adj1" fmla="val 16200000"/>
              <a:gd name="adj2" fmla="val 22084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96000" y="2241204"/>
            <a:ext cx="826975" cy="2367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5733" y="2393391"/>
            <a:ext cx="174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requirement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018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164" y="685800"/>
            <a:ext cx="273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LMSC documents - II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50000" r="26177" b="3484"/>
          <a:stretch/>
        </p:blipFill>
        <p:spPr bwMode="auto">
          <a:xfrm>
            <a:off x="304799" y="1725216"/>
            <a:ext cx="6964415" cy="21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524001" y="3429000"/>
            <a:ext cx="670559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5715000" y="3733800"/>
            <a:ext cx="3276600" cy="1981200"/>
          </a:xfrm>
          <a:prstGeom prst="borderCallout1">
            <a:avLst>
              <a:gd name="adj1" fmla="val 40450"/>
              <a:gd name="adj2" fmla="val -122"/>
              <a:gd name="adj3" fmla="val 7424"/>
              <a:gd name="adj4" fmla="val -183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Meeting or Session?</a:t>
            </a: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See SA </a:t>
            </a:r>
            <a:r>
              <a:rPr lang="en-US" sz="1800" b="0" dirty="0" err="1" smtClean="0">
                <a:solidFill>
                  <a:schemeClr val="tx1"/>
                </a:solidFill>
              </a:rPr>
              <a:t>Audcom</a:t>
            </a:r>
            <a:r>
              <a:rPr lang="en-US" sz="1800" b="0" dirty="0" smtClean="0">
                <a:solidFill>
                  <a:schemeClr val="tx1"/>
                </a:solidFill>
              </a:rPr>
              <a:t> Baseline OP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This document swap terms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as defined by SA. Terms as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used here are consistent with RROR.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060" y="685800"/>
            <a:ext cx="2810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LMSC documents - III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t="43166" r="24787" b="3960"/>
          <a:stretch/>
        </p:blipFill>
        <p:spPr bwMode="auto">
          <a:xfrm>
            <a:off x="228600" y="2438400"/>
            <a:ext cx="772823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5638800" y="4953000"/>
            <a:ext cx="2819400" cy="1524000"/>
          </a:xfrm>
          <a:prstGeom prst="borderCallout1">
            <a:avLst>
              <a:gd name="adj1" fmla="val 40450"/>
              <a:gd name="adj2" fmla="val -122"/>
              <a:gd name="adj3" fmla="val -48730"/>
              <a:gd name="adj4" fmla="val -30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“May lose” = optional for not returning ballots.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No provision for losing voting rights based on attendance!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80603" r="20764" b="12809"/>
          <a:stretch/>
        </p:blipFill>
        <p:spPr bwMode="auto">
          <a:xfrm>
            <a:off x="167089" y="1300974"/>
            <a:ext cx="6846775" cy="52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6019800" y="1826194"/>
            <a:ext cx="2819400" cy="917006"/>
          </a:xfrm>
          <a:prstGeom prst="borderCallout1">
            <a:avLst>
              <a:gd name="adj1" fmla="val 40450"/>
              <a:gd name="adj2" fmla="val -122"/>
              <a:gd name="adj3" fmla="val 104651"/>
              <a:gd name="adj4" fmla="val -864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No requirement beyond “</a:t>
            </a:r>
            <a:r>
              <a:rPr lang="en-US" sz="2000" b="0" dirty="0" smtClean="0">
                <a:solidFill>
                  <a:schemeClr val="tx1"/>
                </a:solidFill>
              </a:rPr>
              <a:t>participating”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5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2015</a:t>
            </a:r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b="0" dirty="0" smtClean="0"/>
              <a:t>There have been discussions about how to reprimand attendance “cheaters”. Many of us find the whole concept </a:t>
            </a:r>
            <a:br>
              <a:rPr lang="en-US" b="0" dirty="0" smtClean="0"/>
            </a:br>
            <a:r>
              <a:rPr lang="en-US" b="0" dirty="0" smtClean="0"/>
              <a:t>disrespectful and offensive.</a:t>
            </a:r>
          </a:p>
          <a:p>
            <a:r>
              <a:rPr lang="en-US" b="0" dirty="0" smtClean="0"/>
              <a:t>What is called for at this point is a complete revision of our</a:t>
            </a:r>
            <a:br>
              <a:rPr lang="en-US" b="0" dirty="0" smtClean="0"/>
            </a:br>
            <a:r>
              <a:rPr lang="en-US" b="0" dirty="0" smtClean="0"/>
              <a:t>procedures to reflect the level of expertise held by our</a:t>
            </a:r>
            <a:br>
              <a:rPr lang="en-US" b="0" dirty="0" smtClean="0"/>
            </a:br>
            <a:r>
              <a:rPr lang="en-US" b="0" dirty="0" smtClean="0"/>
              <a:t>members, and their dedication of time and money to come</a:t>
            </a:r>
            <a:br>
              <a:rPr lang="en-US" b="0" dirty="0" smtClean="0"/>
            </a:br>
            <a:r>
              <a:rPr lang="en-US" b="0" dirty="0" smtClean="0"/>
              <a:t>to meetings.</a:t>
            </a:r>
          </a:p>
          <a:p>
            <a:r>
              <a:rPr lang="en-US" b="0" dirty="0" smtClean="0"/>
              <a:t>A detailed review of governing documents show that we</a:t>
            </a:r>
            <a:br>
              <a:rPr lang="en-US" b="0" dirty="0" smtClean="0"/>
            </a:br>
            <a:r>
              <a:rPr lang="en-US" b="0" dirty="0" smtClean="0"/>
              <a:t>are within our rights to change how we operate, and</a:t>
            </a:r>
          </a:p>
          <a:p>
            <a:r>
              <a:rPr lang="en-US" b="0" dirty="0" smtClean="0"/>
              <a:t>Even if conflicts between rules arise, the membership has</a:t>
            </a:r>
            <a:br>
              <a:rPr lang="en-US" b="0" dirty="0" smtClean="0"/>
            </a:br>
            <a:r>
              <a:rPr lang="en-US" b="0" dirty="0" smtClean="0"/>
              <a:t>the ultimate power and mandate to enforce change.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Knut Odman, Broadcom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775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3.6.4.1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30843" r="23069" b="43775"/>
          <a:stretch/>
        </p:blipFill>
        <p:spPr bwMode="auto">
          <a:xfrm>
            <a:off x="77363" y="1600200"/>
            <a:ext cx="8304636" cy="25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255821" y="4267200"/>
            <a:ext cx="2819400" cy="1524000"/>
          </a:xfrm>
          <a:prstGeom prst="borderCallout1">
            <a:avLst>
              <a:gd name="adj1" fmla="val 40450"/>
              <a:gd name="adj2" fmla="val -122"/>
              <a:gd name="adj3" fmla="val -14444"/>
              <a:gd name="adj4" fmla="val -900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These rules are made up inside this WG, so we can modify them at will.</a:t>
            </a:r>
          </a:p>
        </p:txBody>
      </p:sp>
    </p:spTree>
    <p:extLst>
      <p:ext uri="{BB962C8B-B14F-4D97-AF65-F5344CB8AC3E}">
        <p14:creationId xmlns:p14="http://schemas.microsoft.com/office/powerpoint/2010/main" val="104331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21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7.1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t="35969" r="20894" b="41348"/>
          <a:stretch/>
        </p:blipFill>
        <p:spPr bwMode="auto">
          <a:xfrm>
            <a:off x="457200" y="1447800"/>
            <a:ext cx="82296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981202" y="2819400"/>
            <a:ext cx="670559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3124200" y="3886200"/>
            <a:ext cx="4895609" cy="2527139"/>
          </a:xfrm>
          <a:prstGeom prst="borderCallout1">
            <a:avLst>
              <a:gd name="adj1" fmla="val -1322"/>
              <a:gd name="adj2" fmla="val 49142"/>
              <a:gd name="adj3" fmla="val -41914"/>
              <a:gd name="adj4" fmla="val 1116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Naming confusion meeting/session aside, not even 802.11 WG states that you have to be inside a room 75% of the time. The second bullet, at the very least, needs to be removed.</a:t>
            </a:r>
          </a:p>
        </p:txBody>
      </p:sp>
    </p:spTree>
    <p:extLst>
      <p:ext uri="{BB962C8B-B14F-4D97-AF65-F5344CB8AC3E}">
        <p14:creationId xmlns:p14="http://schemas.microsoft.com/office/powerpoint/2010/main" val="281110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09600"/>
            <a:ext cx="7521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WG 802.11 Operations Manual  11-13/0001r4, clause 7.1.4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0" t="50000" r="18820" b="22649"/>
          <a:stretch/>
        </p:blipFill>
        <p:spPr bwMode="auto">
          <a:xfrm>
            <a:off x="304799" y="1619496"/>
            <a:ext cx="8388397" cy="26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973729" y="4250376"/>
            <a:ext cx="3234002" cy="2150424"/>
          </a:xfrm>
          <a:prstGeom prst="borderCallout1">
            <a:avLst>
              <a:gd name="adj1" fmla="val 40450"/>
              <a:gd name="adj2" fmla="val -122"/>
              <a:gd name="adj3" fmla="val -2677"/>
              <a:gd name="adj4" fmla="val -80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Again, no superior rules force us to do anything. It’s a “may”. This rule is also very counter-productive as it forces members with no knowledge or interest to vote yes to avoid penalty.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At a minimum, remove second bullet.</a:t>
            </a:r>
          </a:p>
        </p:txBody>
      </p:sp>
    </p:spTree>
    <p:extLst>
      <p:ext uri="{BB962C8B-B14F-4D97-AF65-F5344CB8AC3E}">
        <p14:creationId xmlns:p14="http://schemas.microsoft.com/office/powerpoint/2010/main" val="15153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778283"/>
            <a:ext cx="321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this really is about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all senior professionals. We are not school children to reprimand for skipping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here mainly for two reasons: to learn about new technologies and to define standards that ultimately enable us to produce or buy better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give up time and money to be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IEEE is a member driven organization. How would we have created the most successful wireless standard in history without the hard work of our members?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power is on the floor. It’s with 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648200"/>
          </a:xfrm>
        </p:spPr>
        <p:txBody>
          <a:bodyPr/>
          <a:lstStyle/>
          <a:p>
            <a:r>
              <a:rPr lang="en-US" dirty="0" smtClean="0"/>
              <a:t>Attendance shall be considered satisfied by attendee picking up badge, </a:t>
            </a:r>
          </a:p>
          <a:p>
            <a:r>
              <a:rPr lang="en-US" dirty="0" smtClean="0"/>
              <a:t>and all </a:t>
            </a:r>
            <a:r>
              <a:rPr lang="en-US" dirty="0"/>
              <a:t>session attendance tracking by any method shall be abandoned effective immediately,</a:t>
            </a:r>
          </a:p>
          <a:p>
            <a:r>
              <a:rPr lang="en-US" dirty="0"/>
              <a:t>and, all voters who has lost their voting rights due to insufficient attendance shall have their voter status reinstated effective immediately.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r>
              <a:rPr lang="en-US" dirty="0"/>
              <a:t>Moved: Knut Odman    </a:t>
            </a:r>
          </a:p>
          <a:p>
            <a:pPr marL="0" indent="0">
              <a:buNone/>
            </a:pPr>
            <a:r>
              <a:rPr lang="en-US" dirty="0"/>
              <a:t>Seconded: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punitive revocation of voting rights due to not participating in WG ballots shall stop effective immediately,</a:t>
            </a:r>
          </a:p>
          <a:p>
            <a:r>
              <a:rPr lang="en-US" dirty="0"/>
              <a:t>and, all voters who has lost their voting rights due to not returning ballots shall have their voter status reinstated effective immediately.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Y/N/A:</a:t>
            </a:r>
          </a:p>
          <a:p>
            <a:pPr marL="0" indent="0">
              <a:buNone/>
            </a:pPr>
            <a:r>
              <a:rPr lang="en-US" dirty="0"/>
              <a:t>Moved: Knut Odman    </a:t>
            </a:r>
          </a:p>
          <a:p>
            <a:pPr marL="0" indent="0">
              <a:buNone/>
            </a:pPr>
            <a:r>
              <a:rPr lang="en-US" dirty="0"/>
              <a:t>Seconded: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Knut Odman,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85800"/>
            <a:ext cx="5943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IEEE 802 LMSC Operations Manual, clause 6.2 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3833" r="24992" b="25281"/>
          <a:stretch/>
        </p:blipFill>
        <p:spPr bwMode="auto">
          <a:xfrm>
            <a:off x="457199" y="1219200"/>
            <a:ext cx="831855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199" y="3886200"/>
            <a:ext cx="8318553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68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97711</TotalTime>
  <Words>751</Words>
  <Application>Microsoft Office PowerPoint</Application>
  <PresentationFormat>On-screen Show (4:3)</PresentationFormat>
  <Paragraphs>133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Document</vt:lpstr>
      <vt:lpstr>802.11 November 2015 WG Motions regarding attendance and voting rights</vt:lpstr>
      <vt:lpstr>Abstract</vt:lpstr>
      <vt:lpstr>PowerPoint Presentation</vt:lpstr>
      <vt:lpstr>PowerPoint Presentation</vt:lpstr>
      <vt:lpstr>PowerPoint Presentation</vt:lpstr>
      <vt:lpstr>PowerPoint Presentation</vt:lpstr>
      <vt:lpstr>Motion I</vt:lpstr>
      <vt:lpstr>Motion II</vt:lpstr>
      <vt:lpstr>PowerPoint Presentation</vt:lpstr>
      <vt:lpstr>Motion III</vt:lpstr>
      <vt:lpstr>Motion IV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HPE-Aruba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Plenary Motions</dc:title>
  <dc:creator>dstanley@arubanetworks.com</dc:creator>
  <cp:keywords>November 2015</cp:keywords>
  <cp:lastModifiedBy>Knut Odman</cp:lastModifiedBy>
  <cp:revision>1867</cp:revision>
  <cp:lastPrinted>1998-02-10T13:28:06Z</cp:lastPrinted>
  <dcterms:created xsi:type="dcterms:W3CDTF">1998-02-10T13:07:52Z</dcterms:created>
  <dcterms:modified xsi:type="dcterms:W3CDTF">2015-11-13T13:41:38Z</dcterms:modified>
</cp:coreProperties>
</file>