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1" r:id="rId2"/>
    <p:sldId id="262" r:id="rId3"/>
    <p:sldId id="273" r:id="rId4"/>
    <p:sldId id="274" r:id="rId5"/>
    <p:sldId id="267" r:id="rId6"/>
    <p:sldId id="275" r:id="rId7"/>
    <p:sldId id="268" r:id="rId8"/>
    <p:sldId id="276" r:id="rId9"/>
    <p:sldId id="266" r:id="rId10"/>
    <p:sldId id="270" r:id="rId11"/>
    <p:sldId id="264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14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B7E43-44A9-4E6F-A883-E4E4D3255A7B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7E43-9C85-4294-A514-A55EB6533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4BB4356B-64A4-49A3-9180-D406025940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7" y="6475413"/>
            <a:ext cx="117153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doc: IEEE </a:t>
            </a:r>
            <a:r>
              <a:rPr lang="en-US" b="1" dirty="0" smtClean="0">
                <a:solidFill>
                  <a:srgbClr val="000000"/>
                </a:solidFill>
              </a:rPr>
              <a:t>802.11-15/</a:t>
            </a:r>
            <a:r>
              <a:rPr lang="en-US" altLang="zh-CN" b="1" dirty="0" smtClean="0"/>
              <a:t>1436</a:t>
            </a:r>
            <a:r>
              <a:rPr lang="en-US" b="1" dirty="0" smtClean="0">
                <a:solidFill>
                  <a:srgbClr val="000000"/>
                </a:solidFill>
              </a:rPr>
              <a:t>r2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 err="1" smtClean="0">
                <a:solidFill>
                  <a:srgbClr val="000000"/>
                </a:solidFill>
              </a:rPr>
              <a:t>Xun</a:t>
            </a:r>
            <a:r>
              <a:rPr lang="en-GB" sz="1200" dirty="0" smtClean="0">
                <a:solidFill>
                  <a:srgbClr val="000000"/>
                </a:solidFill>
              </a:rPr>
              <a:t> Yang, Huawei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</a:rPr>
              <a:t> Submission   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STA-to-STA Positioning </a:t>
            </a:r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11560" y="1772816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2015-11-12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9588" y="2652713"/>
          <a:ext cx="8166868" cy="2233612"/>
        </p:xfrm>
        <a:graphic>
          <a:graphicData uri="http://schemas.openxmlformats.org/presentationml/2006/ole">
            <p:oleObj spid="_x0000_s1026" name="Document" r:id="rId3" imgW="8248880" imgH="2550075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</a:t>
            </a:r>
            <a:r>
              <a:rPr lang="en-US" altLang="en-US" dirty="0" smtClean="0"/>
              <a:t>slides 3 to 8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11-15-1436r2 to </a:t>
            </a:r>
            <a:r>
              <a:rPr lang="en-US" altLang="en-US" dirty="0"/>
              <a:t>the use case working draft document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	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 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</a:t>
            </a:r>
            <a:r>
              <a:rPr lang="en-GB" altLang="zh-CN" sz="2000" dirty="0" smtClean="0"/>
              <a:t>802.11 NGP SG Proposed PAR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[2] </a:t>
            </a:r>
            <a:r>
              <a:rPr lang="en-US" altLang="zh-CN" sz="2000" dirty="0" smtClean="0"/>
              <a:t>11-14-1193-01-0wng-beyond-indoor-navigation</a:t>
            </a:r>
            <a:endParaRPr 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556792"/>
            <a:ext cx="8064896" cy="4114800"/>
          </a:xfrm>
        </p:spPr>
        <p:txBody>
          <a:bodyPr/>
          <a:lstStyle/>
          <a:p>
            <a:r>
              <a:rPr lang="en-US" dirty="0" smtClean="0"/>
              <a:t>STA-to-STA positioning is specified in the “Need of the project” of the 802.11az PAR:</a:t>
            </a:r>
          </a:p>
          <a:p>
            <a:pPr lvl="1"/>
            <a:r>
              <a:rPr lang="en-GB" altLang="zh-CN" dirty="0" smtClean="0"/>
              <a:t>Current standardized technology already enables 802.11 based navigation for pedestrians, yet other usages and use cases are in need of additional positioning services: </a:t>
            </a:r>
            <a:endParaRPr lang="zh-CN" altLang="zh-CN" sz="2000" dirty="0" smtClean="0"/>
          </a:p>
          <a:p>
            <a:pPr lvl="2"/>
            <a:r>
              <a:rPr lang="en-GB" altLang="zh-CN" dirty="0" smtClean="0"/>
              <a:t>A more robust, accurate and precise location such as guidance to a product on a specific shelf  while retaining the existing infrastructure deployment density.</a:t>
            </a:r>
            <a:endParaRPr lang="zh-CN" altLang="zh-CN" sz="1400" dirty="0" smtClean="0"/>
          </a:p>
          <a:p>
            <a:pPr lvl="2"/>
            <a:r>
              <a:rPr lang="en-GB" altLang="zh-CN" dirty="0" smtClean="0"/>
              <a:t>A highly scalable indoor positioning system for crowded metro stations and stadiums.</a:t>
            </a:r>
            <a:endParaRPr lang="zh-CN" altLang="zh-CN" sz="1400" dirty="0" smtClean="0"/>
          </a:p>
          <a:p>
            <a:pPr lvl="2"/>
            <a:r>
              <a:rPr lang="en-GB" altLang="zh-CN" b="1" dirty="0" smtClean="0"/>
              <a:t>Non-AP STA to non-AP STA positioning such as support for peer to peer connectivity and decision making.</a:t>
            </a:r>
          </a:p>
          <a:p>
            <a:r>
              <a:rPr lang="en-GB" altLang="zh-CN" dirty="0" smtClean="0"/>
              <a:t>STA-to-STA positioning use cases have not been extensively discussed and the scope needs to be clarified.</a:t>
            </a:r>
            <a:endParaRPr lang="zh-CN" altLang="zh-CN" dirty="0" smtClean="0"/>
          </a:p>
          <a:p>
            <a:endParaRPr lang="zh-CN" altLang="zh-CN" b="1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</a:t>
            </a:r>
            <a:r>
              <a:rPr lang="en-US" altLang="zh-CN" sz="2400" dirty="0" smtClean="0"/>
              <a:t>Distance Measurement between STAs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80728"/>
            <a:ext cx="6696744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The user device needs to sense the target person/devices if it is  in or out a specific range</a:t>
            </a:r>
            <a:endParaRPr lang="en-US" sz="1600" b="0" dirty="0" smtClean="0"/>
          </a:p>
          <a:p>
            <a:r>
              <a:rPr lang="en-US" sz="2000" dirty="0" smtClean="0"/>
              <a:t>Environment:</a:t>
            </a:r>
            <a:endParaRPr lang="en-US" sz="2000" b="0" dirty="0" smtClean="0"/>
          </a:p>
          <a:p>
            <a:pPr lvl="1"/>
            <a:r>
              <a:rPr lang="en-US" sz="1600" b="0" dirty="0" smtClean="0"/>
              <a:t>Non-AP STAs support 11az</a:t>
            </a:r>
          </a:p>
          <a:p>
            <a:pPr lvl="1"/>
            <a:r>
              <a:rPr lang="en-US" altLang="zh-CN" sz="1600" dirty="0" smtClean="0"/>
              <a:t>Associated or unassociated STAs</a:t>
            </a:r>
          </a:p>
          <a:p>
            <a:pPr lvl="1"/>
            <a:r>
              <a:rPr lang="en-US" altLang="zh-CN" sz="1600" dirty="0" smtClean="0"/>
              <a:t>Infrastructure  BSS/MBSS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</a:p>
          <a:p>
            <a:pPr marL="800100" lvl="1">
              <a:defRPr/>
            </a:pPr>
            <a:r>
              <a:rPr lang="en-US" altLang="zh-CN" sz="1600" dirty="0" smtClean="0"/>
              <a:t>IOT and social use cases [2]</a:t>
            </a:r>
          </a:p>
          <a:p>
            <a:pPr marL="1143000" lvl="2" indent="-342900">
              <a:buFont typeface="Wingdings" pitchFamily="2" charset="2"/>
              <a:buChar char="Ø"/>
              <a:defRPr/>
            </a:pPr>
            <a:r>
              <a:rPr lang="en-US" altLang="zh-CN" sz="1400" dirty="0" smtClean="0"/>
              <a:t>I’d like to have an office printer let me know if my print job is waiting to print when I walk past it, the print job was sent from my UB to cloud based spooler.</a:t>
            </a:r>
          </a:p>
          <a:p>
            <a:pPr marL="1143000" lvl="2" indent="-342900">
              <a:buFont typeface="Wingdings" pitchFamily="2" charset="2"/>
              <a:buChar char="Ø"/>
              <a:defRPr/>
            </a:pPr>
            <a:r>
              <a:rPr lang="en-US" altLang="zh-CN" sz="1400" dirty="0" smtClean="0"/>
              <a:t>My kitchen oven pings me to check on the cake/casserole as I pass by it.</a:t>
            </a:r>
          </a:p>
          <a:p>
            <a:pPr marL="1143000" lvl="2" indent="-342900">
              <a:buFont typeface="Wingdings" pitchFamily="2" charset="2"/>
              <a:buChar char="Ø"/>
              <a:defRPr/>
            </a:pPr>
            <a:r>
              <a:rPr lang="en-US" altLang="zh-CN" sz="1400" dirty="0" smtClean="0"/>
              <a:t>Smart luggage: it beeps when approaching</a:t>
            </a:r>
          </a:p>
          <a:p>
            <a:pPr marL="800100" lvl="1">
              <a:defRPr/>
            </a:pPr>
            <a:r>
              <a:rPr lang="en-US" altLang="zh-CN" sz="1600" dirty="0" smtClean="0"/>
              <a:t>Person or property monitor</a:t>
            </a:r>
          </a:p>
          <a:p>
            <a:pPr marL="1143000" lvl="2" indent="-342900">
              <a:defRPr/>
            </a:pPr>
            <a:r>
              <a:rPr lang="en-US" altLang="zh-CN" sz="1400" dirty="0" smtClean="0"/>
              <a:t>To monitor important persons or properties, such as kids, patients, workers on some specific positions. When they leave a specific area, such as kids leave a playground/ parents for  a predefined threshold, monitor device will alarm.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grpSp>
        <p:nvGrpSpPr>
          <p:cNvPr id="10" name="组合 7"/>
          <p:cNvGrpSpPr/>
          <p:nvPr/>
        </p:nvGrpSpPr>
        <p:grpSpPr>
          <a:xfrm>
            <a:off x="7343800" y="2492896"/>
            <a:ext cx="1800200" cy="695925"/>
            <a:chOff x="4547332" y="4450312"/>
            <a:chExt cx="4523549" cy="1989355"/>
          </a:xfrm>
        </p:grpSpPr>
        <p:grpSp>
          <p:nvGrpSpPr>
            <p:cNvPr id="11" name="Group 6"/>
            <p:cNvGrpSpPr>
              <a:grpSpLocks noChangeAspect="1"/>
            </p:cNvGrpSpPr>
            <p:nvPr/>
          </p:nvGrpSpPr>
          <p:grpSpPr>
            <a:xfrm>
              <a:off x="4547332" y="4450312"/>
              <a:ext cx="4523549" cy="1759620"/>
              <a:chOff x="788643" y="3464003"/>
              <a:chExt cx="6966537" cy="2709921"/>
            </a:xfrm>
          </p:grpSpPr>
          <p:sp>
            <p:nvSpPr>
              <p:cNvPr id="13" name="Cloud 7"/>
              <p:cNvSpPr/>
              <p:nvPr/>
            </p:nvSpPr>
            <p:spPr bwMode="auto">
              <a:xfrm>
                <a:off x="3114176" y="3600897"/>
                <a:ext cx="2080569" cy="1217290"/>
              </a:xfrm>
              <a:prstGeom prst="clou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14" name="Picture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8712" y="4153846"/>
                <a:ext cx="1426468" cy="1426468"/>
              </a:xfrm>
              <a:prstGeom prst="rect">
                <a:avLst/>
              </a:prstGeom>
            </p:spPr>
          </p:pic>
          <p:pic>
            <p:nvPicPr>
              <p:cNvPr id="15" name="Picture 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8643" y="4401108"/>
                <a:ext cx="2086186" cy="1772816"/>
              </a:xfrm>
              <a:prstGeom prst="rect">
                <a:avLst/>
              </a:prstGeom>
            </p:spPr>
          </p:pic>
          <p:sp>
            <p:nvSpPr>
              <p:cNvPr id="16" name="Curved Right Arrow 10"/>
              <p:cNvSpPr/>
              <p:nvPr/>
            </p:nvSpPr>
            <p:spPr bwMode="auto">
              <a:xfrm rot="14010066" flipH="1">
                <a:off x="1933143" y="3072719"/>
                <a:ext cx="863484" cy="1931761"/>
              </a:xfrm>
              <a:prstGeom prst="curvedRightArrow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Curved Right Arrow 11"/>
              <p:cNvSpPr/>
              <p:nvPr/>
            </p:nvSpPr>
            <p:spPr bwMode="auto">
              <a:xfrm rot="17636149" flipH="1">
                <a:off x="5605165" y="2799853"/>
                <a:ext cx="768931" cy="2097231"/>
              </a:xfrm>
              <a:prstGeom prst="curvedRightArrow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18" name="Picture 1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21952" y="4792211"/>
                <a:ext cx="1006760" cy="990609"/>
              </a:xfrm>
              <a:prstGeom prst="rect">
                <a:avLst/>
              </a:prstGeom>
            </p:spPr>
          </p:pic>
        </p:grpSp>
        <p:pic>
          <p:nvPicPr>
            <p:cNvPr id="12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2711" y="5723653"/>
              <a:ext cx="878213" cy="716014"/>
            </a:xfrm>
            <a:prstGeom prst="rect">
              <a:avLst/>
            </a:prstGeom>
          </p:spPr>
        </p:pic>
      </p:grpSp>
      <p:grpSp>
        <p:nvGrpSpPr>
          <p:cNvPr id="19" name="组合 16"/>
          <p:cNvGrpSpPr/>
          <p:nvPr/>
        </p:nvGrpSpPr>
        <p:grpSpPr>
          <a:xfrm>
            <a:off x="6228184" y="2564904"/>
            <a:ext cx="864096" cy="837111"/>
            <a:chOff x="685800" y="4117463"/>
            <a:chExt cx="2107057" cy="2322143"/>
          </a:xfrm>
        </p:grpSpPr>
        <p:pic>
          <p:nvPicPr>
            <p:cNvPr id="20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089" y="4117463"/>
              <a:ext cx="1721768" cy="1291326"/>
            </a:xfrm>
            <a:prstGeom prst="rect">
              <a:avLst/>
            </a:prstGeom>
          </p:spPr>
        </p:pic>
        <p:pic>
          <p:nvPicPr>
            <p:cNvPr id="21" name="Picture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5723592"/>
              <a:ext cx="878213" cy="716014"/>
            </a:xfrm>
            <a:prstGeom prst="rect">
              <a:avLst/>
            </a:prstGeom>
          </p:spPr>
        </p:pic>
        <p:pic>
          <p:nvPicPr>
            <p:cNvPr id="22" name="Pictur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3936" y="5444592"/>
              <a:ext cx="653715" cy="643227"/>
            </a:xfrm>
            <a:prstGeom prst="rect">
              <a:avLst/>
            </a:prstGeom>
          </p:spPr>
        </p:pic>
      </p:grp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3429000"/>
            <a:ext cx="1908720" cy="1011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" name="组合 37"/>
          <p:cNvGrpSpPr/>
          <p:nvPr/>
        </p:nvGrpSpPr>
        <p:grpSpPr>
          <a:xfrm>
            <a:off x="6876256" y="4725144"/>
            <a:ext cx="1872208" cy="1512168"/>
            <a:chOff x="6084168" y="4437112"/>
            <a:chExt cx="2300262" cy="1967660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444208" y="4437112"/>
              <a:ext cx="720080" cy="1967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884368" y="4869160"/>
              <a:ext cx="500062" cy="142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4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084168" y="4509120"/>
              <a:ext cx="409773" cy="706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593556" y="5445224"/>
              <a:ext cx="373941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图片 42" descr="waves.png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 rot="13282540">
              <a:off x="7179368" y="5124495"/>
              <a:ext cx="508901" cy="455683"/>
            </a:xfrm>
            <a:prstGeom prst="rect">
              <a:avLst/>
            </a:prstGeom>
          </p:spPr>
        </p:pic>
      </p:grpSp>
      <p:grpSp>
        <p:nvGrpSpPr>
          <p:cNvPr id="44" name="组合 43"/>
          <p:cNvGrpSpPr/>
          <p:nvPr/>
        </p:nvGrpSpPr>
        <p:grpSpPr>
          <a:xfrm>
            <a:off x="7020272" y="1052736"/>
            <a:ext cx="1869760" cy="792088"/>
            <a:chOff x="7164288" y="1628800"/>
            <a:chExt cx="1869760" cy="792088"/>
          </a:xfrm>
        </p:grpSpPr>
        <p:sp>
          <p:nvSpPr>
            <p:cNvPr id="45" name="椭圆 44"/>
            <p:cNvSpPr/>
            <p:nvPr/>
          </p:nvSpPr>
          <p:spPr bwMode="auto">
            <a:xfrm>
              <a:off x="7308304" y="1916832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椭圆 45"/>
            <p:cNvSpPr/>
            <p:nvPr/>
          </p:nvSpPr>
          <p:spPr bwMode="auto">
            <a:xfrm>
              <a:off x="8460432" y="220486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直接箭头连接符 46"/>
            <p:cNvCxnSpPr/>
            <p:nvPr/>
          </p:nvCxnSpPr>
          <p:spPr bwMode="auto">
            <a:xfrm>
              <a:off x="7596336" y="2060848"/>
              <a:ext cx="792088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7164288" y="1628800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STA1</a:t>
              </a:r>
              <a:endParaRPr lang="zh-CN" alt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316416" y="1844824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&lt;1m @90%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&lt;1m@99%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10 per Non-AP STA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72400" cy="510952"/>
          </a:xfrm>
        </p:spPr>
        <p:txBody>
          <a:bodyPr/>
          <a:lstStyle/>
          <a:p>
            <a:r>
              <a:rPr lang="en-US" sz="2800" dirty="0" smtClean="0"/>
              <a:t>use case 2:</a:t>
            </a:r>
            <a:r>
              <a:rPr lang="en-US" altLang="zh-CN" sz="2800" dirty="0" smtClean="0"/>
              <a:t>Relative Positioning between STAs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124744"/>
            <a:ext cx="6624736" cy="5256584"/>
          </a:xfrm>
        </p:spPr>
        <p:txBody>
          <a:bodyPr/>
          <a:lstStyle/>
          <a:p>
            <a:r>
              <a:rPr lang="en-US" altLang="zh-CN" dirty="0" smtClean="0"/>
              <a:t>Users: </a:t>
            </a:r>
          </a:p>
          <a:p>
            <a:pPr lvl="1"/>
            <a:r>
              <a:rPr lang="en-US" altLang="zh-CN" sz="1600" dirty="0" smtClean="0"/>
              <a:t>manager/coach/commander who needs to know the relative positions of team members</a:t>
            </a:r>
          </a:p>
          <a:p>
            <a:r>
              <a:rPr lang="en-US" altLang="zh-CN" sz="2200" dirty="0" smtClean="0"/>
              <a:t>Environment</a:t>
            </a:r>
          </a:p>
          <a:p>
            <a:pPr lvl="1"/>
            <a:r>
              <a:rPr lang="en-US" altLang="zh-CN" sz="1600" dirty="0" smtClean="0"/>
              <a:t>Non-AP STAs support 11az</a:t>
            </a:r>
          </a:p>
          <a:p>
            <a:pPr lvl="1"/>
            <a:r>
              <a:rPr lang="en-US" altLang="zh-CN" sz="1600" dirty="0" smtClean="0"/>
              <a:t>Associated or unassociated STAs</a:t>
            </a:r>
          </a:p>
          <a:p>
            <a:pPr lvl="1"/>
            <a:r>
              <a:rPr lang="en-US" altLang="zh-CN" sz="1600" dirty="0" smtClean="0"/>
              <a:t>Infrastructure BSS (STA-to-STA communication/measurement support))/MBSS</a:t>
            </a:r>
          </a:p>
          <a:p>
            <a:r>
              <a:rPr lang="en-US" altLang="zh-CN" dirty="0" smtClean="0"/>
              <a:t>Use case: professional coaching</a:t>
            </a:r>
          </a:p>
          <a:p>
            <a:pPr lvl="1"/>
            <a:r>
              <a:rPr lang="en-US" altLang="zh-CN" sz="1600" dirty="0" smtClean="0"/>
              <a:t>Soccer players may wear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enabled vests, which support STA-to-STA positioning.</a:t>
            </a:r>
          </a:p>
          <a:p>
            <a:pPr lvl="1"/>
            <a:r>
              <a:rPr lang="en-US" altLang="zh-CN" sz="1600" dirty="0" smtClean="0"/>
              <a:t>The relative positions between players could be computed and transmitted to a coaching team.</a:t>
            </a:r>
          </a:p>
          <a:p>
            <a:pPr lvl="1"/>
            <a:r>
              <a:rPr lang="en-US" altLang="zh-CN" sz="1600" dirty="0" smtClean="0"/>
              <a:t>The coaching team may adjust their training strategy based on the positioning information</a:t>
            </a:r>
          </a:p>
          <a:p>
            <a:pPr lvl="1"/>
            <a:r>
              <a:rPr lang="en-US" altLang="zh-CN" sz="1600" dirty="0" smtClean="0"/>
              <a:t>Soccer players’ relative position information could be an important  reference for a professional coaching team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9784" y="4437112"/>
            <a:ext cx="1944216" cy="1611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组合 6"/>
          <p:cNvGrpSpPr/>
          <p:nvPr/>
        </p:nvGrpSpPr>
        <p:grpSpPr>
          <a:xfrm>
            <a:off x="6914200" y="1628800"/>
            <a:ext cx="2229800" cy="1440160"/>
            <a:chOff x="6732240" y="2852936"/>
            <a:chExt cx="2229800" cy="1440160"/>
          </a:xfrm>
        </p:grpSpPr>
        <p:grpSp>
          <p:nvGrpSpPr>
            <p:cNvPr id="8" name="组合 21"/>
            <p:cNvGrpSpPr/>
            <p:nvPr/>
          </p:nvGrpSpPr>
          <p:grpSpPr>
            <a:xfrm>
              <a:off x="6732240" y="2996952"/>
              <a:ext cx="717632" cy="657364"/>
              <a:chOff x="7596336" y="2492896"/>
              <a:chExt cx="717632" cy="657364"/>
            </a:xfrm>
          </p:grpSpPr>
          <p:sp>
            <p:nvSpPr>
              <p:cNvPr id="20" name="椭圆 19"/>
              <p:cNvSpPr/>
              <p:nvPr/>
            </p:nvSpPr>
            <p:spPr bwMode="auto">
              <a:xfrm>
                <a:off x="7812360" y="2852936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812360" y="2780928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596336" y="2492896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STA1</a:t>
                </a:r>
                <a:endParaRPr lang="zh-CN" altLang="en-US" dirty="0"/>
              </a:p>
            </p:txBody>
          </p:sp>
        </p:grpSp>
        <p:sp>
          <p:nvSpPr>
            <p:cNvPr id="9" name="椭圆 8"/>
            <p:cNvSpPr/>
            <p:nvPr/>
          </p:nvSpPr>
          <p:spPr bwMode="auto">
            <a:xfrm>
              <a:off x="7740352" y="342900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24328" y="3068960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8460432" y="32129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2" name="组合 26"/>
            <p:cNvGrpSpPr/>
            <p:nvPr/>
          </p:nvGrpSpPr>
          <p:grpSpPr>
            <a:xfrm>
              <a:off x="7092280" y="2852936"/>
              <a:ext cx="1869760" cy="1440160"/>
              <a:chOff x="7596336" y="1700808"/>
              <a:chExt cx="1869760" cy="1440160"/>
            </a:xfrm>
          </p:grpSpPr>
          <p:sp>
            <p:nvSpPr>
              <p:cNvPr id="16" name="椭圆 15"/>
              <p:cNvSpPr/>
              <p:nvPr/>
            </p:nvSpPr>
            <p:spPr bwMode="auto">
              <a:xfrm>
                <a:off x="7884368" y="2924944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596336" y="2492896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STA3</a:t>
                </a:r>
                <a:endParaRPr lang="zh-CN" alt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964488" y="198884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748464" y="1700808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STA4</a:t>
                </a:r>
                <a:endParaRPr lang="zh-CN" altLang="en-US" dirty="0"/>
              </a:p>
            </p:txBody>
          </p:sp>
        </p:grpSp>
        <p:cxnSp>
          <p:nvCxnSpPr>
            <p:cNvPr id="13" name="直接箭头连接符 12"/>
            <p:cNvCxnSpPr>
              <a:stCxn id="21" idx="3"/>
              <a:endCxn id="9" idx="2"/>
            </p:cNvCxnSpPr>
            <p:nvPr/>
          </p:nvCxnSpPr>
          <p:spPr bwMode="auto">
            <a:xfrm>
              <a:off x="7132995" y="3469650"/>
              <a:ext cx="607357" cy="673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箭头连接符 13"/>
            <p:cNvCxnSpPr>
              <a:stCxn id="9" idx="4"/>
              <a:endCxn id="16" idx="7"/>
            </p:cNvCxnSpPr>
            <p:nvPr/>
          </p:nvCxnSpPr>
          <p:spPr bwMode="auto">
            <a:xfrm flipH="1">
              <a:off x="7564700" y="3645024"/>
              <a:ext cx="283664" cy="46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箭头连接符 14"/>
            <p:cNvCxnSpPr>
              <a:stCxn id="9" idx="6"/>
              <a:endCxn id="18" idx="1"/>
            </p:cNvCxnSpPr>
            <p:nvPr/>
          </p:nvCxnSpPr>
          <p:spPr bwMode="auto">
            <a:xfrm flipV="1">
              <a:off x="7956376" y="3325634"/>
              <a:ext cx="504056" cy="2113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altLang="zh-CN" sz="2000" b="0" dirty="0" smtClean="0"/>
              <a:t>Horizontal accuracy </a:t>
            </a:r>
            <a:r>
              <a:rPr lang="en-US" sz="2000" b="0" dirty="0" smtClean="0"/>
              <a:t>&lt;0.5m @90%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&lt;1m@99%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&lt;100ms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2-10 location/sec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25 per No-AP STA</a:t>
            </a:r>
            <a:endParaRPr lang="en-US" sz="2000" b="0" dirty="0"/>
          </a:p>
          <a:p>
            <a:r>
              <a:rPr lang="en-US" sz="2000" b="0" dirty="0"/>
              <a:t>Impact 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0952"/>
          </a:xfrm>
        </p:spPr>
        <p:txBody>
          <a:bodyPr/>
          <a:lstStyle/>
          <a:p>
            <a:r>
              <a:rPr lang="en-US" sz="2800" dirty="0" smtClean="0"/>
              <a:t>Use case 3: Cooperative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114400"/>
            <a:ext cx="6912768" cy="5338936"/>
          </a:xfrm>
        </p:spPr>
        <p:txBody>
          <a:bodyPr/>
          <a:lstStyle/>
          <a:p>
            <a:r>
              <a:rPr lang="en-US" sz="2000" dirty="0" smtClean="0"/>
              <a:t>Users: 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smtClean="0"/>
              <a:t>user devices </a:t>
            </a:r>
            <a:r>
              <a:rPr lang="en-US" sz="1400" dirty="0" smtClean="0"/>
              <a:t>cannot find enough fix anchor notes or want to improve positioning accuracy.</a:t>
            </a:r>
          </a:p>
          <a:p>
            <a:r>
              <a:rPr lang="en-US" sz="2000" dirty="0" smtClean="0"/>
              <a:t>Environment:</a:t>
            </a:r>
          </a:p>
          <a:p>
            <a:pPr lvl="1"/>
            <a:r>
              <a:rPr lang="en-US" altLang="zh-CN" sz="1400" dirty="0" smtClean="0"/>
              <a:t>AP and Non-AP STAs support 11az</a:t>
            </a:r>
          </a:p>
          <a:p>
            <a:pPr lvl="1"/>
            <a:r>
              <a:rPr lang="en-US" altLang="zh-CN" sz="1400" dirty="0" smtClean="0"/>
              <a:t>Associated or unassociated STAs</a:t>
            </a:r>
          </a:p>
          <a:p>
            <a:pPr lvl="1"/>
            <a:r>
              <a:rPr lang="en-US" altLang="zh-CN" sz="1400" dirty="0" smtClean="0"/>
              <a:t>Infrastructure BSS (STA-to-STA communication/measurement support))</a:t>
            </a:r>
          </a:p>
          <a:p>
            <a:pPr lvl="1"/>
            <a:r>
              <a:rPr lang="en-US" altLang="zh-CN" sz="1400" dirty="0" smtClean="0"/>
              <a:t>Cooperative STAs: </a:t>
            </a:r>
          </a:p>
          <a:p>
            <a:pPr lvl="2"/>
            <a:r>
              <a:rPr lang="en-US" altLang="zh-CN" sz="1400" dirty="0" smtClean="0"/>
              <a:t>May broadcast its cooperative capability</a:t>
            </a:r>
          </a:p>
          <a:p>
            <a:pPr lvl="2"/>
            <a:r>
              <a:rPr lang="en-US" altLang="zh-CN" sz="1400" dirty="0" smtClean="0"/>
              <a:t>May broadcast its positioning information</a:t>
            </a:r>
          </a:p>
          <a:p>
            <a:pPr lvl="2"/>
            <a:r>
              <a:rPr lang="en-US" altLang="zh-CN" sz="1400" dirty="0" smtClean="0"/>
              <a:t>May provide positioning service only  during a certain period</a:t>
            </a:r>
            <a:endParaRPr lang="en-US" sz="1400" dirty="0" smtClean="0"/>
          </a:p>
          <a:p>
            <a:r>
              <a:rPr lang="en-US" sz="2000" dirty="0" smtClean="0"/>
              <a:t>Use cases:</a:t>
            </a:r>
          </a:p>
          <a:p>
            <a:pPr lvl="1"/>
            <a:r>
              <a:rPr lang="en-US" sz="1400" dirty="0" smtClean="0"/>
              <a:t>Kate goes to a 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tarbucks to meet her friends</a:t>
            </a:r>
          </a:p>
          <a:p>
            <a:pPr lvl="1"/>
            <a:r>
              <a:rPr lang="en-US" sz="1400" dirty="0" smtClean="0"/>
              <a:t>She opens her </a:t>
            </a:r>
            <a:r>
              <a:rPr lang="en-US" altLang="zh-CN" sz="1400" dirty="0" smtClean="0"/>
              <a:t>P</a:t>
            </a:r>
            <a:r>
              <a:rPr lang="en-US" sz="1400" dirty="0" smtClean="0"/>
              <a:t>ad to play online games when she is waiting for her friend</a:t>
            </a:r>
          </a:p>
          <a:p>
            <a:pPr lvl="1"/>
            <a:r>
              <a:rPr lang="en-US" sz="1400" dirty="0" smtClean="0"/>
              <a:t>Her </a:t>
            </a:r>
            <a:r>
              <a:rPr lang="en-US" altLang="zh-CN" sz="1400" dirty="0" smtClean="0"/>
              <a:t>P</a:t>
            </a:r>
            <a:r>
              <a:rPr lang="en-US" sz="1400" dirty="0" smtClean="0"/>
              <a:t>ad is positioning enabled and is able to provide cooperative positioning services.</a:t>
            </a:r>
          </a:p>
          <a:p>
            <a:pPr lvl="1"/>
            <a:r>
              <a:rPr lang="en-US" sz="1400" dirty="0" smtClean="0"/>
              <a:t>Tom is passing by the 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tarbucks and his smart phone uses </a:t>
            </a:r>
            <a:r>
              <a:rPr lang="en-US" altLang="zh-CN" sz="1400" dirty="0" smtClean="0"/>
              <a:t>K</a:t>
            </a:r>
            <a:r>
              <a:rPr lang="en-US" sz="1400" dirty="0" smtClean="0"/>
              <a:t>ate’s </a:t>
            </a:r>
            <a:r>
              <a:rPr lang="en-US" altLang="zh-CN" sz="1400" dirty="0" smtClean="0"/>
              <a:t>P</a:t>
            </a:r>
            <a:r>
              <a:rPr lang="en-US" sz="1400" dirty="0" smtClean="0"/>
              <a:t>ad as cooperative node to </a:t>
            </a:r>
            <a:r>
              <a:rPr lang="en-US" sz="1400" b="1" dirty="0" smtClean="0"/>
              <a:t>improve positioning accuracy </a:t>
            </a:r>
            <a:r>
              <a:rPr lang="en-US" sz="1400" dirty="0" smtClean="0"/>
              <a:t>or </a:t>
            </a:r>
            <a:r>
              <a:rPr lang="en-US" altLang="zh-CN" sz="1400" dirty="0" smtClean="0"/>
              <a:t>use it as a temporal positioning anchor node when </a:t>
            </a:r>
            <a:r>
              <a:rPr lang="en-US" altLang="zh-CN" sz="1400" b="1" dirty="0" smtClean="0"/>
              <a:t>no enough fixed anchor node (such as APs) could be found</a:t>
            </a:r>
            <a:endParaRPr lang="en-US" sz="1400" b="1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573016"/>
            <a:ext cx="156061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8D4"/>
              </a:clrFrom>
              <a:clrTo>
                <a:srgbClr val="F8F8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39943" y="5373216"/>
            <a:ext cx="51469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 bwMode="auto">
          <a:xfrm>
            <a:off x="8945393" y="5634185"/>
            <a:ext cx="198607" cy="4753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7475846" y="5013176"/>
            <a:ext cx="21602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7403838" y="5229200"/>
            <a:ext cx="21602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F1B8"/>
              </a:clrFrom>
              <a:clrTo>
                <a:srgbClr val="EEF1B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43798" y="5013176"/>
            <a:ext cx="55670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矩形 14"/>
          <p:cNvSpPr/>
          <p:nvPr/>
        </p:nvSpPr>
        <p:spPr bwMode="auto">
          <a:xfrm>
            <a:off x="6899782" y="5229200"/>
            <a:ext cx="216024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图片 16" descr="wav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8756935">
            <a:off x="7374479" y="4813125"/>
            <a:ext cx="393860" cy="352672"/>
          </a:xfrm>
          <a:prstGeom prst="rect">
            <a:avLst/>
          </a:prstGeom>
        </p:spPr>
      </p:pic>
      <p:pic>
        <p:nvPicPr>
          <p:cNvPr id="18" name="图片 17" descr="wav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5336818">
            <a:off x="8267505" y="5072150"/>
            <a:ext cx="398887" cy="357174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7164288" y="1052736"/>
            <a:ext cx="1788377" cy="2251993"/>
            <a:chOff x="7236296" y="4005064"/>
            <a:chExt cx="1788377" cy="2251993"/>
          </a:xfrm>
        </p:grpSpPr>
        <p:sp>
          <p:nvSpPr>
            <p:cNvPr id="19" name="等腰三角形 18"/>
            <p:cNvSpPr/>
            <p:nvPr/>
          </p:nvSpPr>
          <p:spPr bwMode="auto">
            <a:xfrm>
              <a:off x="7380312" y="4869160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等腰三角形 19"/>
            <p:cNvSpPr/>
            <p:nvPr/>
          </p:nvSpPr>
          <p:spPr bwMode="auto">
            <a:xfrm>
              <a:off x="8100392" y="4293096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等腰三角形 20"/>
            <p:cNvSpPr/>
            <p:nvPr/>
          </p:nvSpPr>
          <p:spPr bwMode="auto">
            <a:xfrm>
              <a:off x="8604448" y="4941168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椭圆 21"/>
            <p:cNvSpPr/>
            <p:nvPr/>
          </p:nvSpPr>
          <p:spPr bwMode="auto">
            <a:xfrm>
              <a:off x="8676456" y="5445224"/>
              <a:ext cx="216024" cy="216024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椭圆 22"/>
            <p:cNvSpPr/>
            <p:nvPr/>
          </p:nvSpPr>
          <p:spPr bwMode="auto">
            <a:xfrm>
              <a:off x="8028384" y="50131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椭圆 23"/>
            <p:cNvSpPr/>
            <p:nvPr/>
          </p:nvSpPr>
          <p:spPr bwMode="auto">
            <a:xfrm>
              <a:off x="7524328" y="5373216"/>
              <a:ext cx="216024" cy="216024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椭圆 24"/>
            <p:cNvSpPr/>
            <p:nvPr/>
          </p:nvSpPr>
          <p:spPr bwMode="auto">
            <a:xfrm>
              <a:off x="8100392" y="573325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6" name="直接箭头连接符 25"/>
            <p:cNvCxnSpPr>
              <a:stCxn id="20" idx="3"/>
              <a:endCxn id="23" idx="0"/>
            </p:cNvCxnSpPr>
            <p:nvPr/>
          </p:nvCxnSpPr>
          <p:spPr bwMode="auto">
            <a:xfrm flipH="1">
              <a:off x="8136396" y="4581128"/>
              <a:ext cx="72008" cy="432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接箭头连接符 26"/>
            <p:cNvCxnSpPr>
              <a:stCxn id="23" idx="6"/>
              <a:endCxn id="21" idx="1"/>
            </p:cNvCxnSpPr>
            <p:nvPr/>
          </p:nvCxnSpPr>
          <p:spPr bwMode="auto">
            <a:xfrm flipV="1">
              <a:off x="8244408" y="5085184"/>
              <a:ext cx="414046" cy="360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接箭头连接符 27"/>
            <p:cNvCxnSpPr/>
            <p:nvPr/>
          </p:nvCxnSpPr>
          <p:spPr bwMode="auto">
            <a:xfrm flipV="1">
              <a:off x="7775455" y="5219555"/>
              <a:ext cx="288032" cy="2520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接箭头连接符 28"/>
            <p:cNvCxnSpPr>
              <a:endCxn id="23" idx="2"/>
            </p:cNvCxnSpPr>
            <p:nvPr/>
          </p:nvCxnSpPr>
          <p:spPr bwMode="auto">
            <a:xfrm>
              <a:off x="7596336" y="5121188"/>
              <a:ext cx="43204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接箭头连接符 29"/>
            <p:cNvCxnSpPr>
              <a:stCxn id="23" idx="5"/>
              <a:endCxn id="22" idx="1"/>
            </p:cNvCxnSpPr>
            <p:nvPr/>
          </p:nvCxnSpPr>
          <p:spPr bwMode="auto">
            <a:xfrm>
              <a:off x="8212772" y="5197564"/>
              <a:ext cx="495320" cy="279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/>
            <p:cNvSpPr txBox="1"/>
            <p:nvPr/>
          </p:nvSpPr>
          <p:spPr>
            <a:xfrm>
              <a:off x="7956376" y="4005064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AP1</a:t>
              </a:r>
              <a:endParaRPr lang="zh-CN" alt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36296" y="4509120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AP2</a:t>
              </a:r>
              <a:endParaRPr lang="zh-CN" alt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460432" y="4653136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AP3</a:t>
              </a:r>
              <a:endParaRPr lang="zh-CN" altLang="en-US" sz="1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308304" y="5517232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STA1</a:t>
              </a:r>
              <a:endParaRPr lang="zh-CN" altLang="en-US" sz="1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6376" y="5949280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STA3</a:t>
              </a:r>
              <a:endParaRPr lang="zh-CN" altLang="en-US" sz="1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426368" y="5733256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STA4</a:t>
              </a:r>
              <a:endParaRPr lang="zh-CN" altLang="en-US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84368" y="5229200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STA2</a:t>
              </a:r>
              <a:endParaRPr lang="zh-CN" altLang="en-US" sz="1400" dirty="0"/>
            </a:p>
          </p:txBody>
        </p:sp>
        <p:cxnSp>
          <p:nvCxnSpPr>
            <p:cNvPr id="38" name="直接箭头连接符 37"/>
            <p:cNvCxnSpPr>
              <a:endCxn id="25" idx="1"/>
            </p:cNvCxnSpPr>
            <p:nvPr/>
          </p:nvCxnSpPr>
          <p:spPr bwMode="auto">
            <a:xfrm>
              <a:off x="7740352" y="5589240"/>
              <a:ext cx="391676" cy="1756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直接箭头连接符 38"/>
            <p:cNvCxnSpPr>
              <a:stCxn id="22" idx="3"/>
              <a:endCxn id="25" idx="6"/>
            </p:cNvCxnSpPr>
            <p:nvPr/>
          </p:nvCxnSpPr>
          <p:spPr bwMode="auto">
            <a:xfrm flipH="1">
              <a:off x="8316416" y="5629612"/>
              <a:ext cx="391676" cy="2116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接箭头连接符 39"/>
            <p:cNvCxnSpPr>
              <a:stCxn id="21" idx="2"/>
              <a:endCxn id="25" idx="7"/>
            </p:cNvCxnSpPr>
            <p:nvPr/>
          </p:nvCxnSpPr>
          <p:spPr bwMode="auto">
            <a:xfrm flipH="1">
              <a:off x="8284780" y="5229200"/>
              <a:ext cx="319668" cy="5356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altLang="zh-CN" sz="2000" b="0" dirty="0" smtClean="0"/>
              <a:t>Depends on the specific use cases, we use previous use case as an example:</a:t>
            </a:r>
          </a:p>
          <a:p>
            <a:pPr lvl="1"/>
            <a:r>
              <a:rPr lang="en-US" altLang="zh-CN" sz="1800" b="0" dirty="0" smtClean="0"/>
              <a:t>Horizontal accuracy </a:t>
            </a:r>
            <a:r>
              <a:rPr lang="en-US" sz="1800" b="0" dirty="0" smtClean="0"/>
              <a:t>&lt;1m @90%</a:t>
            </a:r>
          </a:p>
          <a:p>
            <a:pPr lvl="1"/>
            <a:r>
              <a:rPr lang="en-US" sz="1800" b="0" dirty="0" smtClean="0"/>
              <a:t>Vertical  </a:t>
            </a:r>
            <a:r>
              <a:rPr lang="en-US" sz="1800" b="0" dirty="0"/>
              <a:t>accuracy</a:t>
            </a:r>
            <a:r>
              <a:rPr lang="en-US" sz="1800" b="0" dirty="0" smtClean="0"/>
              <a:t>: &lt;1m@99%</a:t>
            </a:r>
            <a:endParaRPr lang="en-US" sz="1800" b="0" dirty="0"/>
          </a:p>
          <a:p>
            <a:pPr lvl="1"/>
            <a:r>
              <a:rPr lang="en-US" sz="1800" b="0" dirty="0"/>
              <a:t>Latency: </a:t>
            </a:r>
            <a:r>
              <a:rPr lang="en-US" sz="1800" b="0" dirty="0" smtClean="0"/>
              <a:t>&lt;500ms </a:t>
            </a:r>
            <a:endParaRPr lang="en-US" sz="1800" b="0" dirty="0"/>
          </a:p>
          <a:p>
            <a:pPr lvl="1"/>
            <a:r>
              <a:rPr lang="en-US" sz="1800" b="0" dirty="0"/>
              <a:t>Refresh Rate: </a:t>
            </a:r>
            <a:r>
              <a:rPr lang="en-US" sz="1800" b="0" dirty="0" smtClean="0"/>
              <a:t>&lt; 2 location/sec</a:t>
            </a:r>
            <a:endParaRPr lang="en-US" sz="1800" b="0" dirty="0"/>
          </a:p>
          <a:p>
            <a:pPr lvl="1"/>
            <a:r>
              <a:rPr lang="en-US" sz="1800" b="0" dirty="0"/>
              <a:t>Number of simultaneous users: </a:t>
            </a:r>
            <a:r>
              <a:rPr lang="en-US" sz="1800" b="0" dirty="0" smtClean="0"/>
              <a:t>&lt; 10 per No-AP STA</a:t>
            </a:r>
            <a:endParaRPr lang="en-US" sz="1800" b="0" dirty="0"/>
          </a:p>
          <a:p>
            <a:pPr lvl="1"/>
            <a:r>
              <a:rPr lang="en-US" sz="1800" b="0" dirty="0"/>
              <a:t>Impact on Network Bandwidth: &lt; 3 additional frames </a:t>
            </a:r>
            <a:r>
              <a:rPr lang="en-US" sz="1800" b="0" dirty="0" smtClean="0"/>
              <a:t>per device/location</a:t>
            </a:r>
            <a:endParaRPr lang="en-US" sz="18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</a:t>
            </a:r>
            <a:r>
              <a:rPr lang="en-US" dirty="0" smtClean="0"/>
              <a:t>add the use cases listed in the Pages 3 to 8 as  STA-to-STA positioning use cases for 802.11az use case working draft?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Y: </a:t>
            </a:r>
          </a:p>
          <a:p>
            <a:pPr lvl="1">
              <a:buNone/>
            </a:pPr>
            <a:r>
              <a:rPr lang="en-US" dirty="0" smtClean="0"/>
              <a:t>N: </a:t>
            </a:r>
          </a:p>
          <a:p>
            <a:pPr lvl="1">
              <a:buNone/>
            </a:pPr>
            <a:r>
              <a:rPr lang="en-US" dirty="0" smtClean="0"/>
              <a:t>A: 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24350</TotalTime>
  <Words>934</Words>
  <Application>Microsoft Office PowerPoint</Application>
  <PresentationFormat>全屏显示(4:3)</PresentationFormat>
  <Paragraphs>151</Paragraphs>
  <Slides>11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ACcord-Submission</vt:lpstr>
      <vt:lpstr>Document</vt:lpstr>
      <vt:lpstr>STA-to-STA Positioning Use Cases</vt:lpstr>
      <vt:lpstr>Motivation</vt:lpstr>
      <vt:lpstr>Use case 1: Distance Measurement between STAs</vt:lpstr>
      <vt:lpstr>Key Performance and Attributes</vt:lpstr>
      <vt:lpstr>use case 2:Relative Positioning between STAs</vt:lpstr>
      <vt:lpstr>Key Performance and Attributes</vt:lpstr>
      <vt:lpstr>Use case 3: Cooperative Positioning</vt:lpstr>
      <vt:lpstr>Key Performance and Attributes</vt:lpstr>
      <vt:lpstr>Straw Poll</vt:lpstr>
      <vt:lpstr>Motion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P2P Positioning</dc:title>
  <dc:creator>y00211088</dc:creator>
  <cp:lastModifiedBy>y00211088</cp:lastModifiedBy>
  <cp:revision>158</cp:revision>
  <dcterms:created xsi:type="dcterms:W3CDTF">2015-08-03T09:47:45Z</dcterms:created>
  <dcterms:modified xsi:type="dcterms:W3CDTF">2015-11-12T17:08:29Z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(4)ESxOJfsoEru+QuInUNgAdSnjqlZkw6jvEMSIAFCJ1cexEn9+VmACNo45mn0ZgmjEmXgKyoBb
oaJSb4+ICz8SYUKX/X3TiDldp27or0n6SRu7pBNuJCevI2MYnVaGDftkd4xLlTmsFdw6kRV/
9L86ljtkMjw4vaeZnmg4i6NAqH7BvER3RmsCCfZg+Iz9ou+FKWvuO4AY768IEAIIKJE9WPTL
sgvUcR+X3fQvkBhtIz</vt:lpwstr>
  </property>
  <property fmtid="{D5CDD505-2E9C-101B-9397-08002B2CF9AE}" pid="3" name="_new_ms_pID_725431">
    <vt:lpwstr>hvUh42FNipEO7OVjQoBCUBRSCjf+VLxZu+4Nz72QmVetXiM9X/k/LH
k/JuKE+J0w2Vp7qejf2C7bz2L5gFHwkzMXYrmuCP1Lzh8zUCAu0jjQNZtB/ptOJLtPMclr8l
drqXPE1lIsL6cyizOtaYPYXoJoDO1UulrwGSR5IBzdafbJJps/loqtA+LTxF2KBA69iUKebq
4SquwZ1LTLf63GNTBCg5JPFp4AxbcyzsS2SG</vt:lpwstr>
  </property>
  <property fmtid="{D5CDD505-2E9C-101B-9397-08002B2CF9AE}" pid="4" name="_new_ms_pID_725432">
    <vt:lpwstr>IM2wVb0zaMSAyWpAxSbP3LVc7THJ/MJbsyr2
RFs5mOUSw8CKBMclOgLN5PB+kP3OLcQLHQJFZg6ytPsRby2U6omuO4ldhYCjeg6q35il0qmJ
nIm4aptoigUpMD6IGAKj06e9msWAFhiKpCSdbDaCuM6pMLPzxDP1jGrGH6bXWrksKhofvmId
HMIKA7bFPaMvOm0kqfxuigSwOTbMEXWLRGzos7rpcypcCUFYJ8IHCP</vt:lpwstr>
  </property>
  <property fmtid="{D5CDD505-2E9C-101B-9397-08002B2CF9AE}" pid="5" name="_new_ms_pID_725433">
    <vt:lpwstr>zj</vt:lpwstr>
  </property>
  <property fmtid="{D5CDD505-2E9C-101B-9397-08002B2CF9AE}" pid="6" name="sflag">
    <vt:lpwstr>1447346411</vt:lpwstr>
  </property>
</Properties>
</file>