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1" r:id="rId4"/>
    <p:sldId id="281" r:id="rId5"/>
    <p:sldId id="283" r:id="rId6"/>
    <p:sldId id="285" r:id="rId7"/>
    <p:sldId id="286" r:id="rId8"/>
    <p:sldId id="284" r:id="rId9"/>
    <p:sldId id="275" r:id="rId10"/>
    <p:sldId id="28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06" autoAdjust="0"/>
  </p:normalViewPr>
  <p:slideViewPr>
    <p:cSldViewPr>
      <p:cViewPr>
        <p:scale>
          <a:sx n="75" d="100"/>
          <a:sy n="75" d="100"/>
        </p:scale>
        <p:origin x="-123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44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e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13230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72173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WTA of BUPT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5524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552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altLang="zh-CN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WTA of BUPT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dirty="0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xkang@bupt.edu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bzhang@bupt.edu.c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solidFill>
                  <a:schemeClr val="tx1"/>
                </a:solidFill>
              </a:rPr>
              <a:t>Hybrid Multiple Access in 802.11ax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2015-11-04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graphicFrame>
        <p:nvGraphicFramePr>
          <p:cNvPr id="10" name="Table 55"/>
          <p:cNvGraphicFramePr>
            <a:graphicFrameLocks noGrp="1"/>
          </p:cNvGraphicFramePr>
          <p:nvPr/>
        </p:nvGraphicFramePr>
        <p:xfrm>
          <a:off x="827584" y="2564904"/>
          <a:ext cx="7559675" cy="2103120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Yanyan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Guo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 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Bai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Hui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 Wei Kang Technology Co. Ltd.</a:t>
                      </a:r>
                      <a:endParaRPr kumimoji="0" lang="en-US" altLang="ko-KR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400" dirty="0" smtClean="0"/>
                        <a:t>luegyy@163.com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Guixia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Kang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gxkang@bupt.edu.cn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Ningbo Zhang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 University of Posts and Telecommunications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Beijing, China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nbzhang@bupt.edu.cn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2420888"/>
            <a:ext cx="5038328" cy="1519808"/>
          </a:xfrm>
        </p:spPr>
        <p:txBody>
          <a:bodyPr/>
          <a:lstStyle/>
          <a:p>
            <a:pPr>
              <a:buNone/>
            </a:pPr>
            <a:r>
              <a:rPr lang="en-US" sz="4400" dirty="0" smtClean="0"/>
              <a:t>Thanks! </a:t>
            </a:r>
            <a:endParaRPr lang="en-US" sz="4400" dirty="0"/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17440"/>
            <a:ext cx="7772400" cy="5040560"/>
          </a:xfrm>
        </p:spPr>
        <p:txBody>
          <a:bodyPr/>
          <a:lstStyle/>
          <a:p>
            <a:r>
              <a:rPr lang="en-US" altLang="zh-CN" sz="2000" dirty="0" smtClean="0">
                <a:latin typeface="Times" pitchFamily="18" charset="0"/>
              </a:rPr>
              <a:t>Internet of Things (</a:t>
            </a:r>
            <a:r>
              <a:rPr lang="en-US" altLang="zh-CN" sz="2000" dirty="0" err="1" smtClean="0">
                <a:latin typeface="Times" pitchFamily="18" charset="0"/>
              </a:rPr>
              <a:t>IoT</a:t>
            </a:r>
            <a:r>
              <a:rPr lang="en-US" altLang="zh-CN" sz="2000" dirty="0" smtClean="0">
                <a:latin typeface="Times" pitchFamily="18" charset="0"/>
              </a:rPr>
              <a:t>) is an important scenario </a:t>
            </a:r>
            <a:r>
              <a:rPr lang="en-US" sz="2000" dirty="0" smtClean="0"/>
              <a:t>in the future</a:t>
            </a:r>
          </a:p>
          <a:p>
            <a:pPr lvl="1"/>
            <a:r>
              <a:rPr lang="en-US" altLang="zh-CN" dirty="0" smtClean="0"/>
              <a:t>Hundreds of billions of M2M UEs will access the network. </a:t>
            </a:r>
          </a:p>
          <a:p>
            <a:pPr lvl="1"/>
            <a:r>
              <a:rPr lang="en-US" altLang="zh-CN" dirty="0" smtClean="0"/>
              <a:t>Massive connections require 802.11ax to improve the capacity of access </a:t>
            </a:r>
          </a:p>
          <a:p>
            <a:r>
              <a:rPr lang="en-US" sz="2000" dirty="0" smtClean="0"/>
              <a:t>Massive connections result in serious resource collision issue</a:t>
            </a:r>
          </a:p>
          <a:p>
            <a:pPr lvl="1"/>
            <a:r>
              <a:rPr lang="en-US" altLang="zh-CN" dirty="0" smtClean="0"/>
              <a:t>Orthogonal multiple access (OMA) random access (RA) is traditional RA in 802.11 and LTE systems</a:t>
            </a:r>
          </a:p>
          <a:p>
            <a:pPr lvl="1"/>
            <a:r>
              <a:rPr lang="en-US" altLang="zh-CN" dirty="0" smtClean="0"/>
              <a:t>NOMA with successive interference cancellation (SIC) is a positional technique to improve the spectral efficiency as well as the number of accesses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1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CSMA scheme in 802.11ac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4670276"/>
            <a:ext cx="8225730" cy="1999084"/>
          </a:xfrm>
        </p:spPr>
        <p:txBody>
          <a:bodyPr/>
          <a:lstStyle/>
          <a:p>
            <a:r>
              <a:rPr lang="en-US" sz="1800" b="0" dirty="0" smtClean="0"/>
              <a:t>CSMA (OMA scheme)</a:t>
            </a:r>
          </a:p>
          <a:p>
            <a:pPr lvl="1"/>
            <a:r>
              <a:rPr lang="en-US" sz="1800" dirty="0" smtClean="0"/>
              <a:t>Only one STA is allowed to transmit message in a channel</a:t>
            </a:r>
          </a:p>
          <a:p>
            <a:pPr lvl="1"/>
            <a:r>
              <a:rPr lang="en-US" sz="1800" dirty="0" smtClean="0"/>
              <a:t>When detecting the resource is occupied, </a:t>
            </a:r>
            <a:r>
              <a:rPr lang="en-US" altLang="zh-CN" sz="1800" dirty="0" smtClean="0"/>
              <a:t>it regards the detection as a collision and reattempts random access after a back-off.</a:t>
            </a:r>
            <a:endParaRPr lang="zh-CN" altLang="zh-CN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899592" y="1772816"/>
          <a:ext cx="7420731" cy="2448272"/>
        </p:xfrm>
        <a:graphic>
          <a:graphicData uri="http://schemas.openxmlformats.org/presentationml/2006/ole">
            <p:oleObj spid="_x0000_s13313" name="Visio" r:id="rId4" imgW="6897189" imgH="2282972" progId="">
              <p:embed/>
            </p:oleObj>
          </a:graphicData>
        </a:graphic>
      </p:graphicFrame>
      <p:sp>
        <p:nvSpPr>
          <p:cNvPr id="61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2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3816424" cy="4176464"/>
          </a:xfrm>
        </p:spPr>
        <p:txBody>
          <a:bodyPr/>
          <a:lstStyle/>
          <a:p>
            <a:r>
              <a:rPr lang="en-US" altLang="zh-CN" sz="2000" dirty="0" smtClean="0"/>
              <a:t>(MMSE-SIC) receiver is performed at AP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dirty="0" smtClean="0"/>
              <a:t>The performance of NOMA degrades compared to OMA</a:t>
            </a:r>
          </a:p>
          <a:p>
            <a:pPr lvl="1"/>
            <a:r>
              <a:rPr lang="en-US" altLang="zh-CN" dirty="0" smtClean="0"/>
              <a:t>There exists SNR threshold between the OMA RA and the NOMA RA for a target BLER. Taking         as the target BLER, the SNR threshold is about 6.3dB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127" name="图片 73"/>
          <p:cNvPicPr>
            <a:picLocks noChangeAspect="1" noChangeArrowheads="1"/>
          </p:cNvPicPr>
          <p:nvPr/>
        </p:nvPicPr>
        <p:blipFill>
          <a:blip r:embed="rId3" cstate="print"/>
          <a:srcRect l="5241" t="2966" r="5658"/>
          <a:stretch>
            <a:fillRect/>
          </a:stretch>
        </p:blipFill>
        <p:spPr bwMode="auto">
          <a:xfrm>
            <a:off x="4067944" y="1556792"/>
            <a:ext cx="477216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矩形 13"/>
          <p:cNvSpPr/>
          <p:nvPr/>
        </p:nvSpPr>
        <p:spPr>
          <a:xfrm>
            <a:off x="4355976" y="4653136"/>
            <a:ext cx="41044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/>
              <a:t>Transport block size (TBS) :100 bits </a:t>
            </a:r>
          </a:p>
          <a:p>
            <a:r>
              <a:rPr lang="en-US" altLang="zh-CN" sz="1600" b="1" dirty="0" smtClean="0"/>
              <a:t>Modulation order: QPSK</a:t>
            </a:r>
          </a:p>
          <a:p>
            <a:r>
              <a:rPr lang="en-US" altLang="zh-CN" sz="1600" b="1" dirty="0" smtClean="0"/>
              <a:t>The number of STAs in Group A: Two</a:t>
            </a:r>
          </a:p>
          <a:p>
            <a:r>
              <a:rPr lang="en-US" altLang="zh-CN" sz="1600" b="1" dirty="0" smtClean="0"/>
              <a:t>The number of STAs in Group B: Three</a:t>
            </a:r>
          </a:p>
          <a:p>
            <a:r>
              <a:rPr lang="en-US" altLang="zh-CN" sz="1600" b="1" dirty="0" smtClean="0"/>
              <a:t>Channel model: Extended pedestrian A (EPA)</a:t>
            </a:r>
          </a:p>
          <a:p>
            <a:r>
              <a:rPr lang="en-US" altLang="zh-CN" sz="1600" b="1" dirty="0" smtClean="0"/>
              <a:t>Difference of received power : 5dB</a:t>
            </a:r>
            <a:endParaRPr lang="zh-CN" altLang="en-US" sz="1600" b="1" dirty="0"/>
          </a:p>
        </p:txBody>
      </p:sp>
      <p:sp>
        <p:nvSpPr>
          <p:cNvPr id="1129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28" name="Object 104"/>
          <p:cNvGraphicFramePr>
            <a:graphicFrameLocks noChangeAspect="1"/>
          </p:cNvGraphicFramePr>
          <p:nvPr/>
        </p:nvGraphicFramePr>
        <p:xfrm>
          <a:off x="2555776" y="4165079"/>
          <a:ext cx="409573" cy="344041"/>
        </p:xfrm>
        <a:graphic>
          <a:graphicData uri="http://schemas.openxmlformats.org/presentationml/2006/ole">
            <p:oleObj spid="_x0000_s1128" name="Equation" r:id="rId4" imgW="241195" imgH="203112" progId="">
              <p:embed/>
            </p:oleObj>
          </a:graphicData>
        </a:graphic>
      </p:graphicFrame>
      <p:sp>
        <p:nvSpPr>
          <p:cNvPr id="1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8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RA in 802.11ax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3600400" cy="4176464"/>
          </a:xfrm>
        </p:spPr>
        <p:txBody>
          <a:bodyPr/>
          <a:lstStyle/>
          <a:p>
            <a:r>
              <a:rPr lang="en-US" dirty="0" smtClean="0"/>
              <a:t>Access mode selection </a:t>
            </a:r>
          </a:p>
          <a:p>
            <a:pPr lvl="1"/>
            <a:r>
              <a:rPr lang="en-US" altLang="zh-CN" dirty="0" smtClean="0"/>
              <a:t>Received SNR at AP</a:t>
            </a:r>
          </a:p>
          <a:p>
            <a:pPr lvl="1"/>
            <a:endParaRPr lang="en-US" altLang="zh-CN" dirty="0" smtClean="0"/>
          </a:p>
          <a:p>
            <a:pPr lvl="1"/>
            <a:endParaRPr lang="zh-CN" altLang="zh-CN" dirty="0" smtClean="0"/>
          </a:p>
          <a:p>
            <a:pPr lvl="1"/>
            <a:endParaRPr lang="en-US" dirty="0" smtClean="0"/>
          </a:p>
          <a:p>
            <a:pPr lvl="1"/>
            <a:r>
              <a:rPr lang="en-US" altLang="zh-CN" dirty="0" smtClean="0"/>
              <a:t>where         is the variance of noise and          is the received power at AP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3803915" y="1628800"/>
          <a:ext cx="5016557" cy="2736304"/>
        </p:xfrm>
        <a:graphic>
          <a:graphicData uri="http://schemas.openxmlformats.org/presentationml/2006/ole">
            <p:oleObj spid="_x0000_s2098" name="Visio" r:id="rId3" imgW="7315128" imgH="3286981" progId="">
              <p:embed/>
            </p:oleObj>
          </a:graphicData>
        </a:graphic>
      </p:graphicFrame>
      <p:sp>
        <p:nvSpPr>
          <p:cNvPr id="2100" name="Rectangle 52"/>
          <p:cNvSpPr>
            <a:spLocks noChangeArrowheads="1"/>
          </p:cNvSpPr>
          <p:nvPr/>
        </p:nvSpPr>
        <p:spPr bwMode="auto">
          <a:xfrm>
            <a:off x="5580112" y="4735887"/>
            <a:ext cx="24482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Fig.2 Hybrid RA scheme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1835696" y="2564904"/>
          <a:ext cx="1224136" cy="726831"/>
        </p:xfrm>
        <a:graphic>
          <a:graphicData uri="http://schemas.openxmlformats.org/presentationml/2006/ole">
            <p:oleObj spid="_x0000_s2101" name="Equation" r:id="rId4" imgW="660113" imgH="393529" progId="">
              <p:embed/>
            </p:oleObj>
          </a:graphicData>
        </a:graphic>
      </p:graphicFrame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3" name="Object 55"/>
          <p:cNvGraphicFramePr>
            <a:graphicFrameLocks noChangeAspect="1"/>
          </p:cNvGraphicFramePr>
          <p:nvPr/>
        </p:nvGraphicFramePr>
        <p:xfrm>
          <a:off x="1043608" y="4797152"/>
          <a:ext cx="3998845" cy="504056"/>
        </p:xfrm>
        <a:graphic>
          <a:graphicData uri="http://schemas.openxmlformats.org/presentationml/2006/ole">
            <p:oleObj spid="_x0000_s2103" name="Equation" r:id="rId5" imgW="2095500" imgH="279400" progId="">
              <p:embed/>
            </p:oleObj>
          </a:graphicData>
        </a:graphic>
      </p:graphicFrame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5" name="Object 57"/>
          <p:cNvGraphicFramePr>
            <a:graphicFrameLocks noChangeAspect="1"/>
          </p:cNvGraphicFramePr>
          <p:nvPr/>
        </p:nvGraphicFramePr>
        <p:xfrm>
          <a:off x="2088232" y="3429000"/>
          <a:ext cx="395536" cy="435090"/>
        </p:xfrm>
        <a:graphic>
          <a:graphicData uri="http://schemas.openxmlformats.org/presentationml/2006/ole">
            <p:oleObj spid="_x0000_s2105" name="Equation" r:id="rId6" imgW="190417" imgH="203112" progId="">
              <p:embed/>
            </p:oleObj>
          </a:graphicData>
        </a:graphic>
      </p:graphicFrame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07" name="Object 59"/>
          <p:cNvGraphicFramePr>
            <a:graphicFrameLocks noChangeAspect="1"/>
          </p:cNvGraphicFramePr>
          <p:nvPr/>
        </p:nvGraphicFramePr>
        <p:xfrm>
          <a:off x="2664296" y="3789040"/>
          <a:ext cx="323528" cy="456745"/>
        </p:xfrm>
        <a:graphic>
          <a:graphicData uri="http://schemas.openxmlformats.org/presentationml/2006/ole">
            <p:oleObj spid="_x0000_s2107" name="Equation" r:id="rId7" imgW="165028" imgH="228501" progId="">
              <p:embed/>
            </p:oleObj>
          </a:graphicData>
        </a:graphic>
      </p:graphicFrame>
      <p:sp>
        <p:nvSpPr>
          <p:cNvPr id="23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4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138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NOMA RA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4400128"/>
          </a:xfrm>
        </p:spPr>
        <p:txBody>
          <a:bodyPr/>
          <a:lstStyle/>
          <a:p>
            <a:r>
              <a:rPr lang="en-US" altLang="zh-CN" sz="2000" dirty="0" smtClean="0"/>
              <a:t>Step 1: Peer discovery: </a:t>
            </a:r>
            <a:r>
              <a:rPr lang="en-US" altLang="zh-CN" sz="2000" b="0" dirty="0" smtClean="0"/>
              <a:t>This step is to discover neighbor paired STAs.</a:t>
            </a:r>
            <a:endParaRPr lang="en-US" sz="2000" b="0" dirty="0" smtClean="0"/>
          </a:p>
          <a:p>
            <a:r>
              <a:rPr lang="en-US" altLang="zh-CN" sz="2000" dirty="0" smtClean="0"/>
              <a:t>Step 2: NOMA group establishment: </a:t>
            </a:r>
            <a:r>
              <a:rPr lang="en-US" altLang="zh-CN" sz="2000" b="0" dirty="0" smtClean="0"/>
              <a:t>Select a group center and allocate the power back-off index.</a:t>
            </a:r>
          </a:p>
          <a:p>
            <a:r>
              <a:rPr lang="en-US" altLang="zh-CN" sz="2000" dirty="0" smtClean="0"/>
              <a:t>Step 3: Channel detection:</a:t>
            </a:r>
            <a:r>
              <a:rPr lang="en-US" altLang="zh-CN" sz="2000" b="0" dirty="0" smtClean="0"/>
              <a:t> The group center sends preamble to detect the channel on behalf of NOMA group.</a:t>
            </a:r>
            <a:endParaRPr lang="en-US" altLang="zh-CN" sz="2000" dirty="0" smtClean="0"/>
          </a:p>
          <a:p>
            <a:r>
              <a:rPr lang="en-US" altLang="zh-CN" sz="2000" dirty="0" smtClean="0"/>
              <a:t>Step 4: Detection response: </a:t>
            </a:r>
            <a:r>
              <a:rPr lang="en-US" altLang="zh-CN" sz="2000" b="0" dirty="0" smtClean="0"/>
              <a:t>AP sends back the detection response to NOMA group STAs.</a:t>
            </a:r>
          </a:p>
          <a:p>
            <a:r>
              <a:rPr lang="en-US" altLang="zh-CN" sz="2000" dirty="0" smtClean="0"/>
              <a:t>Step 5: Power back-off: </a:t>
            </a:r>
            <a:r>
              <a:rPr lang="en-US" altLang="zh-CN" sz="2000" b="0" dirty="0" smtClean="0"/>
              <a:t>NOMA group STA power back-off to guarantee diverse received power at AP.</a:t>
            </a:r>
            <a:endParaRPr lang="en-US" altLang="zh-CN" sz="2000" dirty="0" smtClean="0"/>
          </a:p>
          <a:p>
            <a:r>
              <a:rPr lang="en-US" sz="2000" dirty="0" smtClean="0"/>
              <a:t>Step6: SIC reception and ACK</a:t>
            </a:r>
            <a:r>
              <a:rPr lang="en-US" sz="2000" b="0" dirty="0" smtClean="0"/>
              <a:t>: AP performs SIC receiver to cancel multi-STA interferences and sends back ACK/NACK.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653136"/>
            <a:ext cx="4176464" cy="1584176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sz="1600" dirty="0" smtClean="0"/>
          </a:p>
          <a:p>
            <a:pPr lvl="1"/>
            <a:r>
              <a:rPr lang="en-US" altLang="zh-CN" dirty="0" smtClean="0"/>
              <a:t>Hybrid RA scheme increases the total number of accesses by 55.7% compared to OMA RA scheme.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3" cstate="print"/>
          <a:srcRect l="5214" r="6160"/>
          <a:stretch>
            <a:fillRect/>
          </a:stretch>
        </p:blipFill>
        <p:spPr bwMode="auto">
          <a:xfrm>
            <a:off x="4067944" y="1412776"/>
            <a:ext cx="4922250" cy="3528392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427984" y="5085184"/>
            <a:ext cx="44644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Fig.3 The number of accesses for OMA RA and hybrid RA</a:t>
            </a:r>
            <a:endParaRPr kumimoji="0" lang="en-US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11560" y="2063364"/>
          <a:ext cx="3312368" cy="2229732"/>
        </p:xfrm>
        <a:graphic>
          <a:graphicData uri="http://schemas.openxmlformats.org/drawingml/2006/table">
            <a:tbl>
              <a:tblPr/>
              <a:tblGrid>
                <a:gridCol w="1506072"/>
                <a:gridCol w="1806296"/>
              </a:tblGrid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kern="100" dirty="0">
                          <a:latin typeface="Times New Roman"/>
                          <a:ea typeface="宋体"/>
                          <a:cs typeface="Times New Roman"/>
                        </a:rPr>
                        <a:t>Parameters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b="1" kern="100">
                          <a:latin typeface="Times New Roman"/>
                          <a:ea typeface="宋体"/>
                          <a:cs typeface="Times New Roman"/>
                        </a:rPr>
                        <a:t>Value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latin typeface="NimbusRomNo9L-Regu"/>
                          <a:ea typeface="宋体"/>
                          <a:cs typeface="NimbusRomNo9L-Regu"/>
                        </a:rPr>
                        <a:t>Radius of </a:t>
                      </a:r>
                      <a:r>
                        <a:rPr lang="en-US" sz="1050" kern="0" dirty="0" smtClean="0">
                          <a:latin typeface="NimbusRomNo9L-Regu"/>
                          <a:ea typeface="宋体"/>
                          <a:cs typeface="NimbusRomNo9L-Regu"/>
                        </a:rPr>
                        <a:t>AP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50" kern="0" dirty="0" smtClean="0">
                          <a:latin typeface="NimbusRomNo9L-Regu"/>
                          <a:ea typeface="宋体"/>
                          <a:cs typeface="Times New Roman"/>
                        </a:rPr>
                        <a:t>500m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Carrier frequency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2GHz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>
                          <a:latin typeface="NimbusRomNo9L-Regu"/>
                          <a:ea typeface="宋体"/>
                          <a:cs typeface="NimbusRomNo9L-Regu"/>
                        </a:rPr>
                        <a:t>Bandwidth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latin typeface="NimbusRomNo9L-Regu"/>
                          <a:ea typeface="宋体"/>
                          <a:cs typeface="NimbusRomNo9L-Regu"/>
                        </a:rPr>
                        <a:t>20MHz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23dBm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1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68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Fading channel model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  <a:cs typeface="Times New Roman"/>
                        </a:rPr>
                        <a:t>Extended Pedestrian A 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TBS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100bits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Modulation order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QPSK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Target BLER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endParaRPr lang="en-US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3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Times New Roman"/>
                          <a:ea typeface="宋体"/>
                          <a:cs typeface="Times New Roman"/>
                        </a:rPr>
                        <a:t>Receiver at eNB</a:t>
                      </a:r>
                      <a:endParaRPr lang="zh-CN" sz="105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latin typeface="Times New Roman"/>
                          <a:ea typeface="宋体"/>
                          <a:cs typeface="Times New Roman"/>
                        </a:rPr>
                        <a:t>MMSE-SIC</a:t>
                      </a:r>
                      <a:endParaRPr lang="zh-CN" sz="105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0" y="0"/>
          <a:ext cx="238125" cy="238125"/>
        </p:xfrm>
        <a:graphic>
          <a:graphicData uri="http://schemas.openxmlformats.org/presentationml/2006/ole">
            <p:oleObj spid="_x0000_s23558" name="Equation" r:id="rId4" imgW="241195" imgH="241195" progId="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0" y="0"/>
          <a:ext cx="152400" cy="142875"/>
        </p:xfrm>
        <a:graphic>
          <a:graphicData uri="http://schemas.openxmlformats.org/presentationml/2006/ole">
            <p:oleObj spid="_x0000_s23557" name="Equation" r:id="rId5" imgW="152334" imgH="139639" progId="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0" y="0"/>
          <a:ext cx="238125" cy="200025"/>
        </p:xfrm>
        <a:graphic>
          <a:graphicData uri="http://schemas.openxmlformats.org/presentationml/2006/ole">
            <p:oleObj spid="_x0000_s23556" name="Equation" r:id="rId6" imgW="241195" imgH="203112" progId="">
              <p:embed/>
            </p:oleObj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79512" y="1412776"/>
            <a:ext cx="41764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Simulation assumptions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sp>
        <p:nvSpPr>
          <p:cNvPr id="16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400128"/>
          </a:xfrm>
        </p:spPr>
        <p:txBody>
          <a:bodyPr/>
          <a:lstStyle/>
          <a:p>
            <a:r>
              <a:rPr lang="en-US" dirty="0" smtClean="0"/>
              <a:t>Hybrid RA significantly improve the number of accesses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STA adaptively selects the OMA RA procedure or the NOMA RA according to a predefined SNR threshold. </a:t>
            </a:r>
          </a:p>
          <a:p>
            <a:pPr lvl="1"/>
            <a:r>
              <a:rPr lang="en-US" dirty="0" smtClean="0"/>
              <a:t>AP performs SIC receiver to cancel multi-STA interferences. </a:t>
            </a:r>
          </a:p>
          <a:p>
            <a:pPr lvl="1"/>
            <a:r>
              <a:rPr lang="en-US" dirty="0" smtClean="0"/>
              <a:t>Clearly, </a:t>
            </a:r>
            <a:r>
              <a:rPr lang="en-US" altLang="zh-CN" dirty="0" smtClean="0"/>
              <a:t>adaptive OMA RA and NOMA scheme</a:t>
            </a:r>
            <a:r>
              <a:rPr lang="en-US" dirty="0" smtClean="0"/>
              <a:t> achieves larger number of accesses than OMA RA scheme.</a:t>
            </a:r>
          </a:p>
          <a:p>
            <a:r>
              <a:rPr lang="en-US" dirty="0" smtClean="0"/>
              <a:t>Next step</a:t>
            </a:r>
            <a:endParaRPr lang="en-US" sz="1600" dirty="0" smtClean="0"/>
          </a:p>
          <a:p>
            <a:pPr lvl="1"/>
            <a:r>
              <a:rPr lang="en-US" dirty="0" smtClean="0"/>
              <a:t>Work out an practical SNR threshold set for OMA RA and NOMA selection.</a:t>
            </a:r>
          </a:p>
          <a:p>
            <a:pPr lvl="1"/>
            <a:r>
              <a:rPr lang="en-US" dirty="0" smtClean="0"/>
              <a:t>Calibrate the WLAN system level simulation with hybrid RA scheme for a number of simulation scenarios.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612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0" dirty="0" smtClean="0"/>
              <a:t>[1]</a:t>
            </a:r>
            <a:r>
              <a:rPr lang="en-US" sz="2000" b="0" dirty="0"/>
              <a:t>	IEEE 802.11ac-2013, “Part 11: Wireless LAN Medium Access Control (MAC) and Physical Layer (PHY) Specifications--Amendment 4: Enhancements for Very High Throughput for Operation in Bands below 6 GHz,” 2013.</a:t>
            </a:r>
          </a:p>
          <a:p>
            <a:pPr>
              <a:buNone/>
            </a:pPr>
            <a:r>
              <a:rPr lang="en-US" sz="2000" b="0" dirty="0" smtClean="0"/>
              <a:t>[2]</a:t>
            </a:r>
            <a:r>
              <a:rPr lang="en-US" sz="2000" b="0" dirty="0"/>
              <a:t>	IEEE 802.11ad-2012, “Part 11: Wireless LAN Medium Access Control (MAC) and Physical Layer (PHY) Specifications Amendment 3: Enhancements for Very High Throughput in the 60 GHz Band,” 2012</a:t>
            </a:r>
            <a:r>
              <a:rPr lang="en-US" sz="2000" b="0" dirty="0" smtClean="0"/>
              <a:t>.</a:t>
            </a:r>
          </a:p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1541128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November 2015</a:t>
            </a:r>
            <a:endParaRPr lang="en-US" dirty="0" smtClean="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Date Placeholder 9"/>
          <p:cNvSpPr txBox="1">
            <a:spLocks/>
          </p:cNvSpPr>
          <p:nvPr/>
        </p:nvSpPr>
        <p:spPr bwMode="auto">
          <a:xfrm>
            <a:off x="6516216" y="332656"/>
            <a:ext cx="195566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Doc.: IEEE </a:t>
            </a:r>
            <a:r>
              <a:rPr lang="en-US" altLang="zh-CN" dirty="0" err="1" smtClean="0">
                <a:latin typeface="Times New Roman" pitchFamily="18" charset="0"/>
                <a:ea typeface="MS PGothic" pitchFamily="34" charset="-128"/>
              </a:rPr>
              <a:t>xxxx</a:t>
            </a:r>
            <a:r>
              <a:rPr lang="en-US" altLang="zh-CN" dirty="0" smtClean="0">
                <a:latin typeface="Times New Roman" pitchFamily="18" charset="0"/>
                <a:ea typeface="MS PGothic" pitchFamily="34" charset="-128"/>
              </a:rPr>
              <a:t>-xx</a:t>
            </a:r>
            <a:endParaRPr lang="en-US" dirty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7342</TotalTime>
  <Words>692</Words>
  <Application>Microsoft Office PowerPoint</Application>
  <PresentationFormat>On-screen Show (4:3)</PresentationFormat>
  <Paragraphs>145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Visio</vt:lpstr>
      <vt:lpstr>Equation</vt:lpstr>
      <vt:lpstr>Hybrid Multiple Access in 802.11ax</vt:lpstr>
      <vt:lpstr>Background</vt:lpstr>
      <vt:lpstr>Current CSMA scheme in 802.11ac</vt:lpstr>
      <vt:lpstr>Performance of NOMA</vt:lpstr>
      <vt:lpstr>Hybrid RA in 802.11ax</vt:lpstr>
      <vt:lpstr>NOMA RA </vt:lpstr>
      <vt:lpstr>Simulation results</vt:lpstr>
      <vt:lpstr>Summary</vt:lpstr>
      <vt:lpstr>References</vt:lpstr>
      <vt:lpstr>Slide 10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o00903653</cp:lastModifiedBy>
  <cp:revision>629</cp:revision>
  <cp:lastPrinted>1998-02-10T13:28:06Z</cp:lastPrinted>
  <dcterms:created xsi:type="dcterms:W3CDTF">2013-11-12T02:05:18Z</dcterms:created>
  <dcterms:modified xsi:type="dcterms:W3CDTF">2015-11-09T16:32:59Z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  <property fmtid="{D5CDD505-2E9C-101B-9397-08002B2CF9AE}" pid="8" name="sflag">
    <vt:lpwstr>1447086271</vt:lpwstr>
  </property>
</Properties>
</file>