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69" r:id="rId2"/>
    <p:sldId id="393" r:id="rId3"/>
    <p:sldId id="324" r:id="rId4"/>
    <p:sldId id="352" r:id="rId5"/>
    <p:sldId id="317" r:id="rId6"/>
    <p:sldId id="318" r:id="rId7"/>
    <p:sldId id="319" r:id="rId8"/>
    <p:sldId id="320" r:id="rId9"/>
    <p:sldId id="321" r:id="rId10"/>
    <p:sldId id="322" r:id="rId11"/>
    <p:sldId id="433" r:id="rId12"/>
    <p:sldId id="473" r:id="rId13"/>
    <p:sldId id="459" r:id="rId14"/>
    <p:sldId id="455" r:id="rId15"/>
    <p:sldId id="460" r:id="rId16"/>
    <p:sldId id="461" r:id="rId17"/>
    <p:sldId id="463" r:id="rId18"/>
    <p:sldId id="464" r:id="rId19"/>
    <p:sldId id="465" r:id="rId20"/>
    <p:sldId id="466" r:id="rId21"/>
    <p:sldId id="468" r:id="rId22"/>
    <p:sldId id="469" r:id="rId23"/>
    <p:sldId id="470" r:id="rId24"/>
    <p:sldId id="471" r:id="rId25"/>
    <p:sldId id="472" r:id="rId26"/>
    <p:sldId id="456" r:id="rId27"/>
    <p:sldId id="474" r:id="rId28"/>
    <p:sldId id="475" r:id="rId29"/>
    <p:sldId id="477" r:id="rId30"/>
    <p:sldId id="478" r:id="rId31"/>
    <p:sldId id="479" r:id="rId32"/>
    <p:sldId id="481" r:id="rId33"/>
    <p:sldId id="482" r:id="rId34"/>
    <p:sldId id="457" r:id="rId35"/>
    <p:sldId id="484" r:id="rId36"/>
    <p:sldId id="485" r:id="rId37"/>
    <p:sldId id="486" r:id="rId38"/>
    <p:sldId id="487" r:id="rId39"/>
    <p:sldId id="488" r:id="rId40"/>
    <p:sldId id="489" r:id="rId41"/>
    <p:sldId id="490" r:id="rId42"/>
    <p:sldId id="491" r:id="rId43"/>
    <p:sldId id="494" r:id="rId44"/>
    <p:sldId id="495" r:id="rId45"/>
    <p:sldId id="496" r:id="rId46"/>
    <p:sldId id="497" r:id="rId47"/>
    <p:sldId id="498" r:id="rId48"/>
    <p:sldId id="499" r:id="rId49"/>
    <p:sldId id="458" r:id="rId50"/>
    <p:sldId id="500" r:id="rId51"/>
    <p:sldId id="501" r:id="rId52"/>
    <p:sldId id="502" r:id="rId53"/>
    <p:sldId id="503" r:id="rId54"/>
    <p:sldId id="504" r:id="rId55"/>
    <p:sldId id="505" r:id="rId56"/>
    <p:sldId id="506" r:id="rId57"/>
    <p:sldId id="507" r:id="rId58"/>
    <p:sldId id="508" r:id="rId59"/>
    <p:sldId id="509" r:id="rId60"/>
    <p:sldId id="510" r:id="rId61"/>
    <p:sldId id="511" r:id="rId62"/>
    <p:sldId id="512" r:id="rId63"/>
    <p:sldId id="513" r:id="rId6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3" autoAdjust="0"/>
    <p:restoredTop sz="94660"/>
  </p:normalViewPr>
  <p:slideViewPr>
    <p:cSldViewPr>
      <p:cViewPr varScale="1">
        <p:scale>
          <a:sx n="74" d="100"/>
          <a:sy n="74" d="100"/>
        </p:scale>
        <p:origin x="121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 2015</a:t>
            </a:r>
            <a:endParaRPr lang="en-US" dirty="0"/>
          </a:p>
        </p:txBody>
      </p:sp>
      <p:sp>
        <p:nvSpPr>
          <p:cNvPr id="1029" name="Rectangle 5"/>
          <p:cNvSpPr>
            <a:spLocks noGrp="1" noChangeArrowheads="1"/>
          </p:cNvSpPr>
          <p:nvPr>
            <p:ph type="ftr" sz="quarter" idx="3"/>
          </p:nvPr>
        </p:nvSpPr>
        <p:spPr bwMode="auto">
          <a:xfrm>
            <a:off x="7203173" y="6475413"/>
            <a:ext cx="13407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60910" y="330575"/>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802.11-15/1385r3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endParaRPr lang="en-US" altLang="en-US" sz="1800"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Nov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2015-11-10</a:t>
            </a:r>
          </a:p>
        </p:txBody>
      </p:sp>
      <p:graphicFrame>
        <p:nvGraphicFramePr>
          <p:cNvPr id="1026" name="Object 11"/>
          <p:cNvGraphicFramePr>
            <a:graphicFrameLocks noChangeAspect="1"/>
          </p:cNvGraphicFramePr>
          <p:nvPr>
            <p:extLst>
              <p:ext uri="{D42A27DB-BD31-4B8C-83A1-F6EECF244321}">
                <p14:modId xmlns:p14="http://schemas.microsoft.com/office/powerpoint/2010/main" val="1866429318"/>
              </p:ext>
            </p:extLst>
          </p:nvPr>
        </p:nvGraphicFramePr>
        <p:xfrm>
          <a:off x="531813" y="2865438"/>
          <a:ext cx="7902575" cy="2579687"/>
        </p:xfrm>
        <a:graphic>
          <a:graphicData uri="http://schemas.openxmlformats.org/presentationml/2006/ole">
            <mc:AlternateContent xmlns:mc="http://schemas.openxmlformats.org/markup-compatibility/2006">
              <mc:Choice xmlns:v="urn:schemas-microsoft-com:vml" Requires="v">
                <p:oleObj spid="_x0000_s1107" name="Document" r:id="rId4" imgW="8677376" imgH="2815604" progId="Word.Document.8">
                  <p:embed/>
                </p:oleObj>
              </mc:Choice>
              <mc:Fallback>
                <p:oleObj name="Document" r:id="rId4" imgW="8677376" imgH="2815604" progId="Word.Document.8">
                  <p:embed/>
                  <p:pic>
                    <p:nvPicPr>
                      <p:cNvPr id="0" name="Picture 18"/>
                      <p:cNvPicPr>
                        <a:picLocks noChangeAspect="1" noChangeArrowheads="1"/>
                      </p:cNvPicPr>
                      <p:nvPr/>
                    </p:nvPicPr>
                    <p:blipFill>
                      <a:blip r:embed="rId5"/>
                      <a:srcRect/>
                      <a:stretch>
                        <a:fillRect/>
                      </a:stretch>
                    </p:blipFill>
                    <p:spPr bwMode="auto">
                      <a:xfrm>
                        <a:off x="531813" y="2865438"/>
                        <a:ext cx="7902575" cy="2579687"/>
                      </a:xfrm>
                      <a:prstGeom prst="rect">
                        <a:avLst/>
                      </a:prstGeom>
                      <a:noFill/>
                      <a:effectLs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graphicFrame>
        <p:nvGraphicFramePr>
          <p:cNvPr id="7" name="Table 6"/>
          <p:cNvGraphicFramePr>
            <a:graphicFrameLocks noGrp="1"/>
          </p:cNvGraphicFramePr>
          <p:nvPr/>
        </p:nvGraphicFramePr>
        <p:xfrm>
          <a:off x="852488" y="2209800"/>
          <a:ext cx="7453313" cy="2797231"/>
        </p:xfrm>
        <a:graphic>
          <a:graphicData uri="http://schemas.openxmlformats.org/drawingml/2006/table">
            <a:tbl>
              <a:tblPr>
                <a:tableStyleId>{C4B1156A-380E-4F78-BDF5-A606A8083BF9}</a:tableStyleId>
              </a:tblPr>
              <a:tblGrid>
                <a:gridCol w="747725"/>
                <a:gridCol w="1676429"/>
                <a:gridCol w="914416"/>
                <a:gridCol w="914416"/>
                <a:gridCol w="1066818"/>
                <a:gridCol w="1143020"/>
                <a:gridCol w="990489"/>
              </a:tblGrid>
              <a:tr h="392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42" marR="91442" marT="45711" marB="45711" horzOverflow="overflow"/>
                </a:tc>
              </a:tr>
              <a:tr h="3656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800" b="1" dirty="0" smtClean="0"/>
                        <a:t>TGax</a:t>
                      </a:r>
                      <a:endParaRPr lang="en-CA" sz="1800" b="1" dirty="0"/>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r>
              <a:tr h="5953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PHY</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636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endParaRPr lang="en-US" sz="1800"/>
                    </a:p>
                  </a:txBody>
                  <a:tcPr marL="91442" marR="91442" marT="45711" marB="45711" horzOverflow="overflow"/>
                </a:tc>
                <a:tc>
                  <a:txBody>
                    <a:bodyPr/>
                    <a:lstStyle/>
                    <a:p>
                      <a:endParaRPr lang="en-US" sz="1800" dirty="0"/>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r h="48986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42" marR="91442" marT="45711" marB="45711"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42" marR="91442" marT="45711" marB="45711" horzOverflow="overflow"/>
                </a:tc>
              </a:tr>
            </a:tbl>
          </a:graphicData>
        </a:graphic>
      </p:graphicFrame>
    </p:spTree>
    <p:extLst>
      <p:ext uri="{BB962C8B-B14F-4D97-AF65-F5344CB8AC3E}">
        <p14:creationId xmlns:p14="http://schemas.microsoft.com/office/powerpoint/2010/main" val="230839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7772400" cy="457200"/>
          </a:xfrm>
        </p:spPr>
        <p:txBody>
          <a:bodyPr/>
          <a:lstStyle/>
          <a:p>
            <a:r>
              <a:rPr lang="en-US" dirty="0" smtClean="0"/>
              <a:t>Submissions</a:t>
            </a:r>
            <a:endParaRPr lang="en-US" dirty="0"/>
          </a:p>
        </p:txBody>
      </p:sp>
      <p:sp>
        <p:nvSpPr>
          <p:cNvPr id="7" name="Content Placeholder 6"/>
          <p:cNvSpPr>
            <a:spLocks noGrp="1"/>
          </p:cNvSpPr>
          <p:nvPr>
            <p:ph idx="1"/>
          </p:nvPr>
        </p:nvSpPr>
        <p:spPr>
          <a:xfrm>
            <a:off x="685800" y="1219199"/>
            <a:ext cx="7772400" cy="5256213"/>
          </a:xfrm>
        </p:spPr>
        <p:txBody>
          <a:bodyPr>
            <a:normAutofit fontScale="40000" lnSpcReduction="20000"/>
          </a:bodyPr>
          <a:lstStyle/>
          <a:p>
            <a:pPr marL="0" indent="0" eaLnBrk="1" fontAlgn="b" hangingPunct="1">
              <a:buNone/>
            </a:pPr>
            <a:r>
              <a:rPr lang="en-CA" b="0" dirty="0" smtClean="0"/>
              <a:t>Preamble (SIGA)</a:t>
            </a:r>
            <a:endParaRPr lang="en-US" b="0" dirty="0" smtClean="0"/>
          </a:p>
          <a:p>
            <a:pPr eaLnBrk="1" fontAlgn="b" hangingPunct="1"/>
            <a:r>
              <a:rPr lang="en-CA" dirty="0">
                <a:solidFill>
                  <a:srgbClr val="00B050"/>
                </a:solidFill>
              </a:rPr>
              <a:t>11-15/1309 Extended Range Support for 11ax</a:t>
            </a:r>
          </a:p>
          <a:p>
            <a:pPr eaLnBrk="1" fontAlgn="b" hangingPunct="1"/>
            <a:r>
              <a:rPr lang="en-CA" dirty="0" smtClean="0">
                <a:solidFill>
                  <a:srgbClr val="00B050"/>
                </a:solidFill>
              </a:rPr>
              <a:t>11-15/1353 </a:t>
            </a:r>
            <a:r>
              <a:rPr lang="en-CA" dirty="0">
                <a:solidFill>
                  <a:srgbClr val="00B050"/>
                </a:solidFill>
              </a:rPr>
              <a:t>Preamble Formats</a:t>
            </a:r>
            <a:endParaRPr lang="en-US" dirty="0">
              <a:solidFill>
                <a:srgbClr val="00B050"/>
              </a:solidFill>
            </a:endParaRPr>
          </a:p>
          <a:p>
            <a:pPr eaLnBrk="1" fontAlgn="b" hangingPunct="1"/>
            <a:r>
              <a:rPr lang="en-CA" dirty="0" smtClean="0">
                <a:solidFill>
                  <a:srgbClr val="00B050"/>
                </a:solidFill>
              </a:rPr>
              <a:t>11-15/1357 </a:t>
            </a:r>
            <a:r>
              <a:rPr lang="en-CA" dirty="0">
                <a:solidFill>
                  <a:srgbClr val="00B050"/>
                </a:solidFill>
              </a:rPr>
              <a:t>Extra tones in the preamble</a:t>
            </a:r>
            <a:endParaRPr lang="en-US" dirty="0">
              <a:solidFill>
                <a:srgbClr val="00B050"/>
              </a:solidFill>
            </a:endParaRPr>
          </a:p>
          <a:p>
            <a:pPr eaLnBrk="1" fontAlgn="b" hangingPunct="1"/>
            <a:r>
              <a:rPr lang="en-CA" dirty="0" smtClean="0">
                <a:solidFill>
                  <a:srgbClr val="00B050"/>
                </a:solidFill>
              </a:rPr>
              <a:t>11-15/1372 L-LENGTH Equation Updates</a:t>
            </a:r>
            <a:endParaRPr lang="en-US" dirty="0" smtClean="0">
              <a:solidFill>
                <a:srgbClr val="00B050"/>
              </a:solidFill>
            </a:endParaRPr>
          </a:p>
          <a:p>
            <a:pPr marL="0" indent="0" eaLnBrk="1" fontAlgn="b" hangingPunct="1">
              <a:buNone/>
            </a:pPr>
            <a:r>
              <a:rPr lang="en-CA" b="0" dirty="0"/>
              <a:t>Data</a:t>
            </a:r>
          </a:p>
          <a:p>
            <a:pPr eaLnBrk="1" fontAlgn="b" hangingPunct="1"/>
            <a:r>
              <a:rPr lang="en-CA" dirty="0">
                <a:solidFill>
                  <a:srgbClr val="00B050"/>
                </a:solidFill>
              </a:rPr>
              <a:t>11-15/1289 Non-Uniform Constellations for 1024-QAM</a:t>
            </a:r>
          </a:p>
          <a:p>
            <a:pPr eaLnBrk="1" fontAlgn="b" hangingPunct="1"/>
            <a:r>
              <a:rPr lang="en-CA" dirty="0">
                <a:solidFill>
                  <a:srgbClr val="00B050"/>
                </a:solidFill>
              </a:rPr>
              <a:t>11-15/1305 STBC and Padding Discussions</a:t>
            </a:r>
            <a:endParaRPr lang="en-US" dirty="0">
              <a:solidFill>
                <a:srgbClr val="00B050"/>
              </a:solidFill>
            </a:endParaRPr>
          </a:p>
          <a:p>
            <a:pPr eaLnBrk="1" fontAlgn="b" hangingPunct="1"/>
            <a:r>
              <a:rPr lang="en-CA" dirty="0">
                <a:solidFill>
                  <a:srgbClr val="00B050"/>
                </a:solidFill>
              </a:rPr>
              <a:t>11-15/1310 11ax LDPC Tone Mapper for 160MHz</a:t>
            </a:r>
            <a:endParaRPr lang="en-US" dirty="0">
              <a:solidFill>
                <a:srgbClr val="00B050"/>
              </a:solidFill>
            </a:endParaRPr>
          </a:p>
          <a:p>
            <a:pPr eaLnBrk="1" fontAlgn="b" hangingPunct="1"/>
            <a:r>
              <a:rPr lang="en-CA" dirty="0">
                <a:solidFill>
                  <a:srgbClr val="00B050"/>
                </a:solidFill>
              </a:rPr>
              <a:t>11-15/1311 11ax Spectral Mask</a:t>
            </a:r>
          </a:p>
          <a:p>
            <a:pPr eaLnBrk="1" fontAlgn="b" hangingPunct="1"/>
            <a:r>
              <a:rPr lang="en-CA" dirty="0">
                <a:solidFill>
                  <a:srgbClr val="00B050"/>
                </a:solidFill>
              </a:rPr>
              <a:t>11-15/1327 Diversity Mode in OFDMA</a:t>
            </a:r>
            <a:endParaRPr lang="en-US" dirty="0">
              <a:solidFill>
                <a:srgbClr val="00B050"/>
              </a:solidFill>
            </a:endParaRPr>
          </a:p>
          <a:p>
            <a:pPr eaLnBrk="1" fontAlgn="b" hangingPunct="1"/>
            <a:r>
              <a:rPr lang="en-CA" dirty="0">
                <a:solidFill>
                  <a:srgbClr val="00B050"/>
                </a:solidFill>
              </a:rPr>
              <a:t>11-15/1329 Link Adaptation for HE WLAN</a:t>
            </a:r>
            <a:endParaRPr lang="en-US" dirty="0">
              <a:solidFill>
                <a:srgbClr val="00B050"/>
              </a:solidFill>
            </a:endParaRPr>
          </a:p>
          <a:p>
            <a:pPr eaLnBrk="1" fontAlgn="b" hangingPunct="1"/>
            <a:r>
              <a:rPr lang="en-CA" dirty="0">
                <a:solidFill>
                  <a:srgbClr val="00B050"/>
                </a:solidFill>
              </a:rPr>
              <a:t>11-15/1331 PHY Padding Capability Signaling</a:t>
            </a:r>
            <a:endParaRPr lang="en-US" dirty="0">
              <a:solidFill>
                <a:srgbClr val="00B050"/>
              </a:solidFill>
            </a:endParaRPr>
          </a:p>
          <a:p>
            <a:pPr marL="0" indent="0" eaLnBrk="1" fontAlgn="b" hangingPunct="1">
              <a:buNone/>
            </a:pPr>
            <a:r>
              <a:rPr lang="en-CA" b="0" dirty="0" smtClean="0"/>
              <a:t>STF/LTF</a:t>
            </a:r>
            <a:endParaRPr lang="en-CA" b="0" dirty="0"/>
          </a:p>
          <a:p>
            <a:pPr eaLnBrk="1" fontAlgn="b" hangingPunct="1"/>
            <a:r>
              <a:rPr lang="en-CA" dirty="0">
                <a:solidFill>
                  <a:srgbClr val="00B050"/>
                </a:solidFill>
              </a:rPr>
              <a:t>11-15/1323 HE-STF Sequence</a:t>
            </a:r>
            <a:endParaRPr lang="en-US" dirty="0">
              <a:solidFill>
                <a:srgbClr val="00B050"/>
              </a:solidFill>
            </a:endParaRPr>
          </a:p>
          <a:p>
            <a:pPr eaLnBrk="1" fontAlgn="b" hangingPunct="1"/>
            <a:r>
              <a:rPr lang="en-CA" dirty="0">
                <a:solidFill>
                  <a:srgbClr val="00B050"/>
                </a:solidFill>
              </a:rPr>
              <a:t>11-15/1303 LTF Sequence Designs</a:t>
            </a:r>
          </a:p>
          <a:p>
            <a:pPr eaLnBrk="1" fontAlgn="b" hangingPunct="1"/>
            <a:r>
              <a:rPr lang="en-CA" dirty="0" smtClean="0">
                <a:solidFill>
                  <a:srgbClr val="00B050"/>
                </a:solidFill>
              </a:rPr>
              <a:t>11-15/1334 </a:t>
            </a:r>
            <a:r>
              <a:rPr lang="en-CA" dirty="0">
                <a:solidFill>
                  <a:srgbClr val="00B050"/>
                </a:solidFill>
              </a:rPr>
              <a:t>HE-LTF Sequence </a:t>
            </a:r>
            <a:r>
              <a:rPr lang="en-CA" dirty="0" smtClean="0">
                <a:solidFill>
                  <a:srgbClr val="00B050"/>
                </a:solidFill>
              </a:rPr>
              <a:t>Design</a:t>
            </a:r>
          </a:p>
          <a:p>
            <a:pPr eaLnBrk="1" fontAlgn="b" hangingPunct="1"/>
            <a:r>
              <a:rPr lang="en-CA" dirty="0">
                <a:solidFill>
                  <a:srgbClr val="00B050"/>
                </a:solidFill>
              </a:rPr>
              <a:t>11-15/1322 Channel Estimation Enhancement and Transmission Efficiency Improvement Using Beam-Change Indication and 1x </a:t>
            </a:r>
            <a:r>
              <a:rPr lang="en-CA" dirty="0" smtClean="0">
                <a:solidFill>
                  <a:srgbClr val="00B050"/>
                </a:solidFill>
              </a:rPr>
              <a:t>HE-LTF</a:t>
            </a:r>
            <a:endParaRPr lang="en-CA" dirty="0">
              <a:solidFill>
                <a:srgbClr val="00B050"/>
              </a:solidFill>
            </a:endParaRPr>
          </a:p>
          <a:p>
            <a:pPr marL="0" indent="0" eaLnBrk="1" fontAlgn="b" hangingPunct="1">
              <a:buNone/>
            </a:pPr>
            <a:r>
              <a:rPr lang="en-CA" b="0" dirty="0" smtClean="0"/>
              <a:t>SIGB</a:t>
            </a:r>
          </a:p>
          <a:p>
            <a:pPr eaLnBrk="1" fontAlgn="b" hangingPunct="1"/>
            <a:r>
              <a:rPr lang="en-CA" dirty="0">
                <a:solidFill>
                  <a:srgbClr val="00B050"/>
                </a:solidFill>
              </a:rPr>
              <a:t>11-15/1304 Supported Resource Allocations in SIG-B</a:t>
            </a:r>
            <a:endParaRPr lang="en-US" dirty="0">
              <a:solidFill>
                <a:srgbClr val="00B050"/>
              </a:solidFill>
            </a:endParaRPr>
          </a:p>
          <a:p>
            <a:pPr eaLnBrk="1" fontAlgn="b" hangingPunct="1"/>
            <a:r>
              <a:rPr lang="en-CA" dirty="0" smtClean="0">
                <a:solidFill>
                  <a:srgbClr val="00B050"/>
                </a:solidFill>
              </a:rPr>
              <a:t>11-15/1315 </a:t>
            </a:r>
            <a:r>
              <a:rPr lang="en-CA" dirty="0">
                <a:solidFill>
                  <a:srgbClr val="00B050"/>
                </a:solidFill>
              </a:rPr>
              <a:t>HE-SIG-B Mapping and </a:t>
            </a:r>
            <a:r>
              <a:rPr lang="en-CA" dirty="0" smtClean="0">
                <a:solidFill>
                  <a:srgbClr val="00B050"/>
                </a:solidFill>
              </a:rPr>
              <a:t>Compression</a:t>
            </a:r>
          </a:p>
          <a:p>
            <a:pPr eaLnBrk="1" fontAlgn="b" hangingPunct="1"/>
            <a:r>
              <a:rPr lang="en-CA" dirty="0" smtClean="0">
                <a:solidFill>
                  <a:srgbClr val="00B050"/>
                </a:solidFill>
              </a:rPr>
              <a:t>11-15/1324 </a:t>
            </a:r>
            <a:r>
              <a:rPr lang="en-CA" dirty="0">
                <a:solidFill>
                  <a:srgbClr val="00B050"/>
                </a:solidFill>
              </a:rPr>
              <a:t>MCS for HE-SIG-B</a:t>
            </a:r>
            <a:endParaRPr lang="en-US" dirty="0">
              <a:solidFill>
                <a:srgbClr val="00B050"/>
              </a:solidFill>
            </a:endParaRPr>
          </a:p>
          <a:p>
            <a:pPr eaLnBrk="1" fontAlgn="b" hangingPunct="1"/>
            <a:r>
              <a:rPr lang="en-CA" dirty="0">
                <a:solidFill>
                  <a:srgbClr val="00B050"/>
                </a:solidFill>
              </a:rPr>
              <a:t>11-15/1335 HE-SIG-B </a:t>
            </a:r>
            <a:r>
              <a:rPr lang="en-CA" dirty="0" smtClean="0">
                <a:solidFill>
                  <a:srgbClr val="00B050"/>
                </a:solidFill>
              </a:rPr>
              <a:t>Contents</a:t>
            </a:r>
          </a:p>
          <a:p>
            <a:pPr eaLnBrk="1" fontAlgn="b" hangingPunct="1"/>
            <a:r>
              <a:rPr lang="en-CA" dirty="0">
                <a:solidFill>
                  <a:srgbClr val="00B050"/>
                </a:solidFill>
              </a:rPr>
              <a:t>11-15/1059 SIG-B Encoding Structure Part </a:t>
            </a:r>
            <a:r>
              <a:rPr lang="en-CA" dirty="0" smtClean="0">
                <a:solidFill>
                  <a:srgbClr val="00B050"/>
                </a:solidFill>
              </a:rPr>
              <a:t>II</a:t>
            </a:r>
            <a:endParaRPr lang="en-US" dirty="0">
              <a:solidFill>
                <a:srgbClr val="00B050"/>
              </a:solidFill>
            </a:endParaRPr>
          </a:p>
          <a:p>
            <a:pPr eaLnBrk="1" fontAlgn="b" hangingPunct="1"/>
            <a:r>
              <a:rPr lang="en-CA" dirty="0">
                <a:solidFill>
                  <a:srgbClr val="00B050"/>
                </a:solidFill>
              </a:rPr>
              <a:t>11-15/1350 Spatial Configuration And Signaling  for </a:t>
            </a:r>
            <a:r>
              <a:rPr lang="en-CA" dirty="0" smtClean="0">
                <a:solidFill>
                  <a:srgbClr val="00B050"/>
                </a:solidFill>
              </a:rPr>
              <a:t>MU-MIMO</a:t>
            </a:r>
          </a:p>
          <a:p>
            <a:pPr eaLnBrk="1" fontAlgn="b" hangingPunct="1"/>
            <a:r>
              <a:rPr lang="en-CA" dirty="0">
                <a:solidFill>
                  <a:srgbClr val="00B050"/>
                </a:solidFill>
              </a:rPr>
              <a:t>11-15/1354 SIGA fields and </a:t>
            </a:r>
            <a:r>
              <a:rPr lang="en-CA" dirty="0" smtClean="0">
                <a:solidFill>
                  <a:srgbClr val="00B050"/>
                </a:solidFill>
              </a:rPr>
              <a:t>Bitwidths</a:t>
            </a:r>
          </a:p>
          <a:p>
            <a:pPr marL="0" indent="0" eaLnBrk="1" fontAlgn="b" hangingPunct="1">
              <a:buNone/>
            </a:pPr>
            <a:r>
              <a:rPr lang="en-CA" b="0" dirty="0" smtClean="0">
                <a:solidFill>
                  <a:schemeClr val="bg1">
                    <a:lumMod val="50000"/>
                  </a:schemeClr>
                </a:solidFill>
              </a:rPr>
              <a:t>Sounding and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11-15/1320 Maximum </a:t>
            </a:r>
            <a:r>
              <a:rPr lang="en-CA" b="0" dirty="0">
                <a:solidFill>
                  <a:schemeClr val="bg1">
                    <a:lumMod val="50000"/>
                  </a:schemeClr>
                </a:solidFill>
              </a:rPr>
              <a:t>Tone Grouping Size for 802.11ax Feedback</a:t>
            </a:r>
            <a:endParaRPr lang="en-US" b="0" dirty="0">
              <a:solidFill>
                <a:schemeClr val="bg1">
                  <a:lumMod val="50000"/>
                </a:schemeClr>
              </a:solidFill>
            </a:endParaRPr>
          </a:p>
          <a:p>
            <a:pPr eaLnBrk="1" fontAlgn="b" hangingPunct="1"/>
            <a:r>
              <a:rPr lang="en-CA" b="0" dirty="0" smtClean="0">
                <a:solidFill>
                  <a:schemeClr val="bg1">
                    <a:lumMod val="50000"/>
                  </a:schemeClr>
                </a:solidFill>
              </a:rPr>
              <a:t>11-15/1321 Reducing </a:t>
            </a:r>
            <a:r>
              <a:rPr lang="en-CA" b="0" dirty="0">
                <a:solidFill>
                  <a:schemeClr val="bg1">
                    <a:lumMod val="50000"/>
                  </a:schemeClr>
                </a:solidFill>
              </a:rPr>
              <a:t>Explicit MIMO Compressed Beamforming Feedback Overhead for 802.11a</a:t>
            </a:r>
            <a:endParaRPr lang="en-US" b="0" dirty="0">
              <a:solidFill>
                <a:schemeClr val="bg1">
                  <a:lumMod val="50000"/>
                </a:schemeClr>
              </a:solidFill>
            </a:endParaRPr>
          </a:p>
          <a:p>
            <a:pPr eaLnBrk="1" fontAlgn="b" hangingPunct="1"/>
            <a:r>
              <a:rPr lang="en-CA" b="0" dirty="0" smtClean="0">
                <a:solidFill>
                  <a:schemeClr val="bg1">
                    <a:lumMod val="50000"/>
                  </a:schemeClr>
                </a:solidFill>
              </a:rPr>
              <a:t>11-15/1332 Implicit </a:t>
            </a:r>
            <a:r>
              <a:rPr lang="en-CA" b="0" dirty="0">
                <a:solidFill>
                  <a:schemeClr val="bg1">
                    <a:lumMod val="50000"/>
                  </a:schemeClr>
                </a:solidFill>
              </a:rPr>
              <a:t>Sounding for HE WLAN</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11-15/1347 Strategies </a:t>
            </a:r>
            <a:r>
              <a:rPr lang="en-CA" b="0" dirty="0">
                <a:solidFill>
                  <a:schemeClr val="bg1">
                    <a:lumMod val="50000"/>
                  </a:schemeClr>
                </a:solidFill>
              </a:rPr>
              <a:t>to reduce MIMO feedback overhead</a:t>
            </a:r>
            <a:endParaRPr lang="en-US" b="0" dirty="0">
              <a:solidFill>
                <a:schemeClr val="bg1">
                  <a:lumMod val="50000"/>
                </a:schemeClr>
              </a:solidFill>
            </a:endParaRPr>
          </a:p>
          <a:p>
            <a:pPr eaLnBrk="1" fontAlgn="b" hangingPunct="1"/>
            <a:r>
              <a:rPr lang="en-CA" b="0" dirty="0" smtClean="0">
                <a:solidFill>
                  <a:schemeClr val="bg1">
                    <a:lumMod val="50000"/>
                  </a:schemeClr>
                </a:solidFill>
              </a:rPr>
              <a:t>11-15/1349 Sounding </a:t>
            </a:r>
            <a:r>
              <a:rPr lang="en-CA" b="0" dirty="0">
                <a:solidFill>
                  <a:schemeClr val="bg1">
                    <a:lumMod val="50000"/>
                  </a:schemeClr>
                </a:solidFill>
              </a:rPr>
              <a:t>for Uplink Transmission</a:t>
            </a:r>
            <a:endParaRPr lang="en-US" b="0" dirty="0">
              <a:solidFill>
                <a:schemeClr val="bg1">
                  <a:lumMod val="50000"/>
                </a:schemeClr>
              </a:solidFill>
            </a:endParaRPr>
          </a:p>
          <a:p>
            <a:pPr eaLnBrk="1" fontAlgn="b" hangingPunct="1"/>
            <a:endParaRPr lang="en-US" b="0" dirty="0"/>
          </a:p>
        </p:txBody>
      </p:sp>
      <p:sp>
        <p:nvSpPr>
          <p:cNvPr id="3" name="Date Placeholder 2"/>
          <p:cNvSpPr>
            <a:spLocks noGrp="1"/>
          </p:cNvSpPr>
          <p:nvPr>
            <p:ph type="dt" sz="half" idx="10"/>
          </p:nvPr>
        </p:nvSpPr>
        <p:spPr/>
        <p:txBody>
          <a:bodyPr/>
          <a:lstStyle/>
          <a:p>
            <a:pPr>
              <a:defRPr/>
            </a:pPr>
            <a:r>
              <a:rPr lang="en-US" smtClean="0"/>
              <a:t>Nov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5" name="Footer Placeholder 4"/>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3138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normAutofit/>
          </a:bodyPr>
          <a:lstStyle/>
          <a:p>
            <a:pPr eaLnBrk="1" fontAlgn="b" hangingPunct="1"/>
            <a:r>
              <a:rPr lang="en-CA" b="0" dirty="0"/>
              <a:t>11-15/1309 Extended Range Support for 11ax</a:t>
            </a:r>
          </a:p>
          <a:p>
            <a:pPr eaLnBrk="1" fontAlgn="b" hangingPunct="1"/>
            <a:r>
              <a:rPr lang="en-CA" b="0" dirty="0"/>
              <a:t>11-15/1353 Preamble Formats</a:t>
            </a:r>
            <a:endParaRPr lang="en-US" b="0" dirty="0"/>
          </a:p>
          <a:p>
            <a:pPr eaLnBrk="1" fontAlgn="b" hangingPunct="1"/>
            <a:r>
              <a:rPr lang="en-CA" b="0" dirty="0"/>
              <a:t>11-15/1357 Extra tones in the preamble</a:t>
            </a:r>
            <a:endParaRPr lang="en-US" b="0" dirty="0"/>
          </a:p>
          <a:p>
            <a:pPr eaLnBrk="1" fontAlgn="b" hangingPunct="1"/>
            <a:r>
              <a:rPr lang="en-CA" b="0" dirty="0"/>
              <a:t>11-15/1372 L-LENGTH Equation Updates</a:t>
            </a:r>
            <a:endParaRPr lang="en-US" b="0" dirty="0"/>
          </a:p>
          <a:p>
            <a:pPr eaLnBrk="1" fontAlgn="b" hangingPunct="1"/>
            <a:r>
              <a:rPr lang="en-CA" b="0" dirty="0" smtClean="0"/>
              <a:t>11-15/1289 </a:t>
            </a:r>
            <a:r>
              <a:rPr lang="en-CA" b="0" dirty="0"/>
              <a:t>Non-Uniform Constellations for </a:t>
            </a:r>
            <a:r>
              <a:rPr lang="en-CA" b="0" dirty="0" smtClean="0"/>
              <a:t>1024-QAM</a:t>
            </a:r>
          </a:p>
          <a:p>
            <a:pPr eaLnBrk="1" fontAlgn="b" hangingPunct="1"/>
            <a:r>
              <a:rPr lang="en-CA" b="0" dirty="0"/>
              <a:t>11-15/1310 11ax LDPC Tone Mapper for 160MHz</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3261520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SP#1</a:t>
            </a:r>
            <a:endParaRPr lang="en-US" dirty="0"/>
          </a:p>
        </p:txBody>
      </p:sp>
      <p:sp>
        <p:nvSpPr>
          <p:cNvPr id="3" name="Content Placeholder 2"/>
          <p:cNvSpPr>
            <a:spLocks noGrp="1"/>
          </p:cNvSpPr>
          <p:nvPr>
            <p:ph idx="1"/>
          </p:nvPr>
        </p:nvSpPr>
        <p:spPr/>
        <p:txBody>
          <a:bodyPr>
            <a:normAutofit fontScale="92500"/>
          </a:bodyPr>
          <a:lstStyle/>
          <a:p>
            <a:r>
              <a:rPr lang="en-US" dirty="0"/>
              <a:t>Do you support adding the following to the spec framework</a:t>
            </a:r>
          </a:p>
          <a:p>
            <a:pPr marL="0" indent="0">
              <a:buNone/>
            </a:pPr>
            <a:endParaRPr lang="en-US" dirty="0"/>
          </a:p>
          <a:p>
            <a:pPr marL="0" indent="0">
              <a:buNone/>
            </a:pPr>
            <a:r>
              <a:rPr lang="en-US" dirty="0"/>
              <a:t>   “L-STF power is boosted by 3 dB in the extended range preamble”</a:t>
            </a:r>
          </a:p>
          <a:p>
            <a:endParaRPr lang="en-US" dirty="0" smtClean="0"/>
          </a:p>
          <a:p>
            <a:endParaRPr lang="en-US" dirty="0"/>
          </a:p>
          <a:p>
            <a:r>
              <a:rPr lang="en-US" dirty="0" smtClean="0"/>
              <a:t>Y: 50</a:t>
            </a:r>
          </a:p>
          <a:p>
            <a:r>
              <a:rPr lang="en-US" dirty="0" smtClean="0"/>
              <a:t>N: 4</a:t>
            </a:r>
          </a:p>
          <a:p>
            <a:r>
              <a:rPr lang="en-US" dirty="0" smtClean="0"/>
              <a:t>A: 18</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3070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1309r1 SP#2</a:t>
            </a:r>
            <a:endParaRPr lang="en-US" dirty="0"/>
          </a:p>
        </p:txBody>
      </p:sp>
      <p:sp>
        <p:nvSpPr>
          <p:cNvPr id="3" name="Content Placeholder 2"/>
          <p:cNvSpPr>
            <a:spLocks noGrp="1"/>
          </p:cNvSpPr>
          <p:nvPr>
            <p:ph idx="1"/>
          </p:nvPr>
        </p:nvSpPr>
        <p:spPr/>
        <p:txBody>
          <a:bodyPr/>
          <a:lstStyle/>
          <a:p>
            <a:r>
              <a:rPr lang="en-US" dirty="0"/>
              <a:t>Do you support adding the following to the spec framework</a:t>
            </a:r>
          </a:p>
          <a:p>
            <a:pPr marL="0" indent="0">
              <a:buNone/>
            </a:pPr>
            <a:endParaRPr lang="en-US" dirty="0"/>
          </a:p>
          <a:p>
            <a:pPr marL="0" indent="0">
              <a:buNone/>
            </a:pPr>
            <a:r>
              <a:rPr lang="en-US" dirty="0"/>
              <a:t>   “L-LTF power is boosted by 3 dB in the extended range preamble”</a:t>
            </a:r>
          </a:p>
          <a:p>
            <a:endParaRPr lang="en-US" dirty="0" smtClean="0"/>
          </a:p>
          <a:p>
            <a:r>
              <a:rPr lang="en-US" dirty="0" smtClean="0"/>
              <a:t>Y: 51</a:t>
            </a:r>
          </a:p>
          <a:p>
            <a:r>
              <a:rPr lang="en-US" dirty="0" smtClean="0"/>
              <a:t>N: 0</a:t>
            </a:r>
          </a:p>
          <a:p>
            <a:r>
              <a:rPr lang="en-US" dirty="0" smtClean="0"/>
              <a:t>A: 22</a:t>
            </a:r>
          </a:p>
          <a:p>
            <a:pPr marL="0" indent="0">
              <a:buNone/>
            </a:pPr>
            <a:r>
              <a:rPr lang="en-US" dirty="0" smtClean="0"/>
              <a:t>SP passes</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4264450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#1</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there are </a:t>
            </a:r>
            <a:r>
              <a:rPr lang="en-US" sz="1800" dirty="0"/>
              <a:t>only three pre-HE-STF preamble formats </a:t>
            </a:r>
            <a:r>
              <a:rPr lang="en-US" sz="1800" dirty="0" smtClean="0"/>
              <a:t>defined as: </a:t>
            </a:r>
            <a:endParaRPr lang="en-US" sz="1800" dirty="0"/>
          </a:p>
          <a:p>
            <a:pPr marL="0" indent="0">
              <a:buNone/>
            </a:pPr>
            <a:endParaRPr lang="en-US" dirty="0" smtClean="0"/>
          </a:p>
          <a:p>
            <a:pPr lvl="1"/>
            <a:r>
              <a:rPr lang="en-US" dirty="0"/>
              <a:t>SU format (mandatory) / Trigger based UL</a:t>
            </a:r>
          </a:p>
          <a:p>
            <a:pPr lvl="1"/>
            <a:r>
              <a:rPr lang="en-US" dirty="0"/>
              <a:t>MU format (mandatory)</a:t>
            </a:r>
          </a:p>
          <a:p>
            <a:pPr lvl="1"/>
            <a:r>
              <a:rPr lang="en-US" dirty="0"/>
              <a:t>Extended range SU format</a:t>
            </a:r>
          </a:p>
          <a:p>
            <a:pPr marL="0" indent="0">
              <a:buNone/>
            </a:pPr>
            <a:endParaRPr lang="en-US" dirty="0"/>
          </a:p>
          <a:p>
            <a:pPr marL="0" indent="0">
              <a:buNone/>
            </a:pPr>
            <a:endParaRPr lang="en-US" dirty="0" smtClean="0"/>
          </a:p>
          <a:p>
            <a:pPr marL="0" indent="0">
              <a:buNone/>
            </a:pPr>
            <a:r>
              <a:rPr lang="en-US" sz="1800" dirty="0" smtClean="0"/>
              <a:t>Yes: 51</a:t>
            </a:r>
          </a:p>
          <a:p>
            <a:pPr marL="0" indent="0">
              <a:buNone/>
            </a:pPr>
            <a:r>
              <a:rPr lang="en-US" sz="1800" dirty="0" smtClean="0"/>
              <a:t>No: 2</a:t>
            </a:r>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2144369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#2</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the signaling of the three preamble formats as shown on slide 15?</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sz="1800" dirty="0" smtClean="0"/>
          </a:p>
          <a:p>
            <a:pPr marL="0" indent="0">
              <a:buNone/>
            </a:pPr>
            <a:r>
              <a:rPr lang="en-US" sz="1800" dirty="0" smtClean="0"/>
              <a:t>Yes: 55</a:t>
            </a:r>
          </a:p>
          <a:p>
            <a:pPr marL="0" indent="0">
              <a:buNone/>
            </a:pPr>
            <a:r>
              <a:rPr lang="en-US" sz="1800" dirty="0" smtClean="0"/>
              <a:t>No: 0</a:t>
            </a:r>
          </a:p>
          <a:p>
            <a:pPr marL="0" indent="0">
              <a:buNone/>
            </a:pPr>
            <a:r>
              <a:rPr lang="en-US" sz="1800" dirty="0" smtClean="0"/>
              <a:t>Abs: 21</a:t>
            </a:r>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15788825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#3</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the </a:t>
            </a:r>
            <a:r>
              <a:rPr lang="en-US" sz="1800" dirty="0"/>
              <a:t>following are the only mandatory combinations of LTF size and CP </a:t>
            </a:r>
            <a:r>
              <a:rPr lang="en-US" sz="1800" dirty="0" smtClean="0"/>
              <a:t>size</a:t>
            </a:r>
          </a:p>
          <a:p>
            <a:r>
              <a:rPr lang="en-US" sz="1800" dirty="0" smtClean="0"/>
              <a:t>2x </a:t>
            </a:r>
            <a:r>
              <a:rPr lang="en-US" sz="1800" dirty="0"/>
              <a:t>LTF+ 0.8uS </a:t>
            </a:r>
          </a:p>
          <a:p>
            <a:r>
              <a:rPr lang="en-US" sz="1800" dirty="0" smtClean="0"/>
              <a:t>2x </a:t>
            </a:r>
            <a:r>
              <a:rPr lang="en-US" sz="1800" dirty="0"/>
              <a:t>LTF+ </a:t>
            </a:r>
            <a:r>
              <a:rPr lang="en-US" sz="1800" dirty="0" smtClean="0"/>
              <a:t>1.6uS</a:t>
            </a:r>
          </a:p>
          <a:p>
            <a:r>
              <a:rPr lang="en-US" sz="1800" dirty="0" smtClean="0"/>
              <a:t>4x </a:t>
            </a:r>
            <a:r>
              <a:rPr lang="en-US" sz="1800" dirty="0"/>
              <a:t>LTF+ 3.2uS</a:t>
            </a:r>
          </a:p>
          <a:p>
            <a:pPr marL="0" indent="0">
              <a:buNone/>
            </a:pPr>
            <a:r>
              <a:rPr lang="en-US" sz="1800" dirty="0"/>
              <a:t> </a:t>
            </a:r>
          </a:p>
          <a:p>
            <a:pPr marL="0" indent="0">
              <a:buNone/>
            </a:pPr>
            <a:r>
              <a:rPr lang="en-US" sz="1800" dirty="0" smtClean="0"/>
              <a:t>with </a:t>
            </a:r>
            <a:r>
              <a:rPr lang="en-US" sz="1800" dirty="0"/>
              <a:t>HE-LTF and payload using the same CP size.</a:t>
            </a:r>
          </a:p>
          <a:p>
            <a:pPr marL="0" indent="0">
              <a:buNone/>
            </a:pPr>
            <a:r>
              <a:rPr lang="en-US" sz="1800" dirty="0" smtClean="0"/>
              <a:t>and that LTF </a:t>
            </a:r>
            <a:r>
              <a:rPr lang="en-US" sz="1800" dirty="0"/>
              <a:t>size and CP size are jointly signaled using 3 bits.</a:t>
            </a:r>
          </a:p>
          <a:p>
            <a:pPr marL="0" indent="0">
              <a:buNone/>
            </a:pPr>
            <a:endParaRPr lang="en-US" sz="1800" dirty="0"/>
          </a:p>
          <a:p>
            <a:pPr marL="0" indent="0">
              <a:buNone/>
            </a:pPr>
            <a:endParaRPr lang="en-US" sz="1800" dirty="0" smtClean="0"/>
          </a:p>
          <a:p>
            <a:pPr marL="0" indent="0">
              <a:buNone/>
            </a:pPr>
            <a:r>
              <a:rPr lang="en-US" sz="1800" dirty="0" smtClean="0"/>
              <a:t>Yes: 57</a:t>
            </a:r>
          </a:p>
          <a:p>
            <a:pPr marL="0" indent="0">
              <a:buNone/>
            </a:pPr>
            <a:r>
              <a:rPr lang="en-US" sz="1800" dirty="0" smtClean="0"/>
              <a:t>No: 0</a:t>
            </a:r>
          </a:p>
          <a:p>
            <a:pPr marL="0" indent="0">
              <a:buNone/>
            </a:pPr>
            <a:r>
              <a:rPr lang="en-US" sz="1800" dirty="0" smtClean="0"/>
              <a:t>Abs: 15</a:t>
            </a:r>
          </a:p>
          <a:p>
            <a:pPr marL="0" indent="0">
              <a:buNone/>
            </a:pPr>
            <a:r>
              <a:rPr lang="en-US" sz="1800" dirty="0" smtClean="0"/>
              <a:t>SP passes</a:t>
            </a:r>
          </a:p>
          <a:p>
            <a:pPr marL="0" indent="0">
              <a:buNone/>
            </a:pP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3213332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Yakun Sun (Marvell)</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1353r0 SP #4</a:t>
            </a:r>
            <a:endParaRPr lang="en-US" dirty="0"/>
          </a:p>
        </p:txBody>
      </p:sp>
      <p:sp>
        <p:nvSpPr>
          <p:cNvPr id="3" name="Content Placeholder 2"/>
          <p:cNvSpPr>
            <a:spLocks noGrp="1"/>
          </p:cNvSpPr>
          <p:nvPr>
            <p:ph idx="1"/>
          </p:nvPr>
        </p:nvSpPr>
        <p:spPr>
          <a:xfrm>
            <a:off x="685800" y="1371600"/>
            <a:ext cx="7772400" cy="4572000"/>
          </a:xfrm>
        </p:spPr>
        <p:txBody>
          <a:bodyPr>
            <a:noAutofit/>
          </a:bodyPr>
          <a:lstStyle/>
          <a:p>
            <a:pPr marL="0" indent="0">
              <a:buNone/>
            </a:pPr>
            <a:r>
              <a:rPr lang="en-US" sz="1800" dirty="0" smtClean="0"/>
              <a:t>Do you support that </a:t>
            </a:r>
            <a:r>
              <a:rPr lang="en-US" sz="1800" dirty="0"/>
              <a:t>SIGB only has one CP size equal to 0.8uS</a:t>
            </a:r>
          </a:p>
          <a:p>
            <a:pPr marL="0" indent="0">
              <a:buNone/>
            </a:pPr>
            <a:endParaRPr lang="en-US" sz="1800" dirty="0" smtClean="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r>
              <a:rPr lang="en-US" sz="1800" dirty="0" smtClean="0"/>
              <a:t>Yes: 61</a:t>
            </a:r>
          </a:p>
          <a:p>
            <a:pPr marL="0" indent="0">
              <a:buNone/>
            </a:pPr>
            <a:r>
              <a:rPr lang="en-US" sz="1800" dirty="0" smtClean="0"/>
              <a:t>No: 0</a:t>
            </a:r>
          </a:p>
          <a:p>
            <a:pPr marL="0" indent="0">
              <a:buNone/>
            </a:pPr>
            <a:r>
              <a:rPr lang="en-US" sz="1800" dirty="0" smtClean="0"/>
              <a:t>Abs: 14</a:t>
            </a:r>
          </a:p>
          <a:p>
            <a:pPr marL="0" indent="0">
              <a:buNone/>
            </a:pPr>
            <a:endParaRPr lang="en-US" sz="1800" dirty="0"/>
          </a:p>
          <a:p>
            <a:pPr marL="0" indent="0">
              <a:buNone/>
            </a:pPr>
            <a:r>
              <a:rPr lang="en-US" sz="1800" dirty="0" smtClean="0"/>
              <a:t>SP passes</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Tree>
    <p:extLst>
      <p:ext uri="{BB962C8B-B14F-4D97-AF65-F5344CB8AC3E}">
        <p14:creationId xmlns:p14="http://schemas.microsoft.com/office/powerpoint/2010/main" val="59693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6594"/>
            <a:ext cx="7772400" cy="609600"/>
          </a:xfrm>
        </p:spPr>
        <p:txBody>
          <a:bodyPr/>
          <a:lstStyle/>
          <a:p>
            <a:r>
              <a:rPr lang="en-US" sz="2800" dirty="0" smtClean="0"/>
              <a:t>1357r1 Straw poll</a:t>
            </a:r>
            <a:endParaRPr lang="en-US" sz="2800" dirty="0"/>
          </a:p>
        </p:txBody>
      </p:sp>
      <p:sp>
        <p:nvSpPr>
          <p:cNvPr id="3" name="Content Placeholder 2"/>
          <p:cNvSpPr>
            <a:spLocks noGrp="1"/>
          </p:cNvSpPr>
          <p:nvPr>
            <p:ph idx="1"/>
          </p:nvPr>
        </p:nvSpPr>
        <p:spPr>
          <a:xfrm>
            <a:off x="685800" y="1447800"/>
            <a:ext cx="7772400" cy="4800600"/>
          </a:xfrm>
        </p:spPr>
        <p:txBody>
          <a:bodyPr>
            <a:normAutofit fontScale="92500" lnSpcReduction="10000"/>
          </a:bodyPr>
          <a:lstStyle/>
          <a:p>
            <a:r>
              <a:rPr lang="zh-CN" altLang="zh-CN" sz="2400" dirty="0"/>
              <a:t> </a:t>
            </a:r>
            <a:r>
              <a:rPr lang="en-US" altLang="zh-CN" sz="2400" dirty="0" smtClean="0"/>
              <a:t>Do you support to:</a:t>
            </a:r>
          </a:p>
          <a:p>
            <a:pPr lvl="1"/>
            <a:r>
              <a:rPr lang="en-US" altLang="zh-CN" sz="2000" dirty="0" smtClean="0"/>
              <a:t>Allocate 4 </a:t>
            </a:r>
            <a:r>
              <a:rPr lang="en-US" altLang="zh-CN" sz="2000" dirty="0"/>
              <a:t>extra </a:t>
            </a:r>
            <a:r>
              <a:rPr lang="en-US" altLang="zh-CN" sz="2000" dirty="0" smtClean="0"/>
              <a:t>subcarriers, </a:t>
            </a:r>
            <a:r>
              <a:rPr lang="en-US" altLang="zh-CN" sz="2000" dirty="0"/>
              <a:t>two at each edge of each 20MHz sub-channel, for </a:t>
            </a:r>
            <a:r>
              <a:rPr lang="en-US" altLang="zh-CN" sz="2000" dirty="0" smtClean="0"/>
              <a:t>L-SIG</a:t>
            </a:r>
            <a:r>
              <a:rPr lang="en-US" altLang="zh-CN" sz="2000" dirty="0"/>
              <a:t>, </a:t>
            </a:r>
            <a:r>
              <a:rPr lang="en-US" altLang="zh-CN" sz="2000" dirty="0" smtClean="0"/>
              <a:t>RL-SIG</a:t>
            </a:r>
            <a:r>
              <a:rPr lang="en-US" altLang="zh-CN" sz="2000" dirty="0"/>
              <a:t>, </a:t>
            </a:r>
            <a:r>
              <a:rPr lang="en-US" altLang="zh-CN" sz="2000" dirty="0" smtClean="0"/>
              <a:t>HE-SIG-A </a:t>
            </a:r>
            <a:r>
              <a:rPr lang="en-US" altLang="zh-CN" sz="2000" dirty="0"/>
              <a:t>and </a:t>
            </a:r>
            <a:r>
              <a:rPr lang="en-US" altLang="zh-CN" sz="2000" dirty="0" smtClean="0"/>
              <a:t>HE-SIG-B </a:t>
            </a:r>
            <a:r>
              <a:rPr lang="en-US" altLang="zh-CN" sz="2000" dirty="0"/>
              <a:t>fields in 11ax </a:t>
            </a:r>
            <a:r>
              <a:rPr lang="en-US" altLang="zh-CN" sz="2000" dirty="0" smtClean="0"/>
              <a:t>PPDUs.</a:t>
            </a:r>
            <a:endParaRPr lang="en-US" altLang="zh-CN" sz="2000" dirty="0"/>
          </a:p>
          <a:p>
            <a:pPr lvl="2"/>
            <a:r>
              <a:rPr lang="en-US" altLang="zh-CN" sz="1800" dirty="0" smtClean="0"/>
              <a:t>The </a:t>
            </a:r>
            <a:r>
              <a:rPr lang="en-US" altLang="zh-CN" sz="1800" dirty="0"/>
              <a:t>4 </a:t>
            </a:r>
            <a:r>
              <a:rPr lang="en-US" altLang="zh-CN" sz="1800" dirty="0" smtClean="0"/>
              <a:t>subcarriers </a:t>
            </a:r>
            <a:r>
              <a:rPr lang="en-US" altLang="zh-CN" sz="1800" dirty="0"/>
              <a:t>added to the </a:t>
            </a:r>
            <a:r>
              <a:rPr lang="en-US" altLang="zh-CN" sz="1800" dirty="0" smtClean="0"/>
              <a:t>L-SIG </a:t>
            </a:r>
            <a:r>
              <a:rPr lang="en-US" altLang="zh-CN" sz="1800" dirty="0"/>
              <a:t>and </a:t>
            </a:r>
            <a:r>
              <a:rPr lang="en-US" altLang="zh-CN" sz="1800" dirty="0" smtClean="0"/>
              <a:t>RL-SIG </a:t>
            </a:r>
            <a:r>
              <a:rPr lang="en-US" altLang="zh-CN" sz="1800" dirty="0"/>
              <a:t>fields are transmitted with known TBD BPSK constellations (+-1</a:t>
            </a:r>
            <a:r>
              <a:rPr lang="en-US" altLang="zh-CN" sz="1800" dirty="0" smtClean="0"/>
              <a:t>).</a:t>
            </a:r>
          </a:p>
          <a:p>
            <a:pPr lvl="2"/>
            <a:r>
              <a:rPr lang="zh-CN" altLang="zh-CN" sz="1800" dirty="0" smtClean="0"/>
              <a:t> </a:t>
            </a:r>
            <a:r>
              <a:rPr lang="en-US" altLang="zh-CN" sz="1800" dirty="0" smtClean="0"/>
              <a:t>The </a:t>
            </a:r>
            <a:r>
              <a:rPr lang="en-US" altLang="zh-CN" sz="1800" dirty="0"/>
              <a:t>number of data subcarriers </a:t>
            </a:r>
            <a:r>
              <a:rPr lang="en-US" altLang="zh-CN" sz="1800" dirty="0" smtClean="0"/>
              <a:t>in HE-SIG-A </a:t>
            </a:r>
            <a:r>
              <a:rPr lang="en-US" altLang="zh-CN" sz="1800" dirty="0"/>
              <a:t>and </a:t>
            </a:r>
            <a:r>
              <a:rPr lang="en-US" altLang="zh-CN" sz="1800" dirty="0" smtClean="0"/>
              <a:t>HE-SIG-B </a:t>
            </a:r>
            <a:r>
              <a:rPr lang="en-US" altLang="zh-CN" sz="1800" dirty="0"/>
              <a:t>fields are increased by 4 in each 20MHz sub-channel</a:t>
            </a:r>
            <a:r>
              <a:rPr lang="en-US" altLang="zh-CN" sz="1800" dirty="0" smtClean="0"/>
              <a:t>.</a:t>
            </a:r>
          </a:p>
          <a:p>
            <a:pPr lvl="2"/>
            <a:r>
              <a:rPr lang="zh-CN" altLang="zh-CN" sz="1800" dirty="0" smtClean="0"/>
              <a:t> </a:t>
            </a:r>
            <a:r>
              <a:rPr lang="en-US" altLang="zh-CN" sz="1800" dirty="0" smtClean="0"/>
              <a:t>L-SIG</a:t>
            </a:r>
            <a:r>
              <a:rPr lang="en-US" altLang="zh-CN" sz="1800" dirty="0"/>
              <a:t>, </a:t>
            </a:r>
            <a:r>
              <a:rPr lang="en-US" altLang="zh-CN" sz="1800" dirty="0" smtClean="0"/>
              <a:t>RL-SIG</a:t>
            </a:r>
            <a:r>
              <a:rPr lang="en-US" altLang="zh-CN" sz="1800" dirty="0"/>
              <a:t>, </a:t>
            </a:r>
            <a:r>
              <a:rPr lang="en-US" altLang="zh-CN" sz="1800" dirty="0" smtClean="0"/>
              <a:t>HE-SIG-A </a:t>
            </a:r>
            <a:r>
              <a:rPr lang="en-US" altLang="zh-CN" sz="1800" dirty="0"/>
              <a:t>and HE-SIG-B fields are always transmitted with </a:t>
            </a:r>
            <a:r>
              <a:rPr lang="en-US" altLang="zh-CN" sz="1800" dirty="0" smtClean="0"/>
              <a:t>the same </a:t>
            </a:r>
            <a:r>
              <a:rPr lang="en-US" altLang="zh-CN" sz="1800" dirty="0"/>
              <a:t>total power as L-LTF field (in cases when L-LTF is not being boosted</a:t>
            </a:r>
            <a:r>
              <a:rPr lang="en-US" altLang="zh-CN" sz="1800" dirty="0" smtClean="0"/>
              <a:t>).</a:t>
            </a:r>
          </a:p>
          <a:p>
            <a:pPr lvl="2"/>
            <a:endParaRPr lang="en-US" altLang="zh-CN" dirty="0"/>
          </a:p>
          <a:p>
            <a:pPr lvl="1"/>
            <a:r>
              <a:rPr lang="en-US" altLang="zh-CN" sz="2000" dirty="0" smtClean="0"/>
              <a:t>Y: 46</a:t>
            </a:r>
          </a:p>
          <a:p>
            <a:pPr lvl="1"/>
            <a:r>
              <a:rPr lang="en-US" altLang="zh-CN" dirty="0" smtClean="0"/>
              <a:t>N: 0</a:t>
            </a:r>
          </a:p>
          <a:p>
            <a:pPr lvl="1"/>
            <a:r>
              <a:rPr lang="en-US" altLang="zh-CN" sz="2000" dirty="0" smtClean="0"/>
              <a:t>A: 13</a:t>
            </a:r>
          </a:p>
          <a:p>
            <a:pPr lvl="1"/>
            <a:r>
              <a:rPr lang="en-US" altLang="zh-CN" b="1" dirty="0" smtClean="0"/>
              <a:t>SP Passes</a:t>
            </a:r>
            <a:endParaRPr lang="zh-CN" altLang="zh-CN" sz="2000" b="1" dirty="0"/>
          </a:p>
          <a:p>
            <a:endParaRPr lang="en-US" b="0" dirty="0" smtClean="0"/>
          </a:p>
          <a:p>
            <a:pPr lvl="1"/>
            <a:endParaRPr lang="en-US" sz="1800" dirty="0" smtClean="0"/>
          </a:p>
          <a:p>
            <a:pPr lvl="1"/>
            <a:endParaRPr lang="en-US" sz="1600" b="0" dirty="0"/>
          </a:p>
        </p:txBody>
      </p:sp>
      <p:sp>
        <p:nvSpPr>
          <p:cNvPr id="4" name="Slide Number Placeholder 3"/>
          <p:cNvSpPr>
            <a:spLocks noGrp="1"/>
          </p:cNvSpPr>
          <p:nvPr>
            <p:ph type="sldNum" sz="quarter" idx="12"/>
          </p:nvPr>
        </p:nvSpPr>
        <p:spPr>
          <a:xfrm>
            <a:off x="3938813" y="6475413"/>
            <a:ext cx="1266373" cy="184666"/>
          </a:xfrm>
        </p:spPr>
        <p:txBody>
          <a:bodyPr/>
          <a:lstStyle/>
          <a:p>
            <a:pPr>
              <a:defRPr/>
            </a:pPr>
            <a:r>
              <a:rPr lang="en-US" dirty="0" smtClean="0"/>
              <a:t>Slide </a:t>
            </a:r>
            <a:fld id="{3099D1E7-2CFE-4362-BB72-AF97192842EA}" type="slidenum">
              <a:rPr lang="en-US" smtClean="0"/>
              <a:pPr>
                <a:defRPr/>
              </a:pPr>
              <a:t>21</a:t>
            </a:fld>
            <a:endParaRPr lang="en-US" dirty="0"/>
          </a:p>
        </p:txBody>
      </p:sp>
      <p:sp>
        <p:nvSpPr>
          <p:cNvPr id="5" name="Footer Placeholder 4"/>
          <p:cNvSpPr>
            <a:spLocks noGrp="1"/>
          </p:cNvSpPr>
          <p:nvPr>
            <p:ph type="ftr" sz="quarter" idx="4294967295"/>
          </p:nvPr>
        </p:nvSpPr>
        <p:spPr>
          <a:xfrm flipH="1">
            <a:off x="7277488" y="6475413"/>
            <a:ext cx="1266372" cy="184666"/>
          </a:xfrm>
          <a:prstGeom prst="rect">
            <a:avLst/>
          </a:prstGeom>
        </p:spPr>
        <p:txBody>
          <a:bodyPr/>
          <a:lstStyle/>
          <a:p>
            <a:pPr>
              <a:defRPr/>
            </a:pPr>
            <a:r>
              <a:rPr lang="en-US" altLang="ko-KR" dirty="0"/>
              <a:t>Intel, Marvell, et. al</a:t>
            </a:r>
            <a:r>
              <a:rPr lang="en-US" altLang="ko-KR" dirty="0" smtClean="0"/>
              <a:t>.</a:t>
            </a:r>
            <a:endParaRPr lang="en-US" altLang="ko-KR" dirty="0"/>
          </a:p>
        </p:txBody>
      </p:sp>
      <p:sp>
        <p:nvSpPr>
          <p:cNvPr id="6" name="日期占位符 3"/>
          <p:cNvSpPr>
            <a:spLocks noGrp="1"/>
          </p:cNvSpPr>
          <p:nvPr>
            <p:ph type="dt" sz="half" idx="10"/>
          </p:nvPr>
        </p:nvSpPr>
        <p:spPr>
          <a:xfrm>
            <a:off x="696913" y="332601"/>
            <a:ext cx="1581843" cy="276999"/>
          </a:xfrm>
        </p:spPr>
        <p:txBody>
          <a:bodyPr/>
          <a:lstStyle/>
          <a:p>
            <a:pPr>
              <a:defRPr/>
            </a:pPr>
            <a:r>
              <a:rPr lang="en-US" altLang="zh-CN" dirty="0"/>
              <a:t>November, 2015</a:t>
            </a:r>
          </a:p>
        </p:txBody>
      </p:sp>
    </p:spTree>
    <p:extLst>
      <p:ext uri="{BB962C8B-B14F-4D97-AF65-F5344CB8AC3E}">
        <p14:creationId xmlns:p14="http://schemas.microsoft.com/office/powerpoint/2010/main" val="3242067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1372r0 Straw Poll</a:t>
            </a:r>
            <a:endParaRPr lang="en-US" dirty="0"/>
          </a:p>
        </p:txBody>
      </p:sp>
      <p:sp>
        <p:nvSpPr>
          <p:cNvPr id="3" name="Content Placeholder 2"/>
          <p:cNvSpPr>
            <a:spLocks noGrp="1"/>
          </p:cNvSpPr>
          <p:nvPr>
            <p:ph idx="1"/>
          </p:nvPr>
        </p:nvSpPr>
        <p:spPr>
          <a:xfrm>
            <a:off x="685800" y="1371600"/>
            <a:ext cx="7772400" cy="838200"/>
          </a:xfrm>
        </p:spPr>
        <p:txBody>
          <a:bodyPr/>
          <a:lstStyle/>
          <a:p>
            <a:r>
              <a:rPr lang="en-US" dirty="0" smtClean="0"/>
              <a:t>Do you agree to make the following changes </a:t>
            </a:r>
            <a:r>
              <a:rPr lang="en-US" dirty="0" smtClean="0">
                <a:solidFill>
                  <a:srgbClr val="FF0000"/>
                </a:solidFill>
              </a:rPr>
              <a:t>in red,</a:t>
            </a:r>
            <a:r>
              <a:rPr lang="en-US" dirty="0" smtClean="0"/>
              <a:t> on the equations in Section</a:t>
            </a:r>
            <a:r>
              <a:rPr lang="en-US" b="1" dirty="0" smtClean="0"/>
              <a:t> 3.3.5</a:t>
            </a:r>
            <a:r>
              <a:rPr lang="en-US" dirty="0" smtClean="0"/>
              <a:t> of </a:t>
            </a:r>
            <a:r>
              <a:rPr lang="en-US" dirty="0" err="1" smtClean="0"/>
              <a:t>TGax</a:t>
            </a:r>
            <a:r>
              <a:rPr lang="en-US" dirty="0" smtClean="0"/>
              <a:t> SFD?</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en-US" altLang="ko-KR" smtClean="0"/>
              <a:t>Hongyuan Zhang,  Marvell, et. al.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mc:AlternateContent xmlns:mc="http://schemas.openxmlformats.org/markup-compatibility/2006" xmlns:a14="http://schemas.microsoft.com/office/drawing/2010/main">
        <mc:Choice Requires="a14">
          <p:sp>
            <p:nvSpPr>
              <p:cNvPr id="7" name="Rectangle 6"/>
              <p:cNvSpPr/>
              <p:nvPr/>
            </p:nvSpPr>
            <p:spPr>
              <a:xfrm>
                <a:off x="2057400" y="2322095"/>
                <a:ext cx="3824765" cy="4441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𝑇𝑋𝑇𝐼𝑀𝐸</m:t>
                              </m:r>
                              <m:r>
                                <a:rPr lang="en-US" i="0">
                                  <a:latin typeface="Cambria Math" panose="02040503050406030204" pitchFamily="18" charset="0"/>
                                </a:rPr>
                                <m:t>−20</m:t>
                              </m:r>
                            </m:num>
                            <m:den>
                              <m:r>
                                <a:rPr lang="en-US" i="0">
                                  <a:latin typeface="Cambria Math" panose="02040503050406030204" pitchFamily="18" charset="0"/>
                                </a:rPr>
                                <m:t>4</m:t>
                              </m:r>
                            </m:den>
                          </m:f>
                        </m:e>
                      </m:d>
                      <m:r>
                        <a:rPr lang="en-US" i="0">
                          <a:latin typeface="Cambria Math" panose="02040503050406030204" pitchFamily="18" charset="0"/>
                        </a:rPr>
                        <m:t>×3−3</m:t>
                      </m:r>
                      <m:r>
                        <a:rPr lang="en-US" b="1" i="0" smtClean="0">
                          <a:solidFill>
                            <a:srgbClr val="FF0000"/>
                          </a:solidFill>
                          <a:latin typeface="Cambria Math" panose="02040503050406030204" pitchFamily="18" charset="0"/>
                        </a:rPr>
                        <m:t>−</m:t>
                      </m:r>
                      <m:r>
                        <a:rPr lang="en-US" b="1" i="1">
                          <a:solidFill>
                            <a:srgbClr val="FF0000"/>
                          </a:solidFill>
                          <a:latin typeface="Cambria Math" panose="02040503050406030204" pitchFamily="18" charset="0"/>
                        </a:rPr>
                        <m:t>𝒎</m:t>
                      </m:r>
                      <m:r>
                        <a:rPr lang="en-US" i="0">
                          <a:latin typeface="Cambria Math" panose="02040503050406030204" pitchFamily="18" charset="0"/>
                        </a:rPr>
                        <m:t>,</m:t>
                      </m:r>
                      <m:r>
                        <a:rPr lang="en-US" i="1">
                          <a:latin typeface="Cambria Math" panose="02040503050406030204" pitchFamily="18" charset="0"/>
                        </a:rPr>
                        <m:t>𝑚</m:t>
                      </m:r>
                      <m:r>
                        <a:rPr lang="en-US" i="0">
                          <a:latin typeface="Cambria Math" panose="02040503050406030204" pitchFamily="18" charset="0"/>
                        </a:rPr>
                        <m:t>=1 </m:t>
                      </m:r>
                      <m:r>
                        <m:rPr>
                          <m:sty m:val="p"/>
                        </m:rPr>
                        <a:rPr lang="en-US" i="0">
                          <a:latin typeface="Cambria Math" panose="02040503050406030204" pitchFamily="18" charset="0"/>
                        </a:rPr>
                        <m:t>or</m:t>
                      </m:r>
                      <m:r>
                        <a:rPr lang="en-US" i="0">
                          <a:latin typeface="Cambria Math" panose="02040503050406030204" pitchFamily="18" charset="0"/>
                        </a:rPr>
                        <m:t> 2</m:t>
                      </m:r>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2057400" y="2322095"/>
                <a:ext cx="3824765" cy="444161"/>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2057400" y="3046440"/>
                <a:ext cx="4084451" cy="2832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𝑇𝑋𝑇𝐼𝑀𝐸</m:t>
                      </m:r>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r>
                        <a:rPr lang="en-US" b="0" i="0" smtClean="0">
                          <a:solidFill>
                            <a:srgbClr val="FF0000"/>
                          </a:solidFill>
                          <a:latin typeface="Cambria Math" panose="02040503050406030204" pitchFamily="18" charset="0"/>
                        </a:rPr>
                        <m:t>+</m:t>
                      </m:r>
                      <m:sSub>
                        <m:sSubPr>
                          <m:ctrlPr>
                            <a:rPr lang="en-US" i="1">
                              <a:solidFill>
                                <a:srgbClr val="FF0000"/>
                              </a:solidFill>
                              <a:latin typeface="Cambria Math" panose="02040503050406030204" pitchFamily="18" charset="0"/>
                            </a:rPr>
                          </m:ctrlPr>
                        </m:sSubPr>
                        <m:e>
                          <m:r>
                            <a:rPr lang="en-US" b="0" i="1">
                              <a:solidFill>
                                <a:srgbClr val="FF0000"/>
                              </a:solidFill>
                              <a:latin typeface="Cambria Math" panose="02040503050406030204" pitchFamily="18" charset="0"/>
                            </a:rPr>
                            <m:t>𝑇</m:t>
                          </m:r>
                        </m:e>
                        <m:sub>
                          <m:r>
                            <a:rPr lang="en-US" b="0" i="1">
                              <a:solidFill>
                                <a:srgbClr val="FF0000"/>
                              </a:solidFill>
                              <a:latin typeface="Cambria Math" panose="02040503050406030204" pitchFamily="18" charset="0"/>
                            </a:rPr>
                            <m:t>𝐻𝐸</m:t>
                          </m:r>
                          <m:r>
                            <m:rPr>
                              <m:lit/>
                            </m:rPr>
                            <a:rPr lang="en-US" b="0" i="0">
                              <a:solidFill>
                                <a:srgbClr val="FF0000"/>
                              </a:solidFill>
                              <a:latin typeface="Cambria Math" panose="02040503050406030204" pitchFamily="18" charset="0"/>
                            </a:rPr>
                            <m:t>_</m:t>
                          </m:r>
                          <m:r>
                            <a:rPr lang="en-US" b="0" i="1">
                              <a:solidFill>
                                <a:srgbClr val="FF0000"/>
                              </a:solidFill>
                              <a:latin typeface="Cambria Math" panose="02040503050406030204" pitchFamily="18" charset="0"/>
                            </a:rPr>
                            <m:t>𝑃𝑅𝐸𝐴𝑀𝐵𝐿𝐸</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𝐷𝐴𝑇𝐴</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057400" y="3046440"/>
                <a:ext cx="4084451" cy="283219"/>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955615" y="3554181"/>
                <a:ext cx="6778744" cy="5958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𝐿𝐸𝑁𝐺𝑇𝐻</m:t>
                                      </m:r>
                                      <m:r>
                                        <a:rPr lang="en-US" b="0" i="0"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den>
                          </m:f>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𝑏</m:t>
                          </m:r>
                        </m:e>
                        <m:sub>
                          <m:r>
                            <a:rPr lang="en-US" i="1">
                              <a:latin typeface="Cambria Math" panose="02040503050406030204" pitchFamily="18" charset="0"/>
                            </a:rPr>
                            <m:t>𝑃𝐸</m:t>
                          </m:r>
                          <m:r>
                            <m:rPr>
                              <m:lit/>
                            </m:rPr>
                            <a:rPr lang="en-US" i="0">
                              <a:latin typeface="Cambria Math" panose="02040503050406030204" pitchFamily="18" charset="0"/>
                            </a:rPr>
                            <m:t>_</m:t>
                          </m:r>
                          <m:r>
                            <a:rPr lang="en-US" b="1" i="1" smtClean="0">
                              <a:solidFill>
                                <a:srgbClr val="FF0000"/>
                              </a:solidFill>
                              <a:latin typeface="Cambria Math" panose="02040503050406030204" pitchFamily="18" charset="0"/>
                            </a:rPr>
                            <m:t>𝑫𝒊𝒔𝒂𝒎</m:t>
                          </m:r>
                          <m:r>
                            <a:rPr lang="en-US" b="1" i="1">
                              <a:solidFill>
                                <a:srgbClr val="FF0000"/>
                              </a:solidFill>
                              <a:latin typeface="Cambria Math" panose="02040503050406030204" pitchFamily="18" charset="0"/>
                            </a:rPr>
                            <m:t>𝒃𝒊𝒈𝒖𝒊𝒕𝒚</m:t>
                          </m:r>
                        </m:sub>
                      </m:sSub>
                    </m:oMath>
                  </m:oMathPara>
                </a14:m>
                <a:endParaRPr lang="en-US" dirty="0"/>
              </a:p>
            </p:txBody>
          </p:sp>
        </mc:Choice>
        <mc:Fallback xmlns="">
          <p:sp>
            <p:nvSpPr>
              <p:cNvPr id="9" name="Rectangle 8"/>
              <p:cNvSpPr>
                <a:spLocks noRot="1" noChangeAspect="1" noMove="1" noResize="1" noEditPoints="1" noAdjustHandles="1" noChangeArrowheads="1" noChangeShapeType="1" noTextEdit="1"/>
              </p:cNvSpPr>
              <p:nvPr/>
            </p:nvSpPr>
            <p:spPr>
              <a:xfrm>
                <a:off x="955615" y="3554181"/>
                <a:ext cx="6778744" cy="595869"/>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1117540" y="4616931"/>
                <a:ext cx="6454895" cy="5713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𝑃𝐸</m:t>
                          </m:r>
                        </m:sub>
                      </m:sSub>
                      <m:r>
                        <a:rPr lang="en-US" i="0">
                          <a:latin typeface="Cambria Math" panose="02040503050406030204" pitchFamily="18" charset="0"/>
                        </a:rPr>
                        <m:t>=</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𝐿</m:t>
                                      </m:r>
                                      <m:r>
                                        <m:rPr>
                                          <m:lit/>
                                        </m:rPr>
                                        <a:rPr lang="en-US" i="0">
                                          <a:latin typeface="Cambria Math" panose="02040503050406030204" pitchFamily="18" charset="0"/>
                                        </a:rPr>
                                        <m:t>_</m:t>
                                      </m:r>
                                      <m:r>
                                        <a:rPr lang="en-US" i="1">
                                          <a:latin typeface="Cambria Math" panose="02040503050406030204" pitchFamily="18" charset="0"/>
                                        </a:rPr>
                                        <m:t>𝐿𝐸</m:t>
                                      </m:r>
                                      <m:r>
                                        <a:rPr lang="en-US" b="0" i="1" smtClean="0">
                                          <a:latin typeface="Cambria Math" panose="02040503050406030204" pitchFamily="18" charset="0"/>
                                        </a:rPr>
                                        <m:t>𝑁𝐺</m:t>
                                      </m:r>
                                      <m:r>
                                        <a:rPr lang="en-US" i="1">
                                          <a:latin typeface="Cambria Math" panose="02040503050406030204" pitchFamily="18" charset="0"/>
                                        </a:rPr>
                                        <m:t>𝑇𝐻</m:t>
                                      </m:r>
                                      <m:r>
                                        <a:rPr lang="en-US" b="0" i="1" smtClean="0">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𝑚</m:t>
                                      </m:r>
                                      <m:r>
                                        <a:rPr lang="en-US" i="0">
                                          <a:latin typeface="Cambria Math" panose="02040503050406030204" pitchFamily="18" charset="0"/>
                                        </a:rPr>
                                        <m:t>+3</m:t>
                                      </m:r>
                                    </m:num>
                                    <m:den>
                                      <m:r>
                                        <a:rPr lang="en-US" i="0">
                                          <a:latin typeface="Cambria Math" panose="02040503050406030204" pitchFamily="18" charset="0"/>
                                        </a:rPr>
                                        <m:t>3</m:t>
                                      </m:r>
                                    </m:den>
                                  </m:f>
                                  <m:r>
                                    <a:rPr lang="en-US" i="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𝐻𝐸</m:t>
                                      </m:r>
                                      <m:r>
                                        <m:rPr>
                                          <m:lit/>
                                        </m:rPr>
                                        <a:rPr lang="en-US" i="0">
                                          <a:latin typeface="Cambria Math" panose="02040503050406030204" pitchFamily="18" charset="0"/>
                                        </a:rPr>
                                        <m:t>_</m:t>
                                      </m:r>
                                      <m:r>
                                        <a:rPr lang="en-US" i="1">
                                          <a:latin typeface="Cambria Math" panose="02040503050406030204" pitchFamily="18" charset="0"/>
                                        </a:rPr>
                                        <m:t>𝑃𝑅𝐸𝐴𝑀𝐵𝐿𝐸</m:t>
                                      </m:r>
                                    </m:sub>
                                  </m:sSub>
                                </m:e>
                              </m:d>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𝑆𝑌𝑀</m:t>
                                  </m:r>
                                </m:sub>
                              </m:sSub>
                              <m:r>
                                <a:rPr lang="en-US" i="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𝑆𝑌𝑀</m:t>
                                  </m:r>
                                </m:sub>
                              </m:sSub>
                            </m:num>
                            <m:den>
                              <m:r>
                                <a:rPr lang="en-US" i="0">
                                  <a:latin typeface="Cambria Math" panose="02040503050406030204" pitchFamily="18" charset="0"/>
                                </a:rPr>
                                <m:t>4</m:t>
                              </m:r>
                            </m:den>
                          </m:f>
                        </m:e>
                      </m:d>
                      <m:r>
                        <a:rPr lang="en-US" i="0">
                          <a:latin typeface="Cambria Math" panose="02040503050406030204" pitchFamily="18" charset="0"/>
                        </a:rPr>
                        <m:t>×4</m:t>
                      </m:r>
                    </m:oMath>
                  </m:oMathPara>
                </a14:m>
                <a:endParaRPr lang="en-US" dirty="0"/>
              </a:p>
            </p:txBody>
          </p:sp>
        </mc:Choice>
        <mc:Fallback xmlns="">
          <p:sp>
            <p:nvSpPr>
              <p:cNvPr id="10" name="Rectangle 9"/>
              <p:cNvSpPr>
                <a:spLocks noRot="1" noChangeAspect="1" noMove="1" noResize="1" noEditPoints="1" noAdjustHandles="1" noChangeArrowheads="1" noChangeShapeType="1" noTextEdit="1"/>
              </p:cNvSpPr>
              <p:nvPr/>
            </p:nvSpPr>
            <p:spPr>
              <a:xfrm>
                <a:off x="1117540" y="4616931"/>
                <a:ext cx="6454895" cy="571310"/>
              </a:xfrm>
              <a:prstGeom prst="rect">
                <a:avLst/>
              </a:prstGeom>
              <a:blipFill rotWithShape="0">
                <a:blip r:embed="rId5"/>
                <a:stretch>
                  <a:fillRect/>
                </a:stretch>
              </a:blipFill>
            </p:spPr>
            <p:txBody>
              <a:bodyPr/>
              <a:lstStyle/>
              <a:p>
                <a:r>
                  <a:rPr lang="en-US">
                    <a:noFill/>
                  </a:rPr>
                  <a:t> </a:t>
                </a:r>
              </a:p>
            </p:txBody>
          </p:sp>
        </mc:Fallback>
      </mc:AlternateContent>
      <p:sp>
        <p:nvSpPr>
          <p:cNvPr id="11" name="TextBox 10"/>
          <p:cNvSpPr txBox="1"/>
          <p:nvPr/>
        </p:nvSpPr>
        <p:spPr>
          <a:xfrm>
            <a:off x="398379" y="5231662"/>
            <a:ext cx="1114472" cy="1200329"/>
          </a:xfrm>
          <a:prstGeom prst="rect">
            <a:avLst/>
          </a:prstGeom>
          <a:noFill/>
        </p:spPr>
        <p:txBody>
          <a:bodyPr wrap="none" rtlCol="0">
            <a:spAutoFit/>
          </a:bodyPr>
          <a:lstStyle/>
          <a:p>
            <a:r>
              <a:rPr lang="en-US" sz="1800" b="1" dirty="0" smtClean="0"/>
              <a:t>Y: 71</a:t>
            </a:r>
          </a:p>
          <a:p>
            <a:r>
              <a:rPr lang="en-US" sz="1800" b="1" dirty="0" smtClean="0"/>
              <a:t>N: 0</a:t>
            </a:r>
          </a:p>
          <a:p>
            <a:r>
              <a:rPr lang="en-US" sz="1800" b="1" dirty="0" smtClean="0"/>
              <a:t>A: 2</a:t>
            </a:r>
          </a:p>
          <a:p>
            <a:r>
              <a:rPr lang="en-US" sz="1800" b="1" dirty="0" smtClean="0"/>
              <a:t>SP passes</a:t>
            </a:r>
            <a:endParaRPr lang="en-US" sz="1800" b="1" dirty="0"/>
          </a:p>
        </p:txBody>
      </p:sp>
    </p:spTree>
    <p:extLst>
      <p:ext uri="{BB962C8B-B14F-4D97-AF65-F5344CB8AC3E}">
        <p14:creationId xmlns:p14="http://schemas.microsoft.com/office/powerpoint/2010/main" val="3770397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1289r1 Straw Poll #1</a:t>
            </a:r>
            <a:endParaRPr lang="en-US" dirty="0"/>
          </a:p>
        </p:txBody>
      </p:sp>
      <p:sp>
        <p:nvSpPr>
          <p:cNvPr id="3" name="Content Placeholder 2"/>
          <p:cNvSpPr>
            <a:spLocks noGrp="1"/>
          </p:cNvSpPr>
          <p:nvPr>
            <p:ph idx="1"/>
          </p:nvPr>
        </p:nvSpPr>
        <p:spPr/>
        <p:txBody>
          <a:bodyPr/>
          <a:lstStyle/>
          <a:p>
            <a:pPr marL="0" indent="0">
              <a:buNone/>
            </a:pPr>
            <a:r>
              <a:rPr lang="en-US" altLang="ja-JP" dirty="0" smtClean="0"/>
              <a:t>Do </a:t>
            </a:r>
            <a:r>
              <a:rPr lang="en-US" altLang="ja-JP" dirty="0"/>
              <a:t>you agree that </a:t>
            </a:r>
            <a:r>
              <a:rPr lang="en-US" altLang="ja-JP" dirty="0" smtClean="0"/>
              <a:t>is desirable </a:t>
            </a:r>
            <a:r>
              <a:rPr lang="en-US" altLang="ja-JP" dirty="0"/>
              <a:t>to achieve the maximum possible gain </a:t>
            </a:r>
            <a:r>
              <a:rPr lang="en-US" altLang="ja-JP" dirty="0" smtClean="0"/>
              <a:t>for 1024-QAM (e.g. make also </a:t>
            </a:r>
            <a:r>
              <a:rPr lang="en-US" altLang="ja-JP" dirty="0"/>
              <a:t>use of </a:t>
            </a:r>
            <a:r>
              <a:rPr lang="en-US" altLang="ja-JP" dirty="0" smtClean="0"/>
              <a:t>non-uniform constellations)?</a:t>
            </a:r>
          </a:p>
          <a:p>
            <a:pPr marL="0" indent="0">
              <a:buNone/>
            </a:pPr>
            <a:endParaRPr lang="de-DE" altLang="ja-JP" dirty="0"/>
          </a:p>
          <a:p>
            <a:r>
              <a:rPr lang="de-DE" altLang="ja-JP" dirty="0" smtClean="0"/>
              <a:t>Y/N/A</a:t>
            </a:r>
            <a:endParaRPr lang="en-US" altLang="ja-JP" dirty="0"/>
          </a:p>
          <a:p>
            <a:pPr marL="0" indent="0">
              <a:buNone/>
            </a:pPr>
            <a:endParaRPr lang="en-US" dirty="0" smtClean="0"/>
          </a:p>
          <a:p>
            <a:pPr marL="0" indent="0">
              <a:buNone/>
            </a:pPr>
            <a:r>
              <a:rPr lang="en-US" dirty="0" smtClean="0"/>
              <a:t>Y: 10</a:t>
            </a:r>
          </a:p>
          <a:p>
            <a:pPr marL="0" indent="0">
              <a:buNone/>
            </a:pPr>
            <a:r>
              <a:rPr lang="en-US" dirty="0" smtClean="0"/>
              <a:t>N: 5</a:t>
            </a:r>
          </a:p>
          <a:p>
            <a:pPr marL="0" indent="0">
              <a:buNone/>
            </a:pPr>
            <a:r>
              <a:rPr lang="en-US"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spTree>
    <p:extLst>
      <p:ext uri="{BB962C8B-B14F-4D97-AF65-F5344CB8AC3E}">
        <p14:creationId xmlns:p14="http://schemas.microsoft.com/office/powerpoint/2010/main" val="2684549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1289r1 Straw </a:t>
            </a:r>
            <a:r>
              <a:rPr lang="en-US" dirty="0" smtClean="0"/>
              <a:t>Poll #2</a:t>
            </a:r>
            <a:endParaRPr lang="en-US" dirty="0"/>
          </a:p>
        </p:txBody>
      </p:sp>
      <p:sp>
        <p:nvSpPr>
          <p:cNvPr id="3" name="Content Placeholder 2"/>
          <p:cNvSpPr>
            <a:spLocks noGrp="1"/>
          </p:cNvSpPr>
          <p:nvPr>
            <p:ph idx="1"/>
          </p:nvPr>
        </p:nvSpPr>
        <p:spPr/>
        <p:txBody>
          <a:bodyPr/>
          <a:lstStyle/>
          <a:p>
            <a:pPr marL="0" indent="0">
              <a:buNone/>
            </a:pPr>
            <a:r>
              <a:rPr lang="en-US" altLang="ja-JP" dirty="0"/>
              <a:t>Do you agree </a:t>
            </a:r>
            <a:r>
              <a:rPr lang="de-DE" altLang="ja-JP" dirty="0" smtClean="0"/>
              <a:t>that n</a:t>
            </a:r>
            <a:r>
              <a:rPr lang="en-US" dirty="0" smtClean="0"/>
              <a:t>on-uniform </a:t>
            </a:r>
            <a:r>
              <a:rPr lang="en-US" dirty="0"/>
              <a:t>constellations shall be used for </a:t>
            </a:r>
            <a:r>
              <a:rPr lang="en-US" dirty="0" smtClean="0"/>
              <a:t>1024-QAM?</a:t>
            </a:r>
            <a:endParaRPr lang="en-US" altLang="ja-JP" dirty="0" smtClean="0"/>
          </a:p>
          <a:p>
            <a:endParaRPr lang="de-DE" dirty="0"/>
          </a:p>
          <a:p>
            <a:r>
              <a:rPr lang="de-DE" dirty="0" smtClean="0"/>
              <a:t>Y/N/A</a:t>
            </a:r>
          </a:p>
          <a:p>
            <a:endParaRPr lang="de-DE" dirty="0"/>
          </a:p>
          <a:p>
            <a:r>
              <a:rPr lang="de-DE" dirty="0" smtClean="0"/>
              <a:t>Y: 10</a:t>
            </a:r>
          </a:p>
          <a:p>
            <a:r>
              <a:rPr lang="de-DE" dirty="0" smtClean="0"/>
              <a:t>N: 9</a:t>
            </a:r>
          </a:p>
          <a:p>
            <a:r>
              <a:rPr lang="de-DE" dirty="0" smtClean="0"/>
              <a:t>Abs: Many</a:t>
            </a:r>
            <a:endParaRPr lang="en-US" dirty="0"/>
          </a:p>
        </p:txBody>
      </p:sp>
      <p:sp>
        <p:nvSpPr>
          <p:cNvPr id="4" name="Date Placeholder 3"/>
          <p:cNvSpPr>
            <a:spLocks noGrp="1"/>
          </p:cNvSpPr>
          <p:nvPr>
            <p:ph type="dt" sz="half" idx="10"/>
          </p:nvPr>
        </p:nvSpPr>
        <p:spPr/>
        <p:txBody>
          <a:bodyPr/>
          <a:lstStyle/>
          <a:p>
            <a:r>
              <a:rPr lang="en-US" altLang="ja-JP" smtClean="0"/>
              <a:t>November 2015</a:t>
            </a:r>
            <a:endParaRPr lang="en-US" dirty="0"/>
          </a:p>
        </p:txBody>
      </p:sp>
      <p:sp>
        <p:nvSpPr>
          <p:cNvPr id="5" name="Footer Placeholder 4"/>
          <p:cNvSpPr>
            <a:spLocks noGrp="1"/>
          </p:cNvSpPr>
          <p:nvPr>
            <p:ph type="ftr" sz="quarter" idx="4294967295"/>
          </p:nvPr>
        </p:nvSpPr>
        <p:spPr>
          <a:xfrm>
            <a:off x="7089745" y="6475413"/>
            <a:ext cx="1454181" cy="184666"/>
          </a:xfrm>
          <a:prstGeom prst="rect">
            <a:avLst/>
          </a:prstGeom>
        </p:spPr>
        <p:txBody>
          <a:bodyPr/>
          <a:lstStyle/>
          <a:p>
            <a:r>
              <a:rPr lang="en-US" smtClean="0"/>
              <a:t>Thomas Handte, Sony</a:t>
            </a:r>
            <a:endParaRPr lang="en-US" dirty="0"/>
          </a:p>
        </p:txBody>
      </p:sp>
      <p:sp>
        <p:nvSpPr>
          <p:cNvPr id="6" name="Slide Number Placeholder 5"/>
          <p:cNvSpPr>
            <a:spLocks noGrp="1"/>
          </p:cNvSpPr>
          <p:nvPr>
            <p:ph type="sldNum" sz="quarter" idx="12"/>
          </p:nvPr>
        </p:nvSpPr>
        <p:spPr/>
        <p:txBody>
          <a:bodyPr/>
          <a:lstStyle/>
          <a:p>
            <a:r>
              <a:rPr lang="en-US" smtClean="0"/>
              <a:t>Slide </a:t>
            </a:r>
            <a:fld id="{2D2062C0-C847-4A13-8FA5-E3D8EB01C832}" type="slidenum">
              <a:rPr lang="en-US" smtClean="0"/>
              <a:pPr/>
              <a:t>24</a:t>
            </a:fld>
            <a:endParaRPr lang="en-US" dirty="0"/>
          </a:p>
        </p:txBody>
      </p:sp>
    </p:spTree>
    <p:extLst>
      <p:ext uri="{BB962C8B-B14F-4D97-AF65-F5344CB8AC3E}">
        <p14:creationId xmlns:p14="http://schemas.microsoft.com/office/powerpoint/2010/main" val="1012037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1310r0 Straw-poll </a:t>
            </a:r>
            <a:endParaRPr lang="en-US" dirty="0"/>
          </a:p>
        </p:txBody>
      </p:sp>
      <p:sp>
        <p:nvSpPr>
          <p:cNvPr id="3" name="Content Placeholder 2"/>
          <p:cNvSpPr>
            <a:spLocks noGrp="1"/>
          </p:cNvSpPr>
          <p:nvPr>
            <p:ph idx="1"/>
          </p:nvPr>
        </p:nvSpPr>
        <p:spPr/>
        <p:txBody>
          <a:bodyPr/>
          <a:lstStyle/>
          <a:p>
            <a:r>
              <a:rPr lang="en-US" dirty="0" smtClean="0"/>
              <a:t>Do you support to add the following text to 11ax SFD?</a:t>
            </a:r>
          </a:p>
          <a:p>
            <a:pPr lvl="1"/>
            <a:r>
              <a:rPr lang="en-US" dirty="0" smtClean="0"/>
              <a:t>2x996RU </a:t>
            </a:r>
            <a:r>
              <a:rPr lang="en-US" dirty="0"/>
              <a:t>employs a segment parser (as in 11ac) between two 996 tones (frequency segments) and the LDPC tone mapper in each 996 tone segment uses </a:t>
            </a:r>
            <a:r>
              <a:rPr lang="en-US" dirty="0" smtClean="0"/>
              <a:t>D</a:t>
            </a:r>
            <a:r>
              <a:rPr lang="en-US" baseline="-25000" dirty="0" smtClean="0"/>
              <a:t>TM</a:t>
            </a:r>
            <a:r>
              <a:rPr lang="en-US" dirty="0" smtClean="0"/>
              <a:t>=20</a:t>
            </a:r>
            <a:endParaRPr lang="en-US" dirty="0"/>
          </a:p>
          <a:p>
            <a:pPr lvl="1"/>
            <a:endParaRPr lang="en-US" dirty="0" smtClean="0"/>
          </a:p>
          <a:p>
            <a:pPr lvl="1"/>
            <a:endParaRPr lang="en-US" dirty="0"/>
          </a:p>
          <a:p>
            <a:r>
              <a:rPr lang="en-US" dirty="0" smtClean="0"/>
              <a:t>Y: 57</a:t>
            </a:r>
          </a:p>
          <a:p>
            <a:r>
              <a:rPr lang="en-US" dirty="0" smtClean="0"/>
              <a:t>N: 0</a:t>
            </a:r>
          </a:p>
          <a:p>
            <a:r>
              <a:rPr lang="en-US" dirty="0" smtClean="0"/>
              <a:t>A: 3</a:t>
            </a:r>
            <a:endParaRPr lang="en-US" dirty="0"/>
          </a:p>
        </p:txBody>
      </p:sp>
      <p:sp>
        <p:nvSpPr>
          <p:cNvPr id="6" name="Footer Placeholder 5"/>
          <p:cNvSpPr>
            <a:spLocks noGrp="1"/>
          </p:cNvSpPr>
          <p:nvPr>
            <p:ph type="ftr" sz="quarter" idx="4294967295"/>
          </p:nvPr>
        </p:nvSpPr>
        <p:spPr>
          <a:xfrm>
            <a:off x="6128585" y="6475413"/>
            <a:ext cx="2415340" cy="184666"/>
          </a:xfrm>
          <a:prstGeom prst="rect">
            <a:avLst/>
          </a:prstGeom>
        </p:spPr>
        <p:txBody>
          <a:bodyPr/>
          <a:lstStyle/>
          <a:p>
            <a:pPr>
              <a:defRPr/>
            </a:pPr>
            <a:r>
              <a:rPr lang="it-IT" smtClean="0"/>
              <a:t>Alice Chen, Bin Tian (Qualcomm)</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9223F9B-178A-44F0-B932-0C4B2167E70B}" type="slidenum">
              <a:rPr lang="en-US" smtClean="0"/>
              <a:pPr>
                <a:defRPr/>
              </a:pPr>
              <a:t>25</a:t>
            </a:fld>
            <a:endParaRPr lang="en-US"/>
          </a:p>
        </p:txBody>
      </p:sp>
      <p:sp>
        <p:nvSpPr>
          <p:cNvPr id="8" name="Date Placeholder 7"/>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24577106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Evening</a:t>
            </a:r>
            <a:endParaRPr lang="en-US" dirty="0"/>
          </a:p>
        </p:txBody>
      </p:sp>
      <p:sp>
        <p:nvSpPr>
          <p:cNvPr id="3" name="Content Placeholder 2"/>
          <p:cNvSpPr>
            <a:spLocks noGrp="1"/>
          </p:cNvSpPr>
          <p:nvPr>
            <p:ph idx="1"/>
          </p:nvPr>
        </p:nvSpPr>
        <p:spPr/>
        <p:txBody>
          <a:bodyPr/>
          <a:lstStyle/>
          <a:p>
            <a:pPr eaLnBrk="1" fontAlgn="b" hangingPunct="1"/>
            <a:r>
              <a:rPr lang="en-CA" b="0" dirty="0"/>
              <a:t>11-15/1305 STBC and Padding Discussions</a:t>
            </a:r>
            <a:endParaRPr lang="en-US" b="0" dirty="0"/>
          </a:p>
          <a:p>
            <a:pPr eaLnBrk="1" fontAlgn="b" hangingPunct="1"/>
            <a:r>
              <a:rPr lang="en-CA" b="0" dirty="0" smtClean="0"/>
              <a:t>11-15/1311 </a:t>
            </a:r>
            <a:r>
              <a:rPr lang="en-CA" b="0" dirty="0"/>
              <a:t>11ax Spectral Mask</a:t>
            </a:r>
          </a:p>
          <a:p>
            <a:pPr eaLnBrk="1" fontAlgn="b" hangingPunct="1"/>
            <a:r>
              <a:rPr lang="en-CA" b="0" dirty="0"/>
              <a:t>11-15/1327 Diversity Mode in OFDMA</a:t>
            </a:r>
            <a:endParaRPr lang="en-US" b="0" dirty="0"/>
          </a:p>
          <a:p>
            <a:pPr eaLnBrk="1" fontAlgn="b" hangingPunct="1"/>
            <a:r>
              <a:rPr lang="en-CA" b="0" dirty="0"/>
              <a:t>11-15/1329 Link Adaptation for HE WLAN</a:t>
            </a:r>
            <a:endParaRPr lang="en-US" b="0" dirty="0"/>
          </a:p>
          <a:p>
            <a:pPr eaLnBrk="1" fontAlgn="b" hangingPunct="1"/>
            <a:r>
              <a:rPr lang="en-CA" b="0" dirty="0"/>
              <a:t>11-15/1331 PHY Padding Capability Signaling</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4156446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1305r0 SP</a:t>
            </a:r>
            <a:endParaRPr lang="en-US" dirty="0"/>
          </a:p>
        </p:txBody>
      </p:sp>
      <p:sp>
        <p:nvSpPr>
          <p:cNvPr id="3" name="Content Placeholder 2"/>
          <p:cNvSpPr>
            <a:spLocks noGrp="1"/>
          </p:cNvSpPr>
          <p:nvPr>
            <p:ph idx="1"/>
          </p:nvPr>
        </p:nvSpPr>
        <p:spPr/>
        <p:txBody>
          <a:bodyPr/>
          <a:lstStyle/>
          <a:p>
            <a:pPr marL="347663" indent="-347663"/>
            <a:r>
              <a:rPr lang="en-US" b="0" dirty="0"/>
              <a:t>Do you agree to add the following text in 11ax SFD?</a:t>
            </a:r>
          </a:p>
          <a:p>
            <a:pPr lvl="1"/>
            <a:r>
              <a:rPr lang="en-US" i="1" dirty="0"/>
              <a:t>STBC is an optional feature in 11ax and it is ONLY defined for single spatial stream (</a:t>
            </a:r>
            <a:r>
              <a:rPr lang="en-US" i="1" dirty="0" err="1"/>
              <a:t>Nss</a:t>
            </a:r>
            <a:r>
              <a:rPr lang="en-US" i="1" dirty="0"/>
              <a:t>=1 and </a:t>
            </a:r>
            <a:r>
              <a:rPr lang="en-US" i="1" dirty="0" err="1"/>
              <a:t>Nsts</a:t>
            </a:r>
            <a:r>
              <a:rPr lang="en-US" i="1" dirty="0"/>
              <a:t>=2)</a:t>
            </a:r>
          </a:p>
          <a:p>
            <a:pPr lvl="1"/>
            <a:r>
              <a:rPr lang="en-US" i="1" dirty="0"/>
              <a:t>In a MU PPDU all RUs are either STBC or not STBC.</a:t>
            </a:r>
          </a:p>
          <a:p>
            <a:pPr marL="0" indent="0">
              <a:buNone/>
            </a:pPr>
            <a:endParaRPr lang="en-US" dirty="0" smtClean="0"/>
          </a:p>
          <a:p>
            <a:pPr marL="0" indent="0">
              <a:buNone/>
            </a:pPr>
            <a:endParaRPr lang="en-US" dirty="0"/>
          </a:p>
          <a:p>
            <a:pPr marL="0" indent="0">
              <a:buNone/>
            </a:pPr>
            <a:r>
              <a:rPr lang="en-US" dirty="0" smtClean="0"/>
              <a:t>Y: 46</a:t>
            </a:r>
          </a:p>
          <a:p>
            <a:pPr marL="0" indent="0">
              <a:buNone/>
            </a:pPr>
            <a:r>
              <a:rPr lang="en-US" dirty="0" smtClean="0"/>
              <a:t>N: 0</a:t>
            </a:r>
          </a:p>
          <a:p>
            <a:pPr marL="0" indent="0">
              <a:buNone/>
            </a:pPr>
            <a:r>
              <a:rPr lang="en-US" dirty="0" smtClean="0"/>
              <a:t>A: 12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1934357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1311r0 Straw-poll</a:t>
            </a:r>
            <a:endParaRPr lang="en-US" dirty="0"/>
          </a:p>
        </p:txBody>
      </p:sp>
      <p:sp>
        <p:nvSpPr>
          <p:cNvPr id="3" name="Content Placeholder 2"/>
          <p:cNvSpPr>
            <a:spLocks noGrp="1"/>
          </p:cNvSpPr>
          <p:nvPr>
            <p:ph idx="1"/>
          </p:nvPr>
        </p:nvSpPr>
        <p:spPr>
          <a:xfrm>
            <a:off x="696913" y="1778000"/>
            <a:ext cx="7772400" cy="4267200"/>
          </a:xfrm>
        </p:spPr>
        <p:txBody>
          <a:bodyPr>
            <a:normAutofit fontScale="92500"/>
          </a:bodyPr>
          <a:lstStyle/>
          <a:p>
            <a:r>
              <a:rPr lang="en-US" dirty="0" smtClean="0"/>
              <a:t>Do you support to add the following to 11ax SFD?</a:t>
            </a:r>
          </a:p>
          <a:p>
            <a:pPr marL="0" indent="0">
              <a:buNone/>
            </a:pPr>
            <a:r>
              <a:rPr lang="en-US" dirty="0" smtClean="0"/>
              <a:t>The spectral masks </a:t>
            </a:r>
            <a:r>
              <a:rPr lang="en-US" dirty="0"/>
              <a:t>for 11ax non-OFDMA 20/40/80/160/80+80 MHz </a:t>
            </a:r>
            <a:r>
              <a:rPr lang="en-US" dirty="0" smtClean="0"/>
              <a:t>PPDU are defined as in slides 13-15? </a:t>
            </a:r>
          </a:p>
          <a:p>
            <a:pPr lvl="1"/>
            <a:r>
              <a:rPr lang="en-US" dirty="0" smtClean="0"/>
              <a:t>The </a:t>
            </a:r>
            <a:r>
              <a:rPr lang="en-US" dirty="0"/>
              <a:t>bandwidth of the applied spectrum mask for a (non-OFDMA) PPDU shall be determined by the bandwidth occupied by the pre HE-STF portion of the preamble in this PPDU, regardless of the BSS bandwidth</a:t>
            </a:r>
          </a:p>
          <a:p>
            <a:pPr lvl="1"/>
            <a:r>
              <a:rPr lang="en-US" dirty="0"/>
              <a:t>The spectral mask requirements do not apply to LO leakage </a:t>
            </a:r>
            <a:endParaRPr lang="en-US" dirty="0" smtClean="0"/>
          </a:p>
          <a:p>
            <a:pPr lvl="1"/>
            <a:endParaRPr lang="en-US" dirty="0"/>
          </a:p>
          <a:p>
            <a:pPr lvl="1"/>
            <a:r>
              <a:rPr lang="en-US" dirty="0" smtClean="0"/>
              <a:t>Y: 49</a:t>
            </a:r>
          </a:p>
          <a:p>
            <a:pPr lvl="1"/>
            <a:r>
              <a:rPr lang="en-US" dirty="0" smtClean="0"/>
              <a:t>N: 0</a:t>
            </a:r>
          </a:p>
          <a:p>
            <a:pPr lvl="1"/>
            <a:r>
              <a:rPr lang="en-US" dirty="0" smtClean="0"/>
              <a:t>A: 8</a:t>
            </a:r>
            <a:endParaRPr lang="en-US" dirty="0"/>
          </a:p>
          <a:p>
            <a:pPr marL="0" indent="0">
              <a:buNone/>
            </a:pPr>
            <a:endParaRPr lang="en-US" dirty="0" smtClean="0"/>
          </a:p>
          <a:p>
            <a:pPr marL="457200" lvl="1" indent="0">
              <a:buNone/>
            </a:pPr>
            <a:endParaRPr lang="en-US" dirty="0"/>
          </a:p>
        </p:txBody>
      </p:sp>
      <p:sp>
        <p:nvSpPr>
          <p:cNvPr id="6" name="Date Placeholder 5"/>
          <p:cNvSpPr>
            <a:spLocks noGrp="1"/>
          </p:cNvSpPr>
          <p:nvPr>
            <p:ph type="dt" sz="half" idx="10"/>
          </p:nvPr>
        </p:nvSpPr>
        <p:spPr/>
        <p:txBody>
          <a:bodyPr/>
          <a:lstStyle/>
          <a:p>
            <a:pPr>
              <a:defRPr/>
            </a:pPr>
            <a:r>
              <a:rPr lang="en-US" smtClean="0"/>
              <a:t>November 2015</a:t>
            </a:r>
            <a:endParaRPr lang="en-US" dirty="0"/>
          </a:p>
        </p:txBody>
      </p:sp>
      <p:sp>
        <p:nvSpPr>
          <p:cNvPr id="7" name="Footer Placeholder 6"/>
          <p:cNvSpPr>
            <a:spLocks noGrp="1"/>
          </p:cNvSpPr>
          <p:nvPr>
            <p:ph type="ftr" sz="quarter" idx="4294967295"/>
          </p:nvPr>
        </p:nvSpPr>
        <p:spPr>
          <a:xfrm>
            <a:off x="6128585" y="6475413"/>
            <a:ext cx="2415340" cy="184666"/>
          </a:xfrm>
          <a:prstGeom prst="rect">
            <a:avLst/>
          </a:prstGeom>
        </p:spPr>
        <p:txBody>
          <a:bodyPr/>
          <a:lstStyle/>
          <a:p>
            <a:pPr>
              <a:defRPr/>
            </a:pPr>
            <a:r>
              <a:rPr lang="de-DE" smtClean="0"/>
              <a:t>Lin Yang, Bin Tian (Qualcomm)</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D9223F9B-178A-44F0-B932-0C4B2167E70B}" type="slidenum">
              <a:rPr lang="en-US" smtClean="0"/>
              <a:pPr>
                <a:defRPr/>
              </a:pPr>
              <a:t>28</a:t>
            </a:fld>
            <a:endParaRPr lang="en-US"/>
          </a:p>
        </p:txBody>
      </p:sp>
    </p:spTree>
    <p:extLst>
      <p:ext uri="{BB962C8B-B14F-4D97-AF65-F5344CB8AC3E}">
        <p14:creationId xmlns:p14="http://schemas.microsoft.com/office/powerpoint/2010/main" val="26886838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1327r0 Straw </a:t>
            </a:r>
            <a:r>
              <a:rPr lang="en-US" dirty="0"/>
              <a:t>Poll 1</a:t>
            </a:r>
          </a:p>
        </p:txBody>
      </p:sp>
      <p:sp>
        <p:nvSpPr>
          <p:cNvPr id="3" name="Content Placeholder 2"/>
          <p:cNvSpPr>
            <a:spLocks noGrp="1"/>
          </p:cNvSpPr>
          <p:nvPr>
            <p:ph idx="1"/>
          </p:nvPr>
        </p:nvSpPr>
        <p:spPr/>
        <p:txBody>
          <a:bodyPr/>
          <a:lstStyle/>
          <a:p>
            <a:pPr marL="0" indent="0">
              <a:buNone/>
            </a:pPr>
            <a:r>
              <a:rPr lang="en-US" sz="2000" dirty="0"/>
              <a:t>Do you agree to add the following to the SFD?</a:t>
            </a:r>
          </a:p>
          <a:p>
            <a:pPr>
              <a:buFont typeface="Arial" panose="020B0604020202020204" pitchFamily="34" charset="0"/>
              <a:buChar char="•"/>
            </a:pPr>
            <a:r>
              <a:rPr lang="en-US" sz="2000" dirty="0"/>
              <a:t>Transmission diversity </a:t>
            </a:r>
            <a:r>
              <a:rPr lang="en-US" sz="2000" dirty="0" smtClean="0"/>
              <a:t>mode (i.e. non-continuous transmission) shall </a:t>
            </a:r>
            <a:r>
              <a:rPr lang="en-US" sz="2000" dirty="0"/>
              <a:t>be supported in 11ax. </a:t>
            </a:r>
          </a:p>
          <a:p>
            <a:pPr lvl="1">
              <a:buFont typeface="Arial" panose="020B0604020202020204" pitchFamily="34" charset="0"/>
              <a:buChar char="•"/>
            </a:pPr>
            <a:r>
              <a:rPr lang="en-US" sz="1800" dirty="0"/>
              <a:t>Transmission diversity mode divides a single encoded </a:t>
            </a:r>
            <a:r>
              <a:rPr lang="en-US" sz="1800" dirty="0" smtClean="0"/>
              <a:t>packet in </a:t>
            </a:r>
            <a:r>
              <a:rPr lang="en-US" sz="1800" dirty="0"/>
              <a:t>half and maps to 13 + 13 (26 RU) or 26 + 26 (52 RU) tones, that are spaced apart in frequency</a:t>
            </a:r>
            <a:r>
              <a:rPr lang="en-US" sz="1800" dirty="0" smtClean="0"/>
              <a:t>.</a:t>
            </a:r>
          </a:p>
          <a:p>
            <a:pPr lvl="1">
              <a:buFont typeface="Arial" panose="020B0604020202020204" pitchFamily="34" charset="0"/>
              <a:buChar char="•"/>
            </a:pPr>
            <a:r>
              <a:rPr lang="en-US" sz="1800" dirty="0" smtClean="0"/>
              <a:t>TBD whether only 26 RU, only 52 RU, or both 26 and 52 RU support transmit diversity mode.</a:t>
            </a:r>
            <a:endParaRPr lang="en-US" sz="1800" dirty="0"/>
          </a:p>
          <a:p>
            <a:pPr lvl="1">
              <a:buFont typeface="Arial" panose="020B0604020202020204" pitchFamily="34" charset="0"/>
              <a:buChar char="•"/>
            </a:pPr>
            <a:endParaRPr lang="en-US" sz="1800" dirty="0"/>
          </a:p>
          <a:p>
            <a:pPr>
              <a:buFont typeface="Arial" panose="020B0604020202020204" pitchFamily="34" charset="0"/>
              <a:buChar char="•"/>
            </a:pPr>
            <a:r>
              <a:rPr lang="en-US" sz="2200" dirty="0" smtClean="0"/>
              <a:t>Y: 12</a:t>
            </a:r>
          </a:p>
          <a:p>
            <a:pPr>
              <a:buFont typeface="Arial" panose="020B0604020202020204" pitchFamily="34" charset="0"/>
              <a:buChar char="•"/>
            </a:pPr>
            <a:r>
              <a:rPr lang="en-US" sz="2200" dirty="0" smtClean="0"/>
              <a:t>N: 23</a:t>
            </a:r>
          </a:p>
          <a:p>
            <a:pPr>
              <a:buFont typeface="Arial" panose="020B0604020202020204" pitchFamily="34" charset="0"/>
              <a:buChar char="•"/>
            </a:pPr>
            <a:r>
              <a:rPr lang="en-US" sz="2200" dirty="0" smtClean="0"/>
              <a:t>A: 21</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44562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1329r1 </a:t>
            </a:r>
            <a:r>
              <a:rPr lang="en-US" dirty="0" smtClean="0"/>
              <a:t>Straw Poll #1</a:t>
            </a:r>
            <a:endParaRPr lang="en-US" dirty="0"/>
          </a:p>
        </p:txBody>
      </p:sp>
      <p:sp>
        <p:nvSpPr>
          <p:cNvPr id="3" name="Content Placeholder 2"/>
          <p:cNvSpPr>
            <a:spLocks noGrp="1"/>
          </p:cNvSpPr>
          <p:nvPr>
            <p:ph idx="1"/>
          </p:nvPr>
        </p:nvSpPr>
        <p:spPr/>
        <p:txBody>
          <a:bodyPr/>
          <a:lstStyle/>
          <a:p>
            <a:r>
              <a:rPr lang="en-US" sz="2000" b="0" dirty="0"/>
              <a:t>Do you agree to include the following text to </a:t>
            </a:r>
            <a:r>
              <a:rPr lang="en-US" sz="2000" b="0" dirty="0" err="1"/>
              <a:t>TGax</a:t>
            </a:r>
            <a:r>
              <a:rPr lang="en-US" sz="2000" b="0" dirty="0"/>
              <a:t> SFD:</a:t>
            </a:r>
          </a:p>
          <a:p>
            <a:pPr>
              <a:buFont typeface="Arial" panose="020B0604020202020204" pitchFamily="34" charset="0"/>
              <a:buChar char="•"/>
            </a:pPr>
            <a:r>
              <a:rPr lang="en-US" sz="2200" dirty="0" smtClean="0"/>
              <a:t>HE link adaptation shall define reference payload size for the reported MCS in MFB.</a:t>
            </a:r>
          </a:p>
          <a:p>
            <a:pPr lvl="1">
              <a:buFont typeface="Arial" panose="020B0604020202020204" pitchFamily="34" charset="0"/>
              <a:buChar char="•"/>
            </a:pPr>
            <a:r>
              <a:rPr lang="en-US" sz="1800" dirty="0" smtClean="0"/>
              <a:t>Reference payload size may be dependent on the frames involved in link adaptation or fixed in specification. Details TBD.</a:t>
            </a:r>
          </a:p>
          <a:p>
            <a:endParaRPr lang="en-US" sz="2000" dirty="0" smtClean="0"/>
          </a:p>
          <a:p>
            <a:endParaRPr lang="en-US" sz="2000" dirty="0"/>
          </a:p>
          <a:p>
            <a:pPr>
              <a:buFont typeface="Arial" panose="020B0604020202020204" pitchFamily="34" charset="0"/>
              <a:buChar char="•"/>
            </a:pPr>
            <a:r>
              <a:rPr lang="en-US" sz="2000" dirty="0" smtClean="0"/>
              <a:t>Y: 12</a:t>
            </a:r>
          </a:p>
          <a:p>
            <a:pPr>
              <a:buFont typeface="Arial" panose="020B0604020202020204" pitchFamily="34" charset="0"/>
              <a:buChar char="•"/>
            </a:pPr>
            <a:r>
              <a:rPr lang="en-US" sz="2000" dirty="0" smtClean="0"/>
              <a:t>N: 1</a:t>
            </a:r>
          </a:p>
          <a:p>
            <a:pPr>
              <a:buFont typeface="Arial" panose="020B0604020202020204" pitchFamily="34" charset="0"/>
              <a:buChar char="•"/>
            </a:pPr>
            <a:r>
              <a:rPr lang="en-US" sz="2000" dirty="0" smtClean="0"/>
              <a:t>A: many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2831425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1329r1 </a:t>
            </a:r>
            <a:r>
              <a:rPr lang="en-US" dirty="0"/>
              <a:t>Straw </a:t>
            </a:r>
            <a:r>
              <a:rPr lang="en-US" dirty="0" smtClean="0"/>
              <a:t>Poll #2</a:t>
            </a:r>
            <a:endParaRPr lang="en-US" dirty="0"/>
          </a:p>
        </p:txBody>
      </p:sp>
      <p:sp>
        <p:nvSpPr>
          <p:cNvPr id="3" name="Content Placeholder 2"/>
          <p:cNvSpPr>
            <a:spLocks noGrp="1"/>
          </p:cNvSpPr>
          <p:nvPr>
            <p:ph idx="1"/>
          </p:nvPr>
        </p:nvSpPr>
        <p:spPr/>
        <p:txBody>
          <a:bodyPr/>
          <a:lstStyle/>
          <a:p>
            <a:r>
              <a:rPr lang="en-US" sz="2000" b="0" dirty="0" smtClean="0"/>
              <a:t>Do you agree to include the following text to </a:t>
            </a:r>
            <a:r>
              <a:rPr lang="en-US" sz="2000" b="0" dirty="0" err="1" smtClean="0"/>
              <a:t>TGax</a:t>
            </a:r>
            <a:r>
              <a:rPr lang="en-US" sz="2000" b="0" dirty="0" smtClean="0"/>
              <a:t> SFD:</a:t>
            </a:r>
          </a:p>
          <a:p>
            <a:pPr>
              <a:buFont typeface="Arial" panose="020B0604020202020204" pitchFamily="34" charset="0"/>
              <a:buChar char="•"/>
            </a:pPr>
            <a:r>
              <a:rPr lang="en-US" sz="2000" dirty="0" smtClean="0"/>
              <a:t>HE link adaptation field, which is part of HE variant of HT control field, consists of MFB and TBD subfields. The MFB subfield </a:t>
            </a:r>
            <a:r>
              <a:rPr lang="en-US" sz="2000" dirty="0" smtClean="0"/>
              <a:t>includes NSS </a:t>
            </a:r>
            <a:r>
              <a:rPr lang="en-US" sz="2000" dirty="0" smtClean="0"/>
              <a:t>and MCS </a:t>
            </a:r>
            <a:r>
              <a:rPr lang="en-US" sz="2000" dirty="0" smtClean="0"/>
              <a:t>subfield.</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marL="457200" indent="-457200">
              <a:buFont typeface="Arial" panose="020B0604020202020204" pitchFamily="34" charset="0"/>
              <a:buChar char="•"/>
            </a:pPr>
            <a:r>
              <a:rPr lang="en-US" sz="2000" dirty="0"/>
              <a:t>Y: 17</a:t>
            </a:r>
          </a:p>
          <a:p>
            <a:pPr marL="457200" indent="-457200">
              <a:buFont typeface="Arial" panose="020B0604020202020204" pitchFamily="34" charset="0"/>
              <a:buChar char="•"/>
            </a:pPr>
            <a:r>
              <a:rPr lang="en-US" sz="2000" dirty="0"/>
              <a:t>N: 0</a:t>
            </a:r>
          </a:p>
          <a:p>
            <a:pPr marL="457200" indent="-457200">
              <a:buFont typeface="Arial" panose="020B0604020202020204" pitchFamily="34" charset="0"/>
              <a:buChar char="•"/>
            </a:pPr>
            <a:r>
              <a:rPr lang="en-US" sz="2000" dirty="0"/>
              <a:t>A: 37</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Yujin Noh,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10770901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1331r0 </a:t>
            </a:r>
            <a:r>
              <a:rPr lang="en-US" dirty="0" err="1" smtClean="0"/>
              <a:t>Strawpoll</a:t>
            </a:r>
            <a:r>
              <a:rPr lang="en-US" dirty="0" smtClean="0"/>
              <a:t> #1</a:t>
            </a:r>
            <a:endParaRPr lang="en-US" dirty="0"/>
          </a:p>
        </p:txBody>
      </p:sp>
      <p:sp>
        <p:nvSpPr>
          <p:cNvPr id="3" name="Content Placeholder 2"/>
          <p:cNvSpPr>
            <a:spLocks noGrp="1"/>
          </p:cNvSpPr>
          <p:nvPr>
            <p:ph idx="1"/>
          </p:nvPr>
        </p:nvSpPr>
        <p:spPr/>
        <p:txBody>
          <a:bodyPr>
            <a:normAutofit fontScale="92500"/>
          </a:bodyPr>
          <a:lstStyle/>
          <a:p>
            <a:r>
              <a:rPr lang="en-US" b="0" dirty="0" smtClean="0"/>
              <a:t>To you agree to added the following text in </a:t>
            </a:r>
            <a:r>
              <a:rPr lang="en-US" dirty="0" smtClean="0">
                <a:solidFill>
                  <a:srgbClr val="FF0000"/>
                </a:solidFill>
              </a:rPr>
              <a:t>SFD</a:t>
            </a:r>
            <a:r>
              <a:rPr lang="en-US" b="0" dirty="0" smtClean="0"/>
              <a:t>:</a:t>
            </a:r>
          </a:p>
          <a:p>
            <a:pPr>
              <a:buFont typeface="Arial" panose="020B0604020202020204" pitchFamily="34" charset="0"/>
              <a:buChar char="•"/>
            </a:pPr>
            <a:r>
              <a:rPr lang="en-GB" dirty="0"/>
              <a:t>HE </a:t>
            </a:r>
            <a:r>
              <a:rPr lang="en-GB" dirty="0" smtClean="0"/>
              <a:t>padding and packet extension capability </a:t>
            </a:r>
            <a:r>
              <a:rPr lang="en-GB" dirty="0"/>
              <a:t>field shall </a:t>
            </a:r>
            <a:r>
              <a:rPr lang="en-GB" dirty="0" smtClean="0"/>
              <a:t>be defined separately for STBC and non-STBC transmissions.</a:t>
            </a:r>
          </a:p>
          <a:p>
            <a:pPr>
              <a:buFont typeface="Arial" panose="020B0604020202020204" pitchFamily="34" charset="0"/>
              <a:buChar char="•"/>
            </a:pPr>
            <a:r>
              <a:rPr lang="en-GB" dirty="0" smtClean="0"/>
              <a:t>HE </a:t>
            </a:r>
            <a:r>
              <a:rPr lang="en-GB" dirty="0"/>
              <a:t>padding and packet extension </a:t>
            </a:r>
            <a:r>
              <a:rPr lang="en-GB" dirty="0" smtClean="0"/>
              <a:t>capability field content for STBC transmission is limited to </a:t>
            </a:r>
            <a:r>
              <a:rPr lang="en-GB" dirty="0" err="1" smtClean="0"/>
              <a:t>Nss</a:t>
            </a:r>
            <a:r>
              <a:rPr lang="en-GB" dirty="0" smtClean="0"/>
              <a:t> = 1.</a:t>
            </a:r>
          </a:p>
          <a:p>
            <a:pPr>
              <a:buFont typeface="Arial" panose="020B0604020202020204" pitchFamily="34" charset="0"/>
              <a:buChar char="•"/>
            </a:pPr>
            <a:endParaRPr lang="en-GB" dirty="0"/>
          </a:p>
          <a:p>
            <a:pPr>
              <a:buFont typeface="Arial" panose="020B0604020202020204" pitchFamily="34" charset="0"/>
              <a:buChar char="•"/>
            </a:pPr>
            <a:endParaRPr lang="en-GB" dirty="0" smtClean="0"/>
          </a:p>
          <a:p>
            <a:pPr>
              <a:buFont typeface="Arial" panose="020B0604020202020204" pitchFamily="34" charset="0"/>
              <a:buChar char="•"/>
            </a:pPr>
            <a:r>
              <a:rPr lang="en-GB" dirty="0" smtClean="0"/>
              <a:t>Y: 12</a:t>
            </a:r>
          </a:p>
          <a:p>
            <a:pPr>
              <a:buFont typeface="Arial" panose="020B0604020202020204" pitchFamily="34" charset="0"/>
              <a:buChar char="•"/>
            </a:pPr>
            <a:r>
              <a:rPr lang="en-GB" dirty="0" smtClean="0"/>
              <a:t>N: 28</a:t>
            </a:r>
          </a:p>
          <a:p>
            <a:pPr>
              <a:buFont typeface="Arial" panose="020B0604020202020204" pitchFamily="34" charset="0"/>
              <a:buChar char="•"/>
            </a:pPr>
            <a:r>
              <a:rPr lang="en-GB" dirty="0" smtClean="0"/>
              <a:t>A: 16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Daewon Lee,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3939847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1331r0 </a:t>
            </a:r>
            <a:r>
              <a:rPr lang="en-US" dirty="0" err="1" smtClean="0"/>
              <a:t>Strawpoll</a:t>
            </a:r>
            <a:r>
              <a:rPr lang="en-US" dirty="0" smtClean="0"/>
              <a:t> #2</a:t>
            </a:r>
            <a:endParaRPr lang="en-US" dirty="0"/>
          </a:p>
        </p:txBody>
      </p:sp>
      <p:sp>
        <p:nvSpPr>
          <p:cNvPr id="3" name="Content Placeholder 2"/>
          <p:cNvSpPr>
            <a:spLocks noGrp="1"/>
          </p:cNvSpPr>
          <p:nvPr>
            <p:ph idx="1"/>
          </p:nvPr>
        </p:nvSpPr>
        <p:spPr/>
        <p:txBody>
          <a:bodyPr>
            <a:normAutofit lnSpcReduction="10000"/>
          </a:bodyPr>
          <a:lstStyle/>
          <a:p>
            <a:r>
              <a:rPr lang="en-US" sz="2000" b="0" dirty="0"/>
              <a:t>D</a:t>
            </a:r>
            <a:r>
              <a:rPr lang="en-US" sz="2000" b="0" dirty="0" smtClean="0"/>
              <a:t>o you agree to the following concept:</a:t>
            </a:r>
          </a:p>
          <a:p>
            <a:pPr>
              <a:buFont typeface="Arial" panose="020B0604020202020204" pitchFamily="34" charset="0"/>
              <a:buChar char="•"/>
            </a:pPr>
            <a:r>
              <a:rPr lang="en-US" sz="2000" dirty="0" smtClean="0"/>
              <a:t>Maximum T</a:t>
            </a:r>
            <a:r>
              <a:rPr lang="en-US" sz="2000" baseline="-25000" dirty="0" smtClean="0"/>
              <a:t>PE</a:t>
            </a:r>
            <a:r>
              <a:rPr lang="en-US" sz="2000" dirty="0" smtClean="0"/>
              <a:t> of 0us, 8us, or 16us is determined by number of </a:t>
            </a:r>
            <a:r>
              <a:rPr lang="en-US" sz="2000" dirty="0" err="1" smtClean="0"/>
              <a:t>codewords</a:t>
            </a:r>
            <a:r>
              <a:rPr lang="en-US" sz="2000" dirty="0" smtClean="0"/>
              <a:t> in the last two OFDM symbols (denoted as </a:t>
            </a:r>
            <a:r>
              <a:rPr lang="en-US" sz="2000" dirty="0" err="1" smtClean="0"/>
              <a:t>N</a:t>
            </a:r>
            <a:r>
              <a:rPr lang="en-US" sz="2000" baseline="-25000" dirty="0" err="1" smtClean="0"/>
              <a:t>CW,left</a:t>
            </a:r>
            <a:r>
              <a:rPr lang="en-US" sz="2000" dirty="0" smtClean="0"/>
              <a:t>) containing information payload.</a:t>
            </a:r>
          </a:p>
          <a:p>
            <a:pPr>
              <a:buFont typeface="Arial" panose="020B0604020202020204" pitchFamily="34" charset="0"/>
              <a:buChar char="•"/>
            </a:pPr>
            <a:r>
              <a:rPr lang="en-US" sz="2000" dirty="0" smtClean="0"/>
              <a:t>Maximum T</a:t>
            </a:r>
            <a:r>
              <a:rPr lang="en-US" sz="2000" baseline="-25000" dirty="0" smtClean="0"/>
              <a:t>PE</a:t>
            </a:r>
            <a:r>
              <a:rPr lang="en-US" sz="2000" dirty="0" smtClean="0"/>
              <a:t> capability can be signaled using two threshold values threshold8 and threshold16, which determine the </a:t>
            </a:r>
            <a:r>
              <a:rPr lang="en-US" sz="2000" dirty="0" err="1"/>
              <a:t>N</a:t>
            </a:r>
            <a:r>
              <a:rPr lang="en-US" sz="2000" baseline="-25000" dirty="0" err="1"/>
              <a:t>CW,left</a:t>
            </a:r>
            <a:r>
              <a:rPr lang="en-US" sz="2000" baseline="-25000" dirty="0"/>
              <a:t> </a:t>
            </a:r>
            <a:r>
              <a:rPr lang="en-US" sz="2000" dirty="0" smtClean="0"/>
              <a:t>threshold for using max T</a:t>
            </a:r>
            <a:r>
              <a:rPr lang="en-US" sz="2000" baseline="-25000" dirty="0" smtClean="0"/>
              <a:t>PE</a:t>
            </a:r>
            <a:r>
              <a:rPr lang="en-US" sz="2000" dirty="0" smtClean="0"/>
              <a:t> of 8us or 16us, respectively. The threshold value will be common for all BW and N</a:t>
            </a:r>
            <a:r>
              <a:rPr lang="en-US" sz="2000" baseline="-25000" dirty="0" smtClean="0"/>
              <a:t>SS</a:t>
            </a:r>
            <a:r>
              <a:rPr lang="en-US" sz="2000" dirty="0" smtClean="0"/>
              <a:t>.</a:t>
            </a:r>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Y:12</a:t>
            </a:r>
          </a:p>
          <a:p>
            <a:pPr>
              <a:buFont typeface="Arial" panose="020B0604020202020204" pitchFamily="34" charset="0"/>
              <a:buChar char="•"/>
            </a:pPr>
            <a:r>
              <a:rPr lang="en-US" sz="2000" dirty="0" smtClean="0"/>
              <a:t>N:26</a:t>
            </a:r>
          </a:p>
          <a:p>
            <a:pPr>
              <a:buFont typeface="Arial" panose="020B0604020202020204" pitchFamily="34" charset="0"/>
              <a:buChar char="•"/>
            </a:pPr>
            <a:r>
              <a:rPr lang="en-US" sz="2000" dirty="0" smtClean="0"/>
              <a:t>A:13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Daewon Lee,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4090484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PM1</a:t>
            </a:r>
            <a:endParaRPr lang="en-US" dirty="0"/>
          </a:p>
        </p:txBody>
      </p:sp>
      <p:sp>
        <p:nvSpPr>
          <p:cNvPr id="3" name="Content Placeholder 2"/>
          <p:cNvSpPr>
            <a:spLocks noGrp="1"/>
          </p:cNvSpPr>
          <p:nvPr>
            <p:ph idx="1"/>
          </p:nvPr>
        </p:nvSpPr>
        <p:spPr/>
        <p:txBody>
          <a:bodyPr/>
          <a:lstStyle/>
          <a:p>
            <a:pPr eaLnBrk="1" fontAlgn="b" hangingPunct="1"/>
            <a:r>
              <a:rPr lang="en-CA" b="0" dirty="0"/>
              <a:t>11-15/1323 HE-STF Sequence</a:t>
            </a:r>
            <a:endParaRPr lang="en-US" b="0" dirty="0"/>
          </a:p>
          <a:p>
            <a:pPr eaLnBrk="1" fontAlgn="b" hangingPunct="1"/>
            <a:r>
              <a:rPr lang="en-CA" b="0" dirty="0"/>
              <a:t>11-15/1303 LTF Sequence Designs</a:t>
            </a:r>
          </a:p>
          <a:p>
            <a:pPr eaLnBrk="1" fontAlgn="b" hangingPunct="1"/>
            <a:r>
              <a:rPr lang="en-CA" b="0" dirty="0"/>
              <a:t>11-15/1334 HE-LTF Sequence Design</a:t>
            </a:r>
          </a:p>
          <a:p>
            <a:pPr eaLnBrk="1" fontAlgn="b" hangingPunct="1"/>
            <a:r>
              <a:rPr lang="en-CA" b="0" dirty="0"/>
              <a:t>11-15/1322 Channel Estimation Enhancement and Transmission Efficiency Improvement Using Beam-Change Indication and 1x HE-LTF</a:t>
            </a:r>
          </a:p>
          <a:p>
            <a:pPr eaLnBrk="1" fontAlgn="b" hangingPunct="1"/>
            <a:r>
              <a:rPr lang="en-CA" b="0" dirty="0" smtClean="0"/>
              <a:t>11-15/1315 </a:t>
            </a:r>
            <a:r>
              <a:rPr lang="en-CA" b="0" dirty="0"/>
              <a:t>HE-SIG-B Mapping and </a:t>
            </a:r>
            <a:r>
              <a:rPr lang="en-CA" b="0" dirty="0" smtClean="0"/>
              <a:t>Compression</a:t>
            </a:r>
          </a:p>
          <a:p>
            <a:pPr eaLnBrk="1" fontAlgn="b" hangingPunct="1"/>
            <a:r>
              <a:rPr lang="en-CA" b="0" dirty="0"/>
              <a:t>11-15/1324 MCS for HE-SIG-B</a:t>
            </a:r>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7526451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제목 1"/>
          <p:cNvSpPr>
            <a:spLocks noGrp="1"/>
          </p:cNvSpPr>
          <p:nvPr>
            <p:ph type="title"/>
          </p:nvPr>
        </p:nvSpPr>
        <p:spPr>
          <a:xfrm>
            <a:off x="685800" y="685800"/>
            <a:ext cx="7772400" cy="609600"/>
          </a:xfrm>
        </p:spPr>
        <p:txBody>
          <a:bodyPr/>
          <a:lstStyle/>
          <a:p>
            <a:r>
              <a:rPr lang="en-US" altLang="ko-KR" dirty="0" smtClean="0">
                <a:ea typeface="굴림" panose="020B0600000101010101" pitchFamily="34" charset="-127"/>
              </a:rPr>
              <a:t>1323r1 Straw </a:t>
            </a:r>
            <a:r>
              <a:rPr lang="en-US" altLang="ko-KR" dirty="0" smtClean="0">
                <a:ea typeface="굴림" panose="020B0600000101010101" pitchFamily="34" charset="-127"/>
              </a:rPr>
              <a:t>poll</a:t>
            </a:r>
            <a:endParaRPr lang="ko-KR" altLang="en-US" dirty="0" smtClean="0">
              <a:ea typeface="굴림" panose="020B0600000101010101" pitchFamily="34" charset="-127"/>
            </a:endParaRPr>
          </a:p>
        </p:txBody>
      </p:sp>
      <p:sp>
        <p:nvSpPr>
          <p:cNvPr id="25603" name="내용 개체 틀 2"/>
          <p:cNvSpPr>
            <a:spLocks noGrp="1"/>
          </p:cNvSpPr>
          <p:nvPr>
            <p:ph idx="1"/>
          </p:nvPr>
        </p:nvSpPr>
        <p:spPr>
          <a:xfrm>
            <a:off x="735013" y="1346200"/>
            <a:ext cx="7772400" cy="4521200"/>
          </a:xfrm>
        </p:spPr>
        <p:txBody>
          <a:bodyPr>
            <a:normAutofit lnSpcReduction="10000"/>
          </a:bodyPr>
          <a:lstStyle/>
          <a:p>
            <a:r>
              <a:rPr lang="en-US" altLang="ko-KR" sz="1400" dirty="0" smtClean="0">
                <a:ea typeface="굴림" panose="020B0600000101010101" pitchFamily="34" charset="-127"/>
              </a:rPr>
              <a:t>Do you agree to add the following HE-STF sequences for 0.8us and 1.6us periodicity to the 11ax SFD:</a:t>
            </a:r>
          </a:p>
          <a:p>
            <a:pPr lvl="1"/>
            <a:r>
              <a:rPr lang="en-US" altLang="ko-KR" sz="1200" b="1" i="1" dirty="0" smtClean="0">
                <a:ea typeface="굴림" panose="020B0600000101010101" pitchFamily="34" charset="-127"/>
              </a:rPr>
              <a:t>M</a:t>
            </a:r>
            <a:r>
              <a:rPr lang="en-US" altLang="ko-KR" sz="1200" dirty="0" smtClean="0">
                <a:ea typeface="굴림" panose="020B0600000101010101" pitchFamily="34" charset="-127"/>
              </a:rPr>
              <a:t> = {-1 -1 -1 +1 +1 +1 -1 +1 +1 +1 -1 +1 +1 -1 +1}</a:t>
            </a:r>
          </a:p>
          <a:p>
            <a:pPr lvl="1"/>
            <a:r>
              <a:rPr lang="en-US" altLang="ko-KR" sz="1200" dirty="0" smtClean="0">
                <a:ea typeface="굴림" panose="020B0600000101010101" pitchFamily="34" charset="-127"/>
              </a:rPr>
              <a:t>1x HE-STF sequences</a:t>
            </a:r>
            <a:endParaRPr lang="en-US" altLang="ko-KR" sz="1600" dirty="0" smtClean="0">
              <a:ea typeface="굴림" panose="020B0600000101010101" pitchFamily="34" charset="-127"/>
            </a:endParaRPr>
          </a:p>
          <a:p>
            <a:pPr lvl="2">
              <a:lnSpc>
                <a:spcPct val="120000"/>
              </a:lnSpc>
            </a:pPr>
            <a:r>
              <a:rPr lang="en-US" altLang="ko-KR" sz="1100" dirty="0" smtClean="0">
                <a:ea typeface="굴림" panose="020B0600000101010101" pitchFamily="34" charset="-127"/>
              </a:rPr>
              <a:t>20MHz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-112,112</a:t>
            </a:r>
            <a:r>
              <a:rPr lang="en-US" altLang="ko-KR" sz="1100" dirty="0" smtClean="0">
                <a:ea typeface="굴림" panose="020B0600000101010101" pitchFamily="34" charset="-127"/>
              </a:rPr>
              <a:t>(-112:16:112) = </a:t>
            </a:r>
            <a:r>
              <a:rPr lang="en-US" altLang="ko-KR" sz="1100" b="1" i="1" dirty="0" smtClean="0">
                <a:ea typeface="굴림" panose="020B0600000101010101" pitchFamily="34" charset="-127"/>
              </a:rPr>
              <a:t>M </a:t>
            </a:r>
            <a:r>
              <a:rPr lang="en-US" altLang="ko-KR" sz="1100" b="1" dirty="0" smtClean="0">
                <a:ea typeface="굴림" panose="020B0600000101010101" pitchFamily="34" charset="-127"/>
              </a:rPr>
              <a:t>*(1+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-112,112</a:t>
            </a:r>
            <a:r>
              <a:rPr lang="en-US" altLang="ko-KR" sz="1100" dirty="0" smtClean="0">
                <a:ea typeface="굴림" panose="020B0600000101010101" pitchFamily="34" charset="-127"/>
              </a:rPr>
              <a:t>(</a:t>
            </a:r>
            <a:r>
              <a:rPr lang="en-US" altLang="ko-KR" sz="1100" dirty="0" smtClean="0">
                <a:ea typeface="굴림" panose="020B0600000101010101" pitchFamily="34" charset="-127"/>
                <a:cs typeface="Arial" panose="020B0604020202020204" pitchFamily="34" charset="0"/>
              </a:rPr>
              <a:t>0</a:t>
            </a:r>
            <a:r>
              <a:rPr lang="en-US" altLang="ko-KR" sz="1100" dirty="0" smtClean="0">
                <a:ea typeface="굴림" panose="020B0600000101010101" pitchFamily="34" charset="-127"/>
              </a:rPr>
              <a:t>) = 0</a:t>
            </a:r>
          </a:p>
          <a:p>
            <a:pPr lvl="2">
              <a:lnSpc>
                <a:spcPct val="120000"/>
              </a:lnSpc>
            </a:pPr>
            <a:r>
              <a:rPr lang="en-US" altLang="ko-KR" sz="1100" dirty="0" smtClean="0">
                <a:ea typeface="굴림" panose="020B0600000101010101" pitchFamily="34" charset="-127"/>
              </a:rPr>
              <a:t>40MHz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-240,240</a:t>
            </a:r>
            <a:r>
              <a:rPr lang="en-US" altLang="ko-KR" sz="1100" dirty="0" smtClean="0">
                <a:ea typeface="굴림" panose="020B0600000101010101" pitchFamily="34" charset="-127"/>
              </a:rPr>
              <a:t>(-240:16:240)  =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0,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a:t>
            </a:r>
            <a:r>
              <a:rPr lang="en-US" altLang="ko-KR" sz="1100" b="1" dirty="0" smtClean="0">
                <a:ea typeface="굴림" panose="020B0600000101010101" pitchFamily="34" charset="-127"/>
              </a:rPr>
              <a:t>*(1+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p>
          <a:p>
            <a:pPr lvl="2">
              <a:lnSpc>
                <a:spcPct val="120000"/>
              </a:lnSpc>
            </a:pPr>
            <a:r>
              <a:rPr lang="en-US" altLang="ko-KR" sz="1100" dirty="0" smtClean="0">
                <a:ea typeface="굴림" panose="020B0600000101010101" pitchFamily="34" charset="-127"/>
              </a:rPr>
              <a:t>80MHz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-496,496</a:t>
            </a:r>
            <a:r>
              <a:rPr lang="en-US" altLang="ko-KR" sz="1100" dirty="0" smtClean="0">
                <a:ea typeface="굴림" panose="020B0600000101010101" pitchFamily="34" charset="-127"/>
              </a:rPr>
              <a:t>(-496:16:496)  =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0,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a:t>
            </a:r>
            <a:r>
              <a:rPr lang="en-US" altLang="ko-KR" sz="1100" b="1" dirty="0" smtClean="0">
                <a:ea typeface="굴림" panose="020B0600000101010101" pitchFamily="34" charset="-127"/>
              </a:rPr>
              <a:t>*(1+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endParaRPr lang="ko-KR" altLang="en-US" sz="1100" dirty="0" smtClean="0">
              <a:ea typeface="굴림" panose="020B0600000101010101" pitchFamily="34" charset="-127"/>
            </a:endParaRPr>
          </a:p>
          <a:p>
            <a:pPr lvl="1"/>
            <a:r>
              <a:rPr lang="en-US" altLang="ko-KR" sz="1200" dirty="0" smtClean="0">
                <a:ea typeface="굴림" panose="020B0600000101010101" pitchFamily="34" charset="-127"/>
              </a:rPr>
              <a:t>2x HE-STF sequences</a:t>
            </a:r>
            <a:endParaRPr lang="ko-KR" altLang="en-US" sz="1800" dirty="0" smtClean="0">
              <a:ea typeface="굴림" panose="020B0600000101010101" pitchFamily="34" charset="-127"/>
            </a:endParaRPr>
          </a:p>
          <a:p>
            <a:pPr lvl="2">
              <a:lnSpc>
                <a:spcPct val="120000"/>
              </a:lnSpc>
            </a:pPr>
            <a:r>
              <a:rPr lang="en-US" altLang="ko-KR" sz="1100" dirty="0" smtClean="0">
                <a:ea typeface="굴림" panose="020B0600000101010101" pitchFamily="34" charset="-127"/>
              </a:rPr>
              <a:t>20MHz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-120,120</a:t>
            </a:r>
            <a:r>
              <a:rPr lang="en-US" altLang="ko-KR" sz="1100" dirty="0" smtClean="0">
                <a:ea typeface="굴림" panose="020B0600000101010101" pitchFamily="34" charset="-127"/>
              </a:rPr>
              <a:t>(-120:8:120) =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0</a:t>
            </a:r>
            <a:r>
              <a:rPr lang="en-US" altLang="ko-KR" sz="1100" baseline="-25000" dirty="0" smtClean="0">
                <a:ea typeface="굴림" panose="020B0600000101010101" pitchFamily="34" charset="-127"/>
              </a:rPr>
              <a:t> </a:t>
            </a:r>
            <a:r>
              <a:rPr lang="en-US" altLang="ko-KR" sz="1100" dirty="0" smtClean="0">
                <a:ea typeface="굴림" panose="020B0600000101010101" pitchFamily="34" charset="-127"/>
              </a:rPr>
              <a:t>, </a:t>
            </a:r>
            <a:r>
              <a:rPr lang="en-US" altLang="ko-KR" sz="1100" i="1" dirty="0" smtClean="0">
                <a:ea typeface="굴림" panose="020B0600000101010101" pitchFamily="34" charset="-127"/>
              </a:rPr>
              <a:t>-</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a:t>
            </a:r>
            <a:r>
              <a:rPr lang="en-US" altLang="ko-KR" sz="1100" b="1" dirty="0" smtClean="0">
                <a:ea typeface="굴림" panose="020B0600000101010101" pitchFamily="34" charset="-127"/>
              </a:rPr>
              <a:t> *(1+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p>
          <a:p>
            <a:pPr lvl="2">
              <a:lnSpc>
                <a:spcPct val="120000"/>
              </a:lnSpc>
            </a:pPr>
            <a:r>
              <a:rPr lang="en-US" altLang="ko-KR" sz="1100" dirty="0" smtClean="0">
                <a:ea typeface="굴림" panose="020B0600000101010101" pitchFamily="34" charset="-127"/>
              </a:rPr>
              <a:t>40MHz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-248,248</a:t>
            </a:r>
            <a:r>
              <a:rPr lang="en-US" altLang="ko-KR" sz="1100" dirty="0" smtClean="0">
                <a:ea typeface="굴림" panose="020B0600000101010101" pitchFamily="34" charset="-127"/>
              </a:rPr>
              <a:t>(-248:8:248) =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0,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a:t>
            </a:r>
            <a:r>
              <a:rPr lang="en-US" altLang="ko-KR" sz="1100" b="1" dirty="0" smtClean="0">
                <a:ea typeface="굴림" panose="020B0600000101010101" pitchFamily="34" charset="-127"/>
              </a:rPr>
              <a:t>*(1+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endParaRPr lang="en-US" altLang="ko-KR" sz="1100" dirty="0" smtClean="0">
              <a:ea typeface="굴림" panose="020B0600000101010101" pitchFamily="34" charset="-127"/>
            </a:endParaRP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-248,248</a:t>
            </a:r>
            <a:r>
              <a:rPr lang="en-US" altLang="ko-KR" sz="1100" dirty="0" smtClean="0">
                <a:ea typeface="굴림" panose="020B0600000101010101" pitchFamily="34" charset="-127"/>
              </a:rPr>
              <a:t>(</a:t>
            </a:r>
            <a:r>
              <a:rPr lang="en-US" altLang="ko-KR" sz="1100" dirty="0" smtClean="0">
                <a:latin typeface="맑은 고딕" panose="020B0503020000020004" pitchFamily="34" charset="-127"/>
                <a:ea typeface="맑은 고딕" panose="020B0503020000020004" pitchFamily="34" charset="-127"/>
              </a:rPr>
              <a:t>±</a:t>
            </a:r>
            <a:r>
              <a:rPr lang="en-US" altLang="ko-KR" sz="1100" dirty="0" smtClean="0">
                <a:ea typeface="굴림" panose="020B0600000101010101" pitchFamily="34" charset="-127"/>
              </a:rPr>
              <a:t>248) = 0</a:t>
            </a:r>
          </a:p>
          <a:p>
            <a:pPr lvl="2">
              <a:lnSpc>
                <a:spcPct val="120000"/>
              </a:lnSpc>
            </a:pPr>
            <a:r>
              <a:rPr lang="en-US" altLang="ko-KR" sz="1100" dirty="0" smtClean="0">
                <a:ea typeface="굴림" panose="020B0600000101010101" pitchFamily="34" charset="-127"/>
              </a:rPr>
              <a:t>80MHz</a:t>
            </a: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-504,504</a:t>
            </a:r>
            <a:r>
              <a:rPr lang="en-US" altLang="ko-KR" sz="1100" dirty="0" smtClean="0">
                <a:ea typeface="굴림" panose="020B0600000101010101" pitchFamily="34" charset="-127"/>
              </a:rPr>
              <a:t> (-504:8:504) =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0,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1, -</a:t>
            </a:r>
            <a:r>
              <a:rPr lang="en-US" altLang="ko-KR" sz="1100" b="1" i="1" dirty="0" smtClean="0">
                <a:ea typeface="굴림" panose="020B0600000101010101" pitchFamily="34" charset="-127"/>
              </a:rPr>
              <a:t>M</a:t>
            </a:r>
            <a:r>
              <a:rPr lang="en-US" altLang="ko-KR" sz="1100" dirty="0" smtClean="0">
                <a:ea typeface="굴림" panose="020B0600000101010101" pitchFamily="34" charset="-127"/>
              </a:rPr>
              <a:t>} </a:t>
            </a:r>
            <a:r>
              <a:rPr lang="en-US" altLang="ko-KR" sz="1100" b="1" dirty="0" smtClean="0">
                <a:ea typeface="굴림" panose="020B0600000101010101" pitchFamily="34" charset="-127"/>
              </a:rPr>
              <a:t>*(1+</a:t>
            </a:r>
            <a:r>
              <a:rPr lang="en-US" altLang="ko-KR" sz="1100" b="1" i="1" dirty="0" smtClean="0">
                <a:ea typeface="굴림" panose="020B0600000101010101" pitchFamily="34" charset="-127"/>
              </a:rPr>
              <a:t>j</a:t>
            </a:r>
            <a:r>
              <a:rPr lang="en-US" altLang="ko-KR" sz="1100" b="1" dirty="0" smtClean="0">
                <a:ea typeface="굴림" panose="020B0600000101010101" pitchFamily="34" charset="-127"/>
              </a:rPr>
              <a:t>)*</a:t>
            </a:r>
            <a:r>
              <a:rPr lang="en-US" altLang="ko-KR" sz="1100" b="1" dirty="0" err="1" smtClean="0">
                <a:ea typeface="굴림" panose="020B0600000101010101" pitchFamily="34" charset="-127"/>
              </a:rPr>
              <a:t>sqrt</a:t>
            </a:r>
            <a:r>
              <a:rPr lang="en-US" altLang="ko-KR" sz="1100" b="1" dirty="0" smtClean="0">
                <a:ea typeface="굴림" panose="020B0600000101010101" pitchFamily="34" charset="-127"/>
              </a:rPr>
              <a:t>(1/2)</a:t>
            </a:r>
            <a:endParaRPr lang="en-US" altLang="ko-KR" sz="1100" dirty="0" smtClean="0">
              <a:ea typeface="굴림" panose="020B0600000101010101" pitchFamily="34" charset="-127"/>
            </a:endParaRPr>
          </a:p>
          <a:p>
            <a:pPr lvl="3">
              <a:lnSpc>
                <a:spcPct val="120000"/>
              </a:lnSpc>
            </a:pPr>
            <a:r>
              <a:rPr lang="en-US" altLang="ko-KR" sz="1100" dirty="0" smtClean="0">
                <a:ea typeface="굴림" panose="020B0600000101010101" pitchFamily="34" charset="-127"/>
              </a:rPr>
              <a:t>HES</a:t>
            </a:r>
            <a:r>
              <a:rPr lang="en-US" altLang="ko-KR" sz="1100" baseline="-25000" dirty="0" smtClean="0">
                <a:ea typeface="굴림" panose="020B0600000101010101" pitchFamily="34" charset="-127"/>
              </a:rPr>
              <a:t>-504,504</a:t>
            </a:r>
            <a:r>
              <a:rPr lang="en-US" altLang="ko-KR" sz="1100" dirty="0" smtClean="0">
                <a:ea typeface="굴림" panose="020B0600000101010101" pitchFamily="34" charset="-127"/>
              </a:rPr>
              <a:t>(</a:t>
            </a:r>
            <a:r>
              <a:rPr lang="en-US" altLang="ko-KR" sz="1100" dirty="0" smtClean="0">
                <a:latin typeface="맑은 고딕" panose="020B0503020000020004" pitchFamily="34" charset="-127"/>
                <a:ea typeface="맑은 고딕" panose="020B0503020000020004" pitchFamily="34" charset="-127"/>
              </a:rPr>
              <a:t>±</a:t>
            </a:r>
            <a:r>
              <a:rPr lang="en-US" altLang="ko-KR" sz="1100" dirty="0" smtClean="0">
                <a:ea typeface="굴림" panose="020B0600000101010101" pitchFamily="34" charset="-127"/>
              </a:rPr>
              <a:t>504) = 0</a:t>
            </a:r>
            <a:endParaRPr lang="ko-KR" altLang="en-US" sz="1800" dirty="0" smtClean="0">
              <a:ea typeface="굴림" panose="020B0600000101010101" pitchFamily="34" charset="-127"/>
            </a:endParaRPr>
          </a:p>
          <a:p>
            <a:endParaRPr lang="ko-KR" altLang="en-US" dirty="0" smtClean="0">
              <a:ea typeface="굴림" panose="020B0600000101010101" pitchFamily="34" charset="-127"/>
            </a:endParaRPr>
          </a:p>
        </p:txBody>
      </p:sp>
      <p:sp>
        <p:nvSpPr>
          <p:cNvPr id="5" name="바닥글 개체 틀 4"/>
          <p:cNvSpPr>
            <a:spLocks noGrp="1"/>
          </p:cNvSpPr>
          <p:nvPr>
            <p:ph type="ftr" sz="quarter" idx="4294967295"/>
          </p:nvPr>
        </p:nvSpPr>
        <p:spPr>
          <a:xfrm>
            <a:off x="6329363" y="6475413"/>
            <a:ext cx="2214562" cy="184150"/>
          </a:xfrm>
          <a:prstGeom prst="rect">
            <a:avLst/>
          </a:prstGeom>
        </p:spPr>
        <p:txBody>
          <a:bodyPr/>
          <a:lstStyle/>
          <a:p>
            <a:pPr>
              <a:defRPr/>
            </a:pPr>
            <a:r>
              <a:rPr lang="en-US" altLang="ko-KR" smtClean="0"/>
              <a:t>Eunsung Park, LG Electronics</a:t>
            </a:r>
            <a:endParaRPr lang="en-US" altLang="ko-KR"/>
          </a:p>
        </p:txBody>
      </p:sp>
      <p:sp>
        <p:nvSpPr>
          <p:cNvPr id="25605"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7CF358C2-6238-423D-807E-FB10524E0C52}" type="slidenum">
              <a:rPr lang="en-US" altLang="ko-KR" sz="1200" b="0">
                <a:cs typeface="Arial" panose="020B0604020202020204" pitchFamily="34" charset="0"/>
              </a:rPr>
              <a:pPr>
                <a:spcBef>
                  <a:spcPct val="0"/>
                </a:spcBef>
                <a:buFontTx/>
                <a:buNone/>
              </a:pPr>
              <a:t>35</a:t>
            </a:fld>
            <a:endParaRPr lang="en-US" altLang="ko-KR" sz="1200" b="0">
              <a:cs typeface="Arial" panose="020B0604020202020204" pitchFamily="34" charset="0"/>
            </a:endParaRPr>
          </a:p>
        </p:txBody>
      </p:sp>
      <p:sp>
        <p:nvSpPr>
          <p:cNvPr id="7" name="Date Placeholder 3"/>
          <p:cNvSpPr>
            <a:spLocks noGrp="1"/>
          </p:cNvSpPr>
          <p:nvPr>
            <p:ph type="dt" sz="quarter" idx="10"/>
          </p:nvPr>
        </p:nvSpPr>
        <p:spPr/>
        <p:txBody>
          <a:bodyPr/>
          <a:lstStyle/>
          <a:p>
            <a:pPr>
              <a:defRPr/>
            </a:pPr>
            <a:r>
              <a:rPr lang="en-US" altLang="ko-KR"/>
              <a:t>November 2015</a:t>
            </a:r>
          </a:p>
        </p:txBody>
      </p:sp>
      <p:sp>
        <p:nvSpPr>
          <p:cNvPr id="2" name="TextBox 1"/>
          <p:cNvSpPr txBox="1"/>
          <p:nvPr/>
        </p:nvSpPr>
        <p:spPr>
          <a:xfrm>
            <a:off x="682454" y="6085721"/>
            <a:ext cx="1862754" cy="369332"/>
          </a:xfrm>
          <a:prstGeom prst="rect">
            <a:avLst/>
          </a:prstGeom>
          <a:noFill/>
        </p:spPr>
        <p:txBody>
          <a:bodyPr wrap="none" rtlCol="0">
            <a:spAutoFit/>
          </a:bodyPr>
          <a:lstStyle/>
          <a:p>
            <a:r>
              <a:rPr lang="en-US" sz="1800" b="1" dirty="0" smtClean="0"/>
              <a:t>Y: 48, N: 0, A: 12</a:t>
            </a:r>
            <a:endParaRPr lang="en-US" sz="1800" b="1" dirty="0"/>
          </a:p>
        </p:txBody>
      </p:sp>
    </p:spTree>
    <p:extLst>
      <p:ext uri="{BB962C8B-B14F-4D97-AF65-F5344CB8AC3E}">
        <p14:creationId xmlns:p14="http://schemas.microsoft.com/office/powerpoint/2010/main" val="2488998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1303r0 Straw </a:t>
            </a:r>
            <a:r>
              <a:rPr lang="en-US" dirty="0" smtClean="0"/>
              <a:t>Poll #1</a:t>
            </a:r>
            <a:endParaRPr lang="en-US" dirty="0"/>
          </a:p>
        </p:txBody>
      </p:sp>
      <p:sp>
        <p:nvSpPr>
          <p:cNvPr id="3" name="Content Placeholder 2"/>
          <p:cNvSpPr>
            <a:spLocks noGrp="1"/>
          </p:cNvSpPr>
          <p:nvPr>
            <p:ph idx="1"/>
          </p:nvPr>
        </p:nvSpPr>
        <p:spPr>
          <a:xfrm>
            <a:off x="685800" y="1830387"/>
            <a:ext cx="7770813" cy="4113213"/>
          </a:xfrm>
        </p:spPr>
        <p:txBody>
          <a:bodyPr/>
          <a:lstStyle/>
          <a:p>
            <a:r>
              <a:rPr lang="en-US" sz="2000" dirty="0" smtClean="0">
                <a:solidFill>
                  <a:schemeClr val="tx1"/>
                </a:solidFill>
              </a:rPr>
              <a:t>Do you agree</a:t>
            </a:r>
            <a:r>
              <a:rPr lang="en-US" sz="2000" dirty="0">
                <a:solidFill>
                  <a:schemeClr val="tx1"/>
                </a:solidFill>
              </a:rPr>
              <a:t> </a:t>
            </a:r>
            <a:r>
              <a:rPr lang="en-US" sz="2000" dirty="0" smtClean="0">
                <a:solidFill>
                  <a:schemeClr val="tx1"/>
                </a:solidFill>
              </a:rPr>
              <a:t>to add the following texts into the SFD?</a:t>
            </a:r>
          </a:p>
          <a:p>
            <a:pPr lvl="1"/>
            <a:r>
              <a:rPr lang="en-US" sz="1600" dirty="0" smtClean="0">
                <a:solidFill>
                  <a:schemeClr val="tx1"/>
                </a:solidFill>
              </a:rPr>
              <a:t>A HE </a:t>
            </a:r>
            <a:r>
              <a:rPr lang="en-US" sz="1600" dirty="0">
                <a:solidFill>
                  <a:schemeClr val="tx1"/>
                </a:solidFill>
              </a:rPr>
              <a:t>LTF </a:t>
            </a:r>
            <a:r>
              <a:rPr lang="en-US" sz="1600" dirty="0" smtClean="0">
                <a:solidFill>
                  <a:schemeClr val="tx1"/>
                </a:solidFill>
              </a:rPr>
              <a:t>for 242SU shall reuse VHT</a:t>
            </a:r>
            <a:r>
              <a:rPr lang="en-US" sz="1600" baseline="-25000" dirty="0" smtClean="0">
                <a:solidFill>
                  <a:schemeClr val="tx1"/>
                </a:solidFill>
              </a:rPr>
              <a:t>-122,122</a:t>
            </a:r>
            <a:r>
              <a:rPr lang="en-US" sz="1600" dirty="0" smtClean="0">
                <a:solidFill>
                  <a:schemeClr val="tx1"/>
                </a:solidFill>
              </a:rPr>
              <a:t> with the same phase rotation </a:t>
            </a:r>
            <a:br>
              <a:rPr lang="en-US" sz="1600" dirty="0" smtClean="0">
                <a:solidFill>
                  <a:schemeClr val="tx1"/>
                </a:solidFill>
              </a:rPr>
            </a:br>
            <a:r>
              <a:rPr lang="en-US" sz="1600" dirty="0" smtClean="0">
                <a:solidFill>
                  <a:schemeClr val="tx1"/>
                </a:solidFill>
              </a:rPr>
              <a:t>[1, -1, -1, -1].</a:t>
            </a:r>
          </a:p>
          <a:p>
            <a:pPr lvl="2"/>
            <a:r>
              <a:rPr lang="en-US" sz="1400" dirty="0">
                <a:solidFill>
                  <a:schemeClr val="tx1"/>
                </a:solidFill>
              </a:rPr>
              <a:t>HELTF</a:t>
            </a:r>
            <a:r>
              <a:rPr lang="en-US" sz="1400" baseline="-25000" dirty="0">
                <a:solidFill>
                  <a:schemeClr val="tx1"/>
                </a:solidFill>
              </a:rPr>
              <a:t>242SU </a:t>
            </a:r>
            <a:r>
              <a:rPr lang="en-US" sz="1400" dirty="0">
                <a:solidFill>
                  <a:schemeClr val="tx1"/>
                </a:solidFill>
              </a:rPr>
              <a:t>= </a:t>
            </a:r>
            <a:r>
              <a:rPr lang="en-US" sz="1400" dirty="0" smtClean="0">
                <a:solidFill>
                  <a:schemeClr val="tx1"/>
                </a:solidFill>
              </a:rPr>
              <a:t>VHTLTF</a:t>
            </a:r>
            <a:r>
              <a:rPr lang="en-US" sz="1400" baseline="-25000" dirty="0" smtClean="0">
                <a:solidFill>
                  <a:schemeClr val="tx1"/>
                </a:solidFill>
              </a:rPr>
              <a:t>-122,122 </a:t>
            </a:r>
            <a:r>
              <a:rPr lang="en-US" sz="1400" dirty="0">
                <a:solidFill>
                  <a:schemeClr val="tx1"/>
                </a:solidFill>
              </a:rPr>
              <a:t>with the phase rotation of VHT80</a:t>
            </a:r>
            <a:endParaRPr lang="en-US" sz="1400" baseline="-25000" dirty="0">
              <a:solidFill>
                <a:schemeClr val="tx1"/>
              </a:solidFill>
            </a:endParaRPr>
          </a:p>
          <a:p>
            <a:pPr lvl="1"/>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November 2015</a:t>
            </a:r>
            <a:endParaRPr lang="en-GB" dirty="0"/>
          </a:p>
        </p:txBody>
      </p:sp>
      <p:sp>
        <p:nvSpPr>
          <p:cNvPr id="7" name="TextBox 6"/>
          <p:cNvSpPr txBox="1"/>
          <p:nvPr/>
        </p:nvSpPr>
        <p:spPr>
          <a:xfrm>
            <a:off x="1219200" y="5334000"/>
            <a:ext cx="1448025" cy="400110"/>
          </a:xfrm>
          <a:prstGeom prst="rect">
            <a:avLst/>
          </a:prstGeom>
          <a:noFill/>
        </p:spPr>
        <p:txBody>
          <a:bodyPr wrap="none" rtlCol="0">
            <a:spAutoFit/>
          </a:bodyPr>
          <a:lstStyle/>
          <a:p>
            <a:r>
              <a:rPr lang="en-US" sz="2000" b="1" dirty="0" smtClean="0"/>
              <a:t>Withdrawn</a:t>
            </a:r>
            <a:endParaRPr lang="en-US" sz="2000" b="1" dirty="0"/>
          </a:p>
        </p:txBody>
      </p:sp>
    </p:spTree>
    <p:extLst>
      <p:ext uri="{BB962C8B-B14F-4D97-AF65-F5344CB8AC3E}">
        <p14:creationId xmlns:p14="http://schemas.microsoft.com/office/powerpoint/2010/main" val="16168738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1303r0 Straw </a:t>
            </a:r>
            <a:r>
              <a:rPr lang="en-US" dirty="0" smtClean="0"/>
              <a:t>Poll #2</a:t>
            </a:r>
            <a:endParaRPr lang="en-US" dirty="0"/>
          </a:p>
        </p:txBody>
      </p:sp>
      <p:sp>
        <p:nvSpPr>
          <p:cNvPr id="3" name="Content Placeholder 2"/>
          <p:cNvSpPr>
            <a:spLocks noGrp="1"/>
          </p:cNvSpPr>
          <p:nvPr>
            <p:ph idx="1"/>
          </p:nvPr>
        </p:nvSpPr>
        <p:spPr>
          <a:xfrm>
            <a:off x="685800" y="1830387"/>
            <a:ext cx="7770813" cy="4113213"/>
          </a:xfrm>
        </p:spPr>
        <p:txBody>
          <a:bodyPr/>
          <a:lstStyle/>
          <a:p>
            <a:r>
              <a:rPr lang="en-US" sz="2000" dirty="0" smtClean="0">
                <a:solidFill>
                  <a:schemeClr val="tx1"/>
                </a:solidFill>
              </a:rPr>
              <a:t>Do you agree</a:t>
            </a:r>
            <a:r>
              <a:rPr lang="en-US" sz="2000" dirty="0">
                <a:solidFill>
                  <a:schemeClr val="tx1"/>
                </a:solidFill>
              </a:rPr>
              <a:t> </a:t>
            </a:r>
            <a:r>
              <a:rPr lang="en-US" sz="2000" dirty="0" smtClean="0">
                <a:solidFill>
                  <a:schemeClr val="tx1"/>
                </a:solidFill>
              </a:rPr>
              <a:t>to add the following texts into the SFD?</a:t>
            </a:r>
          </a:p>
          <a:p>
            <a:pPr marL="742950" lvl="2">
              <a:spcBef>
                <a:spcPts val="600"/>
              </a:spcBef>
            </a:pPr>
            <a:r>
              <a:rPr lang="en-US" sz="1600" dirty="0">
                <a:solidFill>
                  <a:schemeClr val="tx1"/>
                </a:solidFill>
              </a:rPr>
              <a:t>HE LTFs for 26RU, 52RU, and 106RU shall use the following sequences:</a:t>
            </a:r>
          </a:p>
          <a:p>
            <a:pPr marL="1200150" lvl="3">
              <a:spcBef>
                <a:spcPts val="600"/>
              </a:spcBef>
            </a:pPr>
            <a:r>
              <a:rPr lang="en-US" sz="1400" dirty="0">
                <a:solidFill>
                  <a:schemeClr val="tx1"/>
                </a:solidFill>
              </a:rPr>
              <a:t>HELTF</a:t>
            </a:r>
            <a:r>
              <a:rPr lang="en-US" sz="1400" baseline="-25000" dirty="0">
                <a:solidFill>
                  <a:schemeClr val="tx1"/>
                </a:solidFill>
              </a:rPr>
              <a:t>26RU</a:t>
            </a:r>
            <a:r>
              <a:rPr lang="en-US" sz="1400" dirty="0">
                <a:solidFill>
                  <a:schemeClr val="tx1"/>
                </a:solidFill>
              </a:rPr>
              <a:t> ={1,-1,1,1,-1,-1,-1,-1,1,1,1,-1,1,1,1,-1,1,1,1,-1,1,1,-1,-1,-1,-1}</a:t>
            </a:r>
          </a:p>
          <a:p>
            <a:pPr marL="1200150" lvl="3">
              <a:spcBef>
                <a:spcPts val="600"/>
              </a:spcBef>
            </a:pPr>
            <a:r>
              <a:rPr lang="en-US" sz="1400" dirty="0">
                <a:solidFill>
                  <a:schemeClr val="tx1"/>
                </a:solidFill>
              </a:rPr>
              <a:t>HELTF</a:t>
            </a:r>
            <a:r>
              <a:rPr lang="en-US" sz="1400" baseline="-25000" dirty="0">
                <a:solidFill>
                  <a:schemeClr val="tx1"/>
                </a:solidFill>
              </a:rPr>
              <a:t>52RU </a:t>
            </a:r>
            <a:r>
              <a:rPr lang="en-US" sz="1400" dirty="0">
                <a:solidFill>
                  <a:schemeClr val="tx1"/>
                </a:solidFill>
              </a:rPr>
              <a:t>= {HELTF</a:t>
            </a:r>
            <a:r>
              <a:rPr lang="en-US" sz="1400" baseline="-25000" dirty="0">
                <a:solidFill>
                  <a:schemeClr val="tx1"/>
                </a:solidFill>
              </a:rPr>
              <a:t>26RU</a:t>
            </a:r>
            <a:r>
              <a:rPr lang="en-US" sz="1400" dirty="0">
                <a:solidFill>
                  <a:schemeClr val="tx1"/>
                </a:solidFill>
              </a:rPr>
              <a:t>(1:13), -HELTF</a:t>
            </a:r>
            <a:r>
              <a:rPr lang="en-US" sz="1400" baseline="-25000" dirty="0">
                <a:solidFill>
                  <a:schemeClr val="tx1"/>
                </a:solidFill>
              </a:rPr>
              <a:t>26RU</a:t>
            </a:r>
            <a:r>
              <a:rPr lang="en-US" sz="1400" dirty="0">
                <a:solidFill>
                  <a:schemeClr val="tx1"/>
                </a:solidFill>
              </a:rPr>
              <a:t>(14:26), -HELTF</a:t>
            </a:r>
            <a:r>
              <a:rPr lang="en-US" sz="1400" baseline="-25000" dirty="0">
                <a:solidFill>
                  <a:schemeClr val="tx1"/>
                </a:solidFill>
              </a:rPr>
              <a:t>26RU</a:t>
            </a:r>
            <a:r>
              <a:rPr lang="en-US" sz="1400" dirty="0">
                <a:solidFill>
                  <a:schemeClr val="tx1"/>
                </a:solidFill>
              </a:rPr>
              <a:t>}</a:t>
            </a:r>
          </a:p>
          <a:p>
            <a:pPr marL="1200150" lvl="3">
              <a:spcBef>
                <a:spcPts val="600"/>
              </a:spcBef>
            </a:pPr>
            <a:r>
              <a:rPr lang="en-US" sz="1400" dirty="0">
                <a:solidFill>
                  <a:schemeClr val="tx1"/>
                </a:solidFill>
              </a:rPr>
              <a:t>HELTF</a:t>
            </a:r>
            <a:r>
              <a:rPr lang="en-US" sz="1400" baseline="-25000" dirty="0">
                <a:solidFill>
                  <a:schemeClr val="tx1"/>
                </a:solidFill>
              </a:rPr>
              <a:t>106RU</a:t>
            </a:r>
            <a:r>
              <a:rPr lang="en-US" sz="1400" dirty="0">
                <a:solidFill>
                  <a:schemeClr val="tx1"/>
                </a:solidFill>
              </a:rPr>
              <a:t> = {HELTF</a:t>
            </a:r>
            <a:r>
              <a:rPr lang="en-US" sz="1400" baseline="-25000" dirty="0">
                <a:solidFill>
                  <a:schemeClr val="tx1"/>
                </a:solidFill>
              </a:rPr>
              <a:t>26RU</a:t>
            </a:r>
            <a:r>
              <a:rPr lang="en-US" sz="1400" dirty="0">
                <a:solidFill>
                  <a:schemeClr val="tx1"/>
                </a:solidFill>
              </a:rPr>
              <a:t>,   1, -HELTF</a:t>
            </a:r>
            <a:r>
              <a:rPr lang="en-US" sz="1400" baseline="-25000" dirty="0">
                <a:solidFill>
                  <a:schemeClr val="tx1"/>
                </a:solidFill>
              </a:rPr>
              <a:t>26RU</a:t>
            </a:r>
            <a:r>
              <a:rPr lang="en-US" sz="1400" dirty="0">
                <a:solidFill>
                  <a:schemeClr val="tx1"/>
                </a:solidFill>
              </a:rPr>
              <a:t>, -HELTF</a:t>
            </a:r>
            <a:r>
              <a:rPr lang="en-US" sz="1400" baseline="-25000" dirty="0">
                <a:solidFill>
                  <a:schemeClr val="tx1"/>
                </a:solidFill>
              </a:rPr>
              <a:t>26RU</a:t>
            </a:r>
            <a:r>
              <a:rPr lang="en-US" sz="1400" dirty="0">
                <a:solidFill>
                  <a:schemeClr val="tx1"/>
                </a:solidFill>
              </a:rPr>
              <a:t>, 1, -HELTF</a:t>
            </a:r>
            <a:r>
              <a:rPr lang="en-US" sz="1400" baseline="-25000" dirty="0">
                <a:solidFill>
                  <a:schemeClr val="tx1"/>
                </a:solidFill>
              </a:rPr>
              <a:t>26RU</a:t>
            </a:r>
            <a:r>
              <a:rPr lang="en-US" sz="1400" dirty="0">
                <a:solidFill>
                  <a:schemeClr val="tx1"/>
                </a:solidFill>
              </a:rPr>
              <a:t>} </a:t>
            </a:r>
          </a:p>
          <a:p>
            <a:pPr marL="742950" lvl="2">
              <a:spcBef>
                <a:spcPts val="600"/>
              </a:spcBef>
            </a:pPr>
            <a:endParaRPr lang="en-US" sz="1600" dirty="0">
              <a:solidFill>
                <a:schemeClr val="tx1"/>
              </a:solidFill>
            </a:endParaRPr>
          </a:p>
          <a:p>
            <a:endParaRPr lang="en-US" sz="2000" dirty="0" smtClean="0">
              <a:solidFill>
                <a:schemeClr val="tx1"/>
              </a:solidFill>
            </a:endParaRPr>
          </a:p>
          <a:p>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November 2015</a:t>
            </a:r>
            <a:endParaRPr lang="en-GB" dirty="0"/>
          </a:p>
        </p:txBody>
      </p:sp>
      <p:sp>
        <p:nvSpPr>
          <p:cNvPr id="7" name="Rectangle 6"/>
          <p:cNvSpPr/>
          <p:nvPr/>
        </p:nvSpPr>
        <p:spPr>
          <a:xfrm>
            <a:off x="740356" y="5410200"/>
            <a:ext cx="1195648" cy="338554"/>
          </a:xfrm>
          <a:prstGeom prst="rect">
            <a:avLst/>
          </a:prstGeom>
        </p:spPr>
        <p:txBody>
          <a:bodyPr wrap="none">
            <a:spAutoFit/>
          </a:bodyPr>
          <a:lstStyle/>
          <a:p>
            <a:r>
              <a:rPr lang="en-US" sz="1600" b="1" dirty="0"/>
              <a:t>Withdrawn</a:t>
            </a:r>
            <a:endParaRPr lang="en-US" sz="1600" b="1" dirty="0"/>
          </a:p>
        </p:txBody>
      </p:sp>
    </p:spTree>
    <p:extLst>
      <p:ext uri="{BB962C8B-B14F-4D97-AF65-F5344CB8AC3E}">
        <p14:creationId xmlns:p14="http://schemas.microsoft.com/office/powerpoint/2010/main" val="31878945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1303r0 Straw </a:t>
            </a:r>
            <a:r>
              <a:rPr lang="en-US" dirty="0" smtClean="0"/>
              <a:t>Poll #3</a:t>
            </a:r>
            <a:endParaRPr lang="en-US" dirty="0"/>
          </a:p>
        </p:txBody>
      </p:sp>
      <p:sp>
        <p:nvSpPr>
          <p:cNvPr id="3" name="Content Placeholder 2"/>
          <p:cNvSpPr>
            <a:spLocks noGrp="1"/>
          </p:cNvSpPr>
          <p:nvPr>
            <p:ph idx="1"/>
          </p:nvPr>
        </p:nvSpPr>
        <p:spPr>
          <a:xfrm>
            <a:off x="724693" y="1831975"/>
            <a:ext cx="7770813" cy="4113213"/>
          </a:xfrm>
        </p:spPr>
        <p:txBody>
          <a:bodyPr/>
          <a:lstStyle/>
          <a:p>
            <a:r>
              <a:rPr lang="en-US" sz="2000" dirty="0" smtClean="0">
                <a:solidFill>
                  <a:schemeClr val="tx1"/>
                </a:solidFill>
              </a:rPr>
              <a:t>Do you agree</a:t>
            </a:r>
            <a:r>
              <a:rPr lang="en-US" sz="2000" dirty="0">
                <a:solidFill>
                  <a:schemeClr val="tx1"/>
                </a:solidFill>
              </a:rPr>
              <a:t> </a:t>
            </a:r>
            <a:r>
              <a:rPr lang="en-US" sz="2000" dirty="0" smtClean="0">
                <a:solidFill>
                  <a:schemeClr val="tx1"/>
                </a:solidFill>
              </a:rPr>
              <a:t>to add the following texts into the SFD?</a:t>
            </a:r>
          </a:p>
          <a:p>
            <a:pPr lvl="1"/>
            <a:r>
              <a:rPr lang="en-US" sz="1600" dirty="0" smtClean="0">
                <a:solidFill>
                  <a:schemeClr val="tx1"/>
                </a:solidFill>
              </a:rPr>
              <a:t>A HE </a:t>
            </a:r>
            <a:r>
              <a:rPr lang="en-US" sz="1600" dirty="0">
                <a:solidFill>
                  <a:schemeClr val="tx1"/>
                </a:solidFill>
              </a:rPr>
              <a:t>LTF </a:t>
            </a:r>
            <a:r>
              <a:rPr lang="en-US" sz="1600" dirty="0" smtClean="0">
                <a:solidFill>
                  <a:schemeClr val="tx1"/>
                </a:solidFill>
              </a:rPr>
              <a:t>for 242RU shall use VHT</a:t>
            </a:r>
            <a:r>
              <a:rPr lang="en-US" sz="1600" baseline="-25000" dirty="0" smtClean="0">
                <a:solidFill>
                  <a:schemeClr val="tx1"/>
                </a:solidFill>
              </a:rPr>
              <a:t>-122,122</a:t>
            </a:r>
            <a:r>
              <a:rPr lang="en-US" sz="1600" dirty="0" smtClean="0">
                <a:solidFill>
                  <a:schemeClr val="tx1"/>
                </a:solidFill>
              </a:rPr>
              <a:t> removing zeros with the phase rotation [1, -1, -1, -1].</a:t>
            </a:r>
          </a:p>
          <a:p>
            <a:pPr marL="1200150" lvl="3">
              <a:spcBef>
                <a:spcPts val="600"/>
              </a:spcBef>
            </a:pPr>
            <a:r>
              <a:rPr lang="en-US" sz="1400" dirty="0">
                <a:solidFill>
                  <a:schemeClr val="tx1"/>
                </a:solidFill>
              </a:rPr>
              <a:t>HELTF</a:t>
            </a:r>
            <a:r>
              <a:rPr lang="en-US" sz="1400" baseline="-25000" dirty="0">
                <a:solidFill>
                  <a:schemeClr val="tx1"/>
                </a:solidFill>
              </a:rPr>
              <a:t>242RU </a:t>
            </a:r>
            <a:r>
              <a:rPr lang="en-US" sz="1400" dirty="0">
                <a:solidFill>
                  <a:schemeClr val="tx1"/>
                </a:solidFill>
              </a:rPr>
              <a:t>= {VHTLTF</a:t>
            </a:r>
            <a:r>
              <a:rPr lang="en-US" sz="1400" baseline="-25000" dirty="0">
                <a:solidFill>
                  <a:schemeClr val="tx1"/>
                </a:solidFill>
              </a:rPr>
              <a:t>-122,122left</a:t>
            </a:r>
            <a:r>
              <a:rPr lang="en-US" sz="1400" dirty="0">
                <a:solidFill>
                  <a:schemeClr val="tx1"/>
                </a:solidFill>
              </a:rPr>
              <a:t>(1:60), -VHTLTF</a:t>
            </a:r>
            <a:r>
              <a:rPr lang="en-US" sz="1400" baseline="-25000" dirty="0">
                <a:solidFill>
                  <a:schemeClr val="tx1"/>
                </a:solidFill>
              </a:rPr>
              <a:t>-122,122left</a:t>
            </a:r>
            <a:r>
              <a:rPr lang="en-US" sz="1400" dirty="0">
                <a:solidFill>
                  <a:schemeClr val="tx1"/>
                </a:solidFill>
              </a:rPr>
              <a:t>(61:121), </a:t>
            </a:r>
            <a:r>
              <a:rPr lang="en-US" sz="1400" dirty="0" smtClean="0">
                <a:solidFill>
                  <a:schemeClr val="tx1"/>
                </a:solidFill>
              </a:rPr>
              <a:t/>
            </a:r>
            <a:br>
              <a:rPr lang="en-US" sz="1400" dirty="0" smtClean="0">
                <a:solidFill>
                  <a:schemeClr val="tx1"/>
                </a:solidFill>
              </a:rPr>
            </a:br>
            <a:r>
              <a:rPr lang="en-US" sz="1400" dirty="0" smtClean="0">
                <a:solidFill>
                  <a:schemeClr val="tx1"/>
                </a:solidFill>
              </a:rPr>
              <a:t>			-</a:t>
            </a:r>
            <a:r>
              <a:rPr lang="en-US" sz="1400" dirty="0">
                <a:solidFill>
                  <a:schemeClr val="tx1"/>
                </a:solidFill>
              </a:rPr>
              <a:t>VHTLTF</a:t>
            </a:r>
            <a:r>
              <a:rPr lang="en-US" sz="1400" baseline="-25000" dirty="0">
                <a:solidFill>
                  <a:schemeClr val="tx1"/>
                </a:solidFill>
              </a:rPr>
              <a:t>-122,122right</a:t>
            </a:r>
            <a:r>
              <a:rPr lang="en-US" sz="1400" dirty="0">
                <a:solidFill>
                  <a:schemeClr val="tx1"/>
                </a:solidFill>
              </a:rPr>
              <a:t>(1:121</a:t>
            </a:r>
            <a:r>
              <a:rPr lang="en-US" sz="1400" dirty="0" smtClean="0">
                <a:solidFill>
                  <a:schemeClr val="tx1"/>
                </a:solidFill>
              </a:rPr>
              <a:t>)}, </a:t>
            </a:r>
          </a:p>
          <a:p>
            <a:pPr marL="2057400" lvl="5">
              <a:spcBef>
                <a:spcPts val="600"/>
              </a:spcBef>
            </a:pPr>
            <a:r>
              <a:rPr lang="en-US" sz="1400" dirty="0">
                <a:solidFill>
                  <a:schemeClr val="tx1"/>
                </a:solidFill>
              </a:rPr>
              <a:t>	</a:t>
            </a:r>
            <a:r>
              <a:rPr lang="en-US" sz="1400" dirty="0" smtClean="0">
                <a:solidFill>
                  <a:schemeClr val="tx1"/>
                </a:solidFill>
              </a:rPr>
              <a:t>	 where </a:t>
            </a:r>
            <a:r>
              <a:rPr lang="en-US" sz="1400" dirty="0">
                <a:solidFill>
                  <a:schemeClr val="tx1"/>
                </a:solidFill>
              </a:rPr>
              <a:t>VHTLTF</a:t>
            </a:r>
            <a:r>
              <a:rPr lang="en-US" sz="1400" baseline="-25000" dirty="0">
                <a:solidFill>
                  <a:schemeClr val="tx1"/>
                </a:solidFill>
              </a:rPr>
              <a:t>-122,122left</a:t>
            </a:r>
            <a:r>
              <a:rPr lang="en-US" sz="1400" dirty="0">
                <a:solidFill>
                  <a:schemeClr val="tx1"/>
                </a:solidFill>
              </a:rPr>
              <a:t> and VHTLTF</a:t>
            </a:r>
            <a:r>
              <a:rPr lang="en-US" sz="1400" baseline="-25000" dirty="0">
                <a:solidFill>
                  <a:schemeClr val="tx1"/>
                </a:solidFill>
              </a:rPr>
              <a:t>-122,122right</a:t>
            </a:r>
            <a:r>
              <a:rPr lang="en-US" sz="1400" dirty="0">
                <a:solidFill>
                  <a:schemeClr val="tx1"/>
                </a:solidFill>
              </a:rPr>
              <a:t> are 121-length sequences </a:t>
            </a:r>
            <a:br>
              <a:rPr lang="en-US" sz="1400" dirty="0">
                <a:solidFill>
                  <a:schemeClr val="tx1"/>
                </a:solidFill>
              </a:rPr>
            </a:br>
            <a:r>
              <a:rPr lang="en-US" sz="1400" dirty="0">
                <a:solidFill>
                  <a:schemeClr val="tx1"/>
                </a:solidFill>
              </a:rPr>
              <a:t>	</a:t>
            </a:r>
            <a:r>
              <a:rPr lang="en-US" sz="1400" dirty="0" smtClean="0">
                <a:solidFill>
                  <a:schemeClr val="tx1"/>
                </a:solidFill>
              </a:rPr>
              <a:t> </a:t>
            </a:r>
            <a:r>
              <a:rPr lang="en-US" sz="1400" dirty="0">
                <a:solidFill>
                  <a:schemeClr val="tx1"/>
                </a:solidFill>
              </a:rPr>
              <a:t>in the left and right sides of 3 DCs in VHTLTF</a:t>
            </a:r>
            <a:r>
              <a:rPr lang="en-US" sz="1400" baseline="-25000" dirty="0">
                <a:solidFill>
                  <a:schemeClr val="tx1"/>
                </a:solidFill>
              </a:rPr>
              <a:t>-122,122</a:t>
            </a:r>
            <a:r>
              <a:rPr lang="en-US" sz="1400" dirty="0">
                <a:solidFill>
                  <a:schemeClr val="tx1"/>
                </a:solidFill>
              </a:rPr>
              <a:t>, respectively</a:t>
            </a:r>
            <a:endParaRPr lang="en-US" altLang="ko-KR" sz="1400" dirty="0">
              <a:solidFill>
                <a:schemeClr val="tx1"/>
              </a:solidFill>
            </a:endParaRPr>
          </a:p>
          <a:p>
            <a:pPr lvl="1"/>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November 2015</a:t>
            </a:r>
            <a:endParaRPr lang="en-GB" dirty="0"/>
          </a:p>
        </p:txBody>
      </p:sp>
      <p:sp>
        <p:nvSpPr>
          <p:cNvPr id="7" name="Rectangle 6"/>
          <p:cNvSpPr/>
          <p:nvPr/>
        </p:nvSpPr>
        <p:spPr>
          <a:xfrm>
            <a:off x="778993" y="5562600"/>
            <a:ext cx="1321837" cy="369332"/>
          </a:xfrm>
          <a:prstGeom prst="rect">
            <a:avLst/>
          </a:prstGeom>
        </p:spPr>
        <p:txBody>
          <a:bodyPr wrap="none">
            <a:spAutoFit/>
          </a:bodyPr>
          <a:lstStyle/>
          <a:p>
            <a:r>
              <a:rPr lang="en-US" sz="1800" b="1" dirty="0"/>
              <a:t>Withdrawn</a:t>
            </a:r>
            <a:endParaRPr lang="en-US" sz="1800" b="1" dirty="0"/>
          </a:p>
        </p:txBody>
      </p:sp>
    </p:spTree>
    <p:extLst>
      <p:ext uri="{BB962C8B-B14F-4D97-AF65-F5344CB8AC3E}">
        <p14:creationId xmlns:p14="http://schemas.microsoft.com/office/powerpoint/2010/main" val="21638353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1303r0 Straw </a:t>
            </a:r>
            <a:r>
              <a:rPr lang="en-US" dirty="0"/>
              <a:t>Poll </a:t>
            </a:r>
            <a:r>
              <a:rPr lang="en-US" dirty="0" smtClean="0"/>
              <a:t>#4</a:t>
            </a:r>
            <a:endParaRPr lang="en-US" dirty="0"/>
          </a:p>
        </p:txBody>
      </p:sp>
      <p:sp>
        <p:nvSpPr>
          <p:cNvPr id="3" name="Content Placeholder 2"/>
          <p:cNvSpPr>
            <a:spLocks noGrp="1"/>
          </p:cNvSpPr>
          <p:nvPr>
            <p:ph idx="1"/>
          </p:nvPr>
        </p:nvSpPr>
        <p:spPr/>
        <p:txBody>
          <a:bodyPr/>
          <a:lstStyle/>
          <a:p>
            <a:r>
              <a:rPr lang="en-US" sz="2000" dirty="0">
                <a:solidFill>
                  <a:schemeClr val="tx1"/>
                </a:solidFill>
              </a:rPr>
              <a:t>Do you agree </a:t>
            </a:r>
            <a:r>
              <a:rPr lang="en-US" sz="2000" dirty="0" smtClean="0">
                <a:solidFill>
                  <a:schemeClr val="tx1"/>
                </a:solidFill>
              </a:rPr>
              <a:t>to add the following texts into the SFD?</a:t>
            </a:r>
          </a:p>
          <a:p>
            <a:pPr lvl="1"/>
            <a:r>
              <a:rPr lang="en-US" sz="1600" dirty="0" smtClean="0">
                <a:solidFill>
                  <a:schemeClr val="tx1"/>
                </a:solidFill>
              </a:rPr>
              <a:t>HE LTF sequences for </a:t>
            </a:r>
            <a:r>
              <a:rPr lang="en-US" sz="1600" dirty="0">
                <a:solidFill>
                  <a:schemeClr val="tx1"/>
                </a:solidFill>
              </a:rPr>
              <a:t>484RU, 484SU, and 996SU shall be made from concatenations of the HELTF sequence for 242RU in frequency </a:t>
            </a:r>
            <a:r>
              <a:rPr lang="en-US" sz="1600" dirty="0" smtClean="0">
                <a:solidFill>
                  <a:schemeClr val="tx1"/>
                </a:solidFill>
              </a:rPr>
              <a:t>domain, as shown in the followings:</a:t>
            </a:r>
            <a:endParaRPr lang="en-US" sz="1600" dirty="0">
              <a:solidFill>
                <a:schemeClr val="tx1"/>
              </a:solidFill>
            </a:endParaRPr>
          </a:p>
          <a:p>
            <a:pPr marL="1200150" lvl="3">
              <a:spcBef>
                <a:spcPts val="600"/>
              </a:spcBef>
            </a:pPr>
            <a:r>
              <a:rPr lang="en-US" sz="1400" dirty="0">
                <a:solidFill>
                  <a:schemeClr val="tx1"/>
                </a:solidFill>
              </a:rPr>
              <a:t>HELTF</a:t>
            </a:r>
            <a:r>
              <a:rPr lang="en-US" sz="1400" baseline="-25000" dirty="0">
                <a:solidFill>
                  <a:schemeClr val="tx1"/>
                </a:solidFill>
              </a:rPr>
              <a:t>484RU</a:t>
            </a:r>
            <a:r>
              <a:rPr lang="en-US" sz="1400" dirty="0">
                <a:solidFill>
                  <a:schemeClr val="tx1"/>
                </a:solidFill>
              </a:rPr>
              <a:t> = {HELTF</a:t>
            </a:r>
            <a:r>
              <a:rPr lang="en-US" sz="1400" baseline="-25000" dirty="0">
                <a:solidFill>
                  <a:schemeClr val="tx1"/>
                </a:solidFill>
              </a:rPr>
              <a:t>242RU</a:t>
            </a:r>
            <a:r>
              <a:rPr lang="en-US" sz="1400" dirty="0">
                <a:solidFill>
                  <a:schemeClr val="tx1"/>
                </a:solidFill>
              </a:rPr>
              <a:t>, HELTF</a:t>
            </a:r>
            <a:r>
              <a:rPr lang="en-US" sz="1400" baseline="-25000" dirty="0">
                <a:solidFill>
                  <a:schemeClr val="tx1"/>
                </a:solidFill>
              </a:rPr>
              <a:t>242RU</a:t>
            </a:r>
            <a:r>
              <a:rPr lang="en-US" sz="1400" dirty="0">
                <a:solidFill>
                  <a:schemeClr val="tx1"/>
                </a:solidFill>
              </a:rPr>
              <a:t>}</a:t>
            </a:r>
          </a:p>
          <a:p>
            <a:pPr marL="1200150" lvl="3">
              <a:spcBef>
                <a:spcPts val="600"/>
              </a:spcBef>
            </a:pPr>
            <a:r>
              <a:rPr lang="en-US" sz="1400" dirty="0">
                <a:solidFill>
                  <a:schemeClr val="tx1"/>
                </a:solidFill>
              </a:rPr>
              <a:t>HELTF</a:t>
            </a:r>
            <a:r>
              <a:rPr lang="en-US" sz="1400" baseline="-25000" dirty="0">
                <a:solidFill>
                  <a:schemeClr val="tx1"/>
                </a:solidFill>
              </a:rPr>
              <a:t>484SU</a:t>
            </a:r>
            <a:r>
              <a:rPr lang="en-US" sz="1400" dirty="0">
                <a:solidFill>
                  <a:schemeClr val="tx1"/>
                </a:solidFill>
              </a:rPr>
              <a:t> = {HELTF</a:t>
            </a:r>
            <a:r>
              <a:rPr lang="en-US" sz="1400" baseline="-25000" dirty="0">
                <a:solidFill>
                  <a:schemeClr val="tx1"/>
                </a:solidFill>
              </a:rPr>
              <a:t>242RU</a:t>
            </a:r>
            <a:r>
              <a:rPr lang="en-US" sz="1400" dirty="0">
                <a:solidFill>
                  <a:schemeClr val="tx1"/>
                </a:solidFill>
              </a:rPr>
              <a:t>, 0, 0, 0, 0, 0, HELTF</a:t>
            </a:r>
            <a:r>
              <a:rPr lang="en-US" sz="1400" baseline="-25000" dirty="0">
                <a:solidFill>
                  <a:schemeClr val="tx1"/>
                </a:solidFill>
              </a:rPr>
              <a:t>242RU</a:t>
            </a:r>
            <a:r>
              <a:rPr lang="en-US" sz="1400" dirty="0">
                <a:solidFill>
                  <a:schemeClr val="tx1"/>
                </a:solidFill>
              </a:rPr>
              <a:t>}</a:t>
            </a:r>
          </a:p>
          <a:p>
            <a:pPr marL="1200150" lvl="3">
              <a:spcBef>
                <a:spcPts val="600"/>
              </a:spcBef>
            </a:pPr>
            <a:r>
              <a:rPr lang="en-US" sz="1400" dirty="0">
                <a:solidFill>
                  <a:schemeClr val="tx1"/>
                </a:solidFill>
              </a:rPr>
              <a:t>HELTF</a:t>
            </a:r>
            <a:r>
              <a:rPr lang="en-US" sz="1400" baseline="-25000" dirty="0">
                <a:solidFill>
                  <a:schemeClr val="tx1"/>
                </a:solidFill>
              </a:rPr>
              <a:t>996SU</a:t>
            </a:r>
            <a:r>
              <a:rPr lang="en-US" sz="1400" dirty="0">
                <a:solidFill>
                  <a:schemeClr val="tx1"/>
                </a:solidFill>
              </a:rPr>
              <a:t> = {1, HELTF</a:t>
            </a:r>
            <a:r>
              <a:rPr lang="en-US" sz="1400" baseline="-25000" dirty="0">
                <a:solidFill>
                  <a:schemeClr val="tx1"/>
                </a:solidFill>
              </a:rPr>
              <a:t>242RU</a:t>
            </a:r>
            <a:r>
              <a:rPr lang="en-US" sz="1400" dirty="0">
                <a:solidFill>
                  <a:schemeClr val="tx1"/>
                </a:solidFill>
              </a:rPr>
              <a:t>, -HELTF</a:t>
            </a:r>
            <a:r>
              <a:rPr lang="en-US" sz="1400" baseline="-25000" dirty="0">
                <a:solidFill>
                  <a:schemeClr val="tx1"/>
                </a:solidFill>
              </a:rPr>
              <a:t>242RU</a:t>
            </a:r>
            <a:r>
              <a:rPr lang="en-US" sz="1400" dirty="0">
                <a:solidFill>
                  <a:schemeClr val="tx1"/>
                </a:solidFill>
              </a:rPr>
              <a:t>, -HELTF</a:t>
            </a:r>
            <a:r>
              <a:rPr lang="en-US" sz="1400" baseline="-25000" dirty="0">
                <a:solidFill>
                  <a:schemeClr val="tx1"/>
                </a:solidFill>
              </a:rPr>
              <a:t>26RU</a:t>
            </a:r>
            <a:r>
              <a:rPr lang="en-US" sz="1400" dirty="0">
                <a:solidFill>
                  <a:schemeClr val="tx1"/>
                </a:solidFill>
              </a:rPr>
              <a:t>(1:13), 0,0,0,0,0, </a:t>
            </a:r>
            <a:br>
              <a:rPr lang="en-US" sz="1400" dirty="0">
                <a:solidFill>
                  <a:schemeClr val="tx1"/>
                </a:solidFill>
              </a:rPr>
            </a:br>
            <a:r>
              <a:rPr lang="en-US" sz="1400" dirty="0">
                <a:solidFill>
                  <a:schemeClr val="tx1"/>
                </a:solidFill>
              </a:rPr>
              <a:t>	                       -HELTF</a:t>
            </a:r>
            <a:r>
              <a:rPr lang="en-US" sz="1400" baseline="-25000" dirty="0">
                <a:solidFill>
                  <a:schemeClr val="tx1"/>
                </a:solidFill>
              </a:rPr>
              <a:t>26RU</a:t>
            </a:r>
            <a:r>
              <a:rPr lang="en-US" sz="1400" dirty="0">
                <a:solidFill>
                  <a:schemeClr val="tx1"/>
                </a:solidFill>
              </a:rPr>
              <a:t>(14:26),  -HELTF</a:t>
            </a:r>
            <a:r>
              <a:rPr lang="en-US" sz="1400" baseline="-25000" dirty="0">
                <a:solidFill>
                  <a:schemeClr val="tx1"/>
                </a:solidFill>
              </a:rPr>
              <a:t>242RU</a:t>
            </a:r>
            <a:r>
              <a:rPr lang="en-US" sz="1400" dirty="0">
                <a:solidFill>
                  <a:schemeClr val="tx1"/>
                </a:solidFill>
              </a:rPr>
              <a:t>, -HELTF</a:t>
            </a:r>
            <a:r>
              <a:rPr lang="en-US" sz="1400" baseline="-25000" dirty="0">
                <a:solidFill>
                  <a:schemeClr val="tx1"/>
                </a:solidFill>
              </a:rPr>
              <a:t>242RU</a:t>
            </a:r>
            <a:r>
              <a:rPr lang="en-US" sz="1400" dirty="0">
                <a:solidFill>
                  <a:schemeClr val="tx1"/>
                </a:solidFill>
              </a:rPr>
              <a:t>, 1}</a:t>
            </a:r>
          </a:p>
          <a:p>
            <a:pPr lvl="1"/>
            <a:endParaRPr lang="en-US" sz="1800" dirty="0">
              <a:solidFill>
                <a:schemeClr val="tx1"/>
              </a:solidFill>
            </a:endParaRPr>
          </a:p>
          <a:p>
            <a:pPr lvl="1"/>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dirty="0" smtClean="0"/>
              <a:t>November 2015</a:t>
            </a:r>
            <a:endParaRPr lang="en-GB" dirty="0"/>
          </a:p>
        </p:txBody>
      </p:sp>
      <p:sp>
        <p:nvSpPr>
          <p:cNvPr id="7" name="Rectangle 6"/>
          <p:cNvSpPr/>
          <p:nvPr/>
        </p:nvSpPr>
        <p:spPr>
          <a:xfrm>
            <a:off x="696912" y="5486400"/>
            <a:ext cx="1321837" cy="369332"/>
          </a:xfrm>
          <a:prstGeom prst="rect">
            <a:avLst/>
          </a:prstGeom>
        </p:spPr>
        <p:txBody>
          <a:bodyPr wrap="none">
            <a:spAutoFit/>
          </a:bodyPr>
          <a:lstStyle/>
          <a:p>
            <a:r>
              <a:rPr lang="en-US" sz="1800" b="1" dirty="0"/>
              <a:t>Withdrawn</a:t>
            </a:r>
            <a:endParaRPr lang="en-US" sz="1800" b="1" dirty="0"/>
          </a:p>
        </p:txBody>
      </p:sp>
    </p:spTree>
    <p:extLst>
      <p:ext uri="{BB962C8B-B14F-4D97-AF65-F5344CB8AC3E}">
        <p14:creationId xmlns:p14="http://schemas.microsoft.com/office/powerpoint/2010/main" val="4240877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1334r1 SP#1</a:t>
            </a:r>
            <a:endParaRPr lang="zh-CN" altLang="en-US" dirty="0"/>
          </a:p>
        </p:txBody>
      </p:sp>
      <p:sp>
        <p:nvSpPr>
          <p:cNvPr id="3" name="内容占位符 2"/>
          <p:cNvSpPr>
            <a:spLocks noGrp="1"/>
          </p:cNvSpPr>
          <p:nvPr>
            <p:ph idx="1"/>
          </p:nvPr>
        </p:nvSpPr>
        <p:spPr>
          <a:xfrm>
            <a:off x="533400" y="1828800"/>
            <a:ext cx="8077200" cy="3810000"/>
          </a:xfrm>
        </p:spPr>
        <p:txBody>
          <a:bodyPr/>
          <a:lstStyle/>
          <a:p>
            <a:r>
              <a:rPr lang="en-US" altLang="zh-CN" dirty="0" smtClean="0"/>
              <a:t>Do you support to add to SFD</a:t>
            </a:r>
          </a:p>
          <a:p>
            <a:pPr lvl="1"/>
            <a:r>
              <a:rPr lang="en-US" altLang="zh-CN" dirty="0" smtClean="0"/>
              <a:t>4x/2x HE-LTF sequences for 80MHz in slide 13-15 </a:t>
            </a:r>
          </a:p>
          <a:p>
            <a:pPr lvl="1"/>
            <a:r>
              <a:rPr lang="en-US" altLang="zh-CN" dirty="0" smtClean="0"/>
              <a:t>4x/2x HE-LTF sequences for 40MHz in slide 20-21</a:t>
            </a:r>
          </a:p>
          <a:p>
            <a:pPr lvl="1"/>
            <a:r>
              <a:rPr lang="en-US" altLang="zh-CN" dirty="0" smtClean="0"/>
              <a:t>4x/2x HE-LTF sequences for 20MHz in slide 26</a:t>
            </a:r>
          </a:p>
          <a:p>
            <a:pPr lvl="1"/>
            <a:endParaRPr lang="en-US" altLang="zh-CN" dirty="0" smtClean="0"/>
          </a:p>
          <a:p>
            <a:pPr lvl="1"/>
            <a:endParaRPr lang="en-US" altLang="zh-CN" dirty="0" smtClean="0"/>
          </a:p>
          <a:p>
            <a:pPr lvl="1">
              <a:buNone/>
            </a:pPr>
            <a:endParaRPr lang="en-US" altLang="zh-CN" dirty="0" smtClean="0"/>
          </a:p>
          <a:p>
            <a:pPr lvl="1">
              <a:buNone/>
            </a:pPr>
            <a:endParaRPr lang="en-US" altLang="zh-CN" dirty="0" smtClean="0"/>
          </a:p>
          <a:p>
            <a:pPr marL="342900" lvl="1" indent="-342900">
              <a:buChar char="•"/>
            </a:pPr>
            <a:r>
              <a:rPr lang="en-US" altLang="zh-CN" sz="2000" dirty="0" smtClean="0">
                <a:ea typeface="+mn-ea"/>
                <a:cs typeface="+mn-cs"/>
              </a:rPr>
              <a:t>Y: 63</a:t>
            </a:r>
            <a:endParaRPr lang="en-US" altLang="zh-CN" sz="2000" dirty="0" smtClean="0">
              <a:ea typeface="+mn-ea"/>
              <a:cs typeface="+mn-cs"/>
            </a:endParaRPr>
          </a:p>
          <a:p>
            <a:pPr marL="342900" lvl="1" indent="-342900">
              <a:buChar char="•"/>
            </a:pPr>
            <a:r>
              <a:rPr lang="en-US" altLang="zh-CN" sz="2000" dirty="0" smtClean="0">
                <a:ea typeface="+mn-ea"/>
                <a:cs typeface="+mn-cs"/>
              </a:rPr>
              <a:t>N: 2</a:t>
            </a:r>
            <a:endParaRPr lang="en-US" altLang="zh-CN" sz="2000" dirty="0" smtClean="0">
              <a:ea typeface="+mn-ea"/>
              <a:cs typeface="+mn-cs"/>
            </a:endParaRPr>
          </a:p>
          <a:p>
            <a:pPr marL="342900" lvl="1" indent="-342900">
              <a:buChar char="•"/>
            </a:pPr>
            <a:r>
              <a:rPr lang="en-US" altLang="zh-CN" sz="2000" dirty="0" smtClean="0">
                <a:ea typeface="+mn-ea"/>
                <a:cs typeface="+mn-cs"/>
              </a:rPr>
              <a:t>A: 16</a:t>
            </a:r>
            <a:endParaRPr lang="en-US" altLang="zh-CN" sz="2000" dirty="0" smtClean="0">
              <a:ea typeface="+mn-ea"/>
              <a:cs typeface="+mn-cs"/>
            </a:endParaRPr>
          </a:p>
          <a:p>
            <a:pPr lvl="1"/>
            <a:endParaRPr lang="en-US" altLang="zh-CN" dirty="0" smtClean="0"/>
          </a:p>
          <a:p>
            <a:pPr lvl="1"/>
            <a:endParaRPr lang="en-US" altLang="zh-CN" dirty="0" smtClean="0"/>
          </a:p>
        </p:txBody>
      </p:sp>
      <p:sp>
        <p:nvSpPr>
          <p:cNvPr id="4" name="灯片编号占位符 3"/>
          <p:cNvSpPr>
            <a:spLocks noGrp="1"/>
          </p:cNvSpPr>
          <p:nvPr>
            <p:ph type="sldNum" sz="quarter" idx="4294967295"/>
          </p:nvPr>
        </p:nvSpPr>
        <p:spPr>
          <a:xfrm>
            <a:off x="4267200" y="6462713"/>
            <a:ext cx="762000" cy="153987"/>
          </a:xfrm>
          <a:prstGeom prst="rect">
            <a:avLst/>
          </a:prstGeom>
        </p:spPr>
        <p:txBody>
          <a:bodyPr/>
          <a:lstStyle/>
          <a:p>
            <a:pPr>
              <a:defRPr/>
            </a:pPr>
            <a:r>
              <a:rPr lang="en-US" dirty="0" smtClean="0"/>
              <a:t>Slide </a:t>
            </a:r>
            <a:fld id="{3099D1E7-2CFE-4362-BB72-AF97192842EA}" type="slidenum">
              <a:rPr lang="en-US" smtClean="0"/>
              <a:pPr>
                <a:defRPr/>
              </a:pPr>
              <a:t>40</a:t>
            </a:fld>
            <a:endParaRPr lang="en-US" dirty="0"/>
          </a:p>
        </p:txBody>
      </p:sp>
      <p:sp>
        <p:nvSpPr>
          <p:cNvPr id="6"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046899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1334r1 SP#2</a:t>
            </a:r>
            <a:endParaRPr lang="zh-CN" altLang="en-US" dirty="0"/>
          </a:p>
        </p:txBody>
      </p:sp>
      <p:sp>
        <p:nvSpPr>
          <p:cNvPr id="3" name="内容占位符 2"/>
          <p:cNvSpPr>
            <a:spLocks noGrp="1"/>
          </p:cNvSpPr>
          <p:nvPr>
            <p:ph idx="1"/>
          </p:nvPr>
        </p:nvSpPr>
        <p:spPr/>
        <p:txBody>
          <a:bodyPr/>
          <a:lstStyle/>
          <a:p>
            <a:r>
              <a:rPr lang="en-US" altLang="zh-CN" dirty="0" smtClean="0"/>
              <a:t>Do you support to add to SFD</a:t>
            </a:r>
          </a:p>
          <a:p>
            <a:pPr lvl="1"/>
            <a:r>
              <a:rPr lang="en-GB" altLang="zh-CN" dirty="0" smtClean="0"/>
              <a:t>In all transmission modes, HE-STF and HE-LTF only populate RUs that are populated in the data field.</a:t>
            </a:r>
          </a:p>
          <a:p>
            <a:pPr lvl="1"/>
            <a:endParaRPr lang="en-GB" altLang="zh-CN" dirty="0" smtClean="0"/>
          </a:p>
          <a:p>
            <a:pPr lvl="1"/>
            <a:endParaRPr lang="en-GB" altLang="zh-CN" dirty="0" smtClean="0"/>
          </a:p>
          <a:p>
            <a:pPr lvl="1"/>
            <a:endParaRPr lang="en-GB" altLang="zh-CN" dirty="0" smtClean="0"/>
          </a:p>
          <a:p>
            <a:pPr lvl="1"/>
            <a:endParaRPr lang="en-GB" altLang="zh-CN" dirty="0" smtClean="0"/>
          </a:p>
          <a:p>
            <a:pPr lvl="1"/>
            <a:endParaRPr lang="en-GB" altLang="zh-CN" dirty="0" smtClean="0"/>
          </a:p>
          <a:p>
            <a:pPr marL="342900" lvl="1" indent="-342900">
              <a:buChar char="•"/>
            </a:pPr>
            <a:r>
              <a:rPr lang="en-US" altLang="zh-CN" dirty="0" smtClean="0"/>
              <a:t>Y: 74</a:t>
            </a:r>
            <a:endParaRPr lang="en-US" altLang="zh-CN" dirty="0" smtClean="0"/>
          </a:p>
          <a:p>
            <a:pPr marL="342900" lvl="1" indent="-342900">
              <a:buChar char="•"/>
            </a:pPr>
            <a:r>
              <a:rPr lang="en-US" altLang="zh-CN" dirty="0" smtClean="0"/>
              <a:t>N: 6</a:t>
            </a:r>
            <a:endParaRPr lang="en-US" altLang="zh-CN" dirty="0" smtClean="0"/>
          </a:p>
          <a:p>
            <a:pPr marL="342900" lvl="1" indent="-342900">
              <a:buChar char="•"/>
            </a:pPr>
            <a:r>
              <a:rPr lang="en-US" altLang="zh-CN" dirty="0" smtClean="0"/>
              <a:t>A: 15</a:t>
            </a:r>
            <a:endParaRPr lang="en-US" altLang="zh-CN" dirty="0" smtClean="0"/>
          </a:p>
          <a:p>
            <a:pPr lvl="1"/>
            <a:endParaRPr lang="zh-CN" alt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7"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208241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1334r1 SP#3</a:t>
            </a:r>
            <a:endParaRPr lang="zh-CN" altLang="en-US" dirty="0"/>
          </a:p>
        </p:txBody>
      </p:sp>
      <p:sp>
        <p:nvSpPr>
          <p:cNvPr id="3" name="内容占位符 2"/>
          <p:cNvSpPr>
            <a:spLocks noGrp="1"/>
          </p:cNvSpPr>
          <p:nvPr>
            <p:ph idx="1"/>
          </p:nvPr>
        </p:nvSpPr>
        <p:spPr/>
        <p:txBody>
          <a:bodyPr/>
          <a:lstStyle/>
          <a:p>
            <a:r>
              <a:rPr lang="en-US" altLang="zh-CN" dirty="0" smtClean="0"/>
              <a:t>Do you support to add to SFD</a:t>
            </a:r>
          </a:p>
          <a:p>
            <a:pPr lvl="1"/>
            <a:r>
              <a:rPr lang="en-GB" altLang="zh-CN" dirty="0" smtClean="0"/>
              <a:t>Gamma (tone rotation as defined in 22.3.7.5) is not applied on HE-STF and beyond.</a:t>
            </a:r>
          </a:p>
          <a:p>
            <a:pPr lvl="2"/>
            <a:r>
              <a:rPr lang="en-GB" altLang="zh-CN" dirty="0" smtClean="0"/>
              <a:t>TBD in case of a duplicated HE PPDU (if ever defined)</a:t>
            </a:r>
          </a:p>
          <a:p>
            <a:pPr lvl="2"/>
            <a:endParaRPr lang="en-GB" altLang="zh-CN" dirty="0" smtClean="0"/>
          </a:p>
          <a:p>
            <a:pPr lvl="2"/>
            <a:endParaRPr lang="en-GB" altLang="zh-CN" dirty="0" smtClean="0"/>
          </a:p>
          <a:p>
            <a:pPr lvl="2"/>
            <a:endParaRPr lang="en-GB" altLang="zh-CN" dirty="0" smtClean="0"/>
          </a:p>
          <a:p>
            <a:pPr lvl="2"/>
            <a:endParaRPr lang="en-GB" altLang="zh-CN" dirty="0" smtClean="0"/>
          </a:p>
          <a:p>
            <a:pPr lvl="2"/>
            <a:endParaRPr lang="en-GB" altLang="zh-CN" dirty="0" smtClean="0"/>
          </a:p>
          <a:p>
            <a:pPr marL="342900" lvl="1" indent="-342900">
              <a:buChar char="•"/>
            </a:pPr>
            <a:r>
              <a:rPr lang="en-US" altLang="zh-CN" sz="2000" dirty="0" smtClean="0"/>
              <a:t>Y: 60</a:t>
            </a:r>
            <a:endParaRPr lang="en-US" altLang="zh-CN" sz="2000" dirty="0" smtClean="0"/>
          </a:p>
          <a:p>
            <a:pPr marL="342900" lvl="1" indent="-342900">
              <a:buChar char="•"/>
            </a:pPr>
            <a:r>
              <a:rPr lang="en-US" altLang="zh-CN" sz="2000" dirty="0" smtClean="0"/>
              <a:t>N: 0</a:t>
            </a:r>
            <a:endParaRPr lang="en-US" altLang="zh-CN" sz="2000" dirty="0" smtClean="0"/>
          </a:p>
          <a:p>
            <a:pPr marL="342900" lvl="1" indent="-342900">
              <a:buChar char="•"/>
            </a:pPr>
            <a:r>
              <a:rPr lang="en-US" altLang="zh-CN" sz="2000" dirty="0" smtClean="0"/>
              <a:t>A: 13</a:t>
            </a:r>
            <a:endParaRPr lang="en-US" altLang="zh-CN" sz="2000" dirty="0" smtClean="0"/>
          </a:p>
          <a:p>
            <a:pPr lvl="2"/>
            <a:endParaRPr lang="zh-CN" alt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sp>
        <p:nvSpPr>
          <p:cNvPr id="7"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762452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685800"/>
            <a:ext cx="7772400" cy="1066800"/>
          </a:xfrm>
        </p:spPr>
        <p:txBody>
          <a:bodyPr/>
          <a:lstStyle/>
          <a:p>
            <a:r>
              <a:rPr lang="en-US" dirty="0" smtClean="0"/>
              <a:t>1322r0 Straw </a:t>
            </a:r>
            <a:r>
              <a:rPr lang="en-US" dirty="0" smtClean="0"/>
              <a:t>Poll #1</a:t>
            </a:r>
            <a:endParaRPr lang="en-US" dirty="0"/>
          </a:p>
        </p:txBody>
      </p:sp>
      <p:sp>
        <p:nvSpPr>
          <p:cNvPr id="5" name="Content Placeholder 2"/>
          <p:cNvSpPr>
            <a:spLocks noGrp="1"/>
          </p:cNvSpPr>
          <p:nvPr>
            <p:ph idx="1"/>
          </p:nvPr>
        </p:nvSpPr>
        <p:spPr>
          <a:xfrm>
            <a:off x="685800" y="1981200"/>
            <a:ext cx="7772400" cy="4114800"/>
          </a:xfrm>
        </p:spPr>
        <p:txBody>
          <a:bodyPr/>
          <a:lstStyle/>
          <a:p>
            <a:r>
              <a:rPr lang="en-US" dirty="0" smtClean="0"/>
              <a:t>Do you agree to add 1-bit beam-change indication into HE-SIGA?</a:t>
            </a:r>
          </a:p>
          <a:p>
            <a:pPr lvl="2"/>
            <a:r>
              <a:rPr lang="en-US" altLang="ko-KR" dirty="0" smtClean="0">
                <a:ea typeface="굴림" pitchFamily="50" charset="-127"/>
              </a:rPr>
              <a:t>Value “1” </a:t>
            </a:r>
            <a:r>
              <a:rPr lang="en-US" dirty="0" smtClean="0"/>
              <a:t>indicates that</a:t>
            </a:r>
            <a:r>
              <a:rPr lang="en-US" altLang="ko-KR" dirty="0" smtClean="0">
                <a:ea typeface="굴림" pitchFamily="50" charset="-127"/>
              </a:rPr>
              <a:t> spatial mapping is changed</a:t>
            </a:r>
          </a:p>
          <a:p>
            <a:pPr lvl="2"/>
            <a:r>
              <a:rPr lang="en-US" altLang="ko-KR" dirty="0" smtClean="0">
                <a:ea typeface="굴림" pitchFamily="50" charset="-127"/>
              </a:rPr>
              <a:t>Value “0” indicates that spatial mapping is </a:t>
            </a:r>
            <a:r>
              <a:rPr lang="en-US" altLang="ko-KR" dirty="0" smtClean="0">
                <a:ea typeface="굴림" pitchFamily="50" charset="-127"/>
              </a:rPr>
              <a:t>unchanged</a:t>
            </a:r>
          </a:p>
          <a:p>
            <a:pPr lvl="2"/>
            <a:endParaRPr lang="en-US" dirty="0">
              <a:ea typeface="굴림" pitchFamily="50" charset="-127"/>
            </a:endParaRPr>
          </a:p>
          <a:p>
            <a:pPr lvl="2"/>
            <a:endParaRPr lang="en-US" dirty="0" smtClean="0">
              <a:ea typeface="굴림" pitchFamily="50" charset="-127"/>
            </a:endParaRPr>
          </a:p>
          <a:p>
            <a:pPr lvl="2"/>
            <a:endParaRPr lang="en-US" dirty="0">
              <a:ea typeface="굴림" pitchFamily="50" charset="-127"/>
            </a:endParaRPr>
          </a:p>
          <a:p>
            <a:r>
              <a:rPr lang="en-US" dirty="0" smtClean="0">
                <a:ea typeface="굴림" pitchFamily="50" charset="-127"/>
              </a:rPr>
              <a:t>Y: 63</a:t>
            </a:r>
          </a:p>
          <a:p>
            <a:r>
              <a:rPr lang="en-US" dirty="0" smtClean="0">
                <a:ea typeface="굴림" pitchFamily="50" charset="-127"/>
              </a:rPr>
              <a:t>N: 0</a:t>
            </a:r>
          </a:p>
          <a:p>
            <a:r>
              <a:rPr lang="en-US" dirty="0" smtClean="0">
                <a:ea typeface="굴림" pitchFamily="50" charset="-127"/>
              </a:rPr>
              <a:t>A: 14</a:t>
            </a:r>
            <a:endParaRPr lang="en-US" dirty="0"/>
          </a:p>
        </p:txBody>
      </p:sp>
      <p:sp>
        <p:nvSpPr>
          <p:cNvPr id="6" name="Rectangle 5"/>
          <p:cNvSpPr>
            <a:spLocks noGrp="1" noChangeArrowheads="1"/>
          </p:cNvSpPr>
          <p:nvPr>
            <p:ph type="ftr" sz="quarter" idx="4294967295"/>
          </p:nvPr>
        </p:nvSpPr>
        <p:spPr>
          <a:xfrm>
            <a:off x="5266040" y="6475413"/>
            <a:ext cx="3277885" cy="184666"/>
          </a:xfrm>
          <a:prstGeom prst="rect">
            <a:avLst/>
          </a:prstGeom>
          <a:ln/>
        </p:spPr>
        <p:txBody>
          <a:bodyPr/>
          <a:lstStyle>
            <a:lvl1pPr>
              <a:defRPr>
                <a:solidFill>
                  <a:schemeClr val="tx1"/>
                </a:solidFill>
              </a:defRPr>
            </a:lvl1pPr>
          </a:lstStyle>
          <a:p>
            <a:pPr>
              <a:defRPr/>
            </a:pPr>
            <a:r>
              <a:rPr lang="nl-NL" altLang="ko-KR" dirty="0" smtClean="0"/>
              <a:t>Jianhan Liu (Mediatek), Yakun Sun (Marvell),  et. al.</a:t>
            </a:r>
            <a:endParaRPr lang="en-US" altLang="ko-KR"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43</a:t>
            </a:fld>
            <a:endParaRPr lang="en-US"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val="15833604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2400" cy="1066800"/>
          </a:xfrm>
        </p:spPr>
        <p:txBody>
          <a:bodyPr/>
          <a:lstStyle/>
          <a:p>
            <a:r>
              <a:rPr lang="en-US" dirty="0" smtClean="0"/>
              <a:t>Straw poll #2</a:t>
            </a:r>
            <a:endParaRPr lang="en-US" dirty="0"/>
          </a:p>
        </p:txBody>
      </p:sp>
      <p:sp>
        <p:nvSpPr>
          <p:cNvPr id="8" name="Content Placeholder 2"/>
          <p:cNvSpPr>
            <a:spLocks noGrp="1"/>
          </p:cNvSpPr>
          <p:nvPr>
            <p:ph idx="1"/>
          </p:nvPr>
        </p:nvSpPr>
        <p:spPr>
          <a:xfrm>
            <a:off x="685800" y="1981200"/>
            <a:ext cx="7772400" cy="4114800"/>
          </a:xfrm>
        </p:spPr>
        <p:txBody>
          <a:bodyPr/>
          <a:lstStyle/>
          <a:p>
            <a:r>
              <a:rPr lang="en-US" dirty="0" smtClean="0"/>
              <a:t>Do you agree that when beam-change indication is “0”, the pre-HE-STF portion preamble shall be spatially mapped in the same way as HE-LTF1 on each tone</a:t>
            </a:r>
            <a:r>
              <a:rPr lang="en-US" dirty="0" smtClean="0"/>
              <a:t>?</a:t>
            </a:r>
          </a:p>
          <a:p>
            <a:endParaRPr lang="en-US" dirty="0"/>
          </a:p>
          <a:p>
            <a:endParaRPr lang="en-US" dirty="0" smtClean="0"/>
          </a:p>
          <a:p>
            <a:endParaRPr lang="en-US" dirty="0"/>
          </a:p>
          <a:p>
            <a:r>
              <a:rPr lang="en-US" dirty="0" smtClean="0"/>
              <a:t>Y: 62</a:t>
            </a:r>
          </a:p>
          <a:p>
            <a:r>
              <a:rPr lang="en-US" dirty="0" smtClean="0"/>
              <a:t>N: 0</a:t>
            </a:r>
          </a:p>
          <a:p>
            <a:r>
              <a:rPr lang="en-US" dirty="0" smtClean="0"/>
              <a:t>A: 8</a:t>
            </a:r>
            <a:endParaRPr lang="en-US" dirty="0"/>
          </a:p>
        </p:txBody>
      </p:sp>
      <p:sp>
        <p:nvSpPr>
          <p:cNvPr id="9" name="Rectangle 5"/>
          <p:cNvSpPr>
            <a:spLocks noGrp="1" noChangeArrowheads="1"/>
          </p:cNvSpPr>
          <p:nvPr>
            <p:ph type="ftr" sz="quarter" idx="4294967295"/>
          </p:nvPr>
        </p:nvSpPr>
        <p:spPr>
          <a:xfrm>
            <a:off x="5266040" y="6475413"/>
            <a:ext cx="3277885" cy="184666"/>
          </a:xfrm>
          <a:prstGeom prst="rect">
            <a:avLst/>
          </a:prstGeom>
          <a:ln/>
        </p:spPr>
        <p:txBody>
          <a:bodyPr/>
          <a:lstStyle>
            <a:lvl1pPr>
              <a:defRPr>
                <a:solidFill>
                  <a:schemeClr val="tx1"/>
                </a:solidFill>
              </a:defRPr>
            </a:lvl1pPr>
          </a:lstStyle>
          <a:p>
            <a:pPr>
              <a:defRPr/>
            </a:pPr>
            <a:r>
              <a:rPr lang="nl-NL" altLang="ko-KR" dirty="0" smtClean="0"/>
              <a:t>Jianhan Liu (Mediatek), Yakun Sun (Marvell),  et. al.</a:t>
            </a:r>
            <a:endParaRPr lang="en-US" altLang="ko-KR"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44</a:t>
            </a:fld>
            <a:endParaRPr lang="en-US" dirty="0"/>
          </a:p>
        </p:txBody>
      </p:sp>
      <p:sp>
        <p:nvSpPr>
          <p:cNvPr id="6"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val="5152794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685800"/>
            <a:ext cx="7772400" cy="1066800"/>
          </a:xfrm>
        </p:spPr>
        <p:txBody>
          <a:bodyPr/>
          <a:lstStyle/>
          <a:p>
            <a:r>
              <a:rPr lang="en-US" dirty="0" smtClean="0"/>
              <a:t>Straw Poll #3</a:t>
            </a:r>
            <a:endParaRPr lang="en-US" dirty="0"/>
          </a:p>
        </p:txBody>
      </p:sp>
      <p:sp>
        <p:nvSpPr>
          <p:cNvPr id="5" name="Content Placeholder 2"/>
          <p:cNvSpPr>
            <a:spLocks noGrp="1"/>
          </p:cNvSpPr>
          <p:nvPr>
            <p:ph idx="1"/>
          </p:nvPr>
        </p:nvSpPr>
        <p:spPr>
          <a:xfrm>
            <a:off x="685800" y="1981200"/>
            <a:ext cx="7772400" cy="4114800"/>
          </a:xfrm>
        </p:spPr>
        <p:txBody>
          <a:bodyPr/>
          <a:lstStyle/>
          <a:p>
            <a:r>
              <a:rPr lang="en-US" dirty="0" smtClean="0"/>
              <a:t>Do you agree to add 1x HE-LTF as an optional mode in 11ax for SU PPDU (TBD for MU-MIMO)? </a:t>
            </a:r>
          </a:p>
          <a:p>
            <a:pPr lvl="1"/>
            <a:r>
              <a:rPr lang="en-US" dirty="0"/>
              <a:t>1xLTF + 0.8us GI is one optional combination as indicated by the “GI and LTF size” sub-field in HE-SIG-A</a:t>
            </a:r>
            <a:r>
              <a:rPr lang="en-US" dirty="0" smtClean="0"/>
              <a:t>.</a:t>
            </a:r>
          </a:p>
          <a:p>
            <a:pPr lvl="1"/>
            <a:endParaRPr lang="en-US" dirty="0"/>
          </a:p>
          <a:p>
            <a:pPr lvl="1"/>
            <a:endParaRPr lang="en-US" dirty="0" smtClean="0"/>
          </a:p>
          <a:p>
            <a:r>
              <a:rPr lang="en-US" dirty="0" smtClean="0"/>
              <a:t>Y: 60</a:t>
            </a:r>
          </a:p>
          <a:p>
            <a:r>
              <a:rPr lang="en-US" dirty="0" smtClean="0"/>
              <a:t>N: 1</a:t>
            </a:r>
          </a:p>
          <a:p>
            <a:r>
              <a:rPr lang="en-US" dirty="0" smtClean="0"/>
              <a:t>A: 14</a:t>
            </a:r>
            <a:endParaRPr lang="en-US" dirty="0" smtClean="0"/>
          </a:p>
        </p:txBody>
      </p:sp>
      <p:sp>
        <p:nvSpPr>
          <p:cNvPr id="6" name="Rectangle 5"/>
          <p:cNvSpPr>
            <a:spLocks noGrp="1" noChangeArrowheads="1"/>
          </p:cNvSpPr>
          <p:nvPr>
            <p:ph type="ftr" sz="quarter" idx="4294967295"/>
          </p:nvPr>
        </p:nvSpPr>
        <p:spPr>
          <a:xfrm>
            <a:off x="5266040" y="6475413"/>
            <a:ext cx="3277885" cy="184666"/>
          </a:xfrm>
          <a:prstGeom prst="rect">
            <a:avLst/>
          </a:prstGeom>
          <a:ln/>
        </p:spPr>
        <p:txBody>
          <a:bodyPr/>
          <a:lstStyle>
            <a:lvl1pPr>
              <a:defRPr>
                <a:solidFill>
                  <a:schemeClr val="tx1"/>
                </a:solidFill>
              </a:defRPr>
            </a:lvl1pPr>
          </a:lstStyle>
          <a:p>
            <a:pPr>
              <a:defRPr/>
            </a:pPr>
            <a:r>
              <a:rPr lang="nl-NL" altLang="ko-KR" dirty="0" smtClean="0"/>
              <a:t>Jianhan Liu (Mediatek), Yakun Sun (Marvell),  et. al.</a:t>
            </a:r>
            <a:endParaRPr lang="en-US" altLang="ko-KR"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45</a:t>
            </a:fld>
            <a:endParaRPr lang="en-US"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val="15755558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1315r1 Straw </a:t>
            </a:r>
            <a:r>
              <a:rPr lang="en-US" dirty="0" smtClean="0"/>
              <a:t>Poll #1</a:t>
            </a:r>
            <a:endParaRPr lang="en-US" dirty="0"/>
          </a:p>
        </p:txBody>
      </p:sp>
      <p:sp>
        <p:nvSpPr>
          <p:cNvPr id="3" name="Content Placeholder 2"/>
          <p:cNvSpPr>
            <a:spLocks noGrp="1"/>
          </p:cNvSpPr>
          <p:nvPr>
            <p:ph idx="1"/>
          </p:nvPr>
        </p:nvSpPr>
        <p:spPr/>
        <p:txBody>
          <a:bodyPr/>
          <a:lstStyle/>
          <a:p>
            <a:r>
              <a:rPr lang="en-US" sz="1800" dirty="0"/>
              <a:t>Do you agree to add the following text to the </a:t>
            </a:r>
            <a:r>
              <a:rPr lang="en-US" sz="1800" dirty="0" smtClean="0"/>
              <a:t>11ax </a:t>
            </a:r>
            <a:r>
              <a:rPr lang="en-US" sz="1800" dirty="0"/>
              <a:t>SFD:</a:t>
            </a:r>
          </a:p>
          <a:p>
            <a:pPr>
              <a:buFont typeface="Arial" panose="020B0604020202020204" pitchFamily="34" charset="0"/>
              <a:buChar char="•"/>
            </a:pPr>
            <a:r>
              <a:rPr lang="en-US" sz="1800" b="0" dirty="0" smtClean="0"/>
              <a:t>The </a:t>
            </a:r>
            <a:r>
              <a:rPr lang="en-US" sz="1800" b="0" dirty="0"/>
              <a:t>resource allocation signaling in the common control field and user specific subfields for an STA carried in the HE-SIG-B are transmitted in the same 20MHz sub-channel as the data for 20MHz and 40MHz PPDU. </a:t>
            </a:r>
          </a:p>
          <a:p>
            <a:pPr>
              <a:buFont typeface="Arial" panose="020B0604020202020204" pitchFamily="34" charset="0"/>
              <a:buChar char="•"/>
            </a:pPr>
            <a:r>
              <a:rPr lang="en-US" sz="1800" b="0" dirty="0" smtClean="0"/>
              <a:t>For </a:t>
            </a:r>
            <a:r>
              <a:rPr lang="en-US" sz="1800" b="0" dirty="0"/>
              <a:t>an 80MHz PPDU, the default mapping per 20MHz as shown in the figure below.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Kaushik Josiam, Samsung</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pic>
        <p:nvPicPr>
          <p:cNvPr id="7" name="Picture 6"/>
          <p:cNvPicPr>
            <a:picLocks noChangeAspect="1"/>
          </p:cNvPicPr>
          <p:nvPr/>
        </p:nvPicPr>
        <p:blipFill>
          <a:blip r:embed="rId2"/>
          <a:stretch>
            <a:fillRect/>
          </a:stretch>
        </p:blipFill>
        <p:spPr>
          <a:xfrm>
            <a:off x="769738" y="4037806"/>
            <a:ext cx="8207773" cy="2214155"/>
          </a:xfrm>
          <a:prstGeom prst="rect">
            <a:avLst/>
          </a:prstGeom>
        </p:spPr>
      </p:pic>
    </p:spTree>
    <p:extLst>
      <p:ext uri="{BB962C8B-B14F-4D97-AF65-F5344CB8AC3E}">
        <p14:creationId xmlns:p14="http://schemas.microsoft.com/office/powerpoint/2010/main" val="38928680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692" y="1143000"/>
            <a:ext cx="7772400" cy="4114800"/>
          </a:xfrm>
        </p:spPr>
        <p:txBody>
          <a:bodyPr/>
          <a:lstStyle/>
          <a:p>
            <a:pPr>
              <a:buFont typeface="Arial" panose="020B0604020202020204" pitchFamily="34" charset="0"/>
              <a:buChar char="•"/>
            </a:pPr>
            <a:r>
              <a:rPr lang="en-US" sz="1800" b="0" dirty="0"/>
              <a:t>For a 160MHz PPDU , the default mapping per 20MHz is as shown in the figure below</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Kaushik Josiam, Samsung</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pic>
        <p:nvPicPr>
          <p:cNvPr id="7" name="Picture 6"/>
          <p:cNvPicPr>
            <a:picLocks noChangeAspect="1"/>
          </p:cNvPicPr>
          <p:nvPr/>
        </p:nvPicPr>
        <p:blipFill>
          <a:blip r:embed="rId2"/>
          <a:stretch>
            <a:fillRect/>
          </a:stretch>
        </p:blipFill>
        <p:spPr>
          <a:xfrm>
            <a:off x="1194941" y="2057400"/>
            <a:ext cx="7315200" cy="3538596"/>
          </a:xfrm>
          <a:prstGeom prst="rect">
            <a:avLst/>
          </a:prstGeom>
        </p:spPr>
      </p:pic>
      <p:sp>
        <p:nvSpPr>
          <p:cNvPr id="2" name="TextBox 1"/>
          <p:cNvSpPr txBox="1"/>
          <p:nvPr/>
        </p:nvSpPr>
        <p:spPr>
          <a:xfrm>
            <a:off x="916819" y="5851038"/>
            <a:ext cx="1435008" cy="369332"/>
          </a:xfrm>
          <a:prstGeom prst="rect">
            <a:avLst/>
          </a:prstGeom>
          <a:noFill/>
        </p:spPr>
        <p:txBody>
          <a:bodyPr wrap="none" rtlCol="0">
            <a:spAutoFit/>
          </a:bodyPr>
          <a:lstStyle/>
          <a:p>
            <a:r>
              <a:rPr lang="en-US" sz="1800" b="1" dirty="0"/>
              <a:t>No objection</a:t>
            </a:r>
          </a:p>
        </p:txBody>
      </p:sp>
    </p:spTree>
    <p:extLst>
      <p:ext uri="{BB962C8B-B14F-4D97-AF65-F5344CB8AC3E}">
        <p14:creationId xmlns:p14="http://schemas.microsoft.com/office/powerpoint/2010/main" val="26989726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1315r1 Straw </a:t>
            </a:r>
            <a:r>
              <a:rPr lang="en-US" dirty="0" smtClean="0"/>
              <a:t>Poll #2</a:t>
            </a:r>
            <a:endParaRPr lang="en-US" dirty="0"/>
          </a:p>
        </p:txBody>
      </p:sp>
      <p:sp>
        <p:nvSpPr>
          <p:cNvPr id="3" name="Content Placeholder 2"/>
          <p:cNvSpPr>
            <a:spLocks noGrp="1"/>
          </p:cNvSpPr>
          <p:nvPr>
            <p:ph idx="1"/>
          </p:nvPr>
        </p:nvSpPr>
        <p:spPr/>
        <p:txBody>
          <a:bodyPr/>
          <a:lstStyle/>
          <a:p>
            <a:r>
              <a:rPr lang="en-US" sz="1800" dirty="0"/>
              <a:t>Do you agree to add the following text to the 11ax SFD:</a:t>
            </a:r>
          </a:p>
          <a:p>
            <a:pPr lvl="1"/>
            <a:endParaRPr lang="en-US" sz="1800" dirty="0" smtClean="0"/>
          </a:p>
          <a:p>
            <a:pPr>
              <a:buFont typeface="Arial" panose="020B0604020202020204" pitchFamily="34" charset="0"/>
              <a:buChar char="•"/>
            </a:pPr>
            <a:r>
              <a:rPr lang="en-US" sz="1800" b="0" dirty="0"/>
              <a:t>A compression bit is carried in the HE-SIG-A MU format to differentiate full BW MU-MIMO from OFDMA MU PPDU.</a:t>
            </a:r>
          </a:p>
          <a:p>
            <a:pPr>
              <a:buFont typeface="Arial" panose="020B0604020202020204" pitchFamily="34" charset="0"/>
              <a:buChar char="•"/>
            </a:pPr>
            <a:r>
              <a:rPr lang="en-US" sz="1800" b="0" dirty="0"/>
              <a:t>In case of full BW MU-MIMO, the following </a:t>
            </a:r>
            <a:r>
              <a:rPr lang="en-US" sz="1800" b="0" dirty="0" smtClean="0"/>
              <a:t>conditions </a:t>
            </a:r>
            <a:r>
              <a:rPr lang="en-US" sz="1800" b="0" dirty="0"/>
              <a:t>hold:</a:t>
            </a:r>
          </a:p>
          <a:p>
            <a:pPr lvl="1">
              <a:buFont typeface="Arial" panose="020B0604020202020204" pitchFamily="34" charset="0"/>
              <a:buChar char="•"/>
            </a:pPr>
            <a:r>
              <a:rPr lang="en-US" sz="1800" dirty="0" smtClean="0"/>
              <a:t>Only </a:t>
            </a:r>
            <a:r>
              <a:rPr lang="en-US" sz="1800" dirty="0"/>
              <a:t>applicable for RU sizes 242,484,996,2*996</a:t>
            </a:r>
          </a:p>
          <a:p>
            <a:pPr lvl="1">
              <a:buFont typeface="Arial" panose="020B0604020202020204" pitchFamily="34" charset="0"/>
              <a:buChar char="•"/>
            </a:pPr>
            <a:r>
              <a:rPr lang="en-US" sz="1800" dirty="0" smtClean="0"/>
              <a:t>The </a:t>
            </a:r>
            <a:r>
              <a:rPr lang="en-US" sz="1800" dirty="0"/>
              <a:t>RU information in HE-SIGB common is not signaled </a:t>
            </a:r>
          </a:p>
          <a:p>
            <a:pPr lvl="1">
              <a:buFont typeface="Arial" panose="020B0604020202020204" pitchFamily="34" charset="0"/>
              <a:buChar char="•"/>
            </a:pPr>
            <a:r>
              <a:rPr lang="en-US" sz="1800" dirty="0" smtClean="0"/>
              <a:t>For </a:t>
            </a:r>
            <a:r>
              <a:rPr lang="en-US" sz="1800" dirty="0"/>
              <a:t>bandwidths &gt; 20MHz, the user specific sub-fields are split equitably between the two HE-SIG-B </a:t>
            </a:r>
            <a:r>
              <a:rPr lang="en-US" sz="1800" dirty="0" smtClean="0"/>
              <a:t>Channels</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smtClean="0"/>
          </a:p>
          <a:p>
            <a:pPr>
              <a:buFont typeface="Arial" panose="020B0604020202020204" pitchFamily="34" charset="0"/>
              <a:buChar char="•"/>
            </a:pPr>
            <a:r>
              <a:rPr lang="en-US" sz="2200" dirty="0" smtClean="0"/>
              <a:t>No objection</a:t>
            </a:r>
            <a:endParaRPr lang="en-US" sz="2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Kaushik Josiam, Samsung</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1188858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PM2</a:t>
            </a:r>
            <a:endParaRPr lang="en-US" dirty="0"/>
          </a:p>
        </p:txBody>
      </p:sp>
      <p:sp>
        <p:nvSpPr>
          <p:cNvPr id="3" name="Content Placeholder 2"/>
          <p:cNvSpPr>
            <a:spLocks noGrp="1"/>
          </p:cNvSpPr>
          <p:nvPr>
            <p:ph idx="1"/>
          </p:nvPr>
        </p:nvSpPr>
        <p:spPr/>
        <p:txBody>
          <a:bodyPr/>
          <a:lstStyle/>
          <a:p>
            <a:pPr eaLnBrk="1" fontAlgn="b" hangingPunct="1"/>
            <a:r>
              <a:rPr lang="en-CA" b="0" dirty="0"/>
              <a:t>11-15/1324 MCS for </a:t>
            </a:r>
            <a:r>
              <a:rPr lang="en-CA" b="0" dirty="0" smtClean="0"/>
              <a:t>HE-SIG-B (Q&amp;A, SP)</a:t>
            </a:r>
          </a:p>
          <a:p>
            <a:pPr eaLnBrk="1" fontAlgn="b" hangingPunct="1"/>
            <a:endParaRPr lang="en-CA" b="0" dirty="0"/>
          </a:p>
          <a:p>
            <a:pPr eaLnBrk="1" fontAlgn="b" hangingPunct="1"/>
            <a:r>
              <a:rPr lang="en-CA" b="0" dirty="0" smtClean="0"/>
              <a:t>11-15/1335 </a:t>
            </a:r>
            <a:r>
              <a:rPr lang="en-CA" b="0" dirty="0"/>
              <a:t>HE-SIG-B </a:t>
            </a:r>
            <a:r>
              <a:rPr lang="en-CA" b="0" dirty="0" smtClean="0"/>
              <a:t>Contents</a:t>
            </a:r>
          </a:p>
          <a:p>
            <a:pPr eaLnBrk="1" fontAlgn="b" hangingPunct="1"/>
            <a:r>
              <a:rPr lang="en-CA" b="0" dirty="0"/>
              <a:t>11-15/1304 Supported Resource Allocations in </a:t>
            </a:r>
            <a:r>
              <a:rPr lang="en-CA" b="0" dirty="0" smtClean="0"/>
              <a:t>SIG-B</a:t>
            </a:r>
            <a:endParaRPr lang="en-CA" b="0" dirty="0"/>
          </a:p>
          <a:p>
            <a:pPr eaLnBrk="1" fontAlgn="b" hangingPunct="1"/>
            <a:r>
              <a:rPr lang="en-CA" b="0" dirty="0"/>
              <a:t>11-15/1059 SIG-B Encoding Structure Part II</a:t>
            </a:r>
            <a:endParaRPr lang="en-US" b="0" dirty="0"/>
          </a:p>
          <a:p>
            <a:pPr eaLnBrk="1" fontAlgn="b" hangingPunct="1"/>
            <a:r>
              <a:rPr lang="en-CA" b="0" dirty="0"/>
              <a:t>11-15/1350 Spatial Configuration And Signaling  for MU-MIMO</a:t>
            </a:r>
          </a:p>
          <a:p>
            <a:pPr eaLnBrk="1" fontAlgn="b" hangingPunct="1"/>
            <a:r>
              <a:rPr lang="en-CA" b="0" dirty="0"/>
              <a:t>11-15/1354 SIGA fields and Bitwidths</a:t>
            </a:r>
          </a:p>
          <a:p>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Footer Placeholder 5"/>
          <p:cNvSpPr>
            <a:spLocks noGrp="1"/>
          </p:cNvSpPr>
          <p:nvPr>
            <p:ph type="ftr" sz="quarter" idx="3"/>
          </p:nvPr>
        </p:nvSpPr>
        <p:spPr/>
        <p:txBody>
          <a:bodyPr/>
          <a:lstStyle/>
          <a:p>
            <a:pPr>
              <a:defRPr/>
            </a:pPr>
            <a:r>
              <a:rPr lang="en-US" smtClean="0"/>
              <a:t>Yakun Sun (Marvell)</a:t>
            </a:r>
            <a:endParaRPr lang="en-US" dirty="0"/>
          </a:p>
        </p:txBody>
      </p:sp>
    </p:spTree>
    <p:extLst>
      <p:ext uri="{BB962C8B-B14F-4D97-AF65-F5344CB8AC3E}">
        <p14:creationId xmlns:p14="http://schemas.microsoft.com/office/powerpoint/2010/main" val="2904234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1324r0 Straw </a:t>
            </a:r>
            <a:r>
              <a:rPr lang="en-US" dirty="0" smtClean="0"/>
              <a:t>poll #1</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20000"/>
              </a:bodyPr>
              <a:lstStyle/>
              <a:p>
                <a:r>
                  <a:rPr lang="en-US" dirty="0" smtClean="0"/>
                  <a:t>Do you agree to add </a:t>
                </a:r>
                <a:r>
                  <a:rPr lang="en-US" altLang="ko-KR" dirty="0"/>
                  <a:t>to </a:t>
                </a:r>
                <a:r>
                  <a:rPr lang="en-US" altLang="ko-KR" dirty="0" err="1"/>
                  <a:t>TGax</a:t>
                </a:r>
                <a:r>
                  <a:rPr lang="en-US" altLang="ko-KR" dirty="0"/>
                  <a:t> Specification Framework Document</a:t>
                </a:r>
                <a:r>
                  <a:rPr lang="en-US" dirty="0" smtClean="0"/>
                  <a:t> </a:t>
                </a:r>
              </a:p>
              <a:p>
                <a:pPr lvl="1" latinLnBrk="1"/>
                <a:r>
                  <a:rPr lang="en-GB" altLang="ko-KR" dirty="0" err="1"/>
                  <a:t>Signaling</a:t>
                </a:r>
                <a:r>
                  <a:rPr lang="en-GB" altLang="ko-KR" dirty="0"/>
                  <a:t> in the first encoded part (HE-SIG-A) has the following MCS values for </a:t>
                </a:r>
                <a:r>
                  <a:rPr lang="en-GB" altLang="ko-KR" dirty="0" smtClean="0"/>
                  <a:t>HE-SIG-B:</a:t>
                </a:r>
              </a:p>
              <a:p>
                <a:pPr lvl="2" latinLnBrk="1"/>
                <a:r>
                  <a:rPr lang="en-GB" altLang="ko-KR" dirty="0" smtClean="0"/>
                  <a:t>MCS0</a:t>
                </a:r>
                <a:r>
                  <a:rPr lang="en-GB" altLang="ko-KR" dirty="0"/>
                  <a:t>, </a:t>
                </a:r>
                <a:r>
                  <a:rPr lang="en-GB" altLang="ko-KR" dirty="0" smtClean="0"/>
                  <a:t>MCS1, </a:t>
                </a:r>
                <a:r>
                  <a:rPr lang="en-GB" altLang="ko-KR" dirty="0"/>
                  <a:t>MCS2, MCS3, MCS4, </a:t>
                </a:r>
                <a:r>
                  <a:rPr lang="en-GB" altLang="ko-KR" dirty="0" smtClean="0"/>
                  <a:t>MCS5 </a:t>
                </a:r>
              </a:p>
              <a:p>
                <a:pPr lvl="2" latinLnBrk="1"/>
                <a:r>
                  <a:rPr lang="en-GB" altLang="ko-KR" dirty="0" smtClean="0"/>
                  <a:t>Other </a:t>
                </a:r>
                <a:r>
                  <a:rPr lang="en-GB" altLang="ko-KR" dirty="0"/>
                  <a:t>MCS is TBD  </a:t>
                </a:r>
                <a:endParaRPr lang="en-GB" altLang="ko-KR" dirty="0" smtClean="0"/>
              </a:p>
              <a:p>
                <a:pPr lvl="2" latinLnBrk="1"/>
                <a:endParaRPr lang="ko-KR" altLang="ko-KR" dirty="0" smtClean="0"/>
              </a:p>
              <a:p>
                <a:pPr lvl="1" latinLnBrk="1"/>
                <a:r>
                  <a:rPr lang="en-US" altLang="ko-KR" dirty="0" smtClean="0"/>
                  <a:t>Signaling </a:t>
                </a:r>
                <a:r>
                  <a:rPr lang="en-US" altLang="ko-KR" dirty="0"/>
                  <a:t>for HE-SIG-B MCSs has 3 bits</a:t>
                </a:r>
                <a:endParaRPr lang="ko-KR" altLang="ko-KR" dirty="0"/>
              </a:p>
              <a:p>
                <a:pPr lvl="2" latinLnBrk="1"/>
                <a:r>
                  <a:rPr lang="en-US" altLang="ko-KR" dirty="0" smtClean="0">
                    <a:solidFill>
                      <a:schemeClr val="tx1"/>
                    </a:solidFill>
                  </a:rPr>
                  <a:t>If </a:t>
                </a:r>
                <a:r>
                  <a:rPr lang="en-US" altLang="ko-KR" dirty="0">
                    <a:solidFill>
                      <a:schemeClr val="tx1"/>
                    </a:solidFill>
                  </a:rPr>
                  <a:t>two MCS set for BW</a:t>
                </a:r>
                <a14:m>
                  <m:oMath xmlns:m="http://schemas.openxmlformats.org/officeDocument/2006/math">
                    <m:r>
                      <a:rPr lang="en-US" altLang="ko-KR">
                        <a:solidFill>
                          <a:schemeClr val="tx1"/>
                        </a:solidFill>
                        <a:latin typeface="Cambria Math"/>
                      </a:rPr>
                      <m:t>≥</m:t>
                    </m:r>
                  </m:oMath>
                </a14:m>
                <a:r>
                  <a:rPr lang="en-US" altLang="ko-KR" dirty="0">
                    <a:solidFill>
                      <a:schemeClr val="tx1"/>
                    </a:solidFill>
                  </a:rPr>
                  <a:t>40MHz are to be signaled, additional TBD bits </a:t>
                </a:r>
                <a:r>
                  <a:rPr lang="en-US" altLang="ko-KR" dirty="0" smtClean="0">
                    <a:solidFill>
                      <a:schemeClr val="tx1"/>
                    </a:solidFill>
                  </a:rPr>
                  <a:t>used</a:t>
                </a:r>
              </a:p>
              <a:p>
                <a:pPr lvl="2" latinLnBrk="1"/>
                <a:endParaRPr lang="en-US" altLang="ko-KR" dirty="0"/>
              </a:p>
              <a:p>
                <a:pPr latinLnBrk="1"/>
                <a:r>
                  <a:rPr lang="en-US" altLang="ko-KR" dirty="0" smtClean="0">
                    <a:solidFill>
                      <a:schemeClr val="tx1"/>
                    </a:solidFill>
                  </a:rPr>
                  <a:t>Y: 34</a:t>
                </a:r>
              </a:p>
              <a:p>
                <a:pPr latinLnBrk="1"/>
                <a:r>
                  <a:rPr lang="en-US" altLang="ko-KR" dirty="0" smtClean="0"/>
                  <a:t>N: 0</a:t>
                </a:r>
              </a:p>
              <a:p>
                <a:pPr latinLnBrk="1"/>
                <a:r>
                  <a:rPr lang="en-US" altLang="ko-KR" dirty="0" smtClean="0">
                    <a:solidFill>
                      <a:schemeClr val="tx1"/>
                    </a:solidFill>
                  </a:rPr>
                  <a:t>A: 9</a:t>
                </a:r>
                <a:endParaRPr lang="ko-KR" altLang="ko-KR" dirty="0">
                  <a:solidFill>
                    <a:schemeClr val="tx1"/>
                  </a:solidFill>
                </a:endParaRPr>
              </a:p>
              <a:p>
                <a:pPr lvl="2" latinLnBrk="1"/>
                <a:endParaRPr lang="en-US" dirty="0"/>
              </a:p>
              <a:p>
                <a:pPr marL="0" indent="0">
                  <a:buNone/>
                </a:pPr>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2667"/>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50</a:t>
            </a:fld>
            <a:endParaRPr lang="en-US" dirty="0"/>
          </a:p>
        </p:txBody>
      </p:sp>
      <p:sp>
        <p:nvSpPr>
          <p:cNvPr id="6" name="Date Placeholder 5"/>
          <p:cNvSpPr>
            <a:spLocks noGrp="1"/>
          </p:cNvSpPr>
          <p:nvPr>
            <p:ph type="dt" sz="half" idx="10"/>
          </p:nvPr>
        </p:nvSpPr>
        <p:spPr/>
        <p:txBody>
          <a:bodyPr/>
          <a:lstStyle/>
          <a:p>
            <a:pPr>
              <a:defRPr/>
            </a:pPr>
            <a:r>
              <a:rPr lang="en-US" altLang="ko-KR" dirty="0"/>
              <a:t>November</a:t>
            </a:r>
            <a:r>
              <a:rPr lang="en-US" dirty="0" smtClean="0"/>
              <a:t>, 2015</a:t>
            </a:r>
            <a:endParaRPr lang="en-US" dirty="0"/>
          </a:p>
        </p:txBody>
      </p:sp>
      <p:sp>
        <p:nvSpPr>
          <p:cNvPr id="7" name="Rectangle 5"/>
          <p:cNvSpPr>
            <a:spLocks noGrp="1" noChangeArrowheads="1"/>
          </p:cNvSpPr>
          <p:nvPr>
            <p:ph type="ftr" sz="quarter" idx="3"/>
          </p:nvPr>
        </p:nvSpPr>
        <p:spPr bwMode="auto">
          <a:xfrm>
            <a:off x="6237204" y="6475413"/>
            <a:ext cx="23067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Dongguk</a:t>
            </a:r>
            <a:r>
              <a:rPr lang="en-US" dirty="0" smtClean="0"/>
              <a:t> Lim, LG Electronics, et all.</a:t>
            </a:r>
            <a:endParaRPr lang="en-US" dirty="0"/>
          </a:p>
        </p:txBody>
      </p:sp>
    </p:spTree>
    <p:extLst>
      <p:ext uri="{BB962C8B-B14F-4D97-AF65-F5344CB8AC3E}">
        <p14:creationId xmlns:p14="http://schemas.microsoft.com/office/powerpoint/2010/main" val="2949490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34987"/>
          </a:xfrm>
        </p:spPr>
        <p:txBody>
          <a:bodyPr/>
          <a:lstStyle/>
          <a:p>
            <a:r>
              <a:rPr lang="en-US" altLang="zh-CN" dirty="0" smtClean="0"/>
              <a:t>1335r2 SP#1</a:t>
            </a:r>
            <a:endParaRPr lang="zh-CN" altLang="en-US" dirty="0"/>
          </a:p>
        </p:txBody>
      </p:sp>
      <p:sp>
        <p:nvSpPr>
          <p:cNvPr id="3" name="内容占位符 2"/>
          <p:cNvSpPr>
            <a:spLocks noGrp="1"/>
          </p:cNvSpPr>
          <p:nvPr>
            <p:ph idx="1"/>
          </p:nvPr>
        </p:nvSpPr>
        <p:spPr>
          <a:xfrm>
            <a:off x="609600" y="1219200"/>
            <a:ext cx="7924800" cy="925429"/>
          </a:xfrm>
        </p:spPr>
        <p:txBody>
          <a:bodyPr>
            <a:normAutofit fontScale="77500" lnSpcReduction="20000"/>
          </a:bodyPr>
          <a:lstStyle/>
          <a:p>
            <a:r>
              <a:rPr lang="en-US" altLang="zh-CN" dirty="0" smtClean="0"/>
              <a:t>Do you agree</a:t>
            </a:r>
            <a:r>
              <a:rPr lang="en-GB" altLang="zh-CN" dirty="0" smtClean="0"/>
              <a:t> to </a:t>
            </a:r>
            <a:r>
              <a:rPr lang="en-US" altLang="zh-CN" dirty="0" smtClean="0"/>
              <a:t>modify the text in IEEE 802.11ax SFD(r9) as follows </a:t>
            </a:r>
          </a:p>
          <a:p>
            <a:pPr lvl="1"/>
            <a:r>
              <a:rPr lang="en-GB" altLang="zh-CN" sz="1600" dirty="0" smtClean="0"/>
              <a:t>Change “The exact mapping of the 8 bit to the arrangement and the number of MU-MIMO allocations is TBD.” to “The mapping of the 8 bit</a:t>
            </a:r>
            <a:r>
              <a:rPr lang="en-US" altLang="zh-CN" sz="1600" dirty="0" smtClean="0"/>
              <a:t>s</a:t>
            </a:r>
            <a:r>
              <a:rPr lang="en-GB" altLang="zh-CN" sz="1600" dirty="0" smtClean="0"/>
              <a:t> to the arrangement and the number of MU-MIMO allocations is defined in the following lookup table.”</a:t>
            </a:r>
            <a:endParaRPr lang="zh-CN" altLang="zh-CN" sz="1800" dirty="0" smtClean="0"/>
          </a:p>
          <a:p>
            <a:endParaRPr lang="en-GB" altLang="zh-CN" b="1"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November, 2015</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51</a:t>
            </a:fld>
            <a:endParaRPr lang="en-US"/>
          </a:p>
        </p:txBody>
      </p:sp>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9" name="Rectangle 1"/>
          <p:cNvSpPr>
            <a:spLocks noChangeArrowheads="1"/>
          </p:cNvSpPr>
          <p:nvPr/>
        </p:nvSpPr>
        <p:spPr bwMode="auto">
          <a:xfrm>
            <a:off x="3191722" y="5951025"/>
            <a:ext cx="3962400" cy="43088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Note: </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a:t>
            </a:r>
            <a:r>
              <a:rPr kumimoji="0" lang="en-US" altLang="zh-CN" sz="1100" b="0" i="0" u="none" strike="noStrike" cap="none" normalizeH="0" baseline="0" dirty="0" err="1" smtClean="0">
                <a:ln>
                  <a:noFill/>
                </a:ln>
                <a:solidFill>
                  <a:srgbClr val="1F497D"/>
                </a:solidFill>
                <a:effectLst/>
                <a:latin typeface="Calibri" pitchFamily="34" charset="0"/>
                <a:ea typeface="宋体" pitchFamily="2" charset="-122"/>
                <a:cs typeface="Calibri" pitchFamily="34" charset="0"/>
              </a:rPr>
              <a:t>yyy</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a:t>
            </a: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 = 000~111 indicates number of MU-MIMO STAs.</a:t>
            </a:r>
            <a:endParaRPr kumimoji="0" lang="en-US" altLang="zh-CN" sz="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      </a:t>
            </a: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 </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      </a:t>
            </a: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Definition for entries with </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a:t>
            </a: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x</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a:t>
            </a:r>
            <a:r>
              <a:rPr kumimoji="0" lang="en-US" altLang="zh-CN" sz="1100" b="0" i="0" u="none" strike="noStrike" cap="none" normalizeH="0" baseline="0" dirty="0" smtClean="0">
                <a:ln>
                  <a:noFill/>
                </a:ln>
                <a:solidFill>
                  <a:srgbClr val="1F497D"/>
                </a:solidFill>
                <a:effectLst/>
                <a:latin typeface="Calibri" pitchFamily="34" charset="0"/>
                <a:ea typeface="宋体" pitchFamily="2" charset="-122"/>
                <a:cs typeface="Calibri" pitchFamily="34" charset="0"/>
              </a:rPr>
              <a:t> bits are TBD.</a:t>
            </a:r>
            <a:r>
              <a:rPr kumimoji="0" lang="en-US" altLang="zh-CN" sz="1100" b="0" i="0" u="none" strike="noStrike" cap="none" normalizeH="0" baseline="0" dirty="0" smtClean="0">
                <a:ln>
                  <a:noFill/>
                </a:ln>
                <a:solidFill>
                  <a:srgbClr val="1F497D"/>
                </a:solidFill>
                <a:effectLst/>
                <a:latin typeface="Arial"/>
                <a:ea typeface="宋体" pitchFamily="2" charset="-122"/>
                <a:cs typeface="Calibri" pitchFamily="34" charset="0"/>
              </a:rPr>
              <a:t> </a:t>
            </a: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graphicFrame>
        <p:nvGraphicFramePr>
          <p:cNvPr id="8" name="表格 7"/>
          <p:cNvGraphicFramePr>
            <a:graphicFrameLocks noGrp="1"/>
          </p:cNvGraphicFramePr>
          <p:nvPr>
            <p:extLst>
              <p:ext uri="{D42A27DB-BD31-4B8C-83A1-F6EECF244321}">
                <p14:modId xmlns:p14="http://schemas.microsoft.com/office/powerpoint/2010/main" val="1698384684"/>
              </p:ext>
            </p:extLst>
          </p:nvPr>
        </p:nvGraphicFramePr>
        <p:xfrm>
          <a:off x="2109149" y="1981200"/>
          <a:ext cx="6476998" cy="3895642"/>
        </p:xfrm>
        <a:graphic>
          <a:graphicData uri="http://schemas.openxmlformats.org/drawingml/2006/table">
            <a:tbl>
              <a:tblPr>
                <a:tableStyleId>{284E427A-3D55-4303-BF80-6455036E1DE7}</a:tableStyleId>
              </a:tblPr>
              <a:tblGrid>
                <a:gridCol w="588818"/>
                <a:gridCol w="588818"/>
                <a:gridCol w="588818"/>
                <a:gridCol w="588818"/>
                <a:gridCol w="588818"/>
                <a:gridCol w="588818"/>
                <a:gridCol w="588818"/>
                <a:gridCol w="588818"/>
                <a:gridCol w="588818"/>
                <a:gridCol w="588818"/>
                <a:gridCol w="588818"/>
              </a:tblGrid>
              <a:tr h="228599">
                <a:tc>
                  <a:txBody>
                    <a:bodyPr/>
                    <a:lstStyle/>
                    <a:p>
                      <a:pPr algn="ctr">
                        <a:spcAft>
                          <a:spcPts val="0"/>
                        </a:spcAft>
                      </a:pPr>
                      <a:r>
                        <a:rPr lang="en-US" sz="700" dirty="0">
                          <a:solidFill>
                            <a:srgbClr val="1F497D"/>
                          </a:solidFill>
                          <a:latin typeface="Calibri"/>
                          <a:ea typeface="宋体"/>
                        </a:rPr>
                        <a:t>8 bits indices</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#2</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#3</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#4</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dirty="0">
                          <a:solidFill>
                            <a:srgbClr val="1F497D"/>
                          </a:solidFill>
                          <a:latin typeface="Calibri"/>
                          <a:ea typeface="宋体"/>
                        </a:rPr>
                        <a:t>#5</a:t>
                      </a:r>
                      <a:endParaRPr lang="zh-CN" sz="700" dirty="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#6</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#7</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#9</a:t>
                      </a:r>
                      <a:endParaRPr lang="zh-CN" sz="700">
                        <a:latin typeface="Calibri"/>
                        <a:ea typeface="宋体"/>
                      </a:endParaRPr>
                    </a:p>
                  </a:txBody>
                  <a:tcPr marL="60000" marR="60000" marT="0" marB="0" anchor="ctr">
                    <a:solidFill>
                      <a:schemeClr val="bg1"/>
                    </a:solidFill>
                  </a:tcPr>
                </a:tc>
                <a:tc>
                  <a:txBody>
                    <a:bodyPr/>
                    <a:lstStyle/>
                    <a:p>
                      <a:pPr algn="ctr">
                        <a:spcAft>
                          <a:spcPts val="0"/>
                        </a:spcAft>
                      </a:pPr>
                      <a:r>
                        <a:rPr lang="en-US" sz="700">
                          <a:solidFill>
                            <a:srgbClr val="1F497D"/>
                          </a:solidFill>
                          <a:latin typeface="Calibri"/>
                          <a:ea typeface="宋体"/>
                        </a:rPr>
                        <a:t>Num of entries</a:t>
                      </a:r>
                      <a:endParaRPr lang="zh-CN" sz="700">
                        <a:latin typeface="Calibri"/>
                        <a:ea typeface="宋体"/>
                      </a:endParaRPr>
                    </a:p>
                  </a:txBody>
                  <a:tcPr marL="60000" marR="60000" marT="0" marB="0" anchor="ctr">
                    <a:solidFill>
                      <a:schemeClr val="bg1"/>
                    </a:solidFill>
                  </a:tcPr>
                </a:tc>
              </a:tr>
              <a:tr h="114300">
                <a:tc>
                  <a:txBody>
                    <a:bodyPr/>
                    <a:lstStyle/>
                    <a:p>
                      <a:pPr algn="ctr">
                        <a:spcAft>
                          <a:spcPts val="0"/>
                        </a:spcAft>
                      </a:pPr>
                      <a:r>
                        <a:rPr lang="en-US" sz="700" dirty="0">
                          <a:solidFill>
                            <a:srgbClr val="1F497D"/>
                          </a:solidFill>
                          <a:latin typeface="Calibri"/>
                          <a:ea typeface="宋体"/>
                        </a:rPr>
                        <a:t>000 0 0000</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dirty="0">
                          <a:solidFill>
                            <a:srgbClr val="1F497D"/>
                          </a:solidFill>
                          <a:latin typeface="Calibri"/>
                          <a:ea typeface="宋体"/>
                        </a:rPr>
                        <a:t>000 0 0001</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000 0 0010</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000 0 0011</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000 0 0100</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000 0 0101</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000 0 0110</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000 0 0111</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000 0 1000</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000 0 1001</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000 0 1010</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000 0 1011</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000 0 1100</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000 0 1101</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000 0 1110</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000 0 1111</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000 1 xxxx</a:t>
                      </a:r>
                      <a:endParaRPr lang="zh-CN" sz="700">
                        <a:latin typeface="Calibri"/>
                        <a:ea typeface="宋体"/>
                      </a:endParaRPr>
                    </a:p>
                  </a:txBody>
                  <a:tcPr marL="60000" marR="60000" marT="0" marB="0" anchor="b">
                    <a:solidFill>
                      <a:schemeClr val="bg1"/>
                    </a:solidFill>
                  </a:tcPr>
                </a:tc>
                <a:tc gridSpan="9">
                  <a:txBody>
                    <a:bodyPr/>
                    <a:lstStyle/>
                    <a:p>
                      <a:pPr algn="l">
                        <a:spcAft>
                          <a:spcPts val="0"/>
                        </a:spcAft>
                      </a:pPr>
                      <a:r>
                        <a:rPr lang="en-US" sz="700" dirty="0">
                          <a:solidFill>
                            <a:srgbClr val="1F497D"/>
                          </a:solidFill>
                          <a:latin typeface="Calibri"/>
                          <a:ea typeface="宋体"/>
                        </a:rPr>
                        <a:t>Definition TBD</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16</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00100 yyy</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00101 yyy</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26</a:t>
                      </a:r>
                      <a:endParaRPr lang="zh-CN" sz="700" dirty="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00110 yyy</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00111 yyy</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01000 yyy</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01001 yyy</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dirty="0">
                          <a:solidFill>
                            <a:srgbClr val="1F497D"/>
                          </a:solidFill>
                          <a:latin typeface="Calibri"/>
                          <a:ea typeface="宋体"/>
                        </a:rPr>
                        <a:t>52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01010 yyy</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01011 yyy</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gridSpan="2">
                  <a:txBody>
                    <a:bodyPr/>
                    <a:lstStyle/>
                    <a:p>
                      <a:pPr algn="ctr">
                        <a:spcAft>
                          <a:spcPts val="0"/>
                        </a:spcAft>
                      </a:pPr>
                      <a:r>
                        <a:rPr lang="en-US" sz="700">
                          <a:solidFill>
                            <a:srgbClr val="1F497D"/>
                          </a:solidFill>
                          <a:latin typeface="Calibri"/>
                          <a:ea typeface="宋体"/>
                        </a:rPr>
                        <a:t>52</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011 xxxxx</a:t>
                      </a:r>
                      <a:endParaRPr lang="zh-CN" sz="700">
                        <a:latin typeface="Calibri"/>
                        <a:ea typeface="宋体"/>
                      </a:endParaRPr>
                    </a:p>
                  </a:txBody>
                  <a:tcPr marL="60000" marR="60000" marT="0" marB="0" anchor="b">
                    <a:solidFill>
                      <a:schemeClr val="bg1"/>
                    </a:solidFill>
                  </a:tcPr>
                </a:tc>
                <a:tc gridSpan="9">
                  <a:txBody>
                    <a:bodyPr/>
                    <a:lstStyle/>
                    <a:p>
                      <a:pPr algn="l">
                        <a:spcAft>
                          <a:spcPts val="0"/>
                        </a:spcAft>
                      </a:pPr>
                      <a:r>
                        <a:rPr lang="en-US" sz="700" dirty="0">
                          <a:solidFill>
                            <a:srgbClr val="1F497D"/>
                          </a:solidFill>
                          <a:latin typeface="Calibri"/>
                          <a:ea typeface="宋体"/>
                        </a:rPr>
                        <a:t>Definition TBD</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32</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10 yyy yyy</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dirty="0">
                          <a:solidFill>
                            <a:srgbClr val="1F497D"/>
                          </a:solidFill>
                          <a:latin typeface="Calibri"/>
                          <a:ea typeface="宋体"/>
                        </a:rPr>
                        <a:t>106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26</a:t>
                      </a:r>
                      <a:endParaRPr lang="zh-CN" sz="700">
                        <a:latin typeface="Calibri"/>
                        <a:ea typeface="宋体"/>
                      </a:endParaRPr>
                    </a:p>
                  </a:txBody>
                  <a:tcPr marL="60000" marR="60000" marT="0" marB="0" anchor="b">
                    <a:solidFill>
                      <a:schemeClr val="bg1"/>
                    </a:solidFill>
                  </a:tcPr>
                </a:tc>
                <a:tc gridSpan="4">
                  <a:txBody>
                    <a:bodyPr/>
                    <a:lstStyle/>
                    <a:p>
                      <a:pPr algn="ctr">
                        <a:spcAft>
                          <a:spcPts val="0"/>
                        </a:spcAft>
                      </a:pPr>
                      <a:r>
                        <a:rPr lang="en-US" sz="700">
                          <a:solidFill>
                            <a:srgbClr val="1F497D"/>
                          </a:solidFill>
                          <a:latin typeface="Calibri"/>
                          <a:ea typeface="宋体"/>
                        </a:rPr>
                        <a:t>106</a:t>
                      </a:r>
                      <a:endParaRPr lang="zh-CN" sz="70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64</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11 0 00yyy</a:t>
                      </a:r>
                      <a:endParaRPr lang="zh-CN" sz="700">
                        <a:latin typeface="Calibri"/>
                        <a:ea typeface="宋体"/>
                      </a:endParaRPr>
                    </a:p>
                  </a:txBody>
                  <a:tcPr marL="60000" marR="60000" marT="0" marB="0" anchor="b">
                    <a:solidFill>
                      <a:schemeClr val="bg1"/>
                    </a:solidFill>
                  </a:tcPr>
                </a:tc>
                <a:tc gridSpan="9">
                  <a:txBody>
                    <a:bodyPr/>
                    <a:lstStyle/>
                    <a:p>
                      <a:pPr algn="ctr">
                        <a:spcAft>
                          <a:spcPts val="0"/>
                        </a:spcAft>
                      </a:pPr>
                      <a:r>
                        <a:rPr lang="en-US" sz="700" dirty="0">
                          <a:solidFill>
                            <a:srgbClr val="1F497D"/>
                          </a:solidFill>
                          <a:latin typeface="Calibri"/>
                          <a:ea typeface="宋体"/>
                        </a:rPr>
                        <a:t>242</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a:solidFill>
                            <a:srgbClr val="1F497D"/>
                          </a:solidFill>
                          <a:latin typeface="Calibri"/>
                          <a:ea typeface="宋体"/>
                        </a:rPr>
                        <a:t>8</a:t>
                      </a:r>
                      <a:endParaRPr lang="zh-CN" sz="70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11 0 01yyy</a:t>
                      </a:r>
                      <a:endParaRPr lang="zh-CN" sz="700">
                        <a:latin typeface="Calibri"/>
                        <a:ea typeface="宋体"/>
                      </a:endParaRPr>
                    </a:p>
                  </a:txBody>
                  <a:tcPr marL="60000" marR="60000" marT="0" marB="0" anchor="b">
                    <a:solidFill>
                      <a:schemeClr val="bg1"/>
                    </a:solidFill>
                  </a:tcPr>
                </a:tc>
                <a:tc gridSpan="9">
                  <a:txBody>
                    <a:bodyPr/>
                    <a:lstStyle/>
                    <a:p>
                      <a:pPr algn="ctr">
                        <a:spcAft>
                          <a:spcPts val="0"/>
                        </a:spcAft>
                      </a:pPr>
                      <a:r>
                        <a:rPr lang="en-US" sz="700" dirty="0">
                          <a:solidFill>
                            <a:srgbClr val="1F497D"/>
                          </a:solidFill>
                          <a:latin typeface="Calibri"/>
                          <a:ea typeface="宋体"/>
                        </a:rPr>
                        <a:t>484</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a:solidFill>
                            <a:srgbClr val="1F497D"/>
                          </a:solidFill>
                          <a:latin typeface="Calibri"/>
                          <a:ea typeface="宋体"/>
                        </a:rPr>
                        <a:t>11 0 10yyy</a:t>
                      </a:r>
                      <a:endParaRPr lang="zh-CN" sz="700">
                        <a:latin typeface="Calibri"/>
                        <a:ea typeface="宋体"/>
                      </a:endParaRPr>
                    </a:p>
                  </a:txBody>
                  <a:tcPr marL="60000" marR="60000" marT="0" marB="0" anchor="b">
                    <a:solidFill>
                      <a:schemeClr val="bg1"/>
                    </a:solidFill>
                  </a:tcPr>
                </a:tc>
                <a:tc gridSpan="9">
                  <a:txBody>
                    <a:bodyPr/>
                    <a:lstStyle/>
                    <a:p>
                      <a:pPr algn="ctr">
                        <a:spcAft>
                          <a:spcPts val="0"/>
                        </a:spcAft>
                      </a:pPr>
                      <a:r>
                        <a:rPr lang="en-US" sz="700" dirty="0">
                          <a:solidFill>
                            <a:srgbClr val="1F497D"/>
                          </a:solidFill>
                          <a:latin typeface="Calibri"/>
                          <a:ea typeface="宋体"/>
                        </a:rPr>
                        <a:t>996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23743">
                <a:tc>
                  <a:txBody>
                    <a:bodyPr/>
                    <a:lstStyle/>
                    <a:p>
                      <a:pPr algn="ctr">
                        <a:spcAft>
                          <a:spcPts val="0"/>
                        </a:spcAft>
                      </a:pPr>
                      <a:r>
                        <a:rPr lang="en-US" sz="700">
                          <a:solidFill>
                            <a:srgbClr val="1F497D"/>
                          </a:solidFill>
                          <a:latin typeface="Calibri"/>
                          <a:ea typeface="宋体"/>
                        </a:rPr>
                        <a:t>11 0 11yyy</a:t>
                      </a:r>
                      <a:endParaRPr lang="zh-CN" sz="700">
                        <a:latin typeface="Calibri"/>
                        <a:ea typeface="宋体"/>
                      </a:endParaRPr>
                    </a:p>
                  </a:txBody>
                  <a:tcPr marL="60000" marR="60000" marT="0" marB="0" anchor="b">
                    <a:solidFill>
                      <a:schemeClr val="bg1"/>
                    </a:solidFill>
                  </a:tcPr>
                </a:tc>
                <a:tc gridSpan="9">
                  <a:txBody>
                    <a:bodyPr/>
                    <a:lstStyle/>
                    <a:p>
                      <a:pPr algn="ctr">
                        <a:spcAft>
                          <a:spcPts val="0"/>
                        </a:spcAft>
                      </a:pPr>
                      <a:r>
                        <a:rPr lang="en-US" sz="700" dirty="0">
                          <a:solidFill>
                            <a:srgbClr val="1F497D"/>
                          </a:solidFill>
                          <a:latin typeface="Calibri"/>
                          <a:ea typeface="宋体"/>
                        </a:rPr>
                        <a:t>2*996</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8</a:t>
                      </a:r>
                      <a:endParaRPr lang="zh-CN" sz="700" dirty="0">
                        <a:latin typeface="Calibri"/>
                        <a:ea typeface="宋体"/>
                      </a:endParaRPr>
                    </a:p>
                  </a:txBody>
                  <a:tcPr marL="60000" marR="60000" marT="0" marB="0" anchor="b">
                    <a:solidFill>
                      <a:schemeClr val="bg1"/>
                    </a:solidFill>
                  </a:tcPr>
                </a:tc>
              </a:tr>
              <a:tr h="114300">
                <a:tc>
                  <a:txBody>
                    <a:bodyPr/>
                    <a:lstStyle/>
                    <a:p>
                      <a:pPr algn="ctr">
                        <a:spcAft>
                          <a:spcPts val="0"/>
                        </a:spcAft>
                      </a:pPr>
                      <a:r>
                        <a:rPr lang="en-US" sz="700" dirty="0">
                          <a:solidFill>
                            <a:srgbClr val="1F497D"/>
                          </a:solidFill>
                          <a:latin typeface="Calibri"/>
                          <a:ea typeface="宋体"/>
                        </a:rPr>
                        <a:t>11 1 </a:t>
                      </a:r>
                      <a:r>
                        <a:rPr lang="en-US" sz="700" dirty="0" err="1">
                          <a:solidFill>
                            <a:srgbClr val="1F497D"/>
                          </a:solidFill>
                          <a:latin typeface="Calibri"/>
                          <a:ea typeface="宋体"/>
                        </a:rPr>
                        <a:t>xxxxx</a:t>
                      </a:r>
                      <a:endParaRPr lang="zh-CN" sz="700" dirty="0">
                        <a:latin typeface="Calibri"/>
                        <a:ea typeface="宋体"/>
                      </a:endParaRPr>
                    </a:p>
                  </a:txBody>
                  <a:tcPr marL="60000" marR="60000" marT="0" marB="0" anchor="b">
                    <a:solidFill>
                      <a:schemeClr val="bg1"/>
                    </a:solidFill>
                  </a:tcPr>
                </a:tc>
                <a:tc gridSpan="9">
                  <a:txBody>
                    <a:bodyPr/>
                    <a:lstStyle/>
                    <a:p>
                      <a:pPr algn="l">
                        <a:spcAft>
                          <a:spcPts val="0"/>
                        </a:spcAft>
                      </a:pPr>
                      <a:r>
                        <a:rPr lang="en-US" sz="700" dirty="0">
                          <a:solidFill>
                            <a:srgbClr val="1F497D"/>
                          </a:solidFill>
                          <a:latin typeface="Calibri"/>
                          <a:ea typeface="宋体"/>
                        </a:rPr>
                        <a:t>Definition TBD</a:t>
                      </a:r>
                      <a:endParaRPr lang="zh-CN" sz="700" dirty="0">
                        <a:latin typeface="Calibri"/>
                        <a:ea typeface="宋体"/>
                      </a:endParaRPr>
                    </a:p>
                  </a:txBody>
                  <a:tcPr marL="60000" marR="60000" marT="0" marB="0" anchor="b">
                    <a:solidFill>
                      <a:schemeClr val="bg1"/>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ctr">
                        <a:spcAft>
                          <a:spcPts val="0"/>
                        </a:spcAft>
                      </a:pPr>
                      <a:r>
                        <a:rPr lang="en-US" sz="700" dirty="0">
                          <a:solidFill>
                            <a:srgbClr val="1F497D"/>
                          </a:solidFill>
                          <a:latin typeface="Calibri"/>
                          <a:ea typeface="宋体"/>
                        </a:rPr>
                        <a:t>32</a:t>
                      </a:r>
                      <a:endParaRPr lang="zh-CN" sz="700" dirty="0">
                        <a:latin typeface="Calibri"/>
                        <a:ea typeface="宋体"/>
                      </a:endParaRPr>
                    </a:p>
                  </a:txBody>
                  <a:tcPr marL="60000" marR="60000" marT="0" marB="0" anchor="b">
                    <a:solidFill>
                      <a:schemeClr val="bg1"/>
                    </a:solidFill>
                  </a:tcPr>
                </a:tc>
              </a:tr>
            </a:tbl>
          </a:graphicData>
        </a:graphic>
      </p:graphicFrame>
      <p:sp>
        <p:nvSpPr>
          <p:cNvPr id="6" name="TextBox 5"/>
          <p:cNvSpPr txBox="1"/>
          <p:nvPr/>
        </p:nvSpPr>
        <p:spPr>
          <a:xfrm>
            <a:off x="152400" y="3795292"/>
            <a:ext cx="1828800" cy="1200329"/>
          </a:xfrm>
          <a:prstGeom prst="rect">
            <a:avLst/>
          </a:prstGeom>
          <a:noFill/>
        </p:spPr>
        <p:txBody>
          <a:bodyPr wrap="square" rtlCol="0">
            <a:spAutoFit/>
          </a:bodyPr>
          <a:lstStyle/>
          <a:p>
            <a:r>
              <a:rPr lang="en-US" sz="2400" b="1" dirty="0" smtClean="0"/>
              <a:t>Y: 50</a:t>
            </a:r>
          </a:p>
          <a:p>
            <a:r>
              <a:rPr lang="en-US" sz="2400" b="1" dirty="0" smtClean="0"/>
              <a:t>N: 4</a:t>
            </a:r>
          </a:p>
          <a:p>
            <a:r>
              <a:rPr lang="en-US" sz="2400" b="1" dirty="0" smtClean="0"/>
              <a:t>A: 18</a:t>
            </a:r>
            <a:endParaRPr lang="en-US" sz="2400" b="1" dirty="0"/>
          </a:p>
        </p:txBody>
      </p:sp>
    </p:spTree>
    <p:extLst>
      <p:ext uri="{BB962C8B-B14F-4D97-AF65-F5344CB8AC3E}">
        <p14:creationId xmlns:p14="http://schemas.microsoft.com/office/powerpoint/2010/main" val="9094041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1335r2 SP#2</a:t>
            </a:r>
            <a:endParaRPr lang="zh-CN" altLang="en-US" dirty="0"/>
          </a:p>
        </p:txBody>
      </p:sp>
      <p:sp>
        <p:nvSpPr>
          <p:cNvPr id="3" name="内容占位符 2"/>
          <p:cNvSpPr>
            <a:spLocks noGrp="1"/>
          </p:cNvSpPr>
          <p:nvPr>
            <p:ph idx="1"/>
          </p:nvPr>
        </p:nvSpPr>
        <p:spPr/>
        <p:txBody>
          <a:bodyPr>
            <a:normAutofit/>
          </a:bodyPr>
          <a:lstStyle/>
          <a:p>
            <a:r>
              <a:rPr lang="en-US" altLang="zh-CN" dirty="0" smtClean="0"/>
              <a:t>Do you agree to add t</a:t>
            </a:r>
            <a:r>
              <a:rPr lang="en-GB" altLang="zh-CN" dirty="0" smtClean="0"/>
              <a:t>he </a:t>
            </a:r>
            <a:r>
              <a:rPr lang="en-US" altLang="zh-CN" dirty="0" smtClean="0"/>
              <a:t>STAID size in the user specific subfields of HE-SIGB is 11bits</a:t>
            </a:r>
            <a:r>
              <a:rPr lang="en-GB" altLang="zh-CN" b="1" dirty="0" smtClean="0"/>
              <a:t>?</a:t>
            </a:r>
          </a:p>
          <a:p>
            <a:endParaRPr lang="en-GB" altLang="zh-CN" b="1" dirty="0" smtClean="0"/>
          </a:p>
          <a:p>
            <a:pPr marL="0" indent="0">
              <a:buNone/>
            </a:pPr>
            <a:endParaRPr lang="en-GB" altLang="zh-CN" b="1" dirty="0" smtClean="0"/>
          </a:p>
          <a:p>
            <a:endParaRPr lang="en-GB" altLang="zh-CN" b="1" dirty="0" smtClean="0"/>
          </a:p>
          <a:p>
            <a:endParaRPr lang="en-GB" altLang="zh-CN" b="1" dirty="0" smtClean="0"/>
          </a:p>
          <a:p>
            <a:r>
              <a:rPr lang="en-GB" altLang="zh-CN" b="1" dirty="0" smtClean="0"/>
              <a:t>Y: 57</a:t>
            </a:r>
            <a:endParaRPr lang="en-GB" altLang="zh-CN" b="1" dirty="0" smtClean="0"/>
          </a:p>
          <a:p>
            <a:r>
              <a:rPr lang="en-GB" altLang="zh-CN" b="1" dirty="0" smtClean="0"/>
              <a:t>N: 0</a:t>
            </a:r>
            <a:endParaRPr lang="en-GB" altLang="zh-CN" b="1" dirty="0" smtClean="0"/>
          </a:p>
          <a:p>
            <a:r>
              <a:rPr lang="en-GB" altLang="zh-CN" b="1" dirty="0" smtClean="0"/>
              <a:t>A: 14</a:t>
            </a:r>
            <a:endParaRPr lang="zh-CN" altLang="zh-CN"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November, 2015</a:t>
            </a:r>
            <a:endParaRPr 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52</a:t>
            </a:fld>
            <a:endParaRPr lang="en-US"/>
          </a:p>
        </p:txBody>
      </p:sp>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Tree>
    <p:extLst>
      <p:ext uri="{BB962C8B-B14F-4D97-AF65-F5344CB8AC3E}">
        <p14:creationId xmlns:p14="http://schemas.microsoft.com/office/powerpoint/2010/main" val="16128197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pPr>
              <a:defRPr/>
            </a:pPr>
            <a:r>
              <a:rPr lang="en-US" dirty="0"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53</a:t>
            </a:fld>
            <a:endParaRPr lang="en-US"/>
          </a:p>
        </p:txBody>
      </p:sp>
      <p:sp>
        <p:nvSpPr>
          <p:cNvPr id="7" name="Title 1"/>
          <p:cNvSpPr>
            <a:spLocks noGrp="1"/>
          </p:cNvSpPr>
          <p:nvPr>
            <p:ph type="title"/>
          </p:nvPr>
        </p:nvSpPr>
        <p:spPr>
          <a:xfrm>
            <a:off x="685800" y="685800"/>
            <a:ext cx="7772400" cy="1066800"/>
          </a:xfrm>
        </p:spPr>
        <p:txBody>
          <a:bodyPr/>
          <a:lstStyle/>
          <a:p>
            <a:r>
              <a:rPr lang="en-US" dirty="0" smtClean="0"/>
              <a:t>1335r2 SP#3</a:t>
            </a:r>
            <a:endParaRPr lang="en-US" dirty="0"/>
          </a:p>
        </p:txBody>
      </p:sp>
      <p:sp>
        <p:nvSpPr>
          <p:cNvPr id="8" name="Content Placeholder 2"/>
          <p:cNvSpPr>
            <a:spLocks noGrp="1"/>
          </p:cNvSpPr>
          <p:nvPr>
            <p:ph idx="1"/>
          </p:nvPr>
        </p:nvSpPr>
        <p:spPr>
          <a:xfrm>
            <a:off x="685800" y="1981200"/>
            <a:ext cx="7772400" cy="4114800"/>
          </a:xfrm>
        </p:spPr>
        <p:txBody>
          <a:bodyPr>
            <a:normAutofit fontScale="85000" lnSpcReduction="10000"/>
          </a:bodyPr>
          <a:lstStyle/>
          <a:p>
            <a:r>
              <a:rPr lang="en-US" dirty="0" smtClean="0"/>
              <a:t>Do you agree to add </a:t>
            </a:r>
            <a:r>
              <a:rPr lang="en-US" altLang="zh-CN" dirty="0" smtClean="0"/>
              <a:t>a DCM subfield (1-bit) to the user-specific subfields of HE-SIG-B in IEEE 802.11ax SFD(r9) (as shown in </a:t>
            </a:r>
            <a:r>
              <a:rPr lang="en-US" altLang="zh-CN" dirty="0" smtClean="0">
                <a:solidFill>
                  <a:srgbClr val="FF0000"/>
                </a:solidFill>
              </a:rPr>
              <a:t>red</a:t>
            </a:r>
            <a:r>
              <a:rPr lang="en-US" altLang="zh-CN" dirty="0" smtClean="0"/>
              <a:t>)</a:t>
            </a:r>
            <a:endParaRPr lang="en-US" dirty="0" smtClean="0"/>
          </a:p>
          <a:p>
            <a:pPr lvl="1"/>
            <a:r>
              <a:rPr lang="en-US" altLang="zh-CN" dirty="0" smtClean="0"/>
              <a:t>For single-user allocations in a RU:  NSTS (Number of Spatial Streams), </a:t>
            </a:r>
            <a:r>
              <a:rPr lang="en-US" altLang="zh-CN" dirty="0" err="1" smtClean="0"/>
              <a:t>TxBF</a:t>
            </a:r>
            <a:r>
              <a:rPr lang="en-US" altLang="zh-CN" dirty="0" smtClean="0"/>
              <a:t> (transmit </a:t>
            </a:r>
            <a:r>
              <a:rPr lang="en-US" altLang="zh-CN" dirty="0" err="1" smtClean="0"/>
              <a:t>beamforming</a:t>
            </a:r>
            <a:r>
              <a:rPr lang="en-US" altLang="zh-CN" dirty="0" smtClean="0"/>
              <a:t> ), MCS (Modulation and Coding Scheme), </a:t>
            </a:r>
            <a:r>
              <a:rPr lang="en-US" altLang="zh-CN" dirty="0" smtClean="0">
                <a:solidFill>
                  <a:srgbClr val="FF0000"/>
                </a:solidFill>
              </a:rPr>
              <a:t>DCM (Dual Sub-Carrier Modulation)</a:t>
            </a:r>
            <a:r>
              <a:rPr lang="en-US" altLang="zh-CN" dirty="0" smtClean="0">
                <a:solidFill>
                  <a:schemeClr val="accent2">
                    <a:lumMod val="75000"/>
                  </a:schemeClr>
                </a:solidFill>
              </a:rPr>
              <a:t> </a:t>
            </a:r>
            <a:r>
              <a:rPr lang="en-US" altLang="zh-CN" dirty="0" smtClean="0"/>
              <a:t>and Coding (Use of LDPC)</a:t>
            </a:r>
          </a:p>
          <a:p>
            <a:pPr lvl="1"/>
            <a:r>
              <a:rPr lang="en-US" altLang="zh-CN" dirty="0" smtClean="0"/>
              <a:t>For each user in a multi-user allocation in a RU:  Spatial Configuration Fields, MCS, </a:t>
            </a:r>
            <a:r>
              <a:rPr lang="en-US" altLang="zh-CN" dirty="0" smtClean="0">
                <a:solidFill>
                  <a:srgbClr val="FF0000"/>
                </a:solidFill>
              </a:rPr>
              <a:t>DCM</a:t>
            </a:r>
            <a:r>
              <a:rPr lang="en-US" altLang="zh-CN" dirty="0" smtClean="0"/>
              <a:t> and Coding</a:t>
            </a:r>
          </a:p>
          <a:p>
            <a:pPr lvl="1"/>
            <a:endParaRPr lang="en-US" dirty="0" smtClean="0"/>
          </a:p>
          <a:p>
            <a:pPr lvl="1"/>
            <a:endParaRPr lang="en-US" dirty="0" smtClean="0"/>
          </a:p>
          <a:p>
            <a:pPr lvl="1"/>
            <a:endParaRPr lang="en-US" dirty="0" smtClean="0"/>
          </a:p>
          <a:p>
            <a:r>
              <a:rPr lang="en-GB" altLang="zh-CN" b="1" dirty="0" smtClean="0"/>
              <a:t>Y:  54</a:t>
            </a:r>
            <a:endParaRPr lang="en-GB" altLang="zh-CN" b="1" dirty="0" smtClean="0"/>
          </a:p>
          <a:p>
            <a:r>
              <a:rPr lang="en-GB" altLang="zh-CN" b="1" dirty="0" smtClean="0"/>
              <a:t>N: 0</a:t>
            </a:r>
            <a:endParaRPr lang="en-GB" altLang="zh-CN" b="1" dirty="0" smtClean="0"/>
          </a:p>
          <a:p>
            <a:r>
              <a:rPr lang="en-GB" altLang="zh-CN" b="1" dirty="0" smtClean="0"/>
              <a:t>A: 19</a:t>
            </a:r>
            <a:endParaRPr lang="zh-CN" altLang="zh-CN" dirty="0" smtClean="0"/>
          </a:p>
          <a:p>
            <a:endParaRPr lang="en-US" dirty="0"/>
          </a:p>
        </p:txBody>
      </p:sp>
      <p:sp>
        <p:nvSpPr>
          <p:cNvPr id="9"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Tree>
    <p:extLst>
      <p:ext uri="{BB962C8B-B14F-4D97-AF65-F5344CB8AC3E}">
        <p14:creationId xmlns:p14="http://schemas.microsoft.com/office/powerpoint/2010/main" val="1981460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1304r1 Straw </a:t>
            </a:r>
            <a:r>
              <a:rPr lang="en-US" dirty="0" smtClean="0"/>
              <a:t>Poll #1</a:t>
            </a:r>
            <a:endParaRPr lang="en-US" dirty="0"/>
          </a:p>
        </p:txBody>
      </p:sp>
      <p:sp>
        <p:nvSpPr>
          <p:cNvPr id="3" name="Content Placeholder 2"/>
          <p:cNvSpPr>
            <a:spLocks noGrp="1"/>
          </p:cNvSpPr>
          <p:nvPr>
            <p:ph idx="1"/>
          </p:nvPr>
        </p:nvSpPr>
        <p:spPr>
          <a:xfrm>
            <a:off x="685800" y="1601787"/>
            <a:ext cx="7770813" cy="4113213"/>
          </a:xfrm>
        </p:spPr>
        <p:txBody>
          <a:bodyPr/>
          <a:lstStyle/>
          <a:p>
            <a:r>
              <a:rPr lang="en-US" sz="2000" dirty="0" smtClean="0"/>
              <a:t>Do you agree to add the following text into the SFD?</a:t>
            </a:r>
          </a:p>
          <a:p>
            <a:pPr lvl="1"/>
            <a:r>
              <a:rPr lang="en-US" sz="1800" dirty="0" smtClean="0"/>
              <a:t>The 8 bits in the common field of HE SIG-B includes a state of ‘No STA Assigned’ for which no STA-specific field is transmitted </a:t>
            </a:r>
            <a:endParaRPr lang="en-US" sz="1800" dirty="0" smtClean="0"/>
          </a:p>
          <a:p>
            <a:pPr lvl="1"/>
            <a:endParaRPr lang="en-US" sz="1800" dirty="0"/>
          </a:p>
          <a:p>
            <a:pPr lvl="1"/>
            <a:endParaRPr lang="en-US" sz="1800" dirty="0" smtClean="0"/>
          </a:p>
          <a:p>
            <a:pPr lvl="1"/>
            <a:endParaRPr lang="en-US" sz="1800" dirty="0"/>
          </a:p>
          <a:p>
            <a:pPr lvl="1"/>
            <a:endParaRPr lang="en-US" sz="1800" dirty="0" smtClean="0"/>
          </a:p>
          <a:p>
            <a:pPr lvl="1"/>
            <a:r>
              <a:rPr lang="en-US" sz="1800" dirty="0" smtClean="0"/>
              <a:t>Y: 12</a:t>
            </a:r>
          </a:p>
          <a:p>
            <a:pPr lvl="1"/>
            <a:r>
              <a:rPr lang="en-US" sz="1800" dirty="0" smtClean="0"/>
              <a:t>N: 26</a:t>
            </a:r>
          </a:p>
          <a:p>
            <a:pPr lvl="1"/>
            <a:r>
              <a:rPr lang="en-US" sz="1800" dirty="0" smtClean="0"/>
              <a:t>A: 16</a:t>
            </a:r>
          </a:p>
          <a:p>
            <a:pPr lvl="1"/>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118988345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1304r1 Straw </a:t>
            </a:r>
            <a:r>
              <a:rPr lang="en-US" dirty="0" smtClean="0"/>
              <a:t>Poll #2</a:t>
            </a:r>
            <a:endParaRPr lang="en-US" dirty="0"/>
          </a:p>
        </p:txBody>
      </p:sp>
      <p:sp>
        <p:nvSpPr>
          <p:cNvPr id="3" name="Content Placeholder 2"/>
          <p:cNvSpPr>
            <a:spLocks noGrp="1"/>
          </p:cNvSpPr>
          <p:nvPr>
            <p:ph idx="1"/>
          </p:nvPr>
        </p:nvSpPr>
        <p:spPr>
          <a:xfrm>
            <a:off x="685800" y="1601787"/>
            <a:ext cx="7770813" cy="4113213"/>
          </a:xfrm>
        </p:spPr>
        <p:txBody>
          <a:bodyPr/>
          <a:lstStyle/>
          <a:p>
            <a:r>
              <a:rPr lang="en-US" sz="2000" dirty="0" smtClean="0"/>
              <a:t>Do you agree to add the following text into the SFD?</a:t>
            </a:r>
          </a:p>
          <a:p>
            <a:pPr lvl="1"/>
            <a:r>
              <a:rPr lang="en-US" sz="1800" dirty="0" smtClean="0"/>
              <a:t>The number </a:t>
            </a:r>
            <a:r>
              <a:rPr lang="en-US" sz="1800" dirty="0"/>
              <a:t>of spatially multiplexed STAs for 106 RU limited to </a:t>
            </a:r>
            <a:r>
              <a:rPr lang="en-US" sz="1800" dirty="0" smtClean="0"/>
              <a:t>4</a:t>
            </a:r>
          </a:p>
          <a:p>
            <a:pPr lvl="2"/>
            <a:r>
              <a:rPr lang="en-US" sz="1600" dirty="0" smtClean="0"/>
              <a:t>For RUs larger than 106, it can be 8 STAs as maximum </a:t>
            </a:r>
            <a:endParaRPr lang="en-US" sz="1600" dirty="0" smtClean="0"/>
          </a:p>
          <a:p>
            <a:pPr lvl="2"/>
            <a:endParaRPr lang="en-US" sz="1600" dirty="0"/>
          </a:p>
          <a:p>
            <a:pPr lvl="2"/>
            <a:endParaRPr lang="en-US" sz="1600" dirty="0" smtClean="0"/>
          </a:p>
          <a:p>
            <a:pPr lvl="2"/>
            <a:endParaRPr lang="en-US" sz="1600" dirty="0"/>
          </a:p>
          <a:p>
            <a:pPr lvl="2"/>
            <a:endParaRPr lang="en-US" sz="1600" dirty="0" smtClean="0"/>
          </a:p>
          <a:p>
            <a:pPr lvl="1"/>
            <a:r>
              <a:rPr lang="en-US" dirty="0" smtClean="0"/>
              <a:t>Y: 5</a:t>
            </a:r>
          </a:p>
          <a:p>
            <a:pPr lvl="1"/>
            <a:r>
              <a:rPr lang="en-US" dirty="0" smtClean="0"/>
              <a:t>N: 34</a:t>
            </a:r>
          </a:p>
          <a:p>
            <a:pPr lvl="1"/>
            <a:r>
              <a:rPr lang="en-US" dirty="0" smtClean="0"/>
              <a:t>A: 16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9338614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1304r1 Straw </a:t>
            </a:r>
            <a:r>
              <a:rPr lang="en-US" dirty="0" smtClean="0"/>
              <a:t>Poll #3</a:t>
            </a:r>
            <a:endParaRPr lang="en-US" dirty="0"/>
          </a:p>
        </p:txBody>
      </p:sp>
      <p:sp>
        <p:nvSpPr>
          <p:cNvPr id="3" name="Content Placeholder 2"/>
          <p:cNvSpPr>
            <a:spLocks noGrp="1"/>
          </p:cNvSpPr>
          <p:nvPr>
            <p:ph idx="1"/>
          </p:nvPr>
        </p:nvSpPr>
        <p:spPr>
          <a:xfrm>
            <a:off x="685800" y="1601787"/>
            <a:ext cx="7770813" cy="4113213"/>
          </a:xfrm>
        </p:spPr>
        <p:txBody>
          <a:bodyPr/>
          <a:lstStyle/>
          <a:p>
            <a:r>
              <a:rPr lang="en-US" sz="2000" dirty="0" smtClean="0"/>
              <a:t>Do you agree to support the following text?</a:t>
            </a:r>
          </a:p>
          <a:p>
            <a:pPr lvl="1"/>
            <a:r>
              <a:rPr lang="en-US" sz="1800" dirty="0"/>
              <a:t>The </a:t>
            </a:r>
            <a:r>
              <a:rPr lang="en-US" sz="1800" dirty="0" smtClean="0"/>
              <a:t>8 bits </a:t>
            </a:r>
            <a:r>
              <a:rPr lang="en-US" sz="1800" dirty="0"/>
              <a:t>in the common field </a:t>
            </a:r>
            <a:r>
              <a:rPr lang="en-US" sz="1800" dirty="0" smtClean="0"/>
              <a:t>of HE </a:t>
            </a:r>
            <a:r>
              <a:rPr lang="en-US" sz="1800" dirty="0"/>
              <a:t>SIG-B includes </a:t>
            </a:r>
            <a:r>
              <a:rPr lang="en-US" sz="1800" dirty="0" smtClean="0"/>
              <a:t>explicit states </a:t>
            </a:r>
            <a:r>
              <a:rPr lang="en-US" sz="1800" dirty="0"/>
              <a:t>for the existence of the center 26RU </a:t>
            </a:r>
            <a:r>
              <a:rPr lang="en-US" sz="1800" dirty="0" smtClean="0"/>
              <a:t>of </a:t>
            </a:r>
            <a:r>
              <a:rPr lang="en-US" sz="1800" dirty="0" smtClean="0"/>
              <a:t>80MHz</a:t>
            </a:r>
          </a:p>
          <a:p>
            <a:pPr lvl="1"/>
            <a:endParaRPr lang="en-US" sz="1800" dirty="0"/>
          </a:p>
          <a:p>
            <a:pPr lvl="1"/>
            <a:endParaRPr lang="en-US" sz="1800" dirty="0" smtClean="0"/>
          </a:p>
          <a:p>
            <a:pPr lvl="1"/>
            <a:endParaRPr lang="en-US" sz="1800" dirty="0"/>
          </a:p>
          <a:p>
            <a:pPr lvl="1"/>
            <a:r>
              <a:rPr lang="en-US" sz="1800" dirty="0" smtClean="0"/>
              <a:t>Y: 9</a:t>
            </a:r>
          </a:p>
          <a:p>
            <a:pPr lvl="1"/>
            <a:r>
              <a:rPr lang="en-US" sz="1800" dirty="0" smtClean="0"/>
              <a:t>N: 16</a:t>
            </a:r>
          </a:p>
          <a:p>
            <a:pPr lvl="1"/>
            <a:r>
              <a:rPr lang="en-US" sz="1800" dirty="0" smtClean="0"/>
              <a:t>A: 25</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Sungho Moon, Newracom</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November 2015</a:t>
            </a:r>
            <a:endParaRPr lang="en-GB" dirty="0"/>
          </a:p>
        </p:txBody>
      </p:sp>
    </p:spTree>
    <p:extLst>
      <p:ext uri="{BB962C8B-B14F-4D97-AF65-F5344CB8AC3E}">
        <p14:creationId xmlns:p14="http://schemas.microsoft.com/office/powerpoint/2010/main" val="23852572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1350r1 SP </a:t>
            </a:r>
            <a:r>
              <a:rPr lang="en-US" dirty="0" smtClean="0"/>
              <a:t>#1</a:t>
            </a:r>
            <a:endParaRPr lang="en-US" dirty="0"/>
          </a:p>
        </p:txBody>
      </p:sp>
      <p:sp>
        <p:nvSpPr>
          <p:cNvPr id="3" name="Content Placeholder 2"/>
          <p:cNvSpPr>
            <a:spLocks noGrp="1"/>
          </p:cNvSpPr>
          <p:nvPr>
            <p:ph idx="1"/>
          </p:nvPr>
        </p:nvSpPr>
        <p:spPr/>
        <p:txBody>
          <a:bodyPr/>
          <a:lstStyle/>
          <a:p>
            <a:r>
              <a:rPr lang="en-US" dirty="0" smtClean="0"/>
              <a:t>Do you support to add the following text in </a:t>
            </a:r>
            <a:r>
              <a:rPr lang="en-US" dirty="0"/>
              <a:t>Section </a:t>
            </a:r>
            <a:r>
              <a:rPr lang="en-US" dirty="0" err="1"/>
              <a:t>x.x.x</a:t>
            </a:r>
            <a:r>
              <a:rPr lang="en-US" dirty="0"/>
              <a:t> </a:t>
            </a:r>
            <a:r>
              <a:rPr lang="en-US" dirty="0" smtClean="0"/>
              <a:t>in current SFD:</a:t>
            </a:r>
          </a:p>
          <a:p>
            <a:pPr lvl="1"/>
            <a:r>
              <a:rPr lang="en-US" dirty="0" smtClean="0"/>
              <a:t>The number of spatially multiplexed user in a DL or UL MU-MIMO transmission is up to 8 (in a given RU</a:t>
            </a:r>
            <a:r>
              <a:rPr lang="en-US" dirty="0" smtClean="0"/>
              <a:t>)?</a:t>
            </a:r>
          </a:p>
          <a:p>
            <a:pPr lvl="1"/>
            <a:endParaRPr lang="en-US" dirty="0"/>
          </a:p>
          <a:p>
            <a:pPr lvl="1"/>
            <a:endParaRPr lang="en-US" dirty="0" smtClean="0"/>
          </a:p>
          <a:p>
            <a:pPr lvl="1"/>
            <a:endParaRPr lang="en-US" dirty="0"/>
          </a:p>
          <a:p>
            <a:pPr marL="0" indent="0">
              <a:buNone/>
            </a:pPr>
            <a:r>
              <a:rPr lang="en-US" dirty="0" smtClean="0"/>
              <a:t>Y: 46</a:t>
            </a:r>
          </a:p>
          <a:p>
            <a:pPr marL="0" indent="0">
              <a:buNone/>
            </a:pPr>
            <a:r>
              <a:rPr lang="en-US" dirty="0" smtClean="0"/>
              <a:t>N: 5</a:t>
            </a:r>
          </a:p>
          <a:p>
            <a:pPr marL="0" indent="0">
              <a:buNone/>
            </a:pPr>
            <a:r>
              <a:rPr lang="en-US" dirty="0" smtClean="0"/>
              <a:t>A: 8</a:t>
            </a:r>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da-DK" altLang="ko-KR" smtClean="0"/>
              <a:t>Yakun Sun, et. al. (Marvell)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57</a:t>
            </a:fld>
            <a:endParaRPr lang="en-US"/>
          </a:p>
        </p:txBody>
      </p:sp>
    </p:spTree>
    <p:extLst>
      <p:ext uri="{BB962C8B-B14F-4D97-AF65-F5344CB8AC3E}">
        <p14:creationId xmlns:p14="http://schemas.microsoft.com/office/powerpoint/2010/main" val="367833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1350r1 SP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support to add the following text in </a:t>
            </a:r>
            <a:r>
              <a:rPr lang="en-US" dirty="0"/>
              <a:t>Section </a:t>
            </a:r>
            <a:r>
              <a:rPr lang="en-US" dirty="0" err="1"/>
              <a:t>x.x.x</a:t>
            </a:r>
            <a:r>
              <a:rPr lang="en-US" dirty="0" smtClean="0"/>
              <a:t> current SFD:</a:t>
            </a:r>
          </a:p>
          <a:p>
            <a:pPr lvl="1"/>
            <a:r>
              <a:rPr lang="en-US" dirty="0"/>
              <a:t>The </a:t>
            </a:r>
            <a:r>
              <a:rPr lang="en-US" dirty="0" smtClean="0"/>
              <a:t>Nsts value </a:t>
            </a:r>
            <a:r>
              <a:rPr lang="en-US" dirty="0"/>
              <a:t>for each user in a MU-MIMO RU is less than or equal to </a:t>
            </a:r>
            <a:r>
              <a:rPr lang="en-US" dirty="0" smtClean="0"/>
              <a:t>4</a:t>
            </a:r>
            <a:r>
              <a:rPr lang="en-US" dirty="0" smtClean="0"/>
              <a:t>?</a:t>
            </a:r>
          </a:p>
          <a:p>
            <a:pPr lvl="1"/>
            <a:endParaRPr lang="en-US" dirty="0"/>
          </a:p>
          <a:p>
            <a:pPr lvl="1"/>
            <a:endParaRPr lang="en-US" dirty="0" smtClean="0"/>
          </a:p>
          <a:p>
            <a:r>
              <a:rPr lang="en-US" dirty="0" smtClean="0"/>
              <a:t>Y: 41</a:t>
            </a:r>
          </a:p>
          <a:p>
            <a:r>
              <a:rPr lang="en-US" dirty="0" smtClean="0"/>
              <a:t>N: 1</a:t>
            </a:r>
          </a:p>
          <a:p>
            <a:r>
              <a:rPr lang="en-US" dirty="0" smtClean="0"/>
              <a:t>A: 7</a:t>
            </a:r>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da-DK" altLang="ko-KR" smtClean="0"/>
              <a:t>Yakun Sun, et. al. (Marvell)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58</a:t>
            </a:fld>
            <a:endParaRPr lang="en-US"/>
          </a:p>
        </p:txBody>
      </p:sp>
    </p:spTree>
    <p:extLst>
      <p:ext uri="{BB962C8B-B14F-4D97-AF65-F5344CB8AC3E}">
        <p14:creationId xmlns:p14="http://schemas.microsoft.com/office/powerpoint/2010/main" val="2249471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22300"/>
            <a:ext cx="7772400" cy="522284"/>
          </a:xfrm>
        </p:spPr>
        <p:txBody>
          <a:bodyPr/>
          <a:lstStyle/>
          <a:p>
            <a:r>
              <a:rPr lang="en-US" dirty="0"/>
              <a:t>1350r1 SP </a:t>
            </a:r>
            <a:r>
              <a:rPr lang="en-US" dirty="0" smtClean="0"/>
              <a:t>#3</a:t>
            </a:r>
            <a:endParaRPr lang="en-US" dirty="0"/>
          </a:p>
        </p:txBody>
      </p:sp>
      <p:sp>
        <p:nvSpPr>
          <p:cNvPr id="3" name="Content Placeholder 2"/>
          <p:cNvSpPr>
            <a:spLocks noGrp="1"/>
          </p:cNvSpPr>
          <p:nvPr>
            <p:ph idx="1"/>
          </p:nvPr>
        </p:nvSpPr>
        <p:spPr>
          <a:xfrm>
            <a:off x="709613" y="1144584"/>
            <a:ext cx="7772400" cy="1141413"/>
          </a:xfrm>
        </p:spPr>
        <p:txBody>
          <a:bodyPr>
            <a:normAutofit fontScale="70000" lnSpcReduction="20000"/>
          </a:bodyPr>
          <a:lstStyle/>
          <a:p>
            <a:r>
              <a:rPr lang="en-US" dirty="0" smtClean="0"/>
              <a:t>Do you support to add the following text in Section </a:t>
            </a:r>
            <a:r>
              <a:rPr lang="en-US" dirty="0" err="1" smtClean="0"/>
              <a:t>x.x.x</a:t>
            </a:r>
            <a:r>
              <a:rPr lang="en-US" dirty="0" smtClean="0"/>
              <a:t> in current SFD:</a:t>
            </a:r>
          </a:p>
          <a:p>
            <a:pPr lvl="1"/>
            <a:r>
              <a:rPr lang="en-US" dirty="0" smtClean="0"/>
              <a:t>A </a:t>
            </a:r>
            <a:r>
              <a:rPr lang="en-US" dirty="0"/>
              <a:t>MU-MIMO user block includes a “spatial </a:t>
            </a:r>
            <a:r>
              <a:rPr lang="en-US" dirty="0" err="1"/>
              <a:t>config</a:t>
            </a:r>
            <a:r>
              <a:rPr lang="en-US" dirty="0"/>
              <a:t>” </a:t>
            </a:r>
            <a:r>
              <a:rPr lang="en-US" dirty="0" smtClean="0"/>
              <a:t>field </a:t>
            </a:r>
            <a:r>
              <a:rPr lang="en-US" dirty="0"/>
              <a:t>of 4bit indicating the number of spatial streams for each multiplexed STA. The </a:t>
            </a:r>
            <a:r>
              <a:rPr lang="en-US" dirty="0" smtClean="0"/>
              <a:t>field </a:t>
            </a:r>
            <a:r>
              <a:rPr lang="en-US" dirty="0"/>
              <a:t>is constructed by using the entries corresponding to the value of </a:t>
            </a:r>
            <a:r>
              <a:rPr lang="en-US" dirty="0" err="1"/>
              <a:t>Nuser</a:t>
            </a:r>
            <a:r>
              <a:rPr lang="en-US" dirty="0"/>
              <a:t> of this RU in the following </a:t>
            </a:r>
            <a:r>
              <a:rPr lang="en-US" dirty="0" smtClean="0"/>
              <a:t>table?</a:t>
            </a:r>
            <a:endParaRPr lang="en-US" dirty="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Nov, 2015</a:t>
            </a:r>
            <a:endParaRPr lang="en-US" dirty="0"/>
          </a:p>
        </p:txBody>
      </p:sp>
      <p:sp>
        <p:nvSpPr>
          <p:cNvPr id="5" name="Footer Placeholder 4"/>
          <p:cNvSpPr>
            <a:spLocks noGrp="1"/>
          </p:cNvSpPr>
          <p:nvPr>
            <p:ph type="ftr" sz="quarter" idx="4294967295"/>
          </p:nvPr>
        </p:nvSpPr>
        <p:spPr>
          <a:xfrm>
            <a:off x="6448800" y="6475413"/>
            <a:ext cx="2095125" cy="184666"/>
          </a:xfrm>
          <a:prstGeom prst="rect">
            <a:avLst/>
          </a:prstGeom>
        </p:spPr>
        <p:txBody>
          <a:bodyPr/>
          <a:lstStyle/>
          <a:p>
            <a:pPr>
              <a:defRPr/>
            </a:pPr>
            <a:r>
              <a:rPr lang="da-DK" altLang="ko-KR" smtClean="0"/>
              <a:t>Yakun Sun, et. al. (Marvell)</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59</a:t>
            </a:fld>
            <a:endParaRPr lang="en-US"/>
          </a:p>
        </p:txBody>
      </p:sp>
      <p:graphicFrame>
        <p:nvGraphicFramePr>
          <p:cNvPr id="7" name="Table 6"/>
          <p:cNvGraphicFramePr>
            <a:graphicFrameLocks noGrp="1"/>
          </p:cNvGraphicFramePr>
          <p:nvPr>
            <p:extLst/>
          </p:nvPr>
        </p:nvGraphicFramePr>
        <p:xfrm>
          <a:off x="1505111" y="2285997"/>
          <a:ext cx="6133778" cy="4114803"/>
        </p:xfrm>
        <a:graphic>
          <a:graphicData uri="http://schemas.openxmlformats.org/drawingml/2006/table">
            <a:tbl>
              <a:tblPr firstRow="1" firstCol="1" bandRow="1">
                <a:tableStyleId>{5940675A-B579-460E-94D1-54222C63F5DA}</a:tableStyleId>
              </a:tblPr>
              <a:tblGrid>
                <a:gridCol w="675215"/>
                <a:gridCol w="675215"/>
                <a:gridCol w="519929"/>
                <a:gridCol w="519929"/>
                <a:gridCol w="519929"/>
                <a:gridCol w="519929"/>
                <a:gridCol w="519929"/>
                <a:gridCol w="519929"/>
                <a:gridCol w="519929"/>
                <a:gridCol w="519929"/>
                <a:gridCol w="623916"/>
              </a:tblGrid>
              <a:tr h="195943">
                <a:tc>
                  <a:txBody>
                    <a:bodyPr/>
                    <a:lstStyle/>
                    <a:p>
                      <a:pPr marL="0" marR="0">
                        <a:spcBef>
                          <a:spcPts val="0"/>
                        </a:spcBef>
                        <a:spcAft>
                          <a:spcPts val="0"/>
                        </a:spcAft>
                      </a:pPr>
                      <a:r>
                        <a:rPr lang="en-US" sz="800" dirty="0" err="1">
                          <a:effectLst/>
                        </a:rPr>
                        <a:t>Nuser</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lgn="ctr">
                        <a:spcBef>
                          <a:spcPts val="0"/>
                        </a:spcBef>
                        <a:spcAft>
                          <a:spcPts val="0"/>
                        </a:spcAft>
                      </a:pPr>
                      <a:r>
                        <a:rPr lang="en-US" sz="800">
                          <a:effectLst/>
                        </a:rPr>
                        <a:t>B0…B3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Nsts[1]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Nsts[5]</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Nsts[6]</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Nsts[7]</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Nsts[8]</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#Entries</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rowSpan="4">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rowSpan="4">
                  <a:txBody>
                    <a:bodyPr/>
                    <a:lstStyle/>
                    <a:p>
                      <a:pPr marL="0" marR="0">
                        <a:spcBef>
                          <a:spcPts val="0"/>
                        </a:spcBef>
                        <a:spcAft>
                          <a:spcPts val="0"/>
                        </a:spcAft>
                      </a:pPr>
                      <a:r>
                        <a:rPr lang="en-US" sz="800">
                          <a:effectLst/>
                        </a:rPr>
                        <a:t>10</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vMerge="1">
                  <a:txBody>
                    <a:bodyPr/>
                    <a:lstStyle/>
                    <a:p>
                      <a:endParaRPr lang="en-US"/>
                    </a:p>
                  </a:txBody>
                  <a:tcPr/>
                </a:tc>
                <a:tc>
                  <a:txBody>
                    <a:bodyPr/>
                    <a:lstStyle/>
                    <a:p>
                      <a:pPr marL="0" marR="0">
                        <a:spcBef>
                          <a:spcPts val="0"/>
                        </a:spcBef>
                        <a:spcAft>
                          <a:spcPts val="0"/>
                        </a:spcAft>
                      </a:pPr>
                      <a:r>
                        <a:rPr lang="en-US" sz="800" dirty="0">
                          <a:effectLst/>
                        </a:rPr>
                        <a:t>0100~0110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0111~1000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3~4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1001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rowSpan="5">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rowSpan="5">
                  <a:txBody>
                    <a:bodyPr/>
                    <a:lstStyle/>
                    <a:p>
                      <a:pPr marL="0" marR="0">
                        <a:spcBef>
                          <a:spcPts val="0"/>
                        </a:spcBef>
                        <a:spcAft>
                          <a:spcPts val="0"/>
                        </a:spcAft>
                      </a:pPr>
                      <a:r>
                        <a:rPr lang="en-US" sz="800">
                          <a:effectLst/>
                        </a:rPr>
                        <a:t>13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vMerge="1">
                  <a:txBody>
                    <a:bodyPr/>
                    <a:lstStyle/>
                    <a:p>
                      <a:endParaRPr lang="en-US"/>
                    </a:p>
                  </a:txBody>
                  <a:tcPr/>
                </a:tc>
                <a:tc>
                  <a:txBody>
                    <a:bodyPr/>
                    <a:lstStyle/>
                    <a:p>
                      <a:pPr marL="0" marR="0">
                        <a:spcBef>
                          <a:spcPts val="0"/>
                        </a:spcBef>
                        <a:spcAft>
                          <a:spcPts val="0"/>
                        </a:spcAft>
                      </a:pPr>
                      <a:r>
                        <a:rPr lang="en-US" sz="800" dirty="0">
                          <a:effectLst/>
                        </a:rPr>
                        <a:t>0100~0110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0111~1000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3~4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1001~1011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1100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rowSpan="5">
                  <a:txBody>
                    <a:bodyPr/>
                    <a:lstStyle/>
                    <a:p>
                      <a:pPr marL="0" marR="0">
                        <a:spcBef>
                          <a:spcPts val="0"/>
                        </a:spcBef>
                        <a:spcAft>
                          <a:spcPts val="0"/>
                        </a:spcAft>
                      </a:pPr>
                      <a:r>
                        <a:rPr lang="en-US" sz="800">
                          <a:effectLst/>
                        </a:rPr>
                        <a:t>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rowSpan="5">
                  <a:txBody>
                    <a:bodyPr/>
                    <a:lstStyle/>
                    <a:p>
                      <a:pPr marL="0" marR="0">
                        <a:spcBef>
                          <a:spcPts val="0"/>
                        </a:spcBef>
                        <a:spcAft>
                          <a:spcPts val="0"/>
                        </a:spcAft>
                      </a:pPr>
                      <a:r>
                        <a:rPr lang="en-US" sz="800">
                          <a:effectLst/>
                        </a:rPr>
                        <a:t>11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vMerge="1">
                  <a:txBody>
                    <a:bodyPr/>
                    <a:lstStyle/>
                    <a:p>
                      <a:endParaRPr lang="en-US"/>
                    </a:p>
                  </a:txBody>
                  <a:tcPr/>
                </a:tc>
                <a:tc>
                  <a:txBody>
                    <a:bodyPr/>
                    <a:lstStyle/>
                    <a:p>
                      <a:pPr marL="0" marR="0">
                        <a:spcBef>
                          <a:spcPts val="0"/>
                        </a:spcBef>
                        <a:spcAft>
                          <a:spcPts val="0"/>
                        </a:spcAft>
                      </a:pPr>
                      <a:r>
                        <a:rPr lang="en-US" sz="800" dirty="0">
                          <a:effectLst/>
                        </a:rPr>
                        <a:t>0100~0110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0111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1000~1001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vMerge="1">
                  <a:txBody>
                    <a:bodyPr/>
                    <a:lstStyle/>
                    <a:p>
                      <a:endParaRPr lang="en-US"/>
                    </a:p>
                  </a:txBody>
                  <a:tcPr/>
                </a:tc>
                <a:tc>
                  <a:txBody>
                    <a:bodyPr/>
                    <a:lstStyle/>
                    <a:p>
                      <a:pPr marL="0" marR="0">
                        <a:spcBef>
                          <a:spcPts val="0"/>
                        </a:spcBef>
                        <a:spcAft>
                          <a:spcPts val="0"/>
                        </a:spcAft>
                      </a:pPr>
                      <a:r>
                        <a:rPr lang="en-US" sz="800" dirty="0">
                          <a:effectLst/>
                        </a:rPr>
                        <a:t>1010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rowSpan="2">
                  <a:txBody>
                    <a:bodyPr/>
                    <a:lstStyle/>
                    <a:p>
                      <a:pPr marL="0" marR="0">
                        <a:spcBef>
                          <a:spcPts val="0"/>
                        </a:spcBef>
                        <a:spcAft>
                          <a:spcPts val="0"/>
                        </a:spcAft>
                      </a:pPr>
                      <a:r>
                        <a:rPr lang="en-US" sz="800">
                          <a:effectLst/>
                        </a:rPr>
                        <a:t>5</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rowSpan="2">
                  <a:txBody>
                    <a:bodyPr/>
                    <a:lstStyle/>
                    <a:p>
                      <a:pPr marL="0" marR="0">
                        <a:spcBef>
                          <a:spcPts val="0"/>
                        </a:spcBef>
                        <a:spcAft>
                          <a:spcPts val="0"/>
                        </a:spcAft>
                      </a:pPr>
                      <a:r>
                        <a:rPr lang="en-US" sz="800">
                          <a:effectLst/>
                        </a:rPr>
                        <a:t>6</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vMerge="1">
                  <a:txBody>
                    <a:bodyPr/>
                    <a:lstStyle/>
                    <a:p>
                      <a:endParaRPr lang="en-US"/>
                    </a:p>
                  </a:txBody>
                  <a:tcPr/>
                </a:tc>
                <a:tc>
                  <a:txBody>
                    <a:bodyPr/>
                    <a:lstStyle/>
                    <a:p>
                      <a:pPr marL="0" marR="0">
                        <a:spcBef>
                          <a:spcPts val="0"/>
                        </a:spcBef>
                        <a:spcAft>
                          <a:spcPts val="0"/>
                        </a:spcAft>
                      </a:pPr>
                      <a:r>
                        <a:rPr lang="en-US" sz="800" dirty="0">
                          <a:effectLst/>
                        </a:rPr>
                        <a:t>0100~0101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rowSpan="2">
                  <a:txBody>
                    <a:bodyPr/>
                    <a:lstStyle/>
                    <a:p>
                      <a:pPr marL="0" marR="0">
                        <a:spcBef>
                          <a:spcPts val="0"/>
                        </a:spcBef>
                        <a:spcAft>
                          <a:spcPts val="0"/>
                        </a:spcAft>
                      </a:pPr>
                      <a:r>
                        <a:rPr lang="en-US" sz="800">
                          <a:effectLst/>
                        </a:rPr>
                        <a:t>6</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0000~0010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1~3</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rowSpan="2">
                  <a:txBody>
                    <a:bodyPr/>
                    <a:lstStyle/>
                    <a:p>
                      <a:pPr marL="0" marR="0">
                        <a:spcBef>
                          <a:spcPts val="0"/>
                        </a:spcBef>
                        <a:spcAft>
                          <a:spcPts val="0"/>
                        </a:spcAft>
                      </a:pPr>
                      <a:r>
                        <a:rPr lang="en-US" sz="800">
                          <a:effectLst/>
                        </a:rPr>
                        <a:t>4</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vMerge="1">
                  <a:txBody>
                    <a:bodyPr/>
                    <a:lstStyle/>
                    <a:p>
                      <a:endParaRPr lang="en-US"/>
                    </a:p>
                  </a:txBody>
                  <a:tcPr/>
                </a:tc>
                <a:tc>
                  <a:txBody>
                    <a:bodyPr/>
                    <a:lstStyle/>
                    <a:p>
                      <a:pPr marL="0" marR="0">
                        <a:spcBef>
                          <a:spcPts val="0"/>
                        </a:spcBef>
                        <a:spcAft>
                          <a:spcPts val="0"/>
                        </a:spcAft>
                      </a:pPr>
                      <a:r>
                        <a:rPr lang="en-US" sz="800" dirty="0">
                          <a:effectLst/>
                        </a:rPr>
                        <a:t>0011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vMerge="1">
                  <a:txBody>
                    <a:bodyPr/>
                    <a:lstStyle/>
                    <a:p>
                      <a:endParaRPr lang="en-US"/>
                    </a:p>
                  </a:txBody>
                  <a:tcPr/>
                </a:tc>
              </a:tr>
              <a:tr h="195943">
                <a:tc>
                  <a:txBody>
                    <a:bodyPr/>
                    <a:lstStyle/>
                    <a:p>
                      <a:pPr marL="0" marR="0">
                        <a:spcBef>
                          <a:spcPts val="0"/>
                        </a:spcBef>
                        <a:spcAft>
                          <a:spcPts val="0"/>
                        </a:spcAft>
                      </a:pPr>
                      <a:r>
                        <a:rPr lang="en-US" sz="800">
                          <a:effectLst/>
                        </a:rPr>
                        <a:t>7</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0000~0001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endParaRPr lang="en-US" sz="800">
                        <a:effectLst/>
                        <a:latin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2</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r h="195943">
                <a:tc>
                  <a:txBody>
                    <a:bodyPr/>
                    <a:lstStyle/>
                    <a:p>
                      <a:pPr marL="0" marR="0">
                        <a:spcBef>
                          <a:spcPts val="0"/>
                        </a:spcBef>
                        <a:spcAft>
                          <a:spcPts val="0"/>
                        </a:spcAft>
                      </a:pPr>
                      <a:r>
                        <a:rPr lang="en-US" sz="800">
                          <a:effectLst/>
                        </a:rPr>
                        <a:t>8</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0000</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a:effectLst/>
                        </a:rPr>
                        <a:t>1</a:t>
                      </a:r>
                      <a:endParaRPr lang="en-US" sz="80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c>
                  <a:txBody>
                    <a:bodyPr/>
                    <a:lstStyle/>
                    <a:p>
                      <a:pPr marL="0" marR="0">
                        <a:spcBef>
                          <a:spcPts val="0"/>
                        </a:spcBef>
                        <a:spcAft>
                          <a:spcPts val="0"/>
                        </a:spcAft>
                      </a:pPr>
                      <a:r>
                        <a:rPr lang="en-US" sz="800" dirty="0">
                          <a:effectLst/>
                        </a:rPr>
                        <a:t>1</a:t>
                      </a:r>
                      <a:endParaRPr lang="en-US" sz="800" dirty="0">
                        <a:effectLst/>
                        <a:latin typeface="Calibri" panose="020F0502020204030204" pitchFamily="34" charset="0"/>
                        <a:ea typeface="宋体" panose="02010600030101010101" pitchFamily="2" charset="-122"/>
                        <a:cs typeface="Times New Roman" panose="02020603050405020304" pitchFamily="18" charset="0"/>
                      </a:endParaRPr>
                    </a:p>
                  </a:txBody>
                  <a:tcPr marL="69156" marR="69156" marT="34578" marB="34578"/>
                </a:tc>
              </a:tr>
            </a:tbl>
          </a:graphicData>
        </a:graphic>
      </p:graphicFrame>
      <p:sp>
        <p:nvSpPr>
          <p:cNvPr id="8" name="TextBox 7"/>
          <p:cNvSpPr txBox="1"/>
          <p:nvPr/>
        </p:nvSpPr>
        <p:spPr>
          <a:xfrm>
            <a:off x="8077200" y="2514600"/>
            <a:ext cx="712054" cy="1015663"/>
          </a:xfrm>
          <a:prstGeom prst="rect">
            <a:avLst/>
          </a:prstGeom>
          <a:noFill/>
        </p:spPr>
        <p:txBody>
          <a:bodyPr wrap="none" rtlCol="0">
            <a:spAutoFit/>
          </a:bodyPr>
          <a:lstStyle/>
          <a:p>
            <a:r>
              <a:rPr lang="en-US" sz="2000" b="1" dirty="0" smtClean="0"/>
              <a:t>Y:48</a:t>
            </a:r>
          </a:p>
          <a:p>
            <a:r>
              <a:rPr lang="en-US" sz="2000" b="1" dirty="0" smtClean="0"/>
              <a:t>N:1</a:t>
            </a:r>
          </a:p>
          <a:p>
            <a:r>
              <a:rPr lang="en-US" sz="2000" b="1" dirty="0" smtClean="0"/>
              <a:t>A:10</a:t>
            </a:r>
            <a:endParaRPr lang="en-US" sz="2000" b="1" dirty="0"/>
          </a:p>
        </p:txBody>
      </p:sp>
    </p:spTree>
    <p:extLst>
      <p:ext uri="{BB962C8B-B14F-4D97-AF65-F5344CB8AC3E}">
        <p14:creationId xmlns:p14="http://schemas.microsoft.com/office/powerpoint/2010/main" val="506149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1059r2 SP </a:t>
            </a:r>
            <a:r>
              <a:rPr lang="en-US" dirty="0" smtClean="0"/>
              <a:t>#1</a:t>
            </a:r>
            <a:endParaRPr lang="en-US" dirty="0"/>
          </a:p>
        </p:txBody>
      </p:sp>
      <p:sp>
        <p:nvSpPr>
          <p:cNvPr id="3" name="Content Placeholder 2"/>
          <p:cNvSpPr>
            <a:spLocks noGrp="1"/>
          </p:cNvSpPr>
          <p:nvPr>
            <p:ph idx="1"/>
          </p:nvPr>
        </p:nvSpPr>
        <p:spPr>
          <a:xfrm>
            <a:off x="609600" y="1163852"/>
            <a:ext cx="7772400" cy="4572000"/>
          </a:xfrm>
        </p:spPr>
        <p:txBody>
          <a:bodyPr>
            <a:noAutofit/>
          </a:bodyPr>
          <a:lstStyle/>
          <a:p>
            <a:pPr marL="0" indent="0">
              <a:buNone/>
            </a:pPr>
            <a:r>
              <a:rPr lang="en-US" sz="1800" dirty="0" smtClean="0"/>
              <a:t>Do you agree to modify the text in Section 3.2.4 of the SFD as follows</a:t>
            </a:r>
          </a:p>
          <a:p>
            <a:pPr lvl="0"/>
            <a:r>
              <a:rPr lang="en-GB" sz="1600" dirty="0"/>
              <a:t>Two users are grouped together and jointly encoded in each BCC block in the user specific section of HE-SIG-B</a:t>
            </a:r>
            <a:endParaRPr lang="en-US" sz="1600" dirty="0"/>
          </a:p>
          <a:p>
            <a:pPr lvl="0"/>
            <a:r>
              <a:rPr lang="en-GB" sz="1600" strike="sngStrike" dirty="0"/>
              <a:t>The CRC in the common block is </a:t>
            </a:r>
            <a:r>
              <a:rPr lang="en-GB" sz="1600" strike="sngStrike" dirty="0" smtClean="0"/>
              <a:t>TBD</a:t>
            </a:r>
          </a:p>
          <a:p>
            <a:pPr lvl="0"/>
            <a:r>
              <a:rPr lang="en-GB" sz="1600" dirty="0" smtClean="0">
                <a:solidFill>
                  <a:srgbClr val="C00000"/>
                </a:solidFill>
              </a:rPr>
              <a:t>The common block has a CRC separate from the CRC of the user specific blocks</a:t>
            </a:r>
            <a:endParaRPr lang="en-US" sz="1600" dirty="0">
              <a:solidFill>
                <a:srgbClr val="C00000"/>
              </a:solidFill>
            </a:endParaRPr>
          </a:p>
          <a:p>
            <a:pPr lvl="0"/>
            <a:r>
              <a:rPr lang="en-GB" sz="1600" dirty="0"/>
              <a:t>The last user information is immediately followed by tail bits (regardless of whether the number of users is odd or even) and padding bits are only added after those tail bits</a:t>
            </a:r>
            <a:endParaRPr lang="en-US" sz="1600" dirty="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800" dirty="0" smtClean="0"/>
              <a:t>Yes: 56</a:t>
            </a:r>
          </a:p>
          <a:p>
            <a:pPr marL="0" indent="0">
              <a:buNone/>
            </a:pPr>
            <a:r>
              <a:rPr lang="en-US" sz="1800" dirty="0" smtClean="0"/>
              <a:t>No: 0</a:t>
            </a:r>
          </a:p>
          <a:p>
            <a:pPr marL="0" indent="0">
              <a:buNone/>
            </a:pPr>
            <a:r>
              <a:rPr lang="en-US" sz="1800" dirty="0" smtClean="0"/>
              <a:t>Abs: 7</a:t>
            </a:r>
            <a:endParaRPr lang="en-US" sz="1800" dirty="0"/>
          </a:p>
        </p:txBody>
      </p:sp>
      <p:sp>
        <p:nvSpPr>
          <p:cNvPr id="4" name="Date Placeholder 3"/>
          <p:cNvSpPr>
            <a:spLocks noGrp="1"/>
          </p:cNvSpPr>
          <p:nvPr>
            <p:ph type="dt" sz="half" idx="10"/>
          </p:nvPr>
        </p:nvSpPr>
        <p:spPr>
          <a:xfrm>
            <a:off x="696913" y="332601"/>
            <a:ext cx="1620315" cy="276999"/>
          </a:xfrm>
        </p:spPr>
        <p:txBody>
          <a:bodyPr/>
          <a:lstStyle/>
          <a:p>
            <a:pPr>
              <a:defRPr/>
            </a:pPr>
            <a:r>
              <a:rPr lang="en-US" smtClean="0"/>
              <a:t>November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60</a:t>
            </a:fld>
            <a:endParaRPr lang="en-US"/>
          </a:p>
        </p:txBody>
      </p:sp>
      <p:sp>
        <p:nvSpPr>
          <p:cNvPr id="7" name="Rectangle 5"/>
          <p:cNvSpPr>
            <a:spLocks noGrp="1" noChangeArrowheads="1"/>
          </p:cNvSpPr>
          <p:nvPr>
            <p:ph type="ftr" sz="quarter" idx="4294967295"/>
          </p:nvPr>
        </p:nvSpPr>
        <p:spPr>
          <a:xfrm>
            <a:off x="6825506" y="6475413"/>
            <a:ext cx="1718419"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grpSp>
        <p:nvGrpSpPr>
          <p:cNvPr id="8" name="Group 7"/>
          <p:cNvGrpSpPr/>
          <p:nvPr/>
        </p:nvGrpSpPr>
        <p:grpSpPr>
          <a:xfrm>
            <a:off x="898168" y="3449852"/>
            <a:ext cx="6415393" cy="1947530"/>
            <a:chOff x="2133601" y="2381969"/>
            <a:chExt cx="6415393" cy="1947530"/>
          </a:xfrm>
        </p:grpSpPr>
        <p:cxnSp>
          <p:nvCxnSpPr>
            <p:cNvPr id="9" name="Straight Arrow Connector 8"/>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0" name="Rectangle 9"/>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12" name="Rectangle 11"/>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4" name="TextBox 13"/>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15" name="TextBox 14"/>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16" name="Rectangle 15"/>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7"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18" name="Rectangle 17"/>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2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1 or 2</a:t>
              </a:r>
              <a:r>
                <a:rPr kumimoji="0" lang="en-US" b="0" i="0" u="none" strike="noStrike" cap="none" normalizeH="0" baseline="0" dirty="0" smtClean="0">
                  <a:ln>
                    <a:noFill/>
                  </a:ln>
                  <a:solidFill>
                    <a:schemeClr val="tx2"/>
                  </a:solidFill>
                  <a:effectLst/>
                  <a:latin typeface="Times New Roman" pitchFamily="18" charset="0"/>
                </a:rPr>
                <a:t>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20" name="Straight Arrow Connector 19"/>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1" name="Rectangle 20"/>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22" name="Straight Arrow Connector 21"/>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3" name="TextBox 22"/>
            <p:cNvSpPr txBox="1"/>
            <p:nvPr/>
          </p:nvSpPr>
          <p:spPr>
            <a:xfrm>
              <a:off x="3976192" y="2381969"/>
              <a:ext cx="184731" cy="276999"/>
            </a:xfrm>
            <a:prstGeom prst="rect">
              <a:avLst/>
            </a:prstGeom>
            <a:noFill/>
          </p:spPr>
          <p:txBody>
            <a:bodyPr wrap="none" rtlCol="0">
              <a:spAutoFit/>
            </a:bodyPr>
            <a:lstStyle/>
            <a:p>
              <a:endParaRPr lang="en-US" dirty="0"/>
            </a:p>
          </p:txBody>
        </p:sp>
        <p:sp>
          <p:nvSpPr>
            <p:cNvPr id="24" name="TextBox 2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25" name="TextBox 24"/>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26" name="TextBox 25"/>
          <p:cNvSpPr txBox="1"/>
          <p:nvPr/>
        </p:nvSpPr>
        <p:spPr>
          <a:xfrm>
            <a:off x="6282510" y="5126252"/>
            <a:ext cx="1252266" cy="276999"/>
          </a:xfrm>
          <a:prstGeom prst="rect">
            <a:avLst/>
          </a:prstGeom>
          <a:noFill/>
        </p:spPr>
        <p:txBody>
          <a:bodyPr wrap="none" rtlCol="0">
            <a:spAutoFit/>
          </a:bodyPr>
          <a:lstStyle/>
          <a:p>
            <a:r>
              <a:rPr lang="en-US" b="1" dirty="0" smtClean="0"/>
              <a:t>Last BCC Block</a:t>
            </a:r>
            <a:endParaRPr lang="en-US" b="1" dirty="0"/>
          </a:p>
        </p:txBody>
      </p:sp>
      <p:sp>
        <p:nvSpPr>
          <p:cNvPr id="27" name="TextBox 26"/>
          <p:cNvSpPr txBox="1"/>
          <p:nvPr/>
        </p:nvSpPr>
        <p:spPr>
          <a:xfrm>
            <a:off x="1635745" y="5133201"/>
            <a:ext cx="1039067" cy="276999"/>
          </a:xfrm>
          <a:prstGeom prst="rect">
            <a:avLst/>
          </a:prstGeom>
          <a:noFill/>
        </p:spPr>
        <p:txBody>
          <a:bodyPr wrap="none" rtlCol="0">
            <a:spAutoFit/>
          </a:bodyPr>
          <a:lstStyle/>
          <a:p>
            <a:r>
              <a:rPr lang="en-US" b="1" dirty="0" smtClean="0"/>
              <a:t>1 BCC Block</a:t>
            </a:r>
            <a:endParaRPr lang="en-US" b="1" dirty="0"/>
          </a:p>
        </p:txBody>
      </p:sp>
      <p:sp>
        <p:nvSpPr>
          <p:cNvPr id="28" name="Rectangle 27"/>
          <p:cNvSpPr/>
          <p:nvPr/>
        </p:nvSpPr>
        <p:spPr bwMode="auto">
          <a:xfrm>
            <a:off x="7321577" y="468709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Padding</a:t>
            </a:r>
            <a:endParaRPr kumimoji="0" lang="en-US" b="0" i="0" u="none" strike="noStrike" cap="none" normalizeH="0" baseline="0" dirty="0" smtClean="0">
              <a:ln>
                <a:noFill/>
              </a:ln>
              <a:solidFill>
                <a:schemeClr val="tx2"/>
              </a:solidFill>
              <a:effectLst/>
              <a:latin typeface="Times New Roman" pitchFamily="18" charset="0"/>
            </a:endParaRPr>
          </a:p>
        </p:txBody>
      </p:sp>
    </p:spTree>
    <p:extLst>
      <p:ext uri="{BB962C8B-B14F-4D97-AF65-F5344CB8AC3E}">
        <p14:creationId xmlns:p14="http://schemas.microsoft.com/office/powerpoint/2010/main" val="375290732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1354r1 </a:t>
            </a:r>
            <a:r>
              <a:rPr lang="en-US" dirty="0" err="1" smtClean="0"/>
              <a:t>Strawpoll</a:t>
            </a:r>
            <a:r>
              <a:rPr lang="en-US" dirty="0" smtClean="0"/>
              <a:t> </a:t>
            </a:r>
            <a:r>
              <a:rPr lang="en-US" dirty="0" smtClean="0"/>
              <a:t>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61</a:t>
            </a:fld>
            <a:endParaRPr lang="en-US"/>
          </a:p>
        </p:txBody>
      </p:sp>
      <p:sp>
        <p:nvSpPr>
          <p:cNvPr id="7" name="Rectangle 5"/>
          <p:cNvSpPr>
            <a:spLocks noGrp="1" noChangeArrowheads="1"/>
          </p:cNvSpPr>
          <p:nvPr>
            <p:ph type="ftr" sz="quarter" idx="4294967295"/>
          </p:nvPr>
        </p:nvSpPr>
        <p:spPr>
          <a:xfrm>
            <a:off x="6787034" y="6475413"/>
            <a:ext cx="1756891"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
        <p:nvSpPr>
          <p:cNvPr id="5" name="Rectangle 1"/>
          <p:cNvSpPr>
            <a:spLocks noChangeArrowheads="1"/>
          </p:cNvSpPr>
          <p:nvPr/>
        </p:nvSpPr>
        <p:spPr bwMode="auto">
          <a:xfrm>
            <a:off x="3416300" y="2705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t/>
            </a:r>
            <a:b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609600" y="1600200"/>
            <a:ext cx="8001000" cy="2862322"/>
          </a:xfrm>
          <a:prstGeom prst="rect">
            <a:avLst/>
          </a:prstGeom>
          <a:noFill/>
        </p:spPr>
        <p:txBody>
          <a:bodyPr wrap="square" rtlCol="0">
            <a:spAutoFit/>
          </a:bodyPr>
          <a:lstStyle/>
          <a:p>
            <a:pPr marL="171450" indent="-171450">
              <a:buFont typeface="Arial" panose="020B0604020202020204" pitchFamily="34" charset="0"/>
              <a:buChar char="•"/>
            </a:pPr>
            <a:r>
              <a:rPr lang="en-US" altLang="en-US" sz="2000" dirty="0"/>
              <a:t>Do you agree to add to the TG Specification Frame work </a:t>
            </a:r>
            <a:r>
              <a:rPr lang="en-US" altLang="en-US" sz="2000" dirty="0" smtClean="0"/>
              <a:t>document: </a:t>
            </a:r>
            <a:r>
              <a:rPr lang="en-US" sz="2000" dirty="0" smtClean="0"/>
              <a:t>the HE-SIG-A field definitions for SU preamble format in [2] (PHY Motions 43, 46, 48, 54) shall be replaced with the table in slide 11?</a:t>
            </a:r>
          </a:p>
          <a:p>
            <a:pPr marL="171450" indent="-171450">
              <a:buFont typeface="Arial" panose="020B0604020202020204" pitchFamily="34" charset="0"/>
              <a:buChar char="•"/>
            </a:pPr>
            <a:endParaRPr lang="en-US" sz="2000" dirty="0"/>
          </a:p>
          <a:p>
            <a:endParaRPr lang="en-US" sz="2000" dirty="0" smtClean="0"/>
          </a:p>
          <a:p>
            <a:pPr marL="171450" indent="-171450">
              <a:buFont typeface="Arial" panose="020B0604020202020204" pitchFamily="34" charset="0"/>
              <a:buChar char="•"/>
            </a:pPr>
            <a:endParaRPr lang="en-US" sz="2000" dirty="0"/>
          </a:p>
          <a:p>
            <a:pPr marL="171450" indent="-171450">
              <a:buFont typeface="Arial" panose="020B0604020202020204" pitchFamily="34" charset="0"/>
              <a:buChar char="•"/>
            </a:pPr>
            <a:r>
              <a:rPr lang="en-US" sz="2000" dirty="0" smtClean="0"/>
              <a:t>Yes: 54</a:t>
            </a:r>
            <a:endParaRPr lang="en-US" sz="2000" dirty="0" smtClean="0"/>
          </a:p>
          <a:p>
            <a:pPr marL="171450" indent="-171450">
              <a:buFont typeface="Arial" panose="020B0604020202020204" pitchFamily="34" charset="0"/>
              <a:buChar char="•"/>
            </a:pPr>
            <a:r>
              <a:rPr lang="en-US" sz="2000" dirty="0" smtClean="0"/>
              <a:t>No: 0</a:t>
            </a:r>
            <a:endParaRPr lang="en-US" sz="2000" dirty="0" smtClean="0"/>
          </a:p>
          <a:p>
            <a:pPr marL="171450" indent="-171450">
              <a:buFont typeface="Arial" panose="020B0604020202020204" pitchFamily="34" charset="0"/>
              <a:buChar char="•"/>
            </a:pPr>
            <a:r>
              <a:rPr lang="en-US" sz="2000" dirty="0" smtClean="0"/>
              <a:t>Abs: 7</a:t>
            </a:r>
            <a:endParaRPr lang="en-US" sz="2000" dirty="0"/>
          </a:p>
        </p:txBody>
      </p:sp>
      <p:sp>
        <p:nvSpPr>
          <p:cNvPr id="3" name="Date Placeholder 2"/>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422391095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a:t>1354r1 </a:t>
            </a:r>
            <a:r>
              <a:rPr lang="en-US" dirty="0" err="1"/>
              <a:t>Strawpoll</a:t>
            </a:r>
            <a:r>
              <a:rPr lang="en-US" dirty="0"/>
              <a:t> </a:t>
            </a:r>
            <a:r>
              <a:rPr lang="en-US" dirty="0" smtClean="0"/>
              <a:t>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62</a:t>
            </a:fld>
            <a:endParaRPr lang="en-US"/>
          </a:p>
        </p:txBody>
      </p:sp>
      <p:sp>
        <p:nvSpPr>
          <p:cNvPr id="7" name="Rectangle 5"/>
          <p:cNvSpPr>
            <a:spLocks noGrp="1" noChangeArrowheads="1"/>
          </p:cNvSpPr>
          <p:nvPr>
            <p:ph type="ftr" sz="quarter" idx="4294967295"/>
          </p:nvPr>
        </p:nvSpPr>
        <p:spPr>
          <a:xfrm>
            <a:off x="6787034" y="6475413"/>
            <a:ext cx="1756891"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
        <p:nvSpPr>
          <p:cNvPr id="5" name="Rectangle 1"/>
          <p:cNvSpPr>
            <a:spLocks noChangeArrowheads="1"/>
          </p:cNvSpPr>
          <p:nvPr/>
        </p:nvSpPr>
        <p:spPr bwMode="auto">
          <a:xfrm>
            <a:off x="3416300" y="2705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t/>
            </a:r>
            <a:b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609600" y="1600200"/>
            <a:ext cx="8001000" cy="2862322"/>
          </a:xfrm>
          <a:prstGeom prst="rect">
            <a:avLst/>
          </a:prstGeom>
          <a:noFill/>
        </p:spPr>
        <p:txBody>
          <a:bodyPr wrap="square" rtlCol="0">
            <a:spAutoFit/>
          </a:bodyPr>
          <a:lstStyle/>
          <a:p>
            <a:pPr marL="171450" indent="-171450">
              <a:buFont typeface="Arial" panose="020B0604020202020204" pitchFamily="34" charset="0"/>
              <a:buChar char="•"/>
            </a:pPr>
            <a:r>
              <a:rPr lang="en-US" altLang="en-US" sz="2000" dirty="0"/>
              <a:t>Do you agree to add to the TG Specification Frame work document: </a:t>
            </a:r>
            <a:r>
              <a:rPr lang="en-US" sz="2000" dirty="0" smtClean="0"/>
              <a:t>the HE-SIG-A field definition for the MU preamble format [2] (PHY Motions 44, 46, 54) shall be replaced with the table in slide 12?</a:t>
            </a:r>
          </a:p>
          <a:p>
            <a:pPr marL="171450" indent="-171450">
              <a:buFont typeface="Arial" panose="020B0604020202020204" pitchFamily="34" charset="0"/>
              <a:buChar char="•"/>
            </a:pPr>
            <a:endParaRPr lang="en-US" sz="2000" dirty="0"/>
          </a:p>
          <a:p>
            <a:endParaRPr lang="en-US" sz="2000" dirty="0" smtClean="0"/>
          </a:p>
          <a:p>
            <a:pPr marL="171450" indent="-171450">
              <a:buFont typeface="Arial" panose="020B0604020202020204" pitchFamily="34" charset="0"/>
              <a:buChar char="•"/>
            </a:pPr>
            <a:endParaRPr lang="en-US" sz="2000" dirty="0"/>
          </a:p>
          <a:p>
            <a:pPr marL="171450" indent="-171450">
              <a:buFont typeface="Arial" panose="020B0604020202020204" pitchFamily="34" charset="0"/>
              <a:buChar char="•"/>
            </a:pPr>
            <a:r>
              <a:rPr lang="en-US" sz="2000" dirty="0" smtClean="0"/>
              <a:t>Yes: 50</a:t>
            </a:r>
            <a:endParaRPr lang="en-US" sz="2000" dirty="0" smtClean="0"/>
          </a:p>
          <a:p>
            <a:pPr marL="171450" indent="-171450">
              <a:buFont typeface="Arial" panose="020B0604020202020204" pitchFamily="34" charset="0"/>
              <a:buChar char="•"/>
            </a:pPr>
            <a:r>
              <a:rPr lang="en-US" sz="2000" dirty="0" smtClean="0"/>
              <a:t>No: 0</a:t>
            </a:r>
            <a:endParaRPr lang="en-US" sz="2000" dirty="0" smtClean="0"/>
          </a:p>
          <a:p>
            <a:pPr marL="171450" indent="-171450">
              <a:buFont typeface="Arial" panose="020B0604020202020204" pitchFamily="34" charset="0"/>
              <a:buChar char="•"/>
            </a:pPr>
            <a:r>
              <a:rPr lang="en-US" sz="2000" dirty="0" smtClean="0"/>
              <a:t>Abs: 7</a:t>
            </a:r>
            <a:endParaRPr lang="en-US" sz="2000" dirty="0"/>
          </a:p>
        </p:txBody>
      </p:sp>
      <p:sp>
        <p:nvSpPr>
          <p:cNvPr id="3" name="Date Placeholder 2"/>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20820929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a:t>1354r1 </a:t>
            </a:r>
            <a:r>
              <a:rPr lang="en-US" dirty="0" err="1"/>
              <a:t>Strawpoll</a:t>
            </a:r>
            <a:r>
              <a:rPr lang="en-US" dirty="0"/>
              <a:t> </a:t>
            </a:r>
            <a:r>
              <a:rPr lang="en-US" dirty="0" smtClean="0"/>
              <a:t>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63</a:t>
            </a:fld>
            <a:endParaRPr lang="en-US"/>
          </a:p>
        </p:txBody>
      </p:sp>
      <p:sp>
        <p:nvSpPr>
          <p:cNvPr id="7" name="Rectangle 5"/>
          <p:cNvSpPr>
            <a:spLocks noGrp="1" noChangeArrowheads="1"/>
          </p:cNvSpPr>
          <p:nvPr>
            <p:ph type="ftr" sz="quarter" idx="4294967295"/>
          </p:nvPr>
        </p:nvSpPr>
        <p:spPr>
          <a:xfrm>
            <a:off x="6787034" y="6475413"/>
            <a:ext cx="1756891" cy="184666"/>
          </a:xfrm>
          <a:prstGeom prst="rect">
            <a:avLst/>
          </a:prstGeom>
          <a:ln/>
        </p:spPr>
        <p:txBody>
          <a:bodyPr/>
          <a:lstStyle>
            <a:lvl1pPr>
              <a:defRPr>
                <a:solidFill>
                  <a:schemeClr val="tx1"/>
                </a:solidFill>
              </a:defRPr>
            </a:lvl1pPr>
          </a:lstStyle>
          <a:p>
            <a:pPr>
              <a:defRPr/>
            </a:pPr>
            <a:r>
              <a:rPr lang="en-US" altLang="ko-KR" smtClean="0"/>
              <a:t>Ron Porat, Broadcom</a:t>
            </a:r>
            <a:endParaRPr lang="en-US" altLang="ko-KR" dirty="0"/>
          </a:p>
        </p:txBody>
      </p:sp>
      <p:sp>
        <p:nvSpPr>
          <p:cNvPr id="5" name="Rectangle 1"/>
          <p:cNvSpPr>
            <a:spLocks noChangeArrowheads="1"/>
          </p:cNvSpPr>
          <p:nvPr/>
        </p:nvSpPr>
        <p:spPr bwMode="auto">
          <a:xfrm>
            <a:off x="3416300" y="2705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t/>
            </a:r>
            <a:br>
              <a:rPr kumimoji="0" lang="en-US" sz="1100" b="0" i="0" u="none" strike="noStrike" cap="none" normalizeH="0" baseline="0" smtClean="0">
                <a:ln>
                  <a:noFill/>
                </a:ln>
                <a:solidFill>
                  <a:srgbClr val="002060"/>
                </a:solidFill>
                <a:effectLst/>
                <a:latin typeface="Arial" pitchFamily="34" charset="0"/>
                <a:ea typeface="Calibri"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609600" y="1600200"/>
            <a:ext cx="8001000" cy="2862322"/>
          </a:xfrm>
          <a:prstGeom prst="rect">
            <a:avLst/>
          </a:prstGeom>
          <a:noFill/>
        </p:spPr>
        <p:txBody>
          <a:bodyPr wrap="square" rtlCol="0">
            <a:spAutoFit/>
          </a:bodyPr>
          <a:lstStyle/>
          <a:p>
            <a:pPr marL="171450" indent="-171450">
              <a:buFont typeface="Arial" panose="020B0604020202020204" pitchFamily="34" charset="0"/>
              <a:buChar char="•"/>
            </a:pPr>
            <a:r>
              <a:rPr lang="en-US" altLang="en-US" sz="2000" dirty="0"/>
              <a:t>Do you agree to add to the TG Specification Frame work document: </a:t>
            </a:r>
            <a:r>
              <a:rPr lang="en-US" sz="2000" dirty="0" smtClean="0"/>
              <a:t>the HE-SIG-A field definition for trigger based UL preamble format in [2] (PHY Motion 45) shall be replaced with the table in slide 13?</a:t>
            </a:r>
          </a:p>
          <a:p>
            <a:pPr marL="171450" indent="-171450">
              <a:buFont typeface="Arial" panose="020B0604020202020204" pitchFamily="34" charset="0"/>
              <a:buChar char="•"/>
            </a:pPr>
            <a:endParaRPr lang="en-US" sz="2000" dirty="0"/>
          </a:p>
          <a:p>
            <a:endParaRPr lang="en-US" sz="2000" dirty="0" smtClean="0"/>
          </a:p>
          <a:p>
            <a:pPr marL="171450" indent="-171450">
              <a:buFont typeface="Arial" panose="020B0604020202020204" pitchFamily="34" charset="0"/>
              <a:buChar char="•"/>
            </a:pPr>
            <a:endParaRPr lang="en-US" sz="2000" dirty="0"/>
          </a:p>
          <a:p>
            <a:pPr marL="171450" indent="-171450">
              <a:buFont typeface="Arial" panose="020B0604020202020204" pitchFamily="34" charset="0"/>
              <a:buChar char="•"/>
            </a:pPr>
            <a:r>
              <a:rPr lang="en-US" sz="2000" dirty="0" smtClean="0"/>
              <a:t>Yes: 51</a:t>
            </a:r>
            <a:endParaRPr lang="en-US" sz="2000" dirty="0" smtClean="0"/>
          </a:p>
          <a:p>
            <a:pPr marL="171450" indent="-171450">
              <a:buFont typeface="Arial" panose="020B0604020202020204" pitchFamily="34" charset="0"/>
              <a:buChar char="•"/>
            </a:pPr>
            <a:r>
              <a:rPr lang="en-US" sz="2000" dirty="0" smtClean="0"/>
              <a:t>No: 0</a:t>
            </a:r>
            <a:endParaRPr lang="en-US" sz="2000" dirty="0" smtClean="0"/>
          </a:p>
          <a:p>
            <a:pPr marL="171450" indent="-171450">
              <a:buFont typeface="Arial" panose="020B0604020202020204" pitchFamily="34" charset="0"/>
              <a:buChar char="•"/>
            </a:pPr>
            <a:r>
              <a:rPr lang="en-US" sz="2000" dirty="0" smtClean="0"/>
              <a:t>Abs: 10</a:t>
            </a:r>
            <a:endParaRPr lang="en-US" sz="2000" dirty="0"/>
          </a:p>
        </p:txBody>
      </p:sp>
      <p:sp>
        <p:nvSpPr>
          <p:cNvPr id="3" name="Date Placeholder 2"/>
          <p:cNvSpPr>
            <a:spLocks noGrp="1"/>
          </p:cNvSpPr>
          <p:nvPr>
            <p:ph type="dt" sz="half" idx="10"/>
          </p:nvPr>
        </p:nvSpPr>
        <p:spPr/>
        <p:txBody>
          <a:bodyPr/>
          <a:lstStyle/>
          <a:p>
            <a:pPr>
              <a:defRPr/>
            </a:pPr>
            <a:r>
              <a:rPr lang="en-US" smtClean="0"/>
              <a:t>November 2015</a:t>
            </a:r>
            <a:endParaRPr lang="en-US" dirty="0"/>
          </a:p>
        </p:txBody>
      </p:sp>
    </p:spTree>
    <p:extLst>
      <p:ext uri="{BB962C8B-B14F-4D97-AF65-F5344CB8AC3E}">
        <p14:creationId xmlns:p14="http://schemas.microsoft.com/office/powerpoint/2010/main" val="758009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Nov 2015</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2" name="Footer Placeholder 1"/>
          <p:cNvSpPr>
            <a:spLocks noGrp="1"/>
          </p:cNvSpPr>
          <p:nvPr>
            <p:ph type="ftr" sz="quarter" idx="3"/>
          </p:nvPr>
        </p:nvSpPr>
        <p:spPr/>
        <p:txBody>
          <a:bodyPr/>
          <a:lstStyle/>
          <a:p>
            <a:pPr>
              <a:defRPr/>
            </a:pPr>
            <a:r>
              <a:rPr lang="en-US" smtClean="0"/>
              <a:t>Yakun Sun (Marvell)</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26193</TotalTime>
  <Words>4814</Words>
  <Application>Microsoft Office PowerPoint</Application>
  <PresentationFormat>On-screen Show (4:3)</PresentationFormat>
  <Paragraphs>1197</Paragraphs>
  <Slides>63</Slides>
  <Notes>11</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8" baseType="lpstr">
      <vt:lpstr>굴림</vt:lpstr>
      <vt:lpstr>맑은 고딕</vt:lpstr>
      <vt:lpstr>Monotype Sorts</vt:lpstr>
      <vt:lpstr>MS PGothic</vt:lpstr>
      <vt:lpstr>MS PGothic</vt:lpstr>
      <vt:lpstr>宋体</vt:lpstr>
      <vt:lpstr>Arial</vt:lpstr>
      <vt:lpstr>Arial Black</vt:lpstr>
      <vt:lpstr>Calibri</vt:lpstr>
      <vt:lpstr>Cambria Math</vt:lpstr>
      <vt:lpstr>Helvetica</vt:lpstr>
      <vt:lpstr>Times New Roman</vt:lpstr>
      <vt:lpstr>Trebuchet MS</vt:lpstr>
      <vt:lpstr>802-11-Submission</vt:lpstr>
      <vt:lpstr>Document</vt:lpstr>
      <vt:lpstr>TGax PHY Ad Hoc Nov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Meeting Schedule</vt:lpstr>
      <vt:lpstr>Submissions</vt:lpstr>
      <vt:lpstr>Tuesday AM2</vt:lpstr>
      <vt:lpstr>1309r1 SP#1</vt:lpstr>
      <vt:lpstr>1309r1 SP#2</vt:lpstr>
      <vt:lpstr>1353r0 SP #1</vt:lpstr>
      <vt:lpstr>1353r0 SP #2</vt:lpstr>
      <vt:lpstr>1353r0 SP #3</vt:lpstr>
      <vt:lpstr>1353r0 SP #4</vt:lpstr>
      <vt:lpstr>1357r1 Straw poll</vt:lpstr>
      <vt:lpstr>1372r0 Straw Poll</vt:lpstr>
      <vt:lpstr>1289r1 Straw Poll #1</vt:lpstr>
      <vt:lpstr>1289r1 Straw Poll #2</vt:lpstr>
      <vt:lpstr>1310r0 Straw-poll </vt:lpstr>
      <vt:lpstr>Tuesday Evening</vt:lpstr>
      <vt:lpstr>1305r0 SP</vt:lpstr>
      <vt:lpstr>1311r0 Straw-poll</vt:lpstr>
      <vt:lpstr>1327r0 Straw Poll 1</vt:lpstr>
      <vt:lpstr>1329r1 Straw Poll #1</vt:lpstr>
      <vt:lpstr>1329r1 Straw Poll #2</vt:lpstr>
      <vt:lpstr>1331r0 Strawpoll #1</vt:lpstr>
      <vt:lpstr>1331r0 Strawpoll #2</vt:lpstr>
      <vt:lpstr>Wednesday PM1</vt:lpstr>
      <vt:lpstr>1323r1 Straw poll</vt:lpstr>
      <vt:lpstr>1303r0 Straw Poll #1</vt:lpstr>
      <vt:lpstr>1303r0 Straw Poll #2</vt:lpstr>
      <vt:lpstr>1303r0 Straw Poll #3</vt:lpstr>
      <vt:lpstr>1303r0 Straw Poll #4</vt:lpstr>
      <vt:lpstr>1334r1 SP#1</vt:lpstr>
      <vt:lpstr>1334r1 SP#2</vt:lpstr>
      <vt:lpstr>1334r1 SP#3</vt:lpstr>
      <vt:lpstr>1322r0 Straw Poll #1</vt:lpstr>
      <vt:lpstr>Straw poll #2</vt:lpstr>
      <vt:lpstr>Straw Poll #3</vt:lpstr>
      <vt:lpstr>1315r1 Straw Poll #1</vt:lpstr>
      <vt:lpstr>PowerPoint Presentation</vt:lpstr>
      <vt:lpstr>1315r1 Straw Poll #2</vt:lpstr>
      <vt:lpstr>Wednesday PM2</vt:lpstr>
      <vt:lpstr>1324r0 Straw poll #1</vt:lpstr>
      <vt:lpstr>1335r2 SP#1</vt:lpstr>
      <vt:lpstr>1335r2 SP#2</vt:lpstr>
      <vt:lpstr>1335r2 SP#3</vt:lpstr>
      <vt:lpstr>1304r1 Straw Poll #1</vt:lpstr>
      <vt:lpstr>1304r1 Straw Poll #2</vt:lpstr>
      <vt:lpstr>1304r1 Straw Poll #3</vt:lpstr>
      <vt:lpstr>1350r1 SP #1</vt:lpstr>
      <vt:lpstr>1350r1 SP #2</vt:lpstr>
      <vt:lpstr>1350r1 SP #3</vt:lpstr>
      <vt:lpstr>1059r2 SP #1</vt:lpstr>
      <vt:lpstr>1354r1 Strawpoll 1</vt:lpstr>
      <vt:lpstr>1354r1 Strawpoll 2</vt:lpstr>
      <vt:lpstr>1354r1 Strawpoll 3</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Yakun Sun</cp:lastModifiedBy>
  <cp:revision>1447</cp:revision>
  <cp:lastPrinted>1998-02-10T13:28:06Z</cp:lastPrinted>
  <dcterms:created xsi:type="dcterms:W3CDTF">2007-04-17T18:10:23Z</dcterms:created>
  <dcterms:modified xsi:type="dcterms:W3CDTF">2015-11-11T23:39:36Z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