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393" r:id="rId3"/>
    <p:sldId id="324" r:id="rId4"/>
    <p:sldId id="352" r:id="rId5"/>
    <p:sldId id="317" r:id="rId6"/>
    <p:sldId id="318" r:id="rId7"/>
    <p:sldId id="319" r:id="rId8"/>
    <p:sldId id="320" r:id="rId9"/>
    <p:sldId id="321" r:id="rId10"/>
    <p:sldId id="322" r:id="rId11"/>
    <p:sldId id="433" r:id="rId12"/>
    <p:sldId id="473" r:id="rId13"/>
    <p:sldId id="459" r:id="rId14"/>
    <p:sldId id="455" r:id="rId15"/>
    <p:sldId id="460" r:id="rId16"/>
    <p:sldId id="461" r:id="rId17"/>
    <p:sldId id="463" r:id="rId18"/>
    <p:sldId id="464" r:id="rId19"/>
    <p:sldId id="465" r:id="rId20"/>
    <p:sldId id="466" r:id="rId21"/>
    <p:sldId id="468" r:id="rId22"/>
    <p:sldId id="469" r:id="rId23"/>
    <p:sldId id="470" r:id="rId24"/>
    <p:sldId id="471" r:id="rId25"/>
    <p:sldId id="472" r:id="rId26"/>
    <p:sldId id="456" r:id="rId27"/>
    <p:sldId id="457" r:id="rId28"/>
    <p:sldId id="458"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3" autoAdjust="0"/>
    <p:restoredTop sz="94660"/>
  </p:normalViewPr>
  <p:slideViewPr>
    <p:cSldViewPr>
      <p:cViewPr varScale="1">
        <p:scale>
          <a:sx n="76" d="100"/>
          <a:sy n="76" d="100"/>
        </p:scale>
        <p:origin x="123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 2015</a:t>
            </a:r>
            <a:endParaRPr lang="en-US" dirty="0"/>
          </a:p>
        </p:txBody>
      </p:sp>
      <p:sp>
        <p:nvSpPr>
          <p:cNvPr id="1029" name="Rectangle 5"/>
          <p:cNvSpPr>
            <a:spLocks noGrp="1" noChangeArrowheads="1"/>
          </p:cNvSpPr>
          <p:nvPr>
            <p:ph type="ftr" sz="quarter" idx="3"/>
          </p:nvPr>
        </p:nvSpPr>
        <p:spPr bwMode="auto">
          <a:xfrm>
            <a:off x="7203173" y="6475413"/>
            <a:ext cx="13407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60910" y="330575"/>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802.11-15/1385r1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Nov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2015-11-10</a:t>
            </a:r>
          </a:p>
        </p:txBody>
      </p:sp>
      <p:graphicFrame>
        <p:nvGraphicFramePr>
          <p:cNvPr id="1026" name="Object 11"/>
          <p:cNvGraphicFramePr>
            <a:graphicFrameLocks noChangeAspect="1"/>
          </p:cNvGraphicFramePr>
          <p:nvPr>
            <p:extLst>
              <p:ext uri="{D42A27DB-BD31-4B8C-83A1-F6EECF244321}">
                <p14:modId xmlns:p14="http://schemas.microsoft.com/office/powerpoint/2010/main" val="1866429318"/>
              </p:ext>
            </p:extLst>
          </p:nvPr>
        </p:nvGraphicFramePr>
        <p:xfrm>
          <a:off x="531813" y="2865438"/>
          <a:ext cx="7902575" cy="2579687"/>
        </p:xfrm>
        <a:graphic>
          <a:graphicData uri="http://schemas.openxmlformats.org/presentationml/2006/ole">
            <mc:AlternateContent xmlns:mc="http://schemas.openxmlformats.org/markup-compatibility/2006">
              <mc:Choice xmlns:v="urn:schemas-microsoft-com:vml" Requires="v">
                <p:oleObj spid="_x0000_s1098" name="Document" r:id="rId4" imgW="8677376" imgH="2815604" progId="Word.Document.8">
                  <p:embed/>
                </p:oleObj>
              </mc:Choice>
              <mc:Fallback>
                <p:oleObj name="Document" r:id="rId4" imgW="8677376" imgH="2815604" progId="Word.Document.8">
                  <p:embed/>
                  <p:pic>
                    <p:nvPicPr>
                      <p:cNvPr id="0" name="Picture 18"/>
                      <p:cNvPicPr>
                        <a:picLocks noChangeAspect="1" noChangeArrowheads="1"/>
                      </p:cNvPicPr>
                      <p:nvPr/>
                    </p:nvPicPr>
                    <p:blipFill>
                      <a:blip r:embed="rId5"/>
                      <a:srcRect/>
                      <a:stretch>
                        <a:fillRect/>
                      </a:stretch>
                    </p:blipFill>
                    <p:spPr bwMode="auto">
                      <a:xfrm>
                        <a:off x="531813" y="2865438"/>
                        <a:ext cx="7902575" cy="2579687"/>
                      </a:xfrm>
                      <a:prstGeom prst="rect">
                        <a:avLst/>
                      </a:prstGeom>
                      <a:noFill/>
                      <a:effectLs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graphicFrame>
        <p:nvGraphicFramePr>
          <p:cNvPr id="7" name="Table 6"/>
          <p:cNvGraphicFramePr>
            <a:graphicFrameLocks noGrp="1"/>
          </p:cNvGraphicFramePr>
          <p:nvPr/>
        </p:nvGraphicFramePr>
        <p:xfrm>
          <a:off x="852488" y="2209800"/>
          <a:ext cx="7453313" cy="2797231"/>
        </p:xfrm>
        <a:graphic>
          <a:graphicData uri="http://schemas.openxmlformats.org/drawingml/2006/table">
            <a:tbl>
              <a:tblPr>
                <a:tableStyleId>{C4B1156A-380E-4F78-BDF5-A606A8083BF9}</a:tableStyleId>
              </a:tblPr>
              <a:tblGrid>
                <a:gridCol w="747725"/>
                <a:gridCol w="1676429"/>
                <a:gridCol w="914416"/>
                <a:gridCol w="914416"/>
                <a:gridCol w="1066818"/>
                <a:gridCol w="1143020"/>
                <a:gridCol w="990489"/>
              </a:tblGrid>
              <a:tr h="392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r>
              <a:tr h="3656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L="91442" marR="91442" marT="45711" marB="45711"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1800" b="1" dirty="0" smtClean="0"/>
                        <a:t>TGax</a:t>
                      </a:r>
                      <a:endParaRPr lang="en-CA" sz="1800" b="1" dirty="0"/>
                    </a:p>
                  </a:txBody>
                  <a:tcPr marL="91442" marR="91442" marT="45711" marB="45711"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r>
              <a:tr h="5953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PHY</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MAC</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r h="4636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effectLst/>
                        </a:rPr>
                        <a:t>TGax</a:t>
                      </a: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r h="4898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endParaRPr lang="en-US" sz="1800"/>
                    </a:p>
                  </a:txBody>
                  <a:tcPr marL="91442" marR="91442" marT="45711" marB="45711" horzOverflow="overflow"/>
                </a:tc>
                <a:tc>
                  <a:txBody>
                    <a:bodyPr/>
                    <a:lstStyle/>
                    <a:p>
                      <a:endParaRPr lang="en-US" sz="1800" dirty="0"/>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r h="4898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bl>
          </a:graphicData>
        </a:graphic>
      </p:graphicFrame>
    </p:spTree>
    <p:extLst>
      <p:ext uri="{BB962C8B-B14F-4D97-AF65-F5344CB8AC3E}">
        <p14:creationId xmlns:p14="http://schemas.microsoft.com/office/powerpoint/2010/main" val="2308393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457200"/>
          </a:xfrm>
        </p:spPr>
        <p:txBody>
          <a:bodyPr/>
          <a:lstStyle/>
          <a:p>
            <a:r>
              <a:rPr lang="en-US" dirty="0" smtClean="0"/>
              <a:t>Submissions</a:t>
            </a:r>
            <a:endParaRPr lang="en-US" dirty="0"/>
          </a:p>
        </p:txBody>
      </p:sp>
      <p:sp>
        <p:nvSpPr>
          <p:cNvPr id="7" name="Content Placeholder 6"/>
          <p:cNvSpPr>
            <a:spLocks noGrp="1"/>
          </p:cNvSpPr>
          <p:nvPr>
            <p:ph idx="1"/>
          </p:nvPr>
        </p:nvSpPr>
        <p:spPr>
          <a:xfrm>
            <a:off x="685800" y="1219199"/>
            <a:ext cx="7772400" cy="5256213"/>
          </a:xfrm>
        </p:spPr>
        <p:txBody>
          <a:bodyPr>
            <a:normAutofit fontScale="40000" lnSpcReduction="20000"/>
          </a:bodyPr>
          <a:lstStyle/>
          <a:p>
            <a:pPr marL="0" indent="0" eaLnBrk="1" fontAlgn="b" hangingPunct="1">
              <a:buNone/>
            </a:pPr>
            <a:r>
              <a:rPr lang="en-CA" b="0" dirty="0" smtClean="0"/>
              <a:t>Preamble (SIGA)</a:t>
            </a:r>
            <a:endParaRPr lang="en-US" b="0" dirty="0" smtClean="0"/>
          </a:p>
          <a:p>
            <a:pPr eaLnBrk="1" fontAlgn="b" hangingPunct="1"/>
            <a:r>
              <a:rPr lang="en-CA" dirty="0">
                <a:solidFill>
                  <a:srgbClr val="92D050"/>
                </a:solidFill>
              </a:rPr>
              <a:t>11-15/1309 Extended Range Support for 11ax</a:t>
            </a:r>
          </a:p>
          <a:p>
            <a:pPr eaLnBrk="1" fontAlgn="b" hangingPunct="1"/>
            <a:r>
              <a:rPr lang="en-CA" dirty="0" smtClean="0">
                <a:solidFill>
                  <a:srgbClr val="92D050"/>
                </a:solidFill>
              </a:rPr>
              <a:t>11-15/1353 </a:t>
            </a:r>
            <a:r>
              <a:rPr lang="en-CA" dirty="0">
                <a:solidFill>
                  <a:srgbClr val="92D050"/>
                </a:solidFill>
              </a:rPr>
              <a:t>Preamble Formats</a:t>
            </a:r>
            <a:endParaRPr lang="en-US" dirty="0">
              <a:solidFill>
                <a:srgbClr val="92D050"/>
              </a:solidFill>
            </a:endParaRPr>
          </a:p>
          <a:p>
            <a:pPr eaLnBrk="1" fontAlgn="b" hangingPunct="1"/>
            <a:r>
              <a:rPr lang="en-CA" dirty="0" smtClean="0">
                <a:solidFill>
                  <a:srgbClr val="92D050"/>
                </a:solidFill>
              </a:rPr>
              <a:t>11-15/1357 </a:t>
            </a:r>
            <a:r>
              <a:rPr lang="en-CA" dirty="0">
                <a:solidFill>
                  <a:srgbClr val="92D050"/>
                </a:solidFill>
              </a:rPr>
              <a:t>Extra tones in the preamble</a:t>
            </a:r>
            <a:endParaRPr lang="en-US" dirty="0">
              <a:solidFill>
                <a:srgbClr val="92D050"/>
              </a:solidFill>
            </a:endParaRPr>
          </a:p>
          <a:p>
            <a:pPr eaLnBrk="1" fontAlgn="b" hangingPunct="1"/>
            <a:r>
              <a:rPr lang="en-CA" dirty="0" smtClean="0">
                <a:solidFill>
                  <a:srgbClr val="92D050"/>
                </a:solidFill>
              </a:rPr>
              <a:t>11-15/1372 L-LENGTH Equation Updates</a:t>
            </a:r>
            <a:endParaRPr lang="en-US" dirty="0" smtClean="0">
              <a:solidFill>
                <a:srgbClr val="92D050"/>
              </a:solidFill>
            </a:endParaRPr>
          </a:p>
          <a:p>
            <a:pPr marL="0" indent="0" eaLnBrk="1" fontAlgn="b" hangingPunct="1">
              <a:buNone/>
            </a:pPr>
            <a:r>
              <a:rPr lang="en-CA" b="0" dirty="0"/>
              <a:t>Data</a:t>
            </a:r>
          </a:p>
          <a:p>
            <a:pPr eaLnBrk="1" fontAlgn="b" hangingPunct="1"/>
            <a:r>
              <a:rPr lang="en-CA" dirty="0">
                <a:solidFill>
                  <a:srgbClr val="92D050"/>
                </a:solidFill>
              </a:rPr>
              <a:t>11-15/1289 Non-Uniform Constellations for 1024-QAM</a:t>
            </a:r>
          </a:p>
          <a:p>
            <a:pPr eaLnBrk="1" fontAlgn="b" hangingPunct="1"/>
            <a:r>
              <a:rPr lang="en-CA" b="0" dirty="0"/>
              <a:t>11-15/1305 STBC and Padding Discussions</a:t>
            </a:r>
            <a:endParaRPr lang="en-US" b="0" dirty="0"/>
          </a:p>
          <a:p>
            <a:pPr eaLnBrk="1" fontAlgn="b" hangingPunct="1"/>
            <a:r>
              <a:rPr lang="en-CA" dirty="0">
                <a:solidFill>
                  <a:srgbClr val="92D050"/>
                </a:solidFill>
              </a:rPr>
              <a:t>11-15/1310 11ax LDPC Tone Mapper for 160MHz</a:t>
            </a:r>
            <a:endParaRPr lang="en-US" dirty="0">
              <a:solidFill>
                <a:srgbClr val="92D050"/>
              </a:solidFill>
            </a:endParaRPr>
          </a:p>
          <a:p>
            <a:pPr eaLnBrk="1" fontAlgn="b" hangingPunct="1"/>
            <a:r>
              <a:rPr lang="en-CA" b="0" dirty="0"/>
              <a:t>11-15/1311 11ax Spectral Mask</a:t>
            </a:r>
          </a:p>
          <a:p>
            <a:pPr eaLnBrk="1" fontAlgn="b" hangingPunct="1"/>
            <a:r>
              <a:rPr lang="en-CA" b="0" dirty="0"/>
              <a:t>11-15/1327 Diversity Mode in OFDMA</a:t>
            </a:r>
            <a:endParaRPr lang="en-US" b="0" dirty="0"/>
          </a:p>
          <a:p>
            <a:pPr eaLnBrk="1" fontAlgn="b" hangingPunct="1"/>
            <a:r>
              <a:rPr lang="en-CA" b="0" dirty="0"/>
              <a:t>11-15/1329 Link Adaptation for HE WLAN</a:t>
            </a:r>
            <a:endParaRPr lang="en-US" b="0" dirty="0"/>
          </a:p>
          <a:p>
            <a:pPr eaLnBrk="1" fontAlgn="b" hangingPunct="1"/>
            <a:r>
              <a:rPr lang="en-CA" b="0" dirty="0"/>
              <a:t>11-15/1331 PHY Padding Capability Signaling</a:t>
            </a:r>
            <a:endParaRPr lang="en-US" b="0" dirty="0"/>
          </a:p>
          <a:p>
            <a:pPr marL="0" indent="0" eaLnBrk="1" fontAlgn="b" hangingPunct="1">
              <a:buNone/>
            </a:pPr>
            <a:r>
              <a:rPr lang="en-CA" b="0" dirty="0" smtClean="0"/>
              <a:t>STF/LTF</a:t>
            </a:r>
            <a:endParaRPr lang="en-CA" b="0" dirty="0"/>
          </a:p>
          <a:p>
            <a:pPr eaLnBrk="1" fontAlgn="b" hangingPunct="1"/>
            <a:r>
              <a:rPr lang="en-CA" b="0" dirty="0"/>
              <a:t>11-15/1323 HE-STF Sequence</a:t>
            </a:r>
            <a:endParaRPr lang="en-US" b="0" dirty="0"/>
          </a:p>
          <a:p>
            <a:pPr eaLnBrk="1" fontAlgn="b" hangingPunct="1"/>
            <a:r>
              <a:rPr lang="en-CA" b="0" dirty="0"/>
              <a:t>11-15/1303 LTF Sequence Designs</a:t>
            </a:r>
          </a:p>
          <a:p>
            <a:pPr eaLnBrk="1" fontAlgn="b" hangingPunct="1"/>
            <a:r>
              <a:rPr lang="en-CA" b="0" dirty="0"/>
              <a:t>11-15/1322 Channel Estimation Enhancement and Transmission Efficiency Improvement Using Beam-Change Indication and 1x HE-LTF</a:t>
            </a:r>
            <a:endParaRPr lang="en-US" b="0" dirty="0"/>
          </a:p>
          <a:p>
            <a:pPr eaLnBrk="1" fontAlgn="b" hangingPunct="1"/>
            <a:r>
              <a:rPr lang="en-CA" b="0" dirty="0"/>
              <a:t>11-15/1334 HE-LTF Sequence Design</a:t>
            </a:r>
          </a:p>
          <a:p>
            <a:pPr marL="0" indent="0" eaLnBrk="1" fontAlgn="b" hangingPunct="1">
              <a:buNone/>
            </a:pPr>
            <a:r>
              <a:rPr lang="en-CA" b="0" dirty="0" smtClean="0"/>
              <a:t>SIGB</a:t>
            </a:r>
          </a:p>
          <a:p>
            <a:pPr eaLnBrk="1" fontAlgn="b" hangingPunct="1"/>
            <a:r>
              <a:rPr lang="en-CA" b="0" dirty="0"/>
              <a:t>11-15/1304 Supported Resource Allocations in SIG-B</a:t>
            </a:r>
            <a:endParaRPr lang="en-US" b="0" dirty="0"/>
          </a:p>
          <a:p>
            <a:pPr eaLnBrk="1" fontAlgn="b" hangingPunct="1"/>
            <a:r>
              <a:rPr lang="en-CA" b="0" dirty="0" smtClean="0"/>
              <a:t>11-15/1315 </a:t>
            </a:r>
            <a:r>
              <a:rPr lang="en-CA" b="0" dirty="0"/>
              <a:t>HE-SIG-B Mapping and </a:t>
            </a:r>
            <a:r>
              <a:rPr lang="en-CA" b="0" dirty="0" smtClean="0"/>
              <a:t>Compression</a:t>
            </a:r>
          </a:p>
          <a:p>
            <a:pPr eaLnBrk="1" fontAlgn="b" hangingPunct="1"/>
            <a:r>
              <a:rPr lang="en-CA" b="0" dirty="0" smtClean="0"/>
              <a:t>11-15/1324 </a:t>
            </a:r>
            <a:r>
              <a:rPr lang="en-CA" b="0" dirty="0"/>
              <a:t>MCS for HE-SIG-B</a:t>
            </a:r>
            <a:endParaRPr lang="en-US" b="0" dirty="0"/>
          </a:p>
          <a:p>
            <a:pPr eaLnBrk="1" fontAlgn="b" hangingPunct="1"/>
            <a:r>
              <a:rPr lang="en-CA" b="0" dirty="0"/>
              <a:t>11-15/1335 HE-SIG-B </a:t>
            </a:r>
            <a:r>
              <a:rPr lang="en-CA" b="0" dirty="0" smtClean="0"/>
              <a:t>Contents</a:t>
            </a:r>
          </a:p>
          <a:p>
            <a:pPr eaLnBrk="1" fontAlgn="b" hangingPunct="1"/>
            <a:r>
              <a:rPr lang="en-CA" b="0" dirty="0"/>
              <a:t>11-15/1059 SIG-B Encoding Structure Part </a:t>
            </a:r>
            <a:r>
              <a:rPr lang="en-CA" b="0" dirty="0" smtClean="0"/>
              <a:t>II</a:t>
            </a:r>
            <a:endParaRPr lang="en-US" b="0" dirty="0"/>
          </a:p>
          <a:p>
            <a:pPr eaLnBrk="1" fontAlgn="b" hangingPunct="1"/>
            <a:r>
              <a:rPr lang="en-CA" b="0" dirty="0"/>
              <a:t>11-15/1350 Spatial Configuration And Signaling  for </a:t>
            </a:r>
            <a:r>
              <a:rPr lang="en-CA" b="0" dirty="0" smtClean="0"/>
              <a:t>MU-MIMO</a:t>
            </a:r>
          </a:p>
          <a:p>
            <a:pPr eaLnBrk="1" fontAlgn="b" hangingPunct="1"/>
            <a:r>
              <a:rPr lang="en-CA" b="0" dirty="0">
                <a:solidFill>
                  <a:srgbClr val="FF0000"/>
                </a:solidFill>
              </a:rPr>
              <a:t>11-15/1354 SIGA fields and </a:t>
            </a:r>
            <a:r>
              <a:rPr lang="en-CA" b="0" dirty="0" smtClean="0">
                <a:solidFill>
                  <a:srgbClr val="FF0000"/>
                </a:solidFill>
              </a:rPr>
              <a:t>Bitwidths</a:t>
            </a:r>
            <a:endParaRPr lang="en-CA" b="0" dirty="0" smtClean="0">
              <a:solidFill>
                <a:srgbClr val="FF0000"/>
              </a:solidFill>
            </a:endParaRPr>
          </a:p>
          <a:p>
            <a:pPr marL="0" indent="0" eaLnBrk="1" fontAlgn="b" hangingPunct="1">
              <a:buNone/>
            </a:pPr>
            <a:r>
              <a:rPr lang="en-CA" b="0" dirty="0" smtClean="0">
                <a:solidFill>
                  <a:schemeClr val="bg1">
                    <a:lumMod val="50000"/>
                  </a:schemeClr>
                </a:solidFill>
              </a:rPr>
              <a:t>Sounding </a:t>
            </a:r>
            <a:r>
              <a:rPr lang="en-CA" b="0" dirty="0" smtClean="0">
                <a:solidFill>
                  <a:schemeClr val="bg1">
                    <a:lumMod val="50000"/>
                  </a:schemeClr>
                </a:solidFill>
              </a:rPr>
              <a:t>and feedback</a:t>
            </a:r>
            <a:endParaRPr lang="en-US" b="0" dirty="0">
              <a:solidFill>
                <a:schemeClr val="bg1">
                  <a:lumMod val="50000"/>
                </a:schemeClr>
              </a:solidFill>
            </a:endParaRPr>
          </a:p>
          <a:p>
            <a:pPr eaLnBrk="1" fontAlgn="b" hangingPunct="1"/>
            <a:r>
              <a:rPr lang="en-CA" b="0" dirty="0" smtClean="0">
                <a:solidFill>
                  <a:schemeClr val="bg1">
                    <a:lumMod val="50000"/>
                  </a:schemeClr>
                </a:solidFill>
              </a:rPr>
              <a:t>11-15/1320 Maximum </a:t>
            </a:r>
            <a:r>
              <a:rPr lang="en-CA" b="0" dirty="0">
                <a:solidFill>
                  <a:schemeClr val="bg1">
                    <a:lumMod val="50000"/>
                  </a:schemeClr>
                </a:solidFill>
              </a:rPr>
              <a:t>Tone Grouping Size for 802.11ax Feedback</a:t>
            </a:r>
            <a:endParaRPr lang="en-US" b="0" dirty="0">
              <a:solidFill>
                <a:schemeClr val="bg1">
                  <a:lumMod val="50000"/>
                </a:schemeClr>
              </a:solidFill>
            </a:endParaRPr>
          </a:p>
          <a:p>
            <a:pPr eaLnBrk="1" fontAlgn="b" hangingPunct="1"/>
            <a:r>
              <a:rPr lang="en-CA" b="0" dirty="0" smtClean="0">
                <a:solidFill>
                  <a:schemeClr val="bg1">
                    <a:lumMod val="50000"/>
                  </a:schemeClr>
                </a:solidFill>
              </a:rPr>
              <a:t>11-15/1321 Reducing </a:t>
            </a:r>
            <a:r>
              <a:rPr lang="en-CA" b="0" dirty="0">
                <a:solidFill>
                  <a:schemeClr val="bg1">
                    <a:lumMod val="50000"/>
                  </a:schemeClr>
                </a:solidFill>
              </a:rPr>
              <a:t>Explicit MIMO Compressed Beamforming Feedback Overhead for 802.11a</a:t>
            </a:r>
            <a:endParaRPr lang="en-US" b="0" dirty="0">
              <a:solidFill>
                <a:schemeClr val="bg1">
                  <a:lumMod val="50000"/>
                </a:schemeClr>
              </a:solidFill>
            </a:endParaRPr>
          </a:p>
          <a:p>
            <a:pPr eaLnBrk="1" fontAlgn="b" hangingPunct="1"/>
            <a:r>
              <a:rPr lang="en-CA" b="0" dirty="0" smtClean="0">
                <a:solidFill>
                  <a:schemeClr val="bg1">
                    <a:lumMod val="50000"/>
                  </a:schemeClr>
                </a:solidFill>
              </a:rPr>
              <a:t>11-15/1332 Implicit </a:t>
            </a:r>
            <a:r>
              <a:rPr lang="en-CA" b="0" dirty="0">
                <a:solidFill>
                  <a:schemeClr val="bg1">
                    <a:lumMod val="50000"/>
                  </a:schemeClr>
                </a:solidFill>
              </a:rPr>
              <a:t>Sounding for HE WLAN</a:t>
            </a:r>
            <a:endParaRPr lang="en-US" b="0" dirty="0">
              <a:solidFill>
                <a:schemeClr val="bg1">
                  <a:lumMod val="50000"/>
                </a:schemeClr>
              </a:solidFill>
            </a:endParaRPr>
          </a:p>
          <a:p>
            <a:pPr eaLnBrk="1" fontAlgn="b" hangingPunct="1"/>
            <a:r>
              <a:rPr lang="en-CA" b="0" dirty="0" smtClean="0">
                <a:solidFill>
                  <a:schemeClr val="bg1">
                    <a:lumMod val="50000"/>
                  </a:schemeClr>
                </a:solidFill>
              </a:rPr>
              <a:t>11-15/1347 Strategies </a:t>
            </a:r>
            <a:r>
              <a:rPr lang="en-CA" b="0" dirty="0">
                <a:solidFill>
                  <a:schemeClr val="bg1">
                    <a:lumMod val="50000"/>
                  </a:schemeClr>
                </a:solidFill>
              </a:rPr>
              <a:t>to reduce MIMO feedback overhead</a:t>
            </a:r>
            <a:endParaRPr lang="en-US" b="0" dirty="0">
              <a:solidFill>
                <a:schemeClr val="bg1">
                  <a:lumMod val="50000"/>
                </a:schemeClr>
              </a:solidFill>
            </a:endParaRPr>
          </a:p>
          <a:p>
            <a:pPr eaLnBrk="1" fontAlgn="b" hangingPunct="1"/>
            <a:r>
              <a:rPr lang="en-CA" b="0" dirty="0" smtClean="0">
                <a:solidFill>
                  <a:schemeClr val="bg1">
                    <a:lumMod val="50000"/>
                  </a:schemeClr>
                </a:solidFill>
              </a:rPr>
              <a:t>11-15/1349 Sounding </a:t>
            </a:r>
            <a:r>
              <a:rPr lang="en-CA" b="0" dirty="0">
                <a:solidFill>
                  <a:schemeClr val="bg1">
                    <a:lumMod val="50000"/>
                  </a:schemeClr>
                </a:solidFill>
              </a:rPr>
              <a:t>for Uplink Transmission</a:t>
            </a:r>
            <a:endParaRPr lang="en-US" b="0" dirty="0">
              <a:solidFill>
                <a:schemeClr val="bg1">
                  <a:lumMod val="50000"/>
                </a:schemeClr>
              </a:solidFill>
            </a:endParaRPr>
          </a:p>
          <a:p>
            <a:pPr eaLnBrk="1" fontAlgn="b" hangingPunct="1"/>
            <a:endParaRPr lang="en-US" b="0" dirty="0"/>
          </a:p>
        </p:txBody>
      </p:sp>
      <p:sp>
        <p:nvSpPr>
          <p:cNvPr id="3" name="Date Placeholder 2"/>
          <p:cNvSpPr>
            <a:spLocks noGrp="1"/>
          </p:cNvSpPr>
          <p:nvPr>
            <p:ph type="dt" sz="half" idx="10"/>
          </p:nvPr>
        </p:nvSpPr>
        <p:spPr/>
        <p:txBody>
          <a:bodyPr/>
          <a:lstStyle/>
          <a:p>
            <a:pPr>
              <a:defRPr/>
            </a:pPr>
            <a:r>
              <a:rPr lang="en-US" smtClean="0"/>
              <a:t>Nov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5" name="Footer Placeholder 4"/>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313819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AM2</a:t>
            </a:r>
            <a:endParaRPr lang="en-US" dirty="0"/>
          </a:p>
        </p:txBody>
      </p:sp>
      <p:sp>
        <p:nvSpPr>
          <p:cNvPr id="3" name="Content Placeholder 2"/>
          <p:cNvSpPr>
            <a:spLocks noGrp="1"/>
          </p:cNvSpPr>
          <p:nvPr>
            <p:ph idx="1"/>
          </p:nvPr>
        </p:nvSpPr>
        <p:spPr/>
        <p:txBody>
          <a:bodyPr>
            <a:normAutofit/>
          </a:bodyPr>
          <a:lstStyle/>
          <a:p>
            <a:pPr eaLnBrk="1" fontAlgn="b" hangingPunct="1"/>
            <a:r>
              <a:rPr lang="en-CA" b="0" dirty="0"/>
              <a:t>11-15/1309 Extended Range Support for 11ax</a:t>
            </a:r>
          </a:p>
          <a:p>
            <a:pPr eaLnBrk="1" fontAlgn="b" hangingPunct="1"/>
            <a:r>
              <a:rPr lang="en-CA" b="0" dirty="0"/>
              <a:t>11-15/1353 Preamble Formats</a:t>
            </a:r>
            <a:endParaRPr lang="en-US" b="0" dirty="0"/>
          </a:p>
          <a:p>
            <a:pPr eaLnBrk="1" fontAlgn="b" hangingPunct="1"/>
            <a:r>
              <a:rPr lang="en-CA" b="0" dirty="0"/>
              <a:t>11-15/1357 Extra tones in the preamble</a:t>
            </a:r>
            <a:endParaRPr lang="en-US" b="0" dirty="0"/>
          </a:p>
          <a:p>
            <a:pPr eaLnBrk="1" fontAlgn="b" hangingPunct="1"/>
            <a:r>
              <a:rPr lang="en-CA" b="0" dirty="0"/>
              <a:t>11-15/1372 L-LENGTH Equation Updates</a:t>
            </a:r>
            <a:endParaRPr lang="en-US" b="0" dirty="0"/>
          </a:p>
          <a:p>
            <a:pPr eaLnBrk="1" fontAlgn="b" hangingPunct="1"/>
            <a:r>
              <a:rPr lang="en-CA" b="0" dirty="0"/>
              <a:t> 11-15/1289 Non-Uniform Constellations for </a:t>
            </a:r>
            <a:r>
              <a:rPr lang="en-CA" b="0" dirty="0" smtClean="0"/>
              <a:t>1024-QAM</a:t>
            </a:r>
          </a:p>
          <a:p>
            <a:pPr eaLnBrk="1" fontAlgn="b" hangingPunct="1"/>
            <a:r>
              <a:rPr lang="en-CA" b="0" dirty="0"/>
              <a:t>11-15/1310 11ax LDPC Tone Mapper for 160MHz</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3261520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1309r1 SP#1</a:t>
            </a:r>
            <a:endParaRPr lang="en-US" dirty="0"/>
          </a:p>
        </p:txBody>
      </p:sp>
      <p:sp>
        <p:nvSpPr>
          <p:cNvPr id="3" name="Content Placeholder 2"/>
          <p:cNvSpPr>
            <a:spLocks noGrp="1"/>
          </p:cNvSpPr>
          <p:nvPr>
            <p:ph idx="1"/>
          </p:nvPr>
        </p:nvSpPr>
        <p:spPr/>
        <p:txBody>
          <a:bodyPr>
            <a:normAutofit fontScale="92500"/>
          </a:bodyPr>
          <a:lstStyle/>
          <a:p>
            <a:r>
              <a:rPr lang="en-US" dirty="0"/>
              <a:t>Do you support adding the following to the spec framework</a:t>
            </a:r>
          </a:p>
          <a:p>
            <a:pPr marL="0" indent="0">
              <a:buNone/>
            </a:pPr>
            <a:endParaRPr lang="en-US" dirty="0"/>
          </a:p>
          <a:p>
            <a:pPr marL="0" indent="0">
              <a:buNone/>
            </a:pPr>
            <a:r>
              <a:rPr lang="en-US" dirty="0"/>
              <a:t>   “L-STF power is boosted by 3 dB in the extended range preamble”</a:t>
            </a:r>
          </a:p>
          <a:p>
            <a:endParaRPr lang="en-US" dirty="0" smtClean="0"/>
          </a:p>
          <a:p>
            <a:endParaRPr lang="en-US" dirty="0"/>
          </a:p>
          <a:p>
            <a:r>
              <a:rPr lang="en-US" dirty="0" smtClean="0"/>
              <a:t>Y: 50</a:t>
            </a:r>
          </a:p>
          <a:p>
            <a:r>
              <a:rPr lang="en-US" dirty="0" smtClean="0"/>
              <a:t>N: 4</a:t>
            </a:r>
          </a:p>
          <a:p>
            <a:r>
              <a:rPr lang="en-US" dirty="0" smtClean="0"/>
              <a:t>A: 18</a:t>
            </a:r>
          </a:p>
          <a:p>
            <a:pPr marL="0" indent="0">
              <a:buNone/>
            </a:pPr>
            <a:r>
              <a:rPr lang="en-US" dirty="0" smtClean="0"/>
              <a:t>SP passes</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4263070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1309r1 SP#2</a:t>
            </a:r>
            <a:endParaRPr lang="en-US" dirty="0"/>
          </a:p>
        </p:txBody>
      </p:sp>
      <p:sp>
        <p:nvSpPr>
          <p:cNvPr id="3" name="Content Placeholder 2"/>
          <p:cNvSpPr>
            <a:spLocks noGrp="1"/>
          </p:cNvSpPr>
          <p:nvPr>
            <p:ph idx="1"/>
          </p:nvPr>
        </p:nvSpPr>
        <p:spPr/>
        <p:txBody>
          <a:bodyPr/>
          <a:lstStyle/>
          <a:p>
            <a:r>
              <a:rPr lang="en-US" dirty="0"/>
              <a:t>Do you support adding the following to the spec framework</a:t>
            </a:r>
          </a:p>
          <a:p>
            <a:pPr marL="0" indent="0">
              <a:buNone/>
            </a:pPr>
            <a:endParaRPr lang="en-US" dirty="0"/>
          </a:p>
          <a:p>
            <a:pPr marL="0" indent="0">
              <a:buNone/>
            </a:pPr>
            <a:r>
              <a:rPr lang="en-US" dirty="0"/>
              <a:t>   “L-LTF power is boosted by 3 dB in the extended range preamble”</a:t>
            </a:r>
          </a:p>
          <a:p>
            <a:endParaRPr lang="en-US" dirty="0" smtClean="0"/>
          </a:p>
          <a:p>
            <a:r>
              <a:rPr lang="en-US" dirty="0" smtClean="0"/>
              <a:t>Y: 51</a:t>
            </a:r>
          </a:p>
          <a:p>
            <a:r>
              <a:rPr lang="en-US" dirty="0" smtClean="0"/>
              <a:t>N: 0</a:t>
            </a:r>
          </a:p>
          <a:p>
            <a:r>
              <a:rPr lang="en-US" dirty="0" smtClean="0"/>
              <a:t>A: 22</a:t>
            </a:r>
          </a:p>
          <a:p>
            <a:pPr marL="0" indent="0">
              <a:buNone/>
            </a:pPr>
            <a:r>
              <a:rPr lang="en-US" dirty="0" smtClean="0"/>
              <a:t>SP passes</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4264450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a:t>
            </a:r>
            <a:r>
              <a:rPr lang="en-US" dirty="0" smtClean="0"/>
              <a:t>#1</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that there are </a:t>
            </a:r>
            <a:r>
              <a:rPr lang="en-US" sz="1800" dirty="0"/>
              <a:t>only three pre-HE-STF preamble formats </a:t>
            </a:r>
            <a:r>
              <a:rPr lang="en-US" sz="1800" dirty="0" smtClean="0"/>
              <a:t>defined as: </a:t>
            </a:r>
            <a:endParaRPr lang="en-US" sz="1800" dirty="0"/>
          </a:p>
          <a:p>
            <a:pPr marL="0" indent="0">
              <a:buNone/>
            </a:pPr>
            <a:endParaRPr lang="en-US" dirty="0" smtClean="0"/>
          </a:p>
          <a:p>
            <a:pPr lvl="1"/>
            <a:r>
              <a:rPr lang="en-US" dirty="0"/>
              <a:t>SU format (mandatory) / Trigger based UL</a:t>
            </a:r>
          </a:p>
          <a:p>
            <a:pPr lvl="1"/>
            <a:r>
              <a:rPr lang="en-US" dirty="0"/>
              <a:t>MU format (mandatory)</a:t>
            </a:r>
          </a:p>
          <a:p>
            <a:pPr lvl="1"/>
            <a:r>
              <a:rPr lang="en-US" dirty="0"/>
              <a:t>Extended range SU format</a:t>
            </a:r>
          </a:p>
          <a:p>
            <a:pPr marL="0" indent="0">
              <a:buNone/>
            </a:pPr>
            <a:endParaRPr lang="en-US" dirty="0"/>
          </a:p>
          <a:p>
            <a:pPr marL="0" indent="0">
              <a:buNone/>
            </a:pPr>
            <a:endParaRPr lang="en-US" dirty="0" smtClean="0"/>
          </a:p>
          <a:p>
            <a:pPr marL="0" indent="0">
              <a:buNone/>
            </a:pPr>
            <a:r>
              <a:rPr lang="en-US" sz="1800" dirty="0" smtClean="0"/>
              <a:t>Yes: 51</a:t>
            </a:r>
            <a:endParaRPr lang="en-US" sz="1800" dirty="0" smtClean="0"/>
          </a:p>
          <a:p>
            <a:pPr marL="0" indent="0">
              <a:buNone/>
            </a:pPr>
            <a:r>
              <a:rPr lang="en-US" sz="1800" dirty="0" smtClean="0"/>
              <a:t>No: 2</a:t>
            </a:r>
            <a:endParaRPr lang="en-US" sz="1800" dirty="0" smtClean="0"/>
          </a:p>
          <a:p>
            <a:pPr marL="0" indent="0">
              <a:buNone/>
            </a:pPr>
            <a:r>
              <a:rPr lang="en-US" sz="1800" dirty="0" smtClean="0"/>
              <a:t>Abs: 21</a:t>
            </a:r>
          </a:p>
          <a:p>
            <a:pPr marL="0" indent="0">
              <a:buNone/>
            </a:pPr>
            <a:r>
              <a:rPr lang="en-US" sz="1800" dirty="0" smtClean="0"/>
              <a:t>SP passes</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2144369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a:t>
            </a:r>
            <a:r>
              <a:rPr lang="en-US" dirty="0" smtClean="0"/>
              <a:t>#2</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the signaling of the three preamble formats as shown on slide 15?</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sz="1800" dirty="0" smtClean="0"/>
          </a:p>
          <a:p>
            <a:pPr marL="0" indent="0">
              <a:buNone/>
            </a:pPr>
            <a:r>
              <a:rPr lang="en-US" sz="1800" dirty="0" smtClean="0"/>
              <a:t>Yes: 55</a:t>
            </a:r>
            <a:endParaRPr lang="en-US" sz="1800" dirty="0" smtClean="0"/>
          </a:p>
          <a:p>
            <a:pPr marL="0" indent="0">
              <a:buNone/>
            </a:pPr>
            <a:r>
              <a:rPr lang="en-US" sz="1800" dirty="0" smtClean="0"/>
              <a:t>No: 0</a:t>
            </a:r>
            <a:endParaRPr lang="en-US" sz="1800" dirty="0" smtClean="0"/>
          </a:p>
          <a:p>
            <a:pPr marL="0" indent="0">
              <a:buNone/>
            </a:pPr>
            <a:r>
              <a:rPr lang="en-US" sz="1800" dirty="0" smtClean="0"/>
              <a:t>Abs: 21</a:t>
            </a:r>
          </a:p>
          <a:p>
            <a:pPr marL="0" indent="0">
              <a:buNone/>
            </a:pPr>
            <a:r>
              <a:rPr lang="en-US" sz="1800" dirty="0" smtClean="0"/>
              <a:t>SP passes</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1578882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a:t>
            </a:r>
            <a:r>
              <a:rPr lang="en-US" dirty="0" smtClean="0"/>
              <a:t>#3</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that the </a:t>
            </a:r>
            <a:r>
              <a:rPr lang="en-US" sz="1800" dirty="0"/>
              <a:t>following are the only mandatory combinations of LTF size and CP </a:t>
            </a:r>
            <a:r>
              <a:rPr lang="en-US" sz="1800" dirty="0" smtClean="0"/>
              <a:t>size</a:t>
            </a:r>
          </a:p>
          <a:p>
            <a:r>
              <a:rPr lang="en-US" sz="1800" dirty="0" smtClean="0"/>
              <a:t>2x </a:t>
            </a:r>
            <a:r>
              <a:rPr lang="en-US" sz="1800" dirty="0"/>
              <a:t>LTF+ 0.8uS </a:t>
            </a:r>
          </a:p>
          <a:p>
            <a:r>
              <a:rPr lang="en-US" sz="1800" dirty="0" smtClean="0"/>
              <a:t>2x </a:t>
            </a:r>
            <a:r>
              <a:rPr lang="en-US" sz="1800" dirty="0"/>
              <a:t>LTF+ </a:t>
            </a:r>
            <a:r>
              <a:rPr lang="en-US" sz="1800" dirty="0" smtClean="0"/>
              <a:t>1.6uS</a:t>
            </a:r>
          </a:p>
          <a:p>
            <a:r>
              <a:rPr lang="en-US" sz="1800" dirty="0" smtClean="0"/>
              <a:t>4x </a:t>
            </a:r>
            <a:r>
              <a:rPr lang="en-US" sz="1800" dirty="0"/>
              <a:t>LTF+ 3.2uS</a:t>
            </a:r>
          </a:p>
          <a:p>
            <a:pPr marL="0" indent="0">
              <a:buNone/>
            </a:pPr>
            <a:r>
              <a:rPr lang="en-US" sz="1800" dirty="0"/>
              <a:t> </a:t>
            </a:r>
          </a:p>
          <a:p>
            <a:pPr marL="0" indent="0">
              <a:buNone/>
            </a:pPr>
            <a:r>
              <a:rPr lang="en-US" sz="1800" dirty="0" smtClean="0"/>
              <a:t>with </a:t>
            </a:r>
            <a:r>
              <a:rPr lang="en-US" sz="1800" dirty="0"/>
              <a:t>HE-LTF and payload using the same CP size.</a:t>
            </a:r>
          </a:p>
          <a:p>
            <a:pPr marL="0" indent="0">
              <a:buNone/>
            </a:pPr>
            <a:r>
              <a:rPr lang="en-US" sz="1800" dirty="0" smtClean="0"/>
              <a:t>and that LTF </a:t>
            </a:r>
            <a:r>
              <a:rPr lang="en-US" sz="1800" dirty="0"/>
              <a:t>size and CP size are jointly signaled using 3 bits.</a:t>
            </a:r>
          </a:p>
          <a:p>
            <a:pPr marL="0" indent="0">
              <a:buNone/>
            </a:pPr>
            <a:endParaRPr lang="en-US" sz="1800" dirty="0"/>
          </a:p>
          <a:p>
            <a:pPr marL="0" indent="0">
              <a:buNone/>
            </a:pPr>
            <a:endParaRPr lang="en-US" sz="1800" dirty="0" smtClean="0"/>
          </a:p>
          <a:p>
            <a:pPr marL="0" indent="0">
              <a:buNone/>
            </a:pPr>
            <a:r>
              <a:rPr lang="en-US" sz="1800" dirty="0" smtClean="0"/>
              <a:t>Yes: 57</a:t>
            </a:r>
            <a:endParaRPr lang="en-US" sz="1800" dirty="0" smtClean="0"/>
          </a:p>
          <a:p>
            <a:pPr marL="0" indent="0">
              <a:buNone/>
            </a:pPr>
            <a:r>
              <a:rPr lang="en-US" sz="1800" dirty="0" smtClean="0"/>
              <a:t>No: 0</a:t>
            </a:r>
            <a:endParaRPr lang="en-US" sz="1800" dirty="0" smtClean="0"/>
          </a:p>
          <a:p>
            <a:pPr marL="0" indent="0">
              <a:buNone/>
            </a:pPr>
            <a:r>
              <a:rPr lang="en-US" sz="1800" dirty="0" smtClean="0"/>
              <a:t>Abs: 15</a:t>
            </a:r>
          </a:p>
          <a:p>
            <a:pPr marL="0" indent="0">
              <a:buNone/>
            </a:pPr>
            <a:r>
              <a:rPr lang="en-US" sz="1800" dirty="0" smtClean="0"/>
              <a:t>SP passes</a:t>
            </a:r>
          </a:p>
          <a:p>
            <a:pPr marL="0" indent="0">
              <a:buNone/>
            </a:pP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3213332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Yakun Sun (Marvell)</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a:t>
            </a:r>
            <a:r>
              <a:rPr lang="en-US" dirty="0" smtClean="0"/>
              <a:t>#4</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that </a:t>
            </a:r>
            <a:r>
              <a:rPr lang="en-US" sz="1800" dirty="0"/>
              <a:t>SIGB only has one CP size equal to 0.8uS</a:t>
            </a:r>
          </a:p>
          <a:p>
            <a:pPr marL="0" indent="0">
              <a:buNone/>
            </a:pPr>
            <a:endParaRPr lang="en-US" sz="18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r>
              <a:rPr lang="en-US" sz="1800" dirty="0" smtClean="0"/>
              <a:t>Yes: 61</a:t>
            </a:r>
            <a:endParaRPr lang="en-US" sz="1800" dirty="0" smtClean="0"/>
          </a:p>
          <a:p>
            <a:pPr marL="0" indent="0">
              <a:buNone/>
            </a:pPr>
            <a:r>
              <a:rPr lang="en-US" sz="1800" dirty="0" smtClean="0"/>
              <a:t>No: 0</a:t>
            </a:r>
            <a:endParaRPr lang="en-US" sz="1800" dirty="0" smtClean="0"/>
          </a:p>
          <a:p>
            <a:pPr marL="0" indent="0">
              <a:buNone/>
            </a:pPr>
            <a:r>
              <a:rPr lang="en-US" sz="1800" dirty="0" smtClean="0"/>
              <a:t>Abs: 14</a:t>
            </a:r>
          </a:p>
          <a:p>
            <a:pPr marL="0" indent="0">
              <a:buNone/>
            </a:pPr>
            <a:endParaRPr lang="en-US" sz="1800" dirty="0"/>
          </a:p>
          <a:p>
            <a:pPr marL="0" indent="0">
              <a:buNone/>
            </a:pPr>
            <a:r>
              <a:rPr lang="en-US" sz="1800" dirty="0" smtClean="0"/>
              <a:t>SP passes</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596939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6594"/>
            <a:ext cx="7772400" cy="609600"/>
          </a:xfrm>
        </p:spPr>
        <p:txBody>
          <a:bodyPr/>
          <a:lstStyle/>
          <a:p>
            <a:r>
              <a:rPr lang="en-US" sz="2800" dirty="0" smtClean="0"/>
              <a:t>1357r1 Straw </a:t>
            </a:r>
            <a:r>
              <a:rPr lang="en-US" sz="2800" dirty="0" smtClean="0"/>
              <a:t>poll</a:t>
            </a:r>
            <a:endParaRPr lang="en-US" sz="2800" dirty="0"/>
          </a:p>
        </p:txBody>
      </p:sp>
      <p:sp>
        <p:nvSpPr>
          <p:cNvPr id="3" name="Content Placeholder 2"/>
          <p:cNvSpPr>
            <a:spLocks noGrp="1"/>
          </p:cNvSpPr>
          <p:nvPr>
            <p:ph idx="1"/>
          </p:nvPr>
        </p:nvSpPr>
        <p:spPr>
          <a:xfrm>
            <a:off x="685800" y="1447800"/>
            <a:ext cx="7772400" cy="4800600"/>
          </a:xfrm>
        </p:spPr>
        <p:txBody>
          <a:bodyPr>
            <a:normAutofit fontScale="92500" lnSpcReduction="10000"/>
          </a:bodyPr>
          <a:lstStyle/>
          <a:p>
            <a:r>
              <a:rPr lang="zh-CN" altLang="zh-CN" sz="2400" dirty="0"/>
              <a:t> </a:t>
            </a:r>
            <a:r>
              <a:rPr lang="en-US" altLang="zh-CN" sz="2400" dirty="0" smtClean="0"/>
              <a:t>Do you support to:</a:t>
            </a:r>
          </a:p>
          <a:p>
            <a:pPr lvl="1"/>
            <a:r>
              <a:rPr lang="en-US" altLang="zh-CN" sz="2000" dirty="0" smtClean="0"/>
              <a:t>Allocate 4 </a:t>
            </a:r>
            <a:r>
              <a:rPr lang="en-US" altLang="zh-CN" sz="2000" dirty="0"/>
              <a:t>extra </a:t>
            </a:r>
            <a:r>
              <a:rPr lang="en-US" altLang="zh-CN" sz="2000" dirty="0" smtClean="0"/>
              <a:t>subcarriers, </a:t>
            </a:r>
            <a:r>
              <a:rPr lang="en-US" altLang="zh-CN" sz="2000" dirty="0"/>
              <a:t>two at each edge of each 20MHz sub-channel, for </a:t>
            </a:r>
            <a:r>
              <a:rPr lang="en-US" altLang="zh-CN" sz="2000" dirty="0" smtClean="0"/>
              <a:t>L-SIG</a:t>
            </a:r>
            <a:r>
              <a:rPr lang="en-US" altLang="zh-CN" sz="2000" dirty="0"/>
              <a:t>, </a:t>
            </a:r>
            <a:r>
              <a:rPr lang="en-US" altLang="zh-CN" sz="2000" dirty="0" smtClean="0"/>
              <a:t>RL-SIG</a:t>
            </a:r>
            <a:r>
              <a:rPr lang="en-US" altLang="zh-CN" sz="2000" dirty="0"/>
              <a:t>, </a:t>
            </a:r>
            <a:r>
              <a:rPr lang="en-US" altLang="zh-CN" sz="2000" dirty="0" smtClean="0"/>
              <a:t>HE-SIG-A </a:t>
            </a:r>
            <a:r>
              <a:rPr lang="en-US" altLang="zh-CN" sz="2000" dirty="0"/>
              <a:t>and </a:t>
            </a:r>
            <a:r>
              <a:rPr lang="en-US" altLang="zh-CN" sz="2000" dirty="0" smtClean="0"/>
              <a:t>HE-SIG-B </a:t>
            </a:r>
            <a:r>
              <a:rPr lang="en-US" altLang="zh-CN" sz="2000" dirty="0"/>
              <a:t>fields in 11ax </a:t>
            </a:r>
            <a:r>
              <a:rPr lang="en-US" altLang="zh-CN" sz="2000" dirty="0" smtClean="0"/>
              <a:t>PPDUs.</a:t>
            </a:r>
            <a:endParaRPr lang="en-US" altLang="zh-CN" sz="2000" dirty="0"/>
          </a:p>
          <a:p>
            <a:pPr lvl="2"/>
            <a:r>
              <a:rPr lang="en-US" altLang="zh-CN" sz="1800" dirty="0" smtClean="0"/>
              <a:t>The </a:t>
            </a:r>
            <a:r>
              <a:rPr lang="en-US" altLang="zh-CN" sz="1800" dirty="0"/>
              <a:t>4 </a:t>
            </a:r>
            <a:r>
              <a:rPr lang="en-US" altLang="zh-CN" sz="1800" dirty="0" smtClean="0"/>
              <a:t>subcarriers </a:t>
            </a:r>
            <a:r>
              <a:rPr lang="en-US" altLang="zh-CN" sz="1800" dirty="0"/>
              <a:t>added to the </a:t>
            </a:r>
            <a:r>
              <a:rPr lang="en-US" altLang="zh-CN" sz="1800" dirty="0" smtClean="0"/>
              <a:t>L-SIG </a:t>
            </a:r>
            <a:r>
              <a:rPr lang="en-US" altLang="zh-CN" sz="1800" dirty="0"/>
              <a:t>and </a:t>
            </a:r>
            <a:r>
              <a:rPr lang="en-US" altLang="zh-CN" sz="1800" dirty="0" smtClean="0"/>
              <a:t>RL-SIG </a:t>
            </a:r>
            <a:r>
              <a:rPr lang="en-US" altLang="zh-CN" sz="1800" dirty="0"/>
              <a:t>fields are transmitted with known TBD BPSK constellations (+-1</a:t>
            </a:r>
            <a:r>
              <a:rPr lang="en-US" altLang="zh-CN" sz="1800" dirty="0" smtClean="0"/>
              <a:t>).</a:t>
            </a:r>
          </a:p>
          <a:p>
            <a:pPr lvl="2"/>
            <a:r>
              <a:rPr lang="zh-CN" altLang="zh-CN" sz="1800" dirty="0" smtClean="0"/>
              <a:t> </a:t>
            </a:r>
            <a:r>
              <a:rPr lang="en-US" altLang="zh-CN" sz="1800" dirty="0" smtClean="0"/>
              <a:t>The </a:t>
            </a:r>
            <a:r>
              <a:rPr lang="en-US" altLang="zh-CN" sz="1800" dirty="0"/>
              <a:t>number of data subcarriers </a:t>
            </a:r>
            <a:r>
              <a:rPr lang="en-US" altLang="zh-CN" sz="1800" dirty="0" smtClean="0"/>
              <a:t>in HE-SIG-A </a:t>
            </a:r>
            <a:r>
              <a:rPr lang="en-US" altLang="zh-CN" sz="1800" dirty="0"/>
              <a:t>and </a:t>
            </a:r>
            <a:r>
              <a:rPr lang="en-US" altLang="zh-CN" sz="1800" dirty="0" smtClean="0"/>
              <a:t>HE-SIG-B </a:t>
            </a:r>
            <a:r>
              <a:rPr lang="en-US" altLang="zh-CN" sz="1800" dirty="0"/>
              <a:t>fields are increased by 4 in each 20MHz sub-channel</a:t>
            </a:r>
            <a:r>
              <a:rPr lang="en-US" altLang="zh-CN" sz="1800" dirty="0" smtClean="0"/>
              <a:t>.</a:t>
            </a:r>
          </a:p>
          <a:p>
            <a:pPr lvl="2"/>
            <a:r>
              <a:rPr lang="zh-CN" altLang="zh-CN" sz="1800" dirty="0" smtClean="0"/>
              <a:t> </a:t>
            </a:r>
            <a:r>
              <a:rPr lang="en-US" altLang="zh-CN" sz="1800" dirty="0" smtClean="0"/>
              <a:t>L-SIG</a:t>
            </a:r>
            <a:r>
              <a:rPr lang="en-US" altLang="zh-CN" sz="1800" dirty="0"/>
              <a:t>, </a:t>
            </a:r>
            <a:r>
              <a:rPr lang="en-US" altLang="zh-CN" sz="1800" dirty="0" smtClean="0"/>
              <a:t>RL-SIG</a:t>
            </a:r>
            <a:r>
              <a:rPr lang="en-US" altLang="zh-CN" sz="1800" dirty="0"/>
              <a:t>, </a:t>
            </a:r>
            <a:r>
              <a:rPr lang="en-US" altLang="zh-CN" sz="1800" dirty="0" smtClean="0"/>
              <a:t>HE-SIG-A </a:t>
            </a:r>
            <a:r>
              <a:rPr lang="en-US" altLang="zh-CN" sz="1800" dirty="0"/>
              <a:t>and HE-SIG-B fields are always transmitted with </a:t>
            </a:r>
            <a:r>
              <a:rPr lang="en-US" altLang="zh-CN" sz="1800" dirty="0" smtClean="0"/>
              <a:t>the same </a:t>
            </a:r>
            <a:r>
              <a:rPr lang="en-US" altLang="zh-CN" sz="1800" dirty="0"/>
              <a:t>total power as L-LTF field (in cases when L-LTF is not being boosted</a:t>
            </a:r>
            <a:r>
              <a:rPr lang="en-US" altLang="zh-CN" sz="1800" dirty="0" smtClean="0"/>
              <a:t>).</a:t>
            </a:r>
          </a:p>
          <a:p>
            <a:pPr lvl="2"/>
            <a:endParaRPr lang="en-US" altLang="zh-CN" dirty="0"/>
          </a:p>
          <a:p>
            <a:pPr lvl="1"/>
            <a:r>
              <a:rPr lang="en-US" altLang="zh-CN" sz="2000" dirty="0" smtClean="0"/>
              <a:t>Y: 46</a:t>
            </a:r>
          </a:p>
          <a:p>
            <a:pPr lvl="1"/>
            <a:r>
              <a:rPr lang="en-US" altLang="zh-CN" dirty="0" smtClean="0"/>
              <a:t>N: 0</a:t>
            </a:r>
          </a:p>
          <a:p>
            <a:pPr lvl="1"/>
            <a:r>
              <a:rPr lang="en-US" altLang="zh-CN" sz="2000" dirty="0" smtClean="0"/>
              <a:t>A: 13</a:t>
            </a:r>
          </a:p>
          <a:p>
            <a:pPr lvl="1"/>
            <a:r>
              <a:rPr lang="en-US" altLang="zh-CN" b="1" dirty="0" smtClean="0"/>
              <a:t>SP Passes</a:t>
            </a:r>
            <a:endParaRPr lang="zh-CN" altLang="zh-CN" sz="2000" b="1" dirty="0"/>
          </a:p>
          <a:p>
            <a:endParaRPr lang="en-US" b="0" dirty="0" smtClean="0"/>
          </a:p>
          <a:p>
            <a:pPr lvl="1"/>
            <a:endParaRPr lang="en-US" sz="1800" dirty="0" smtClean="0"/>
          </a:p>
          <a:p>
            <a:pPr lvl="1"/>
            <a:endParaRPr lang="en-US" sz="1600" b="0" dirty="0"/>
          </a:p>
        </p:txBody>
      </p:sp>
      <p:sp>
        <p:nvSpPr>
          <p:cNvPr id="4" name="Slide Number Placeholder 3"/>
          <p:cNvSpPr>
            <a:spLocks noGrp="1"/>
          </p:cNvSpPr>
          <p:nvPr>
            <p:ph type="sldNum" sz="quarter" idx="12"/>
          </p:nvPr>
        </p:nvSpPr>
        <p:spPr>
          <a:xfrm>
            <a:off x="3938813" y="6475413"/>
            <a:ext cx="1266373" cy="184666"/>
          </a:xfrm>
        </p:spPr>
        <p:txBody>
          <a:bodyPr/>
          <a:lstStyle/>
          <a:p>
            <a:pPr>
              <a:defRPr/>
            </a:pPr>
            <a:r>
              <a:rPr lang="en-US" dirty="0" smtClean="0"/>
              <a:t>Slide </a:t>
            </a:r>
            <a:fld id="{3099D1E7-2CFE-4362-BB72-AF97192842EA}" type="slidenum">
              <a:rPr lang="en-US" smtClean="0"/>
              <a:pPr>
                <a:defRPr/>
              </a:pPr>
              <a:t>21</a:t>
            </a:fld>
            <a:endParaRPr lang="en-US" dirty="0"/>
          </a:p>
        </p:txBody>
      </p:sp>
      <p:sp>
        <p:nvSpPr>
          <p:cNvPr id="5" name="Footer Placeholder 4"/>
          <p:cNvSpPr>
            <a:spLocks noGrp="1"/>
          </p:cNvSpPr>
          <p:nvPr>
            <p:ph type="ftr" sz="quarter" idx="4294967295"/>
          </p:nvPr>
        </p:nvSpPr>
        <p:spPr>
          <a:xfrm flipH="1">
            <a:off x="7277488" y="6475413"/>
            <a:ext cx="1266372" cy="184666"/>
          </a:xfrm>
          <a:prstGeom prst="rect">
            <a:avLst/>
          </a:prstGeom>
        </p:spPr>
        <p:txBody>
          <a:bodyPr/>
          <a:lstStyle/>
          <a:p>
            <a:pPr>
              <a:defRPr/>
            </a:pPr>
            <a:r>
              <a:rPr lang="en-US" altLang="ko-KR" dirty="0"/>
              <a:t>Intel, Marvell, et. al</a:t>
            </a:r>
            <a:r>
              <a:rPr lang="en-US" altLang="ko-KR" dirty="0" smtClean="0"/>
              <a:t>.</a:t>
            </a:r>
            <a:endParaRPr lang="en-US" altLang="ko-KR" dirty="0"/>
          </a:p>
        </p:txBody>
      </p:sp>
      <p:sp>
        <p:nvSpPr>
          <p:cNvPr id="6" name="日期占位符 3"/>
          <p:cNvSpPr>
            <a:spLocks noGrp="1"/>
          </p:cNvSpPr>
          <p:nvPr>
            <p:ph type="dt" sz="half" idx="10"/>
          </p:nvPr>
        </p:nvSpPr>
        <p:spPr>
          <a:xfrm>
            <a:off x="696913" y="332601"/>
            <a:ext cx="1581843" cy="276999"/>
          </a:xfrm>
        </p:spPr>
        <p:txBody>
          <a:bodyPr/>
          <a:lstStyle/>
          <a:p>
            <a:pPr>
              <a:defRPr/>
            </a:pPr>
            <a:r>
              <a:rPr lang="en-US" altLang="zh-CN" dirty="0"/>
              <a:t>November, 2015</a:t>
            </a:r>
          </a:p>
        </p:txBody>
      </p:sp>
    </p:spTree>
    <p:extLst>
      <p:ext uri="{BB962C8B-B14F-4D97-AF65-F5344CB8AC3E}">
        <p14:creationId xmlns:p14="http://schemas.microsoft.com/office/powerpoint/2010/main" val="32420670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1372r0 Straw </a:t>
            </a:r>
            <a:r>
              <a:rPr lang="en-US" dirty="0" smtClean="0"/>
              <a:t>Poll</a:t>
            </a:r>
            <a:endParaRPr lang="en-US" dirty="0"/>
          </a:p>
        </p:txBody>
      </p:sp>
      <p:sp>
        <p:nvSpPr>
          <p:cNvPr id="3" name="Content Placeholder 2"/>
          <p:cNvSpPr>
            <a:spLocks noGrp="1"/>
          </p:cNvSpPr>
          <p:nvPr>
            <p:ph idx="1"/>
          </p:nvPr>
        </p:nvSpPr>
        <p:spPr>
          <a:xfrm>
            <a:off x="685800" y="1371600"/>
            <a:ext cx="7772400" cy="838200"/>
          </a:xfrm>
        </p:spPr>
        <p:txBody>
          <a:bodyPr/>
          <a:lstStyle/>
          <a:p>
            <a:r>
              <a:rPr lang="en-US" dirty="0" smtClean="0"/>
              <a:t>Do you agree to make the following changes </a:t>
            </a:r>
            <a:r>
              <a:rPr lang="en-US" dirty="0" smtClean="0">
                <a:solidFill>
                  <a:srgbClr val="FF0000"/>
                </a:solidFill>
              </a:rPr>
              <a:t>in red,</a:t>
            </a:r>
            <a:r>
              <a:rPr lang="en-US" dirty="0" smtClean="0"/>
              <a:t> on the equations in Section</a:t>
            </a:r>
            <a:r>
              <a:rPr lang="en-US" b="1" dirty="0" smtClean="0"/>
              <a:t> 3.3.5</a:t>
            </a:r>
            <a:r>
              <a:rPr lang="en-US" dirty="0" smtClean="0"/>
              <a:t> of </a:t>
            </a:r>
            <a:r>
              <a:rPr lang="en-US" dirty="0" err="1" smtClean="0"/>
              <a:t>TGax</a:t>
            </a:r>
            <a:r>
              <a:rPr lang="en-US" dirty="0" smtClean="0"/>
              <a:t> SFD?</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4294967295"/>
          </p:nvPr>
        </p:nvSpPr>
        <p:spPr>
          <a:xfrm>
            <a:off x="6448800" y="6475413"/>
            <a:ext cx="2095125" cy="184666"/>
          </a:xfrm>
          <a:prstGeom prst="rect">
            <a:avLst/>
          </a:prstGeom>
        </p:spPr>
        <p:txBody>
          <a:bodyPr/>
          <a:lstStyle/>
          <a:p>
            <a:pPr>
              <a:defRPr/>
            </a:pPr>
            <a:r>
              <a:rPr lang="en-US" altLang="ko-KR" smtClean="0"/>
              <a:t>Hongyuan Zhang,  Marvell, et. al.</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mc:AlternateContent xmlns:mc="http://schemas.openxmlformats.org/markup-compatibility/2006" xmlns:a14="http://schemas.microsoft.com/office/drawing/2010/main">
        <mc:Choice Requires="a14">
          <p:sp>
            <p:nvSpPr>
              <p:cNvPr id="7" name="Rectangle 6"/>
              <p:cNvSpPr/>
              <p:nvPr/>
            </p:nvSpPr>
            <p:spPr>
              <a:xfrm>
                <a:off x="2057400" y="2322095"/>
                <a:ext cx="3824765" cy="4441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𝐿𝐸𝑁𝐺𝑇𝐻</m:t>
                      </m:r>
                      <m:r>
                        <a:rPr lang="en-US" i="0">
                          <a:latin typeface="Cambria Math" panose="02040503050406030204" pitchFamily="18" charset="0"/>
                        </a:rPr>
                        <m:t>=</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𝑇𝑋𝑇𝐼𝑀𝐸</m:t>
                              </m:r>
                              <m:r>
                                <a:rPr lang="en-US" i="0">
                                  <a:latin typeface="Cambria Math" panose="02040503050406030204" pitchFamily="18" charset="0"/>
                                </a:rPr>
                                <m:t>−20</m:t>
                              </m:r>
                            </m:num>
                            <m:den>
                              <m:r>
                                <a:rPr lang="en-US" i="0">
                                  <a:latin typeface="Cambria Math" panose="02040503050406030204" pitchFamily="18" charset="0"/>
                                </a:rPr>
                                <m:t>4</m:t>
                              </m:r>
                            </m:den>
                          </m:f>
                        </m:e>
                      </m:d>
                      <m:r>
                        <a:rPr lang="en-US" i="0">
                          <a:latin typeface="Cambria Math" panose="02040503050406030204" pitchFamily="18" charset="0"/>
                        </a:rPr>
                        <m:t>×3−3</m:t>
                      </m:r>
                      <m:r>
                        <a:rPr lang="en-US" b="1" i="0" smtClean="0">
                          <a:solidFill>
                            <a:srgbClr val="FF0000"/>
                          </a:solidFill>
                          <a:latin typeface="Cambria Math" panose="02040503050406030204" pitchFamily="18" charset="0"/>
                        </a:rPr>
                        <m:t>−</m:t>
                      </m:r>
                      <m:r>
                        <a:rPr lang="en-US" b="1" i="1">
                          <a:solidFill>
                            <a:srgbClr val="FF0000"/>
                          </a:solidFill>
                          <a:latin typeface="Cambria Math" panose="02040503050406030204" pitchFamily="18" charset="0"/>
                        </a:rPr>
                        <m:t>𝒎</m:t>
                      </m:r>
                      <m:r>
                        <a:rPr lang="en-US" i="0">
                          <a:latin typeface="Cambria Math" panose="02040503050406030204" pitchFamily="18" charset="0"/>
                        </a:rPr>
                        <m:t>,</m:t>
                      </m:r>
                      <m:r>
                        <a:rPr lang="en-US" i="1">
                          <a:latin typeface="Cambria Math" panose="02040503050406030204" pitchFamily="18" charset="0"/>
                        </a:rPr>
                        <m:t>𝑚</m:t>
                      </m:r>
                      <m:r>
                        <a:rPr lang="en-US" i="0">
                          <a:latin typeface="Cambria Math" panose="02040503050406030204" pitchFamily="18" charset="0"/>
                        </a:rPr>
                        <m:t>=1 </m:t>
                      </m:r>
                      <m:r>
                        <m:rPr>
                          <m:sty m:val="p"/>
                        </m:rPr>
                        <a:rPr lang="en-US" i="0">
                          <a:latin typeface="Cambria Math" panose="02040503050406030204" pitchFamily="18" charset="0"/>
                        </a:rPr>
                        <m:t>or</m:t>
                      </m:r>
                      <m:r>
                        <a:rPr lang="en-US" i="0">
                          <a:latin typeface="Cambria Math" panose="02040503050406030204" pitchFamily="18" charset="0"/>
                        </a:rPr>
                        <m:t> 2</m:t>
                      </m:r>
                    </m:oMath>
                  </m:oMathPara>
                </a14:m>
                <a:endParaRPr lang="en-US" dirty="0"/>
              </a:p>
            </p:txBody>
          </p:sp>
        </mc:Choice>
        <mc:Fallback xmlns="">
          <p:sp>
            <p:nvSpPr>
              <p:cNvPr id="7" name="Rectangle 6"/>
              <p:cNvSpPr>
                <a:spLocks noRot="1" noChangeAspect="1" noMove="1" noResize="1" noEditPoints="1" noAdjustHandles="1" noChangeArrowheads="1" noChangeShapeType="1" noTextEdit="1"/>
              </p:cNvSpPr>
              <p:nvPr/>
            </p:nvSpPr>
            <p:spPr>
              <a:xfrm>
                <a:off x="2057400" y="2322095"/>
                <a:ext cx="3824765" cy="444161"/>
              </a:xfrm>
              <a:prstGeom prst="rect">
                <a:avLst/>
              </a:prstGeom>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2057400" y="3046440"/>
                <a:ext cx="4084451" cy="2832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𝑇𝑋𝑇𝐼𝑀𝐸</m:t>
                      </m:r>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𝑃𝑅𝐸𝐴𝑀𝐵𝐿𝐸</m:t>
                          </m:r>
                        </m:sub>
                      </m:sSub>
                      <m:r>
                        <a:rPr lang="en-US" b="0" i="0" smtClean="0">
                          <a:solidFill>
                            <a:srgbClr val="FF0000"/>
                          </a:solidFill>
                          <a:latin typeface="Cambria Math" panose="02040503050406030204" pitchFamily="18" charset="0"/>
                        </a:rPr>
                        <m:t>+</m:t>
                      </m:r>
                      <m:sSub>
                        <m:sSubPr>
                          <m:ctrlPr>
                            <a:rPr lang="en-US" i="1">
                              <a:solidFill>
                                <a:srgbClr val="FF0000"/>
                              </a:solidFill>
                              <a:latin typeface="Cambria Math" panose="02040503050406030204" pitchFamily="18" charset="0"/>
                            </a:rPr>
                          </m:ctrlPr>
                        </m:sSubPr>
                        <m:e>
                          <m:r>
                            <a:rPr lang="en-US" b="0" i="1">
                              <a:solidFill>
                                <a:srgbClr val="FF0000"/>
                              </a:solidFill>
                              <a:latin typeface="Cambria Math" panose="02040503050406030204" pitchFamily="18" charset="0"/>
                            </a:rPr>
                            <m:t>𝑇</m:t>
                          </m:r>
                        </m:e>
                        <m:sub>
                          <m:r>
                            <a:rPr lang="en-US" b="0" i="1">
                              <a:solidFill>
                                <a:srgbClr val="FF0000"/>
                              </a:solidFill>
                              <a:latin typeface="Cambria Math" panose="02040503050406030204" pitchFamily="18" charset="0"/>
                            </a:rPr>
                            <m:t>𝐻𝐸</m:t>
                          </m:r>
                          <m:r>
                            <m:rPr>
                              <m:lit/>
                            </m:rPr>
                            <a:rPr lang="en-US" b="0" i="0">
                              <a:solidFill>
                                <a:srgbClr val="FF0000"/>
                              </a:solidFill>
                              <a:latin typeface="Cambria Math" panose="02040503050406030204" pitchFamily="18" charset="0"/>
                            </a:rPr>
                            <m:t>_</m:t>
                          </m:r>
                          <m:r>
                            <a:rPr lang="en-US" b="0" i="1">
                              <a:solidFill>
                                <a:srgbClr val="FF0000"/>
                              </a:solidFill>
                              <a:latin typeface="Cambria Math" panose="02040503050406030204" pitchFamily="18" charset="0"/>
                            </a:rPr>
                            <m:t>𝑃𝑅𝐸𝐴𝑀𝐵𝐿𝐸</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𝐻𝐸</m:t>
                          </m:r>
                          <m:r>
                            <m:rPr>
                              <m:lit/>
                            </m:rPr>
                            <a:rPr lang="en-US" i="0">
                              <a:latin typeface="Cambria Math" panose="02040503050406030204" pitchFamily="18" charset="0"/>
                            </a:rPr>
                            <m:t>_</m:t>
                          </m:r>
                          <m:r>
                            <a:rPr lang="en-US" i="1">
                              <a:latin typeface="Cambria Math" panose="02040503050406030204" pitchFamily="18" charset="0"/>
                            </a:rPr>
                            <m:t>𝐷𝐴𝑇𝐴</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𝑃𝐸</m:t>
                          </m:r>
                        </m:sub>
                      </m:sSub>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2057400" y="3046440"/>
                <a:ext cx="4084451" cy="283219"/>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955615" y="3554181"/>
                <a:ext cx="6778744" cy="59586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𝑆𝑌𝑀</m:t>
                          </m:r>
                        </m:sub>
                      </m:sSub>
                      <m:r>
                        <a:rPr lang="en-US" i="0">
                          <a:latin typeface="Cambria Math" panose="02040503050406030204" pitchFamily="18" charset="0"/>
                        </a:rPr>
                        <m:t>=</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𝐿𝐸𝑁𝐺𝑇𝐻</m:t>
                                      </m:r>
                                      <m:r>
                                        <a:rPr lang="en-US" b="0" i="0" smtClean="0">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𝑚</m:t>
                                      </m:r>
                                      <m:r>
                                        <a:rPr lang="en-US" i="0">
                                          <a:latin typeface="Cambria Math" panose="02040503050406030204" pitchFamily="18" charset="0"/>
                                        </a:rPr>
                                        <m:t>+3</m:t>
                                      </m:r>
                                    </m:num>
                                    <m:den>
                                      <m:r>
                                        <a:rPr lang="en-US" i="0">
                                          <a:latin typeface="Cambria Math" panose="02040503050406030204" pitchFamily="18" charset="0"/>
                                        </a:rPr>
                                        <m:t>3</m:t>
                                      </m:r>
                                    </m:den>
                                  </m:f>
                                  <m:r>
                                    <a:rPr lang="en-US" i="0">
                                      <a:latin typeface="Cambria Math" panose="02040503050406030204" pitchFamily="18" charset="0"/>
                                    </a:rPr>
                                    <m:t>×4−</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𝐻𝐸</m:t>
                                      </m:r>
                                      <m:r>
                                        <m:rPr>
                                          <m:lit/>
                                        </m:rPr>
                                        <a:rPr lang="en-US" i="0">
                                          <a:latin typeface="Cambria Math" panose="02040503050406030204" pitchFamily="18" charset="0"/>
                                        </a:rPr>
                                        <m:t>_</m:t>
                                      </m:r>
                                      <m:r>
                                        <a:rPr lang="en-US" i="1">
                                          <a:latin typeface="Cambria Math" panose="02040503050406030204" pitchFamily="18" charset="0"/>
                                        </a:rPr>
                                        <m:t>𝑃𝑅𝐸𝐴𝑀𝐵𝐿𝐸</m:t>
                                      </m:r>
                                    </m:sub>
                                  </m:sSub>
                                </m:e>
                              </m:d>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𝑆𝑌𝑀</m:t>
                                  </m:r>
                                </m:sub>
                              </m:sSub>
                            </m:den>
                          </m:f>
                        </m:e>
                      </m:d>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𝑃𝐸</m:t>
                          </m:r>
                          <m:r>
                            <m:rPr>
                              <m:lit/>
                            </m:rPr>
                            <a:rPr lang="en-US" i="0">
                              <a:latin typeface="Cambria Math" panose="02040503050406030204" pitchFamily="18" charset="0"/>
                            </a:rPr>
                            <m:t>_</m:t>
                          </m:r>
                          <m:r>
                            <a:rPr lang="en-US" b="1" i="1" smtClean="0">
                              <a:solidFill>
                                <a:srgbClr val="FF0000"/>
                              </a:solidFill>
                              <a:latin typeface="Cambria Math" panose="02040503050406030204" pitchFamily="18" charset="0"/>
                            </a:rPr>
                            <m:t>𝑫𝒊𝒔𝒂𝒎</m:t>
                          </m:r>
                          <m:r>
                            <a:rPr lang="en-US" b="1" i="1">
                              <a:solidFill>
                                <a:srgbClr val="FF0000"/>
                              </a:solidFill>
                              <a:latin typeface="Cambria Math" panose="02040503050406030204" pitchFamily="18" charset="0"/>
                            </a:rPr>
                            <m:t>𝒃𝒊𝒈𝒖𝒊𝒕𝒚</m:t>
                          </m:r>
                        </m:sub>
                      </m:sSub>
                    </m:oMath>
                  </m:oMathPara>
                </a14:m>
                <a:endParaRPr lang="en-US" dirty="0"/>
              </a:p>
            </p:txBody>
          </p:sp>
        </mc:Choice>
        <mc:Fallback xmlns="">
          <p:sp>
            <p:nvSpPr>
              <p:cNvPr id="9" name="Rectangle 8"/>
              <p:cNvSpPr>
                <a:spLocks noRot="1" noChangeAspect="1" noMove="1" noResize="1" noEditPoints="1" noAdjustHandles="1" noChangeArrowheads="1" noChangeShapeType="1" noTextEdit="1"/>
              </p:cNvSpPr>
              <p:nvPr/>
            </p:nvSpPr>
            <p:spPr>
              <a:xfrm>
                <a:off x="955615" y="3554181"/>
                <a:ext cx="6778744" cy="595869"/>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1117540" y="4616931"/>
                <a:ext cx="6454895" cy="5713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𝑃𝐸</m:t>
                          </m:r>
                        </m:sub>
                      </m:sSub>
                      <m:r>
                        <a:rPr lang="en-US" i="0">
                          <a:latin typeface="Cambria Math" panose="02040503050406030204" pitchFamily="18" charset="0"/>
                        </a:rPr>
                        <m:t>=</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𝐿𝐸</m:t>
                                      </m:r>
                                      <m:r>
                                        <a:rPr lang="en-US" b="0" i="1" smtClean="0">
                                          <a:latin typeface="Cambria Math" panose="02040503050406030204" pitchFamily="18" charset="0"/>
                                        </a:rPr>
                                        <m:t>𝑁𝐺</m:t>
                                      </m:r>
                                      <m:r>
                                        <a:rPr lang="en-US" i="1">
                                          <a:latin typeface="Cambria Math" panose="02040503050406030204" pitchFamily="18" charset="0"/>
                                        </a:rPr>
                                        <m:t>𝑇𝐻</m:t>
                                      </m:r>
                                      <m:r>
                                        <a:rPr lang="en-US" b="0" i="1" smtClean="0">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𝑚</m:t>
                                      </m:r>
                                      <m:r>
                                        <a:rPr lang="en-US" i="0">
                                          <a:latin typeface="Cambria Math" panose="02040503050406030204" pitchFamily="18" charset="0"/>
                                        </a:rPr>
                                        <m:t>+3</m:t>
                                      </m:r>
                                    </m:num>
                                    <m:den>
                                      <m:r>
                                        <a:rPr lang="en-US" i="0">
                                          <a:latin typeface="Cambria Math" panose="02040503050406030204" pitchFamily="18" charset="0"/>
                                        </a:rPr>
                                        <m:t>3</m:t>
                                      </m:r>
                                    </m:den>
                                  </m:f>
                                  <m:r>
                                    <a:rPr lang="en-US" i="0">
                                      <a:latin typeface="Cambria Math" panose="02040503050406030204" pitchFamily="18" charset="0"/>
                                    </a:rPr>
                                    <m:t>×4−</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𝐻𝐸</m:t>
                                      </m:r>
                                      <m:r>
                                        <m:rPr>
                                          <m:lit/>
                                        </m:rPr>
                                        <a:rPr lang="en-US" i="0">
                                          <a:latin typeface="Cambria Math" panose="02040503050406030204" pitchFamily="18" charset="0"/>
                                        </a:rPr>
                                        <m:t>_</m:t>
                                      </m:r>
                                      <m:r>
                                        <a:rPr lang="en-US" i="1">
                                          <a:latin typeface="Cambria Math" panose="02040503050406030204" pitchFamily="18" charset="0"/>
                                        </a:rPr>
                                        <m:t>𝑃𝑅𝐸𝐴𝑀𝐵𝐿𝐸</m:t>
                                      </m:r>
                                    </m:sub>
                                  </m:sSub>
                                </m:e>
                              </m:d>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𝑆𝑌𝑀</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𝑆𝑌𝑀</m:t>
                                  </m:r>
                                </m:sub>
                              </m:sSub>
                            </m:num>
                            <m:den>
                              <m:r>
                                <a:rPr lang="en-US" i="0">
                                  <a:latin typeface="Cambria Math" panose="02040503050406030204" pitchFamily="18" charset="0"/>
                                </a:rPr>
                                <m:t>4</m:t>
                              </m:r>
                            </m:den>
                          </m:f>
                        </m:e>
                      </m:d>
                      <m:r>
                        <a:rPr lang="en-US" i="0">
                          <a:latin typeface="Cambria Math" panose="02040503050406030204" pitchFamily="18" charset="0"/>
                        </a:rPr>
                        <m:t>×4</m:t>
                      </m:r>
                    </m:oMath>
                  </m:oMathPara>
                </a14:m>
                <a:endParaRPr lang="en-US" dirty="0"/>
              </a:p>
            </p:txBody>
          </p:sp>
        </mc:Choice>
        <mc:Fallback>
          <p:sp>
            <p:nvSpPr>
              <p:cNvPr id="10" name="Rectangle 9"/>
              <p:cNvSpPr>
                <a:spLocks noRot="1" noChangeAspect="1" noMove="1" noResize="1" noEditPoints="1" noAdjustHandles="1" noChangeArrowheads="1" noChangeShapeType="1" noTextEdit="1"/>
              </p:cNvSpPr>
              <p:nvPr/>
            </p:nvSpPr>
            <p:spPr>
              <a:xfrm>
                <a:off x="1117540" y="4616931"/>
                <a:ext cx="6454895" cy="571310"/>
              </a:xfrm>
              <a:prstGeom prst="rect">
                <a:avLst/>
              </a:prstGeom>
              <a:blipFill rotWithShape="0">
                <a:blip r:embed="rId5"/>
                <a:stretch>
                  <a:fillRect/>
                </a:stretch>
              </a:blipFill>
            </p:spPr>
            <p:txBody>
              <a:bodyPr/>
              <a:lstStyle/>
              <a:p>
                <a:r>
                  <a:rPr lang="en-US">
                    <a:noFill/>
                  </a:rPr>
                  <a:t> </a:t>
                </a:r>
              </a:p>
            </p:txBody>
          </p:sp>
        </mc:Fallback>
      </mc:AlternateContent>
      <p:sp>
        <p:nvSpPr>
          <p:cNvPr id="11" name="TextBox 10"/>
          <p:cNvSpPr txBox="1"/>
          <p:nvPr/>
        </p:nvSpPr>
        <p:spPr>
          <a:xfrm>
            <a:off x="398379" y="5231662"/>
            <a:ext cx="1114472" cy="1200329"/>
          </a:xfrm>
          <a:prstGeom prst="rect">
            <a:avLst/>
          </a:prstGeom>
          <a:noFill/>
        </p:spPr>
        <p:txBody>
          <a:bodyPr wrap="none" rtlCol="0">
            <a:spAutoFit/>
          </a:bodyPr>
          <a:lstStyle/>
          <a:p>
            <a:r>
              <a:rPr lang="en-US" sz="1800" b="1" dirty="0" smtClean="0"/>
              <a:t>Y: 71</a:t>
            </a:r>
          </a:p>
          <a:p>
            <a:r>
              <a:rPr lang="en-US" sz="1800" b="1" dirty="0" smtClean="0"/>
              <a:t>N: 0</a:t>
            </a:r>
          </a:p>
          <a:p>
            <a:r>
              <a:rPr lang="en-US" sz="1800" b="1" dirty="0" smtClean="0"/>
              <a:t>A: 2</a:t>
            </a:r>
          </a:p>
          <a:p>
            <a:r>
              <a:rPr lang="en-US" sz="1800" b="1" dirty="0" smtClean="0"/>
              <a:t>SP passes</a:t>
            </a:r>
            <a:endParaRPr lang="en-US" sz="1800" b="1" dirty="0"/>
          </a:p>
        </p:txBody>
      </p:sp>
    </p:spTree>
    <p:extLst>
      <p:ext uri="{BB962C8B-B14F-4D97-AF65-F5344CB8AC3E}">
        <p14:creationId xmlns:p14="http://schemas.microsoft.com/office/powerpoint/2010/main" val="3770397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1289r1 Straw </a:t>
            </a:r>
            <a:r>
              <a:rPr lang="en-US" dirty="0" smtClean="0"/>
              <a:t>Poll #1</a:t>
            </a:r>
            <a:endParaRPr lang="en-US" dirty="0"/>
          </a:p>
        </p:txBody>
      </p:sp>
      <p:sp>
        <p:nvSpPr>
          <p:cNvPr id="3" name="Content Placeholder 2"/>
          <p:cNvSpPr>
            <a:spLocks noGrp="1"/>
          </p:cNvSpPr>
          <p:nvPr>
            <p:ph idx="1"/>
          </p:nvPr>
        </p:nvSpPr>
        <p:spPr/>
        <p:txBody>
          <a:bodyPr/>
          <a:lstStyle/>
          <a:p>
            <a:pPr marL="0" indent="0">
              <a:buNone/>
            </a:pPr>
            <a:r>
              <a:rPr lang="en-US" altLang="ja-JP" dirty="0" smtClean="0"/>
              <a:t>Do </a:t>
            </a:r>
            <a:r>
              <a:rPr lang="en-US" altLang="ja-JP" dirty="0"/>
              <a:t>you agree that </a:t>
            </a:r>
            <a:r>
              <a:rPr lang="en-US" altLang="ja-JP" dirty="0" smtClean="0"/>
              <a:t>is desirable </a:t>
            </a:r>
            <a:r>
              <a:rPr lang="en-US" altLang="ja-JP" dirty="0"/>
              <a:t>to achieve the maximum possible gain </a:t>
            </a:r>
            <a:r>
              <a:rPr lang="en-US" altLang="ja-JP" dirty="0" smtClean="0"/>
              <a:t>for 1024-QAM (e.g. make also </a:t>
            </a:r>
            <a:r>
              <a:rPr lang="en-US" altLang="ja-JP" dirty="0"/>
              <a:t>use of </a:t>
            </a:r>
            <a:r>
              <a:rPr lang="en-US" altLang="ja-JP" dirty="0" smtClean="0"/>
              <a:t>non-uniform constellations)?</a:t>
            </a:r>
          </a:p>
          <a:p>
            <a:pPr marL="0" indent="0">
              <a:buNone/>
            </a:pPr>
            <a:endParaRPr lang="de-DE" altLang="ja-JP" dirty="0"/>
          </a:p>
          <a:p>
            <a:r>
              <a:rPr lang="de-DE" altLang="ja-JP" dirty="0" smtClean="0"/>
              <a:t>Y/N/A</a:t>
            </a:r>
            <a:endParaRPr lang="en-US" altLang="ja-JP" dirty="0"/>
          </a:p>
          <a:p>
            <a:pPr marL="0" indent="0">
              <a:buNone/>
            </a:pPr>
            <a:endParaRPr lang="en-US" dirty="0" smtClean="0"/>
          </a:p>
          <a:p>
            <a:pPr marL="0" indent="0">
              <a:buNone/>
            </a:pPr>
            <a:r>
              <a:rPr lang="en-US" dirty="0" smtClean="0"/>
              <a:t>Y: 10</a:t>
            </a:r>
          </a:p>
          <a:p>
            <a:pPr marL="0" indent="0">
              <a:buNone/>
            </a:pPr>
            <a:r>
              <a:rPr lang="en-US" dirty="0" smtClean="0"/>
              <a:t>N: 5</a:t>
            </a:r>
          </a:p>
          <a:p>
            <a:pPr marL="0" indent="0">
              <a:buNone/>
            </a:pPr>
            <a:r>
              <a:rPr lang="en-US" dirty="0" smtClean="0"/>
              <a:t>Abs: many</a:t>
            </a:r>
            <a:endParaRPr lang="en-US" dirty="0"/>
          </a:p>
        </p:txBody>
      </p:sp>
      <p:sp>
        <p:nvSpPr>
          <p:cNvPr id="4" name="Date Placeholder 3"/>
          <p:cNvSpPr>
            <a:spLocks noGrp="1"/>
          </p:cNvSpPr>
          <p:nvPr>
            <p:ph type="dt" sz="half" idx="10"/>
          </p:nvPr>
        </p:nvSpPr>
        <p:spPr/>
        <p:txBody>
          <a:bodyPr/>
          <a:lstStyle/>
          <a:p>
            <a:r>
              <a:rPr lang="en-US" altLang="ja-JP" smtClean="0"/>
              <a:t>November 2015</a:t>
            </a:r>
            <a:endParaRPr lang="en-US" dirty="0"/>
          </a:p>
        </p:txBody>
      </p:sp>
      <p:sp>
        <p:nvSpPr>
          <p:cNvPr id="5" name="Footer Placeholder 4"/>
          <p:cNvSpPr>
            <a:spLocks noGrp="1"/>
          </p:cNvSpPr>
          <p:nvPr>
            <p:ph type="ftr" sz="quarter" idx="4294967295"/>
          </p:nvPr>
        </p:nvSpPr>
        <p:spPr>
          <a:xfrm>
            <a:off x="7089745" y="6475413"/>
            <a:ext cx="1454181" cy="184666"/>
          </a:xfrm>
          <a:prstGeom prst="rect">
            <a:avLst/>
          </a:prstGeom>
        </p:spPr>
        <p:txBody>
          <a:bodyPr/>
          <a:lstStyle/>
          <a:p>
            <a:r>
              <a:rPr lang="en-US" smtClean="0"/>
              <a:t>Thomas Handte, Sony</a:t>
            </a:r>
            <a:endParaRPr lang="en-US" dirty="0"/>
          </a:p>
        </p:txBody>
      </p:sp>
      <p:sp>
        <p:nvSpPr>
          <p:cNvPr id="6" name="Slide Number Placeholder 5"/>
          <p:cNvSpPr>
            <a:spLocks noGrp="1"/>
          </p:cNvSpPr>
          <p:nvPr>
            <p:ph type="sldNum" sz="quarter" idx="12"/>
          </p:nvPr>
        </p:nvSpPr>
        <p:spPr/>
        <p:txBody>
          <a:bodyPr/>
          <a:lstStyle/>
          <a:p>
            <a:r>
              <a:rPr lang="en-US" smtClean="0"/>
              <a:t>Slide </a:t>
            </a:r>
            <a:fld id="{2D2062C0-C847-4A13-8FA5-E3D8EB01C832}" type="slidenum">
              <a:rPr lang="en-US" smtClean="0"/>
              <a:pPr/>
              <a:t>23</a:t>
            </a:fld>
            <a:endParaRPr lang="en-US" dirty="0"/>
          </a:p>
        </p:txBody>
      </p:sp>
    </p:spTree>
    <p:extLst>
      <p:ext uri="{BB962C8B-B14F-4D97-AF65-F5344CB8AC3E}">
        <p14:creationId xmlns:p14="http://schemas.microsoft.com/office/powerpoint/2010/main" val="2684549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1289r1 Straw </a:t>
            </a:r>
            <a:r>
              <a:rPr lang="en-US" dirty="0" smtClean="0"/>
              <a:t>Poll #2</a:t>
            </a:r>
            <a:endParaRPr lang="en-US" dirty="0"/>
          </a:p>
        </p:txBody>
      </p:sp>
      <p:sp>
        <p:nvSpPr>
          <p:cNvPr id="3" name="Content Placeholder 2"/>
          <p:cNvSpPr>
            <a:spLocks noGrp="1"/>
          </p:cNvSpPr>
          <p:nvPr>
            <p:ph idx="1"/>
          </p:nvPr>
        </p:nvSpPr>
        <p:spPr/>
        <p:txBody>
          <a:bodyPr/>
          <a:lstStyle/>
          <a:p>
            <a:pPr marL="0" indent="0">
              <a:buNone/>
            </a:pPr>
            <a:r>
              <a:rPr lang="en-US" altLang="ja-JP" dirty="0"/>
              <a:t>Do you agree </a:t>
            </a:r>
            <a:r>
              <a:rPr lang="de-DE" altLang="ja-JP" dirty="0" smtClean="0"/>
              <a:t>that n</a:t>
            </a:r>
            <a:r>
              <a:rPr lang="en-US" dirty="0" smtClean="0"/>
              <a:t>on-uniform </a:t>
            </a:r>
            <a:r>
              <a:rPr lang="en-US" dirty="0"/>
              <a:t>constellations shall be used for </a:t>
            </a:r>
            <a:r>
              <a:rPr lang="en-US" dirty="0" smtClean="0"/>
              <a:t>1024-QAM?</a:t>
            </a:r>
            <a:endParaRPr lang="en-US" altLang="ja-JP" dirty="0" smtClean="0"/>
          </a:p>
          <a:p>
            <a:endParaRPr lang="de-DE" dirty="0"/>
          </a:p>
          <a:p>
            <a:r>
              <a:rPr lang="de-DE" dirty="0" smtClean="0"/>
              <a:t>Y/N/A</a:t>
            </a:r>
          </a:p>
          <a:p>
            <a:endParaRPr lang="de-DE" dirty="0"/>
          </a:p>
          <a:p>
            <a:r>
              <a:rPr lang="de-DE" dirty="0" smtClean="0"/>
              <a:t>Y: 10</a:t>
            </a:r>
          </a:p>
          <a:p>
            <a:r>
              <a:rPr lang="de-DE" dirty="0" smtClean="0"/>
              <a:t>N: 9</a:t>
            </a:r>
          </a:p>
          <a:p>
            <a:r>
              <a:rPr lang="de-DE" dirty="0" smtClean="0"/>
              <a:t>Abs: Many</a:t>
            </a:r>
            <a:endParaRPr lang="en-US" dirty="0"/>
          </a:p>
        </p:txBody>
      </p:sp>
      <p:sp>
        <p:nvSpPr>
          <p:cNvPr id="4" name="Date Placeholder 3"/>
          <p:cNvSpPr>
            <a:spLocks noGrp="1"/>
          </p:cNvSpPr>
          <p:nvPr>
            <p:ph type="dt" sz="half" idx="10"/>
          </p:nvPr>
        </p:nvSpPr>
        <p:spPr/>
        <p:txBody>
          <a:bodyPr/>
          <a:lstStyle/>
          <a:p>
            <a:r>
              <a:rPr lang="en-US" altLang="ja-JP" smtClean="0"/>
              <a:t>November 2015</a:t>
            </a:r>
            <a:endParaRPr lang="en-US" dirty="0"/>
          </a:p>
        </p:txBody>
      </p:sp>
      <p:sp>
        <p:nvSpPr>
          <p:cNvPr id="5" name="Footer Placeholder 4"/>
          <p:cNvSpPr>
            <a:spLocks noGrp="1"/>
          </p:cNvSpPr>
          <p:nvPr>
            <p:ph type="ftr" sz="quarter" idx="4294967295"/>
          </p:nvPr>
        </p:nvSpPr>
        <p:spPr>
          <a:xfrm>
            <a:off x="7089745" y="6475413"/>
            <a:ext cx="1454181" cy="184666"/>
          </a:xfrm>
          <a:prstGeom prst="rect">
            <a:avLst/>
          </a:prstGeom>
        </p:spPr>
        <p:txBody>
          <a:bodyPr/>
          <a:lstStyle/>
          <a:p>
            <a:r>
              <a:rPr lang="en-US" smtClean="0"/>
              <a:t>Thomas Handte, Sony</a:t>
            </a:r>
            <a:endParaRPr lang="en-US" dirty="0"/>
          </a:p>
        </p:txBody>
      </p:sp>
      <p:sp>
        <p:nvSpPr>
          <p:cNvPr id="6" name="Slide Number Placeholder 5"/>
          <p:cNvSpPr>
            <a:spLocks noGrp="1"/>
          </p:cNvSpPr>
          <p:nvPr>
            <p:ph type="sldNum" sz="quarter" idx="12"/>
          </p:nvPr>
        </p:nvSpPr>
        <p:spPr/>
        <p:txBody>
          <a:bodyPr/>
          <a:lstStyle/>
          <a:p>
            <a:r>
              <a:rPr lang="en-US" smtClean="0"/>
              <a:t>Slide </a:t>
            </a:r>
            <a:fld id="{2D2062C0-C847-4A13-8FA5-E3D8EB01C832}" type="slidenum">
              <a:rPr lang="en-US" smtClean="0"/>
              <a:pPr/>
              <a:t>24</a:t>
            </a:fld>
            <a:endParaRPr lang="en-US" dirty="0"/>
          </a:p>
        </p:txBody>
      </p:sp>
    </p:spTree>
    <p:extLst>
      <p:ext uri="{BB962C8B-B14F-4D97-AF65-F5344CB8AC3E}">
        <p14:creationId xmlns:p14="http://schemas.microsoft.com/office/powerpoint/2010/main" val="1012037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1310r0 Straw-poll </a:t>
            </a:r>
            <a:endParaRPr lang="en-US" dirty="0"/>
          </a:p>
        </p:txBody>
      </p:sp>
      <p:sp>
        <p:nvSpPr>
          <p:cNvPr id="3" name="Content Placeholder 2"/>
          <p:cNvSpPr>
            <a:spLocks noGrp="1"/>
          </p:cNvSpPr>
          <p:nvPr>
            <p:ph idx="1"/>
          </p:nvPr>
        </p:nvSpPr>
        <p:spPr/>
        <p:txBody>
          <a:bodyPr/>
          <a:lstStyle/>
          <a:p>
            <a:r>
              <a:rPr lang="en-US" dirty="0" smtClean="0"/>
              <a:t>Do you support to add the following text to 11ax SFD?</a:t>
            </a:r>
          </a:p>
          <a:p>
            <a:pPr lvl="1"/>
            <a:r>
              <a:rPr lang="en-US" dirty="0" smtClean="0"/>
              <a:t>2x996RU </a:t>
            </a:r>
            <a:r>
              <a:rPr lang="en-US" dirty="0"/>
              <a:t>employs a segment parser (as in 11ac) between two 996 tones (frequency segments) and the LDPC tone mapper in each 996 tone segment uses </a:t>
            </a:r>
            <a:r>
              <a:rPr lang="en-US" dirty="0" smtClean="0"/>
              <a:t>D</a:t>
            </a:r>
            <a:r>
              <a:rPr lang="en-US" baseline="-25000" dirty="0" smtClean="0"/>
              <a:t>TM</a:t>
            </a:r>
            <a:r>
              <a:rPr lang="en-US" dirty="0" smtClean="0"/>
              <a:t>=20</a:t>
            </a:r>
            <a:endParaRPr lang="en-US" dirty="0"/>
          </a:p>
          <a:p>
            <a:pPr lvl="1"/>
            <a:endParaRPr lang="en-US" dirty="0" smtClean="0"/>
          </a:p>
          <a:p>
            <a:pPr lvl="1"/>
            <a:endParaRPr lang="en-US" dirty="0"/>
          </a:p>
          <a:p>
            <a:r>
              <a:rPr lang="en-US" dirty="0" smtClean="0"/>
              <a:t>Y: 57</a:t>
            </a:r>
          </a:p>
          <a:p>
            <a:r>
              <a:rPr lang="en-US" dirty="0" smtClean="0"/>
              <a:t>N: 0</a:t>
            </a:r>
          </a:p>
          <a:p>
            <a:r>
              <a:rPr lang="en-US" dirty="0" smtClean="0"/>
              <a:t>A: 3</a:t>
            </a:r>
            <a:endParaRPr lang="en-US" dirty="0"/>
          </a:p>
        </p:txBody>
      </p:sp>
      <p:sp>
        <p:nvSpPr>
          <p:cNvPr id="6" name="Footer Placeholder 5"/>
          <p:cNvSpPr>
            <a:spLocks noGrp="1"/>
          </p:cNvSpPr>
          <p:nvPr>
            <p:ph type="ftr" sz="quarter" idx="4294967295"/>
          </p:nvPr>
        </p:nvSpPr>
        <p:spPr>
          <a:xfrm>
            <a:off x="6128585" y="6475413"/>
            <a:ext cx="2415340" cy="184666"/>
          </a:xfrm>
          <a:prstGeom prst="rect">
            <a:avLst/>
          </a:prstGeom>
        </p:spPr>
        <p:txBody>
          <a:bodyPr/>
          <a:lstStyle/>
          <a:p>
            <a:pPr>
              <a:defRPr/>
            </a:pPr>
            <a:r>
              <a:rPr lang="it-IT" smtClean="0"/>
              <a:t>Alice Chen, Bin Tian (Qualcomm)</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9223F9B-178A-44F0-B932-0C4B2167E70B}" type="slidenum">
              <a:rPr lang="en-US" smtClean="0"/>
              <a:pPr>
                <a:defRPr/>
              </a:pPr>
              <a:t>25</a:t>
            </a:fld>
            <a:endParaRPr lang="en-US"/>
          </a:p>
        </p:txBody>
      </p:sp>
      <p:sp>
        <p:nvSpPr>
          <p:cNvPr id="8" name="Date Placeholder 7"/>
          <p:cNvSpPr>
            <a:spLocks noGrp="1"/>
          </p:cNvSpPr>
          <p:nvPr>
            <p:ph type="dt" sz="half" idx="10"/>
          </p:nvPr>
        </p:nvSpPr>
        <p:spPr/>
        <p:txBody>
          <a:bodyPr/>
          <a:lstStyle/>
          <a:p>
            <a:pPr>
              <a:defRPr/>
            </a:pPr>
            <a:r>
              <a:rPr lang="en-US" smtClean="0"/>
              <a:t>November 2015</a:t>
            </a:r>
            <a:endParaRPr lang="en-US" dirty="0"/>
          </a:p>
        </p:txBody>
      </p:sp>
    </p:spTree>
    <p:extLst>
      <p:ext uri="{BB962C8B-B14F-4D97-AF65-F5344CB8AC3E}">
        <p14:creationId xmlns:p14="http://schemas.microsoft.com/office/powerpoint/2010/main" val="24577106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Evening</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415644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PM1</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752645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PM2</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904234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24803</TotalTime>
  <Words>1631</Words>
  <Application>Microsoft Office PowerPoint</Application>
  <PresentationFormat>On-screen Show (4:3)</PresentationFormat>
  <Paragraphs>382</Paragraphs>
  <Slides>28</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8" baseType="lpstr">
      <vt:lpstr>MS PGothic</vt:lpstr>
      <vt:lpstr>MS PGothic</vt:lpstr>
      <vt:lpstr>Arial</vt:lpstr>
      <vt:lpstr>Arial Black</vt:lpstr>
      <vt:lpstr>Cambria Math</vt:lpstr>
      <vt:lpstr>Helvetica</vt:lpstr>
      <vt:lpstr>Monotype Sorts</vt:lpstr>
      <vt:lpstr>Times New Roman</vt:lpstr>
      <vt:lpstr>802-11-Submission</vt:lpstr>
      <vt:lpstr>Document</vt:lpstr>
      <vt:lpstr>TGax PHY Ad Hoc Nov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Meeting Schedule</vt:lpstr>
      <vt:lpstr>Submissions</vt:lpstr>
      <vt:lpstr>Tuesday AM2</vt:lpstr>
      <vt:lpstr>1309r1 SP#1</vt:lpstr>
      <vt:lpstr>1309r1 SP#2</vt:lpstr>
      <vt:lpstr>1353r0 SP #1</vt:lpstr>
      <vt:lpstr>1353r0 SP #2</vt:lpstr>
      <vt:lpstr>1353r0 SP #3</vt:lpstr>
      <vt:lpstr>1353r0 SP #4</vt:lpstr>
      <vt:lpstr>1357r1 Straw poll</vt:lpstr>
      <vt:lpstr>1372r0 Straw Poll</vt:lpstr>
      <vt:lpstr>1289r1 Straw Poll #1</vt:lpstr>
      <vt:lpstr>1289r1 Straw Poll #2</vt:lpstr>
      <vt:lpstr>1310r0 Straw-poll </vt:lpstr>
      <vt:lpstr>Tuesday Evening</vt:lpstr>
      <vt:lpstr>Wednesday PM1</vt:lpstr>
      <vt:lpstr>Wednesday PM2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Yakun Sun</cp:lastModifiedBy>
  <cp:revision>1438</cp:revision>
  <cp:lastPrinted>1998-02-10T13:28:06Z</cp:lastPrinted>
  <dcterms:created xsi:type="dcterms:W3CDTF">2007-04-17T18:10:23Z</dcterms:created>
  <dcterms:modified xsi:type="dcterms:W3CDTF">2015-11-10T18:29:09Z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