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93" r:id="rId3"/>
    <p:sldId id="324" r:id="rId4"/>
    <p:sldId id="352" r:id="rId5"/>
    <p:sldId id="317" r:id="rId6"/>
    <p:sldId id="318" r:id="rId7"/>
    <p:sldId id="319" r:id="rId8"/>
    <p:sldId id="320" r:id="rId9"/>
    <p:sldId id="321" r:id="rId10"/>
    <p:sldId id="322" r:id="rId11"/>
    <p:sldId id="433" r:id="rId12"/>
    <p:sldId id="459" r:id="rId13"/>
    <p:sldId id="455" r:id="rId14"/>
    <p:sldId id="456" r:id="rId15"/>
    <p:sldId id="457" r:id="rId16"/>
    <p:sldId id="45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3" autoAdjust="0"/>
    <p:restoredTop sz="94660"/>
  </p:normalViewPr>
  <p:slideViewPr>
    <p:cSldViewPr>
      <p:cViewPr varScale="1">
        <p:scale>
          <a:sx n="76" d="100"/>
          <a:sy n="76" d="100"/>
        </p:scale>
        <p:origin x="123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 2015</a:t>
            </a:r>
            <a:endParaRPr lang="en-US" dirty="0"/>
          </a:p>
        </p:txBody>
      </p:sp>
      <p:sp>
        <p:nvSpPr>
          <p:cNvPr id="1029" name="Rectangle 5"/>
          <p:cNvSpPr>
            <a:spLocks noGrp="1" noChangeArrowheads="1"/>
          </p:cNvSpPr>
          <p:nvPr>
            <p:ph type="ftr" sz="quarter" idx="3"/>
          </p:nvPr>
        </p:nvSpPr>
        <p:spPr bwMode="auto">
          <a:xfrm>
            <a:off x="7203173" y="6475413"/>
            <a:ext cx="13407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60910" y="330575"/>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802.11-15/1385r0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Nov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2015-11-10</a:t>
            </a:r>
          </a:p>
        </p:txBody>
      </p:sp>
      <p:graphicFrame>
        <p:nvGraphicFramePr>
          <p:cNvPr id="1026" name="Object 11"/>
          <p:cNvGraphicFramePr>
            <a:graphicFrameLocks noChangeAspect="1"/>
          </p:cNvGraphicFramePr>
          <p:nvPr>
            <p:extLst>
              <p:ext uri="{D42A27DB-BD31-4B8C-83A1-F6EECF244321}">
                <p14:modId xmlns:p14="http://schemas.microsoft.com/office/powerpoint/2010/main" val="1866429318"/>
              </p:ext>
            </p:extLst>
          </p:nvPr>
        </p:nvGraphicFramePr>
        <p:xfrm>
          <a:off x="531813" y="2865438"/>
          <a:ext cx="7902575" cy="2579687"/>
        </p:xfrm>
        <a:graphic>
          <a:graphicData uri="http://schemas.openxmlformats.org/presentationml/2006/ole">
            <mc:AlternateContent xmlns:mc="http://schemas.openxmlformats.org/markup-compatibility/2006">
              <mc:Choice xmlns:v="urn:schemas-microsoft-com:vml" Requires="v">
                <p:oleObj spid="_x0000_s1094" name="Document" r:id="rId5" imgW="8677376" imgH="2815604" progId="Word.Document.8">
                  <p:embed/>
                </p:oleObj>
              </mc:Choice>
              <mc:Fallback>
                <p:oleObj name="Document" r:id="rId5" imgW="8677376" imgH="2815604" progId="Word.Document.8">
                  <p:embed/>
                  <p:pic>
                    <p:nvPicPr>
                      <p:cNvPr id="0" name="Picture 18"/>
                      <p:cNvPicPr>
                        <a:picLocks noChangeAspect="1" noChangeArrowheads="1"/>
                      </p:cNvPicPr>
                      <p:nvPr/>
                    </p:nvPicPr>
                    <p:blipFill>
                      <a:blip r:embed="rId6"/>
                      <a:srcRect/>
                      <a:stretch>
                        <a:fillRect/>
                      </a:stretch>
                    </p:blipFill>
                    <p:spPr bwMode="auto">
                      <a:xfrm>
                        <a:off x="531813" y="2865438"/>
                        <a:ext cx="7902575" cy="2579687"/>
                      </a:xfrm>
                      <a:prstGeom prst="rect">
                        <a:avLst/>
                      </a:prstGeom>
                      <a:noFill/>
                      <a:effectLs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457200"/>
          </a:xfrm>
        </p:spPr>
        <p:txBody>
          <a:bodyPr/>
          <a:lstStyle/>
          <a:p>
            <a:r>
              <a:rPr lang="en-US" dirty="0" smtClean="0"/>
              <a:t>Submissions</a:t>
            </a:r>
            <a:endParaRPr lang="en-US" dirty="0"/>
          </a:p>
        </p:txBody>
      </p:sp>
      <p:sp>
        <p:nvSpPr>
          <p:cNvPr id="7" name="Content Placeholder 6"/>
          <p:cNvSpPr>
            <a:spLocks noGrp="1"/>
          </p:cNvSpPr>
          <p:nvPr>
            <p:ph idx="1"/>
          </p:nvPr>
        </p:nvSpPr>
        <p:spPr>
          <a:xfrm>
            <a:off x="685800" y="1219199"/>
            <a:ext cx="7772400" cy="5256213"/>
          </a:xfrm>
        </p:spPr>
        <p:txBody>
          <a:bodyPr>
            <a:normAutofit fontScale="40000" lnSpcReduction="20000"/>
          </a:bodyPr>
          <a:lstStyle/>
          <a:p>
            <a:pPr marL="0" indent="0" eaLnBrk="1" fontAlgn="b" hangingPunct="1">
              <a:buNone/>
            </a:pPr>
            <a:r>
              <a:rPr lang="en-CA" b="0" dirty="0" smtClean="0"/>
              <a:t>Preamble (SIGA)</a:t>
            </a:r>
            <a:endParaRPr lang="en-US" b="0" dirty="0" smtClean="0"/>
          </a:p>
          <a:p>
            <a:pPr eaLnBrk="1" fontAlgn="b" hangingPunct="1"/>
            <a:r>
              <a:rPr lang="en-CA" b="0" dirty="0"/>
              <a:t>11-15/1309 Extended Range Support for 11ax</a:t>
            </a:r>
          </a:p>
          <a:p>
            <a:pPr eaLnBrk="1" fontAlgn="b" hangingPunct="1"/>
            <a:r>
              <a:rPr lang="en-CA" b="0" dirty="0" smtClean="0"/>
              <a:t>11-15/1353 </a:t>
            </a:r>
            <a:r>
              <a:rPr lang="en-CA" b="0" dirty="0"/>
              <a:t>Preamble Formats</a:t>
            </a:r>
            <a:endParaRPr lang="en-US" b="0" dirty="0"/>
          </a:p>
          <a:p>
            <a:pPr eaLnBrk="1" fontAlgn="b" hangingPunct="1"/>
            <a:r>
              <a:rPr lang="en-CA" b="0" dirty="0"/>
              <a:t>11-15/1354 SIGA fields and Bitwidths</a:t>
            </a:r>
            <a:endParaRPr lang="en-US" b="0" dirty="0"/>
          </a:p>
          <a:p>
            <a:pPr eaLnBrk="1" fontAlgn="b" hangingPunct="1"/>
            <a:r>
              <a:rPr lang="en-CA" b="0" dirty="0"/>
              <a:t>11-15/1357 Extra tones in the preamble</a:t>
            </a:r>
            <a:endParaRPr lang="en-US" b="0" dirty="0"/>
          </a:p>
          <a:p>
            <a:pPr eaLnBrk="1" fontAlgn="b" hangingPunct="1"/>
            <a:r>
              <a:rPr lang="en-CA" b="0" dirty="0" smtClean="0"/>
              <a:t>11-15/1372 L-LENGTH Equation Updates</a:t>
            </a:r>
            <a:endParaRPr lang="en-US" b="0" dirty="0" smtClean="0"/>
          </a:p>
          <a:p>
            <a:pPr marL="0" indent="0" eaLnBrk="1" fontAlgn="b" hangingPunct="1">
              <a:buNone/>
            </a:pPr>
            <a:r>
              <a:rPr lang="en-CA" b="0" dirty="0" smtClean="0"/>
              <a:t>STF/LTF</a:t>
            </a:r>
            <a:endParaRPr lang="en-CA" b="0" dirty="0"/>
          </a:p>
          <a:p>
            <a:pPr eaLnBrk="1" fontAlgn="b" hangingPunct="1"/>
            <a:r>
              <a:rPr lang="en-CA" b="0" dirty="0"/>
              <a:t>11-15/1323 HE-STF Sequence</a:t>
            </a:r>
            <a:endParaRPr lang="en-US" b="0" dirty="0"/>
          </a:p>
          <a:p>
            <a:pPr eaLnBrk="1" fontAlgn="b" hangingPunct="1"/>
            <a:r>
              <a:rPr lang="en-CA" b="0" dirty="0"/>
              <a:t>11-15/1303 LTF Sequence Designs</a:t>
            </a:r>
          </a:p>
          <a:p>
            <a:pPr eaLnBrk="1" fontAlgn="b" hangingPunct="1"/>
            <a:r>
              <a:rPr lang="en-CA" b="0" dirty="0"/>
              <a:t>11-15/1322 Channel Estimation Enhancement and Transmission Efficiency Improvement Using Beam-Change Indication and 1x HE-LTF</a:t>
            </a:r>
            <a:endParaRPr lang="en-US" b="0" dirty="0"/>
          </a:p>
          <a:p>
            <a:pPr eaLnBrk="1" fontAlgn="b" hangingPunct="1"/>
            <a:r>
              <a:rPr lang="en-CA" b="0" dirty="0"/>
              <a:t>11-15/1334 HE-LTF Sequence Design</a:t>
            </a:r>
          </a:p>
          <a:p>
            <a:pPr marL="0" indent="0" eaLnBrk="1" fontAlgn="b" hangingPunct="1">
              <a:buNone/>
            </a:pPr>
            <a:r>
              <a:rPr lang="en-CA" b="0" dirty="0" smtClean="0"/>
              <a:t>SIGB</a:t>
            </a:r>
          </a:p>
          <a:p>
            <a:pPr eaLnBrk="1" fontAlgn="b" hangingPunct="1"/>
            <a:r>
              <a:rPr lang="en-CA" b="0" dirty="0"/>
              <a:t>11-15/1304 Supported Resource Allocations in SIG-B</a:t>
            </a:r>
            <a:endParaRPr lang="en-US" b="0" dirty="0"/>
          </a:p>
          <a:p>
            <a:pPr eaLnBrk="1" fontAlgn="b" hangingPunct="1"/>
            <a:r>
              <a:rPr lang="en-CA" b="0" dirty="0" smtClean="0"/>
              <a:t>11-15/1315 </a:t>
            </a:r>
            <a:r>
              <a:rPr lang="en-CA" b="0" dirty="0"/>
              <a:t>HE-SIG-B Mapping and </a:t>
            </a:r>
            <a:r>
              <a:rPr lang="en-CA" b="0" dirty="0" smtClean="0"/>
              <a:t>Compression</a:t>
            </a:r>
          </a:p>
          <a:p>
            <a:pPr eaLnBrk="1" fontAlgn="b" hangingPunct="1"/>
            <a:r>
              <a:rPr lang="en-CA" b="0" dirty="0" smtClean="0"/>
              <a:t>11-15/1324 </a:t>
            </a:r>
            <a:r>
              <a:rPr lang="en-CA" b="0" dirty="0"/>
              <a:t>MCS for HE-SIG-B</a:t>
            </a:r>
            <a:endParaRPr lang="en-US" b="0" dirty="0"/>
          </a:p>
          <a:p>
            <a:pPr eaLnBrk="1" fontAlgn="b" hangingPunct="1"/>
            <a:r>
              <a:rPr lang="en-CA" b="0" dirty="0"/>
              <a:t>11-15/1335 HE-SIG-B </a:t>
            </a:r>
            <a:r>
              <a:rPr lang="en-CA" b="0" dirty="0" smtClean="0"/>
              <a:t>Contents</a:t>
            </a:r>
          </a:p>
          <a:p>
            <a:pPr eaLnBrk="1" fontAlgn="b" hangingPunct="1"/>
            <a:r>
              <a:rPr lang="en-CA" b="0" dirty="0"/>
              <a:t>11-15/1059 SIG-B Encoding Structure Part </a:t>
            </a:r>
            <a:r>
              <a:rPr lang="en-CA" b="0" dirty="0" smtClean="0"/>
              <a:t>II</a:t>
            </a:r>
            <a:endParaRPr lang="en-US" b="0" dirty="0"/>
          </a:p>
          <a:p>
            <a:pPr eaLnBrk="1" fontAlgn="b" hangingPunct="1"/>
            <a:r>
              <a:rPr lang="en-CA" b="0" dirty="0"/>
              <a:t>11-15/1350 Spatial Configuration And Signaling  for MU-MIMO</a:t>
            </a:r>
            <a:endParaRPr lang="en-CA" b="0" dirty="0" smtClean="0"/>
          </a:p>
          <a:p>
            <a:pPr marL="0" indent="0" eaLnBrk="1" fontAlgn="b" hangingPunct="1">
              <a:buNone/>
            </a:pPr>
            <a:r>
              <a:rPr lang="en-CA" b="0" dirty="0" smtClean="0"/>
              <a:t>Data</a:t>
            </a:r>
          </a:p>
          <a:p>
            <a:pPr eaLnBrk="1" fontAlgn="b" hangingPunct="1"/>
            <a:r>
              <a:rPr lang="en-CA" b="0" dirty="0"/>
              <a:t>11-15/1289 Non-Uniform Constellations for </a:t>
            </a:r>
            <a:r>
              <a:rPr lang="en-CA" b="0" dirty="0" smtClean="0"/>
              <a:t>1024-QAM</a:t>
            </a:r>
          </a:p>
          <a:p>
            <a:pPr eaLnBrk="1" fontAlgn="b" hangingPunct="1"/>
            <a:r>
              <a:rPr lang="en-CA" b="0" dirty="0" smtClean="0"/>
              <a:t>11-15/1305 STBC </a:t>
            </a:r>
            <a:r>
              <a:rPr lang="en-CA" b="0" dirty="0"/>
              <a:t>and Padding </a:t>
            </a:r>
            <a:r>
              <a:rPr lang="en-CA" b="0" dirty="0" smtClean="0"/>
              <a:t>Discussions</a:t>
            </a:r>
            <a:endParaRPr lang="en-US" b="0" dirty="0"/>
          </a:p>
          <a:p>
            <a:pPr eaLnBrk="1" fontAlgn="b" hangingPunct="1"/>
            <a:r>
              <a:rPr lang="en-CA" b="0" dirty="0" smtClean="0"/>
              <a:t>11-15/1310 11ax </a:t>
            </a:r>
            <a:r>
              <a:rPr lang="en-CA" b="0" dirty="0"/>
              <a:t>LDPC Tone Mapper for 160MHz</a:t>
            </a:r>
            <a:endParaRPr lang="en-US" b="0" dirty="0"/>
          </a:p>
          <a:p>
            <a:pPr eaLnBrk="1" fontAlgn="b" hangingPunct="1"/>
            <a:r>
              <a:rPr lang="en-CA" b="0" dirty="0" smtClean="0"/>
              <a:t>11-15/1311 11ax </a:t>
            </a:r>
            <a:r>
              <a:rPr lang="en-CA" b="0" dirty="0"/>
              <a:t>Spectral </a:t>
            </a:r>
            <a:r>
              <a:rPr lang="en-CA" b="0" dirty="0" smtClean="0"/>
              <a:t>Mask</a:t>
            </a:r>
          </a:p>
          <a:p>
            <a:pPr eaLnBrk="1" fontAlgn="b" hangingPunct="1"/>
            <a:r>
              <a:rPr lang="en-CA" b="0" dirty="0"/>
              <a:t>11-15/1327 Diversity Mode in OFDMA</a:t>
            </a:r>
            <a:endParaRPr lang="en-US" b="0" dirty="0"/>
          </a:p>
          <a:p>
            <a:pPr eaLnBrk="1" fontAlgn="b" hangingPunct="1"/>
            <a:r>
              <a:rPr lang="en-CA" b="0" dirty="0"/>
              <a:t>11-15/1329 Link Adaptation for HE WLAN</a:t>
            </a:r>
            <a:endParaRPr lang="en-US" b="0" dirty="0"/>
          </a:p>
          <a:p>
            <a:pPr eaLnBrk="1" fontAlgn="b" hangingPunct="1"/>
            <a:r>
              <a:rPr lang="en-CA" b="0" dirty="0"/>
              <a:t>11-15/1331 PHY Padding Capability Signaling</a:t>
            </a:r>
            <a:endParaRPr lang="en-US" b="0" dirty="0"/>
          </a:p>
          <a:p>
            <a:pPr marL="0" indent="0" eaLnBrk="1" fontAlgn="b" hangingPunct="1">
              <a:buNone/>
            </a:pPr>
            <a:r>
              <a:rPr lang="en-CA" b="0" dirty="0" smtClean="0"/>
              <a:t>Sounding and feedback</a:t>
            </a:r>
            <a:endParaRPr lang="en-US" b="0" dirty="0"/>
          </a:p>
          <a:p>
            <a:pPr eaLnBrk="1" fontAlgn="b" hangingPunct="1"/>
            <a:r>
              <a:rPr lang="en-CA" b="0" dirty="0" smtClean="0"/>
              <a:t>11-15/1320 Maximum </a:t>
            </a:r>
            <a:r>
              <a:rPr lang="en-CA" b="0" dirty="0"/>
              <a:t>Tone Grouping Size for 802.11ax Feedback</a:t>
            </a:r>
            <a:endParaRPr lang="en-US" b="0" dirty="0"/>
          </a:p>
          <a:p>
            <a:pPr eaLnBrk="1" fontAlgn="b" hangingPunct="1"/>
            <a:r>
              <a:rPr lang="en-CA" b="0" dirty="0" smtClean="0"/>
              <a:t>11-15/1321 Reducing </a:t>
            </a:r>
            <a:r>
              <a:rPr lang="en-CA" b="0" dirty="0"/>
              <a:t>Explicit MIMO Compressed Beamforming Feedback Overhead for 802.11a</a:t>
            </a:r>
            <a:endParaRPr lang="en-US" b="0" dirty="0"/>
          </a:p>
          <a:p>
            <a:pPr eaLnBrk="1" fontAlgn="b" hangingPunct="1"/>
            <a:r>
              <a:rPr lang="en-CA" b="0" dirty="0" smtClean="0"/>
              <a:t>11-15/1332 Implicit </a:t>
            </a:r>
            <a:r>
              <a:rPr lang="en-CA" b="0" dirty="0"/>
              <a:t>Sounding for HE WLAN</a:t>
            </a:r>
            <a:endParaRPr lang="en-US" b="0" dirty="0"/>
          </a:p>
          <a:p>
            <a:pPr eaLnBrk="1" fontAlgn="b" hangingPunct="1"/>
            <a:r>
              <a:rPr lang="en-CA" b="0" dirty="0" smtClean="0"/>
              <a:t>11-15/1347 Strategies </a:t>
            </a:r>
            <a:r>
              <a:rPr lang="en-CA" b="0" dirty="0"/>
              <a:t>to reduce MIMO feedback overhead</a:t>
            </a:r>
            <a:endParaRPr lang="en-US" b="0" dirty="0"/>
          </a:p>
          <a:p>
            <a:pPr eaLnBrk="1" fontAlgn="b" hangingPunct="1"/>
            <a:r>
              <a:rPr lang="en-CA" b="0" dirty="0" smtClean="0"/>
              <a:t>11-15/1349 Sounding </a:t>
            </a:r>
            <a:r>
              <a:rPr lang="en-CA" b="0" dirty="0"/>
              <a:t>for Uplink Transmission</a:t>
            </a:r>
            <a:endParaRPr lang="en-US" b="0" dirty="0"/>
          </a:p>
          <a:p>
            <a:pPr eaLnBrk="1" fontAlgn="b" hangingPunct="1"/>
            <a:endParaRPr lang="en-US" b="0" dirty="0"/>
          </a:p>
        </p:txBody>
      </p:sp>
      <p:sp>
        <p:nvSpPr>
          <p:cNvPr id="3" name="Date Placeholder 2"/>
          <p:cNvSpPr>
            <a:spLocks noGrp="1"/>
          </p:cNvSpPr>
          <p:nvPr>
            <p:ph type="dt" sz="half" idx="10"/>
          </p:nvPr>
        </p:nvSpPr>
        <p:spPr/>
        <p:txBody>
          <a:bodyPr/>
          <a:lstStyle/>
          <a:p>
            <a:pPr>
              <a:defRPr/>
            </a:pPr>
            <a:r>
              <a:rPr lang="en-US" smtClean="0"/>
              <a:t>Nov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12</a:t>
            </a:fld>
            <a:endParaRPr lang="en-US" altLang="en-US"/>
          </a:p>
        </p:txBody>
      </p:sp>
      <p:sp>
        <p:nvSpPr>
          <p:cNvPr id="5" name="Footer Placeholder 4"/>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313819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AM2</a:t>
            </a:r>
            <a:endParaRPr lang="en-US" dirty="0"/>
          </a:p>
        </p:txBody>
      </p:sp>
      <p:sp>
        <p:nvSpPr>
          <p:cNvPr id="3" name="Content Placeholder 2"/>
          <p:cNvSpPr>
            <a:spLocks noGrp="1"/>
          </p:cNvSpPr>
          <p:nvPr>
            <p:ph idx="1"/>
          </p:nvPr>
        </p:nvSpPr>
        <p:spPr/>
        <p:txBody>
          <a:bodyPr>
            <a:normAutofit/>
          </a:bodyPr>
          <a:lstStyle/>
          <a:p>
            <a:pPr eaLnBrk="1" fontAlgn="t" hangingPunct="1"/>
            <a:r>
              <a:rPr lang="en-CA" b="0" dirty="0" smtClean="0"/>
              <a:t> </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3261520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Evening</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415644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PM1</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752645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PM2</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904234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Yakun Sun (Marvell)</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23844</TotalTime>
  <Words>960</Words>
  <Application>Microsoft Office PowerPoint</Application>
  <PresentationFormat>On-screen Show (4:3)</PresentationFormat>
  <Paragraphs>202</Paragraphs>
  <Slides>16</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Monotype Sorts</vt:lpstr>
      <vt:lpstr>ＭＳ Ｐゴシック</vt:lpstr>
      <vt:lpstr>ＭＳ Ｐゴシック</vt:lpstr>
      <vt:lpstr>Arial</vt:lpstr>
      <vt:lpstr>Arial Black</vt:lpstr>
      <vt:lpstr>Helvetica</vt:lpstr>
      <vt:lpstr>Times New Roman</vt:lpstr>
      <vt:lpstr>802-11-Submission</vt:lpstr>
      <vt:lpstr>Document</vt:lpstr>
      <vt:lpstr>TGax PHY Ad Hoc Nov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vt:lpstr>
      <vt:lpstr>Tuesday AM2</vt:lpstr>
      <vt:lpstr>Tuesday Evening</vt:lpstr>
      <vt:lpstr>Wednesday PM1</vt:lpstr>
      <vt:lpstr>Wednesday PM2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Yakun Sun</cp:lastModifiedBy>
  <cp:revision>1434</cp:revision>
  <cp:lastPrinted>1998-02-10T13:28:06Z</cp:lastPrinted>
  <dcterms:created xsi:type="dcterms:W3CDTF">2007-04-17T18:10:23Z</dcterms:created>
  <dcterms:modified xsi:type="dcterms:W3CDTF">2015-11-10T01:46:49Z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