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ink/ink1.xml" ContentType="application/inkml+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336" r:id="rId4"/>
    <p:sldId id="361" r:id="rId5"/>
    <p:sldId id="354" r:id="rId6"/>
    <p:sldId id="355" r:id="rId7"/>
    <p:sldId id="357" r:id="rId8"/>
    <p:sldId id="356" r:id="rId9"/>
    <p:sldId id="362" r:id="rId10"/>
    <p:sldId id="367" r:id="rId11"/>
    <p:sldId id="363" r:id="rId12"/>
    <p:sldId id="364" r:id="rId13"/>
    <p:sldId id="370" r:id="rId14"/>
    <p:sldId id="360" r:id="rId15"/>
    <p:sldId id="365" r:id="rId16"/>
    <p:sldId id="366" r:id="rId17"/>
    <p:sldId id="369" r:id="rId18"/>
    <p:sldId id="358" r:id="rId19"/>
    <p:sldId id="338" r:id="rId20"/>
    <p:sldId id="330" r:id="rId21"/>
    <p:sldId id="359" r:id="rId22"/>
    <p:sldId id="368" r:id="rId23"/>
    <p:sldId id="352" r:id="rId24"/>
    <p:sldId id="328" r:id="rId2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567" autoAdjust="0"/>
  </p:normalViewPr>
  <p:slideViewPr>
    <p:cSldViewPr>
      <p:cViewPr>
        <p:scale>
          <a:sx n="60" d="100"/>
          <a:sy n="60" d="100"/>
        </p:scale>
        <p:origin x="-1734" y="-21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3" d="100"/>
          <a:sy n="63" d="100"/>
        </p:scale>
        <p:origin x="-2790" y="-102"/>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42536" y="199841"/>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cm"/>
        </inkml:traceFormat>
        <inkml:channelProperties>
          <inkml:channelProperty channel="X" name="resolution" value="2155.72363" units="1/cm"/>
          <inkml:channelProperty channel="Y" name="resolution" value="3449.15796" units="1/cm"/>
          <inkml:channelProperty channel="F" name="resolution" value="2.84167" units="1/cm"/>
        </inkml:channelProperties>
      </inkml:inkSource>
      <inkml:timestamp xml:id="ts0" timeString="2015-11-01T13:39:00.296"/>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50"/>
    </inkml:brush>
  </inkml:definitions>
  <inkml:trace contextRef="#ctx0" brushRef="#br0">14747 8783 14,'2'0'25,"-2"-2"-10,0 2 6,0-1 3,0 1-9,0 0 9,0 0-4,0 0 0,0 0-6,0 0 3,0 0-1,0 0-3,0 0-6,0 0-3,0 0 2,0-1 0,0 1 1,0 0-1,0 0 0,0 0 1,0 0 1,0 0 0,0 0-1,0 0-1,0 0-3,0 0 1,0 0-2,0 0-2,0 0 0,0 0-1,0 0 0,0 0 0,0 0-1,0 0 0,-3 2 2,-4 1 1,-1 3-1,1 1 0,-2 0 0,1 0 0,-2 3 0,0-1 1,-2-2-1,-1 4 0,0-2 0,1 0-1,-1 0 1,3-4 1,0 2-1,-1 1 0,1-3 2,2 3-1,-2-1-1,0 1 0,0-1 2,0 4-1,-1-2-1,0 1 0,1-1 1,-3 0-1,-1 1 1,1 0-1,-1-1 2,4 2-2,-1-1 0,-3 1 0,1 1 0,-2-2 0,1 1 0,1-2 0,-1 1 0,0-3 0,-1 4 1,-2-2 0,2-1-1,-2-1 0,1 1 0,-1-1 0,0 1 0,-1-2 2,-2 0-1,-1 0 2,0 0 1,-1-1 0,4 2-2,3-3-1,0 0 0,-1 3-1,2 0 0,-3-2 0,0 1 0,0-2 0,3 0 0,-4-1 0,2 1 0,-6 1 2,1-3 0,-3 1 1,3 0-1,-2-1-1,0 0-1,0 1 1,-1 0 1,0-2-1,-2 2 0,1 0 1,-2 0 0,2 2-1,0-2 0,0-1 0,2 2 2,-1-1-2,1-2 0,0 0 1,0 3-2,-2-2 1,4-2 0,1 1-1,0 0 2,0 2-2,-2 1 1,1-4 1,-1 2-1,2-2-1,0 0 2,-2 0 0,2 0-1,-4 0-1,3 0 1,-1 0 2,0 2-3,1-2 1,2 0 1,0 0-2,2 0 1,-1 0-1,1 0 1,1 0 0,-3 0-1,3 0 2,1 0-2,0 0 3,-1 0-2,-1-2-1,-4 0 1,1 0 1,-3-3-1,1 4 0,-1-2 2,-1 1-3,2 0 1,1 0-1,1 0 0,2-1 0,-1 1 0,0 1 0,0-3 0,0 0 0,1 2 1,-2-1-1,-1 0 0,4 0 0,-1 0 0,4-2 0,-3 0 0,0 1 1,-1 0-1,-4-4 1,-1 3 0,-3-2 0,3-2 0,0 3-1,-1-1 2,1-2-1,-1 3-1,5-3 0,0 4 0,2-1 1,5 1 1,2 0-2,0 0 0,2 2 0,1 0 0,2 0 0,-1 0 0,0 0 1,-1-3-1,-6-1 1,2 0 0,-4-1 1,0-1-2,-2 0 0,-2 1 0,2-1 1,0 1-1,3 0 0,3 1 0,1 1 0,1-1 0,-1 2 1,3-1 0,1 1-1,-1 0 2,2-2-2,0 3 0,0-2 1,-2-1-1,-1-2-1,-2 2 1,0-3 0,-4-1 0,0-2 1,0 1-1,0 2 1,4 0-1,4 5 0,1-4 0,2 2 0,-4-1 0,2 3 2,-2-3-2,1-2 0,-3-1 0,-1-3-2,-1-2 1,-3 1-1,3 2 1,2 5 1,4 0 0,0 6 0,0-4 0,2 4 0,-1-1 0,3 1 0,-1 0 0,2 1 1,0 0-1,0 1 0,0 0 0,0 0 0,0 0-1,0 0 0,0 0-1,0 0-1,0 0 2,0 0 0,0 0 1,0 0 0,0 0-2,0 0 0,0 0-3,0 0 5,0 0-2,0 0-4,0 0-3,0 0 2,0 0-2,0 0-1,0 0-7,2 0-12,-2 0-11,0 0-1,0 0 3,0 0 12,0 0 9,0 0 0,0 0-21,0 0-3,0 0 12,0 0 20,0 0 9,-4 0 2,3 0 0,-1 0 4,0 0 10,2 0-1,-1 0-6,1 0-5,-2 0 3,2 0 11,0 0 6,0 0-4,0 0 5,0 0 0,0 0 7,0 0-3,0 0-8,0 0 2,0 0-3,0 0-4,3 0 8,6 0-11,3 0-13,-1 0 1,2 0-1,2 0 0,2 0 0,0 0-1,0 4 0,-2 1-3,-6-3 4,-2 2 0,-5-4-1,-2 0 1,0 0-5,0 0-7,0 0-5,0 0-3,0 0-1,-3 0 13,-6 2 8,3-2 0,-1 0 0,0 0 1,1 0-1,-1 0-1,0 0 1,-1 0 0,0 0-2,-2 0 2,-1-2 3,0-2 0,2 2-3,1 2-2,2-2 1,0 2 1,1 0 0,0 0 0,2 0-1,0 0-1,-1 0 1,1 0 1,-2 0 0,1 0 0,3 0 1,-2 0 3,1 3-1,-2 4 3,0 2-2,-2 0 0,0 4-1,-1 2 2,1 1-5,-3 3 7,1-2-3,-2-1-2,3-1-2,2-3 2,2-4-2,1-3 0,0-3-2,2 0 2,0-2 0,0 0 4,0 0 2,0 0 2,0 0-8,0 0-22,0 0-84</inkml:trace>
  <inkml:trace contextRef="#ctx0" brushRef="#br1" timeOffset="1">15917 8442 11,'0'-3'12,"0"3"-6,2 0-4,-2 0 3,0 0 7,1 0-4,-1 0-4,0 0-3,0 0 0,0 0-1,0 0 2,0 0 0,0 0 6,0 0 8,0 0 1,3 0-6,-3-1-5,0 1-2,0-1 5,0 1 4,0 0 5,0 0-4,0 0-5,0 0 2,1 0 1,-1 0-2,0 0-3,2 0 4,-2 0 2,0 0-3,0 0-1,0 0-2,0-2 1,0 2 0,0 0-7,0-1-1,0 1-4,0 0-1,0 0 1,0 0 1,0 0 1,0 0-2,0 0-1,-2 0 5,-3 0 4,0 3-3,0 3 1,-1-2 0,-1 3-2,-2-2 0,1 2 0,-2 0 0,0-1 0,2 0 1,-1 1-1,3 0 1,-3-2-1,2 0 1,-1 2-1,0-3 0,1 0 0,-1 2 0,1 0 1,0-1-1,-1 1 0,2-2 0,-3 0 0,1 3 0,-1-3 0,3 0 0,-3 1 0,2 1 0,-1-1 0,2-1 5,-1 1-2,-2-1-1,-1 3-2,0-2 1,1 1 1,0 0-1,1 1-1,1-1 3,-1-1-2,-1 2 0,-1-1-1,-1 0 3,1 1 1,-2-1-1,0 2-1,-2-1 0,3 0 0,-2-1-2,-1 3 1,3-2 2,-1 1-3,2-1 1,-2 0-1,2-1 1,0 2-1,-1-2 0,2-1 1,-1 1-1,0-1 1,0 1 0,0-1 1,-2 1-1,2-1 1,0-1-1,-3 2 2,3-2-1,0 1-1,-1 0 0,3-1 0,-4 2-1,5-2 0,-4 3 0,1-3 2,2 1-2,-2 1 0,0-2 1,0 1-1,-2-1 1,-1 1-1,-1 2 1,-1-1-1,2 1 0,-3-2 1,3-1-1,0-2 0,0 3 0,-3-1 0,2 2 0,-2-1 0,3 1 0,0-2 1,-2-1-1,-1 3 0,2 0 1,-2-1 1,3 1 0,-2-2-2,0 1 3,-2 1-1,2-1 2,2-3 2,-2 3-5,-2-1-1,1 1 1,-1-1 3,3 0-2,1 0-1,1 1-1,-3-2 1,2 1-1,1 0 0,1-2 2,1 1-2,-2 1 2,-2-3-1,1 2-1,-2-2 2,1 1 3,1-1-4,-2 2 0,0-1 2,-2-1-3,2 2 1,0 0 3,0 0-4,-2 0 1,1-1 0,-1 1 0,5 0 0,1-3-1,1 4 0,-2-2 0,0 1 0,-2 0 0,1 0 2,2-2-2,-3 0 1,3 2-1,-5-1 1,3 1-1,0-1 4,3-1 0,0-1-4,-3 1 0,-1 1 0,-1-2 0,0 0 1,4 0 1,-3 0-2,-1 2 1,-4-2-1,-4 0 4,3 0-2,2 0 0,-1 0-2,2 0 0,1 0 0,-1 0 2,2 0 1,1 0-1,3 0-2,-4 0 1,0 0-1,3 0 2,0 0 0,2 0 2,2 0-4,-2 0 1,-3 0-1,-1 0 0,-4 0 3,-2 0 1,-2-4-4,-2 2 3,1 0-3,0-1 2,3 0 0,-2 0 0,4 2-2,-1-2 0,1 1 1,1 2-1,4 0 1,2-1 0,1 1-1,0-2 0,1 1 0,-5-1 0,-2 1 1,-3-2 0,-1 1 0,-2-1-1,-3 0 1,0-2-1,2 2 1,-1 1-1,6-1 0,3 1 3,3-2-3,4 2 0,-1 1 0,3-2 0,-1 3 0,-1-1 0,0-2 1,-2 2-1,-2-4 0,-2 2 1,1-1 0,-2 1-1,0-2 0,-2 2 1,2 1-1,-3-2 0,-1 0 0,1 1 1,3-1-1,1 4 0,1-3 1,4 1-1,3 0 1,1 2-1,2-2 0,-2 2 1,-2-2 1,2 0-2,-2-1 1,-1 2-1,-1-2 0,-5-2 0,-1 1 1,-4-1-1,-1 1 0,1 1 0,-2 0 1,2 0-2,4 0 2,4 0-1,2 1 0,5 1 0,-2-1 0,3 2 1,2-1-1,-1 1 0,-3-2 1,0 1-1,-1 0 0,-2-3 1,2 1-1,-4 1 0,0-4 1,-1 4-1,0-1 0,-1-1 0,-6-1 0,-3 1-1,0-3 1,1 3 0,3 0 0,6-1 0,1 3 0,3-1 0,2 1 0,-1 1 0,5 0 1,-2 1-1,-1-4 0,-2 3 0,0-3 0,-1 1 0,1 0 0,0 1 0,1 1 0,0-4 0,-1 3 0,0-2 0,-1-1 0,2 3 0,0-3 0,4 2 0,-1 3 0,0 0 1,2 0-2,-2-1 2,2 1-1,0-2 0,0 2 0,0 0-1,0 0 1,0 0 0,0 0-1,0 0-1,0 0-1,0 0 2,0 0-1,0 0 1,0 0 0,0 0 0,0 0-25,12 0-59,8 0-218</inkml:trace>
  <inkml:trace contextRef="#ctx0" brushRef="#br1" timeOffset="2">15971 8454 18,'0'0'42,"0"0"-1,0 0-15,0 0-17,0 0-7,0 0 3,0 0 4,0 0 14,0 0 4,0 0-4,0 0-4,0-2-6,0 2-6,0 0-4,0 0-1,0 0 1,0 0 1,0 0 1,0 0 1,0 0-1,0 0 2,0 0-2,0 0-4,0 0-1,0 0-2,0 0-2,0 0 0,0 0 1,0 0 0,0 0 3,-2 0 1,-1 0 0,-2 3 0,0 1-1,0 3 0,0-1 0,-2 1 0,1 2 0,0 0-2,2 1 2,-3 1 2,2-2 0,0 2-1,-2-1-1,2-1 0,0 0 0,-2-1 0,2-3 0,2 2 0,0-1 0,1-3 2,0 0-2,0-2 0,2-1 0,-1 0 1,1 0 0,0 0 1,0 0-1,0 0 1,0 0 0,0 0 4,0 0-5,0 0 1,0 0-4,0-4 2,0-4-5,0 0 2,0 1 1,0-2 1,0 1 1,0 1-4,3 0 1,1-2 3,-1 1-1,0 0-2,1 1 0,-1 1 2,2-1-2,-1 2-3,0-3 6,0 3 0,-1-3-1,0 1-7,1 0-4,-1 0 6,0 3 4,3 1-6,-2-1 8,2 3 0,-1-1 7,-1-1 3,0 1-1,-1 1-7,0-3 1,1 1-1,-1 0-1,0 1 1,0 1-1,-3 1 8,0 0-1,0 0-2,0 0-3,1 0-1,-1 0 1,0 0 0,0 0 0,0 0-1,0 0-1,0-2-1,0 2 0,0 0 1,0 0-1,0 0-1,0 0-2,0 0-2,0 0 3,-1 0-1,-6 0 3,0 0 3,-3 0-3,0 0 0,-2 3 1,-3 0-1,2-1 0,-4 1 2,1 1-1,-3-4 0,0 1 1,3-1-1,1 2-1,0 1 1,2-1-1,0 0 1,3 1-1,2 0 0,0-1 0,1 0 0,2 1 0,0-3-1,0 2 1,0-1 1,0-1-1,4 0 0,1 0 1,0 0-1,0 0 1,0 1-1,0-1 2,0 2 0,0-2-1,0 0 1,0 0-1,0 0-1,0 0-8,0 0-17,0 0-52,0 0-124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86419" y="112306"/>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635207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Zhigang Rong, Huawei, et., al.</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Zhigang Rong, Huawei, et., al.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Zhigang Rong, Huawei, et., al.</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Shimi Shilo, Huawei, et., al.</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69332"/>
          </a:xfrm>
          <a:prstGeom prst="rect">
            <a:avLst/>
          </a:prstGeom>
          <a:noFill/>
        </p:spPr>
        <p:txBody>
          <a:bodyPr wrap="square" rtlCol="0">
            <a:spAutoFit/>
          </a:bodyPr>
          <a:lstStyle/>
          <a:p>
            <a:pPr algn="r"/>
            <a:r>
              <a:rPr lang="en-US" sz="1800" b="1" dirty="0" smtClean="0"/>
              <a:t>doc.: IEEE 802.11-15/1375</a:t>
            </a:r>
          </a:p>
        </p:txBody>
      </p:sp>
      <p:sp>
        <p:nvSpPr>
          <p:cNvPr id="11" name="TextBox 10"/>
          <p:cNvSpPr txBox="1"/>
          <p:nvPr userDrawn="1"/>
        </p:nvSpPr>
        <p:spPr>
          <a:xfrm>
            <a:off x="609600" y="304800"/>
            <a:ext cx="2590800" cy="369332"/>
          </a:xfrm>
          <a:prstGeom prst="rect">
            <a:avLst/>
          </a:prstGeom>
          <a:noFill/>
        </p:spPr>
        <p:txBody>
          <a:bodyPr wrap="square" rtlCol="0">
            <a:spAutoFit/>
          </a:bodyPr>
          <a:lstStyle/>
          <a:p>
            <a:pPr algn="l"/>
            <a:r>
              <a:rPr lang="en-US" sz="1800" b="1" dirty="0" smtClean="0"/>
              <a:t>November 2015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8.wmf"/><Relationship Id="rId3" Type="http://schemas.openxmlformats.org/officeDocument/2006/relationships/notesSlide" Target="../notesSlides/notesSlide18.xml"/><Relationship Id="rId7" Type="http://schemas.openxmlformats.org/officeDocument/2006/relationships/image" Target="../media/image5.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9.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 Id="rId9" Type="http://schemas.openxmlformats.org/officeDocument/2006/relationships/image" Target="../media/image1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7.emf"/><Relationship Id="rId3" Type="http://schemas.openxmlformats.org/officeDocument/2006/relationships/notesSlide" Target="../notesSlides/notesSlide20.xml"/><Relationship Id="rId7" Type="http://schemas.openxmlformats.org/officeDocument/2006/relationships/image" Target="../media/image14.wmf"/><Relationship Id="rId12" Type="http://schemas.openxmlformats.org/officeDocument/2006/relationships/customXml" Target="../ink/ink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1.bin"/><Relationship Id="rId11" Type="http://schemas.openxmlformats.org/officeDocument/2006/relationships/image" Target="../media/image16.wmf"/><Relationship Id="rId5" Type="http://schemas.openxmlformats.org/officeDocument/2006/relationships/image" Target="../media/image13.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5.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1.wmf"/><Relationship Id="rId18" Type="http://schemas.openxmlformats.org/officeDocument/2006/relationships/image" Target="../media/image23.wmf"/><Relationship Id="rId3" Type="http://schemas.openxmlformats.org/officeDocument/2006/relationships/notesSlide" Target="../notesSlides/notesSlide21.xml"/><Relationship Id="rId7" Type="http://schemas.openxmlformats.org/officeDocument/2006/relationships/image" Target="../media/image18.wmf"/><Relationship Id="rId12" Type="http://schemas.openxmlformats.org/officeDocument/2006/relationships/oleObject" Target="../embeddings/oleObject18.bin"/><Relationship Id="rId17" Type="http://schemas.openxmlformats.org/officeDocument/2006/relationships/oleObject" Target="../embeddings/oleObject21.bin"/><Relationship Id="rId2" Type="http://schemas.openxmlformats.org/officeDocument/2006/relationships/slideLayout" Target="../slideLayouts/slideLayout2.xml"/><Relationship Id="rId16" Type="http://schemas.openxmlformats.org/officeDocument/2006/relationships/image" Target="../media/image22.wmf"/><Relationship Id="rId1" Type="http://schemas.openxmlformats.org/officeDocument/2006/relationships/vmlDrawing" Target="../drawings/vmlDrawing4.vml"/><Relationship Id="rId6" Type="http://schemas.openxmlformats.org/officeDocument/2006/relationships/oleObject" Target="../embeddings/oleObject15.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oleObject" Target="../embeddings/oleObject20.bin"/><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9.wmf"/><Relationship Id="rId14" Type="http://schemas.openxmlformats.org/officeDocument/2006/relationships/oleObject" Target="../embeddings/oleObject19.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11ax Support for </a:t>
            </a:r>
            <a:r>
              <a:rPr lang="en-US" sz="2800" dirty="0" err="1" smtClean="0"/>
              <a:t>IoT</a:t>
            </a:r>
            <a:r>
              <a:rPr lang="en-US" sz="2800" dirty="0" smtClean="0"/>
              <a:t> – Requirements and Technological Implications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2015-11-11</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ltLang="zh-CN" dirty="0" smtClean="0"/>
              <a:t>Shimi Shilo, Huawei Technologies</a:t>
            </a:r>
            <a:endParaRPr lang="en-US" altLang="zh-CN"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800531350"/>
              </p:ext>
            </p:extLst>
          </p:nvPr>
        </p:nvGraphicFramePr>
        <p:xfrm>
          <a:off x="914400" y="2848748"/>
          <a:ext cx="7467600" cy="3059320"/>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400" dirty="0" smtClean="0">
                          <a:solidFill>
                            <a:schemeClr val="tx1"/>
                          </a:solidFill>
                        </a:rPr>
                        <a:t>Name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Affiliation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Address</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Phone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Email</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Shimi Shilo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Huawei</a:t>
                      </a:r>
                      <a:r>
                        <a:rPr lang="en-US" sz="1200" dirty="0" smtClean="0">
                          <a:solidFill>
                            <a:srgbClr val="000000"/>
                          </a:solidFill>
                          <a:latin typeface="Times New Roman"/>
                          <a:ea typeface="Times New Roman"/>
                          <a:cs typeface="Arial"/>
                        </a:rPr>
                        <a:t> Technologies. Co., Ltd.</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shimi.shilo@huawei.com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Doron Ezri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doron.ezri@huawei.com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Oded Redlich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oded.redlich@huawei.com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Genadiy Tsodik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genadiy.tsodik@huawei.com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liule@huawei.com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Sheng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martin.liu@huawei.com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roy.luoyi@huawei.com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Peter</a:t>
                      </a:r>
                      <a:r>
                        <a:rPr lang="en-US" sz="1200" baseline="0" dirty="0" smtClean="0">
                          <a:latin typeface="Times New Roman"/>
                          <a:ea typeface="Times New Roman"/>
                          <a:cs typeface="Arial"/>
                        </a:rPr>
                        <a:t> </a:t>
                      </a:r>
                      <a:r>
                        <a:rPr lang="en-US" sz="1200" baseline="0" dirty="0" err="1" smtClean="0">
                          <a:latin typeface="Times New Roman"/>
                          <a:ea typeface="Times New Roman"/>
                          <a:cs typeface="Arial"/>
                        </a:rPr>
                        <a:t>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Jiayin</a:t>
                      </a:r>
                      <a:r>
                        <a:rPr lang="en-US" sz="1200" dirty="0" smtClean="0">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Junghoon Suh</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Energy Consumption</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Several methods may be used to reduce energy consumption:</a:t>
            </a:r>
          </a:p>
          <a:p>
            <a:pPr marL="685800" lvl="2" indent="-342900">
              <a:spcBef>
                <a:spcPts val="600"/>
              </a:spcBef>
              <a:spcAft>
                <a:spcPts val="600"/>
              </a:spcAft>
            </a:pPr>
            <a:r>
              <a:rPr lang="en-US" altLang="zh-CN" sz="2200" dirty="0"/>
              <a:t>Minimizing both </a:t>
            </a:r>
            <a:r>
              <a:rPr lang="en-US" altLang="zh-CN" sz="2200" dirty="0" err="1"/>
              <a:t>Tx</a:t>
            </a:r>
            <a:r>
              <a:rPr lang="en-US" altLang="zh-CN" sz="2200" dirty="0"/>
              <a:t> time and Rx </a:t>
            </a:r>
            <a:r>
              <a:rPr lang="en-US" altLang="zh-CN" sz="2200" dirty="0" smtClean="0"/>
              <a:t>time (including MAC header compression)</a:t>
            </a:r>
          </a:p>
          <a:p>
            <a:pPr marL="685800" lvl="2" indent="-342900">
              <a:spcBef>
                <a:spcPts val="600"/>
              </a:spcBef>
              <a:spcAft>
                <a:spcPts val="600"/>
              </a:spcAft>
            </a:pPr>
            <a:r>
              <a:rPr lang="en-US" altLang="zh-CN" sz="2200" dirty="0"/>
              <a:t>Advanced sleep mode mechanisms</a:t>
            </a:r>
          </a:p>
          <a:p>
            <a:pPr marL="685800" lvl="2" indent="-342900">
              <a:spcBef>
                <a:spcPts val="600"/>
              </a:spcBef>
              <a:spcAft>
                <a:spcPts val="600"/>
              </a:spcAft>
            </a:pPr>
            <a:r>
              <a:rPr lang="en-US" altLang="zh-CN" sz="2200" dirty="0" smtClean="0"/>
              <a:t>Reducing baseband processing (lowering BW, simplified detection, etc.)</a:t>
            </a:r>
          </a:p>
          <a:p>
            <a:pPr marL="685800" lvl="2" indent="-342900">
              <a:spcBef>
                <a:spcPts val="600"/>
              </a:spcBef>
              <a:spcAft>
                <a:spcPts val="600"/>
              </a:spcAft>
            </a:pPr>
            <a:r>
              <a:rPr lang="en-US" altLang="zh-CN" sz="2200" dirty="0" smtClean="0"/>
              <a:t>Limiting the maximum transmit power</a:t>
            </a:r>
          </a:p>
          <a:p>
            <a:pPr marL="685800" lvl="2" indent="-342900">
              <a:spcBef>
                <a:spcPts val="600"/>
              </a:spcBef>
              <a:spcAft>
                <a:spcPts val="600"/>
              </a:spcAft>
            </a:pPr>
            <a:r>
              <a:rPr lang="en-US" altLang="zh-CN" sz="2200" dirty="0" smtClean="0"/>
              <a:t>Lowering </a:t>
            </a:r>
            <a:r>
              <a:rPr lang="en-US" altLang="zh-CN" sz="2200" dirty="0"/>
              <a:t>the PAPR of the transmitted signal, which can be used to increase the PA’s efficiency</a:t>
            </a:r>
          </a:p>
          <a:p>
            <a:pPr marL="685800" lvl="2" indent="-342900">
              <a:spcBef>
                <a:spcPts val="600"/>
              </a:spcBef>
              <a:spcAft>
                <a:spcPts val="600"/>
              </a:spcAft>
            </a:pPr>
            <a:endParaRPr lang="en-US" altLang="zh-CN" sz="220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2106836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a:t>
            </a:r>
            <a:r>
              <a:rPr lang="en-US" dirty="0"/>
              <a:t>Ultra </a:t>
            </a:r>
            <a:r>
              <a:rPr lang="en-US" dirty="0" smtClean="0"/>
              <a:t>Low-Cost Implementation</a:t>
            </a:r>
            <a:endParaRPr lang="en-US" dirty="0"/>
          </a:p>
        </p:txBody>
      </p:sp>
      <p:sp>
        <p:nvSpPr>
          <p:cNvPr id="7" name="Content Placeholder 6"/>
          <p:cNvSpPr>
            <a:spLocks noGrp="1"/>
          </p:cNvSpPr>
          <p:nvPr>
            <p:ph idx="1"/>
          </p:nvPr>
        </p:nvSpPr>
        <p:spPr>
          <a:xfrm>
            <a:off x="685800" y="1752600"/>
            <a:ext cx="8305800" cy="4038600"/>
          </a:xfrm>
        </p:spPr>
        <p:txBody>
          <a:bodyPr>
            <a:noAutofit/>
          </a:bodyPr>
          <a:lstStyle/>
          <a:p>
            <a:pPr marL="342900" lvl="1" indent="-342900">
              <a:spcBef>
                <a:spcPts val="600"/>
              </a:spcBef>
              <a:spcAft>
                <a:spcPts val="600"/>
              </a:spcAft>
              <a:buFontTx/>
              <a:buChar char="•"/>
            </a:pPr>
            <a:r>
              <a:rPr lang="en-US" altLang="zh-CN" sz="2400" dirty="0" smtClean="0"/>
              <a:t>Current 802.11 is based on (mostly) symmetry between DL</a:t>
            </a:r>
            <a:br>
              <a:rPr lang="en-US" altLang="zh-CN" sz="2400" dirty="0" smtClean="0"/>
            </a:br>
            <a:r>
              <a:rPr lang="en-US" altLang="zh-CN" sz="2400" dirty="0" smtClean="0"/>
              <a:t>and UL; in </a:t>
            </a:r>
            <a:r>
              <a:rPr lang="en-US" altLang="zh-CN" sz="2400" dirty="0" err="1" smtClean="0"/>
              <a:t>IoT</a:t>
            </a:r>
            <a:r>
              <a:rPr lang="en-US" altLang="zh-CN" sz="2400" dirty="0" smtClean="0"/>
              <a:t> we may want to break this symmetry and</a:t>
            </a:r>
            <a:br>
              <a:rPr lang="en-US" altLang="zh-CN" sz="2400" dirty="0" smtClean="0"/>
            </a:br>
            <a:r>
              <a:rPr lang="en-US" altLang="zh-CN" sz="2400" dirty="0" smtClean="0"/>
              <a:t>focus on simplifying the client side (for example</a:t>
            </a:r>
            <a:br>
              <a:rPr lang="en-US" altLang="zh-CN" sz="2400" dirty="0" smtClean="0"/>
            </a:br>
            <a:r>
              <a:rPr lang="en-US" altLang="zh-CN" sz="2400" dirty="0" smtClean="0"/>
              <a:t>differentiation in transmission schemes)</a:t>
            </a:r>
          </a:p>
          <a:p>
            <a:pPr marL="342900" lvl="1" indent="-342900">
              <a:spcBef>
                <a:spcPts val="600"/>
              </a:spcBef>
              <a:spcAft>
                <a:spcPts val="600"/>
              </a:spcAft>
              <a:buFontTx/>
              <a:buChar char="•"/>
            </a:pPr>
            <a:r>
              <a:rPr lang="en-US" altLang="zh-CN" sz="2400" dirty="0" smtClean="0"/>
              <a:t>In order to reduce the implementation cost, we can look at:</a:t>
            </a:r>
          </a:p>
          <a:p>
            <a:pPr marL="685800" lvl="2" indent="-342900">
              <a:spcBef>
                <a:spcPts val="600"/>
              </a:spcBef>
              <a:spcAft>
                <a:spcPts val="0"/>
              </a:spcAft>
            </a:pPr>
            <a:r>
              <a:rPr lang="en-US" altLang="zh-CN" sz="2200" dirty="0" smtClean="0"/>
              <a:t>Limiting the maximum bandwidth (perhaps reuse RF modules from other technologies, such as Bluetooth)</a:t>
            </a:r>
          </a:p>
          <a:p>
            <a:pPr marL="685800" lvl="2" indent="-342900">
              <a:spcBef>
                <a:spcPts val="600"/>
              </a:spcBef>
              <a:spcAft>
                <a:spcPts val="0"/>
              </a:spcAft>
            </a:pPr>
            <a:r>
              <a:rPr lang="en-US" altLang="zh-CN" sz="2200" dirty="0" smtClean="0"/>
              <a:t>Reduced transmission complexity with minimal number of modes</a:t>
            </a:r>
            <a:endParaRPr lang="en-US" altLang="zh-CN" sz="2200" dirty="0"/>
          </a:p>
          <a:p>
            <a:pPr marL="685800" lvl="2" indent="-342900">
              <a:spcBef>
                <a:spcPts val="600"/>
              </a:spcBef>
              <a:spcAft>
                <a:spcPts val="0"/>
              </a:spcAft>
            </a:pPr>
            <a:r>
              <a:rPr lang="en-US" altLang="zh-CN" sz="2200" dirty="0" smtClean="0"/>
              <a:t>Limiting the peak rate</a:t>
            </a:r>
          </a:p>
          <a:p>
            <a:pPr marL="685800" lvl="2" indent="-342900">
              <a:spcBef>
                <a:spcPts val="600"/>
              </a:spcBef>
              <a:spcAft>
                <a:spcPts val="0"/>
              </a:spcAft>
            </a:pPr>
            <a:r>
              <a:rPr lang="en-US" altLang="zh-CN" sz="2200" dirty="0" smtClean="0"/>
              <a:t>Reducing the PAPR</a:t>
            </a:r>
          </a:p>
          <a:p>
            <a:pPr marL="685800" lvl="2" indent="-342900">
              <a:spcBef>
                <a:spcPts val="600"/>
              </a:spcBef>
              <a:spcAft>
                <a:spcPts val="0"/>
              </a:spcAft>
            </a:pPr>
            <a:r>
              <a:rPr lang="en-US" altLang="zh-CN" sz="2200" dirty="0" smtClean="0"/>
              <a:t>Relaxing RF (including LO) requirements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340144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Improved Range and Coverage</a:t>
            </a:r>
            <a:endParaRPr lang="en-US" dirty="0"/>
          </a:p>
        </p:txBody>
      </p:sp>
      <p:sp>
        <p:nvSpPr>
          <p:cNvPr id="7" name="Content Placeholder 6"/>
          <p:cNvSpPr>
            <a:spLocks noGrp="1"/>
          </p:cNvSpPr>
          <p:nvPr>
            <p:ph idx="1"/>
          </p:nvPr>
        </p:nvSpPr>
        <p:spPr>
          <a:xfrm>
            <a:off x="685800" y="1752600"/>
            <a:ext cx="8153400" cy="4038600"/>
          </a:xfrm>
        </p:spPr>
        <p:txBody>
          <a:bodyPr>
            <a:noAutofit/>
          </a:bodyPr>
          <a:lstStyle/>
          <a:p>
            <a:pPr marL="342900" lvl="1" indent="-342900">
              <a:spcBef>
                <a:spcPts val="600"/>
              </a:spcBef>
              <a:spcAft>
                <a:spcPts val="600"/>
              </a:spcAft>
              <a:buFontTx/>
              <a:buChar char="•"/>
            </a:pPr>
            <a:r>
              <a:rPr lang="en-US" altLang="zh-CN" sz="2400" dirty="0" smtClean="0"/>
              <a:t>In order to extend the range and improve coverage, we can look at:</a:t>
            </a:r>
          </a:p>
          <a:p>
            <a:pPr marL="685800" lvl="2" indent="-342900">
              <a:spcBef>
                <a:spcPts val="600"/>
              </a:spcBef>
              <a:spcAft>
                <a:spcPts val="600"/>
              </a:spcAft>
            </a:pPr>
            <a:r>
              <a:rPr lang="en-US" altLang="zh-CN" sz="2200" dirty="0" smtClean="0"/>
              <a:t>Introducing an uplink timing advance correction mechanism which will align near and far STAs so that they are all received at the AP within the cyclic prefix (see figure on next page)</a:t>
            </a:r>
          </a:p>
          <a:p>
            <a:pPr marL="685800" lvl="2" indent="-342900">
              <a:spcBef>
                <a:spcPts val="600"/>
              </a:spcBef>
              <a:spcAft>
                <a:spcPts val="600"/>
              </a:spcAft>
            </a:pPr>
            <a:r>
              <a:rPr lang="en-US" altLang="zh-CN" sz="2200" dirty="0" smtClean="0"/>
              <a:t>Change the OFDMA parameters (smaller subcarrier spacing can lead to longer symbol/CP duration and solve the round-trip delay problem above)</a:t>
            </a:r>
          </a:p>
          <a:p>
            <a:pPr marL="685800" lvl="2" indent="-342900">
              <a:spcBef>
                <a:spcPts val="600"/>
              </a:spcBef>
              <a:spcAft>
                <a:spcPts val="600"/>
              </a:spcAft>
            </a:pPr>
            <a:r>
              <a:rPr lang="en-US" altLang="zh-CN" sz="2200" dirty="0" smtClean="0"/>
              <a:t>Lowering the PAPR of the transmitted signal so that the input </a:t>
            </a:r>
            <a:r>
              <a:rPr lang="en-US" altLang="zh-CN" sz="2200" dirty="0" err="1" smtClean="0"/>
              <a:t>backoff</a:t>
            </a:r>
            <a:r>
              <a:rPr lang="en-US" altLang="zh-CN" sz="2200" dirty="0" smtClean="0"/>
              <a:t> can be reduced</a:t>
            </a:r>
          </a:p>
          <a:p>
            <a:pPr marL="685800" lvl="2" indent="-342900">
              <a:spcBef>
                <a:spcPts val="600"/>
              </a:spcBef>
              <a:spcAft>
                <a:spcPts val="600"/>
              </a:spcAft>
            </a:pPr>
            <a:r>
              <a:rPr lang="en-US" altLang="zh-CN" sz="2200" dirty="0" smtClean="0"/>
              <a:t>Using a different air interface for long range STAs (will be described in more detail in the next slides)</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1424018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9140" y="3095298"/>
            <a:ext cx="6185720" cy="342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a:xfrm>
            <a:off x="685800" y="685800"/>
            <a:ext cx="7772400" cy="838200"/>
          </a:xfrm>
        </p:spPr>
        <p:txBody>
          <a:bodyPr/>
          <a:lstStyle/>
          <a:p>
            <a:r>
              <a:rPr lang="en-US" dirty="0" smtClean="0"/>
              <a:t>Implications – Improved Range and Coverage</a:t>
            </a:r>
            <a:endParaRPr lang="en-US" dirty="0"/>
          </a:p>
        </p:txBody>
      </p:sp>
      <p:sp>
        <p:nvSpPr>
          <p:cNvPr id="7" name="Content Placeholder 6"/>
          <p:cNvSpPr>
            <a:spLocks noGrp="1"/>
          </p:cNvSpPr>
          <p:nvPr>
            <p:ph idx="1"/>
          </p:nvPr>
        </p:nvSpPr>
        <p:spPr>
          <a:xfrm>
            <a:off x="685800" y="1752600"/>
            <a:ext cx="8001000" cy="4038600"/>
          </a:xfrm>
        </p:spPr>
        <p:txBody>
          <a:bodyPr>
            <a:noAutofit/>
          </a:bodyPr>
          <a:lstStyle/>
          <a:p>
            <a:pPr marL="342900" lvl="1" indent="-342900">
              <a:spcBef>
                <a:spcPts val="600"/>
              </a:spcBef>
              <a:spcAft>
                <a:spcPts val="600"/>
              </a:spcAft>
              <a:buFontTx/>
              <a:buChar char="•"/>
            </a:pPr>
            <a:r>
              <a:rPr lang="en-US" altLang="zh-CN" sz="2400" dirty="0" smtClean="0"/>
              <a:t>When near and far STAs are not aligned, their transmissions may be received at the AP with a significant delay (depending on relative distance between them) which can cause ISI</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2668025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There may be several approaches for designing an air interface dedicated to </a:t>
            </a:r>
            <a:r>
              <a:rPr lang="en-US" altLang="zh-CN" sz="2400" dirty="0" err="1" smtClean="0"/>
              <a:t>IoT</a:t>
            </a:r>
            <a:r>
              <a:rPr lang="en-US" altLang="zh-CN" sz="2400" dirty="0" smtClean="0"/>
              <a:t> STAs</a:t>
            </a:r>
          </a:p>
          <a:p>
            <a:pPr marL="342900" lvl="1" indent="-342900">
              <a:spcBef>
                <a:spcPts val="600"/>
              </a:spcBef>
              <a:spcAft>
                <a:spcPts val="600"/>
              </a:spcAft>
              <a:buFontTx/>
              <a:buChar char="•"/>
            </a:pPr>
            <a:r>
              <a:rPr lang="en-US" altLang="zh-CN" sz="2400" dirty="0" smtClean="0"/>
              <a:t>We will focus on two different high-level designs:</a:t>
            </a:r>
          </a:p>
          <a:p>
            <a:pPr marL="685800" lvl="2" indent="-342900">
              <a:spcBef>
                <a:spcPts val="600"/>
              </a:spcBef>
              <a:spcAft>
                <a:spcPts val="600"/>
              </a:spcAft>
            </a:pPr>
            <a:r>
              <a:rPr lang="en-US" altLang="zh-CN" sz="2200" dirty="0" smtClean="0"/>
              <a:t>Maintaining the </a:t>
            </a:r>
            <a:r>
              <a:rPr lang="en-US" altLang="zh-CN" sz="2200" dirty="0"/>
              <a:t>same </a:t>
            </a:r>
            <a:r>
              <a:rPr lang="en-US" altLang="zh-CN" sz="2200" dirty="0" smtClean="0"/>
              <a:t>subcarrier </a:t>
            </a:r>
            <a:r>
              <a:rPr lang="en-US" altLang="zh-CN" sz="2200" dirty="0"/>
              <a:t>spacing and </a:t>
            </a:r>
            <a:r>
              <a:rPr lang="en-US" altLang="zh-CN" sz="2200" dirty="0" smtClean="0"/>
              <a:t>a single </a:t>
            </a:r>
            <a:r>
              <a:rPr lang="en-US" altLang="zh-CN" sz="2200" dirty="0"/>
              <a:t>FFT at the receiver</a:t>
            </a:r>
          </a:p>
          <a:p>
            <a:pPr marL="685800" lvl="2" indent="-342900">
              <a:spcBef>
                <a:spcPts val="600"/>
              </a:spcBef>
              <a:spcAft>
                <a:spcPts val="600"/>
              </a:spcAft>
            </a:pPr>
            <a:r>
              <a:rPr lang="en-US" altLang="zh-CN" sz="2200" dirty="0" smtClean="0"/>
              <a:t>Using different </a:t>
            </a:r>
            <a:r>
              <a:rPr lang="en-US" altLang="zh-CN" sz="2200" dirty="0"/>
              <a:t>OFDMA parameters and/or air </a:t>
            </a:r>
            <a:r>
              <a:rPr lang="en-US" altLang="zh-CN" sz="2200" dirty="0" smtClean="0"/>
              <a:t>interface</a:t>
            </a:r>
          </a:p>
          <a:p>
            <a:pPr marL="342900" lvl="1" indent="-342900">
              <a:spcBef>
                <a:spcPts val="600"/>
              </a:spcBef>
              <a:spcAft>
                <a:spcPts val="600"/>
              </a:spcAft>
              <a:buFontTx/>
              <a:buChar char="•"/>
            </a:pPr>
            <a:r>
              <a:rPr lang="en-US" altLang="zh-CN" sz="2400" dirty="0"/>
              <a:t>In the next slides, we give more details on </a:t>
            </a:r>
            <a:r>
              <a:rPr lang="en-US" altLang="zh-CN" sz="2400" dirty="0" smtClean="0"/>
              <a:t>each approach using several examples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3336552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Maintaining the same subcarrier spacing and a single FFT at the receiver</a:t>
            </a:r>
          </a:p>
          <a:p>
            <a:pPr marL="685800" lvl="2" indent="-342900">
              <a:spcBef>
                <a:spcPts val="600"/>
              </a:spcBef>
              <a:spcAft>
                <a:spcPts val="600"/>
              </a:spcAft>
            </a:pPr>
            <a:r>
              <a:rPr lang="en-US" altLang="zh-CN" sz="2200" dirty="0" smtClean="0"/>
              <a:t>For example, we may reuse the same OFDMA parameters but use a very narrow bandwidth (e.g. a few subcarriers or even a single subcarrier) – this can significantly lower the PAPR of the transmitted signal and extend the coverage </a:t>
            </a:r>
          </a:p>
          <a:p>
            <a:pPr marL="685800" lvl="2" indent="-342900">
              <a:spcBef>
                <a:spcPts val="600"/>
              </a:spcBef>
              <a:spcAft>
                <a:spcPts val="600"/>
              </a:spcAft>
            </a:pPr>
            <a:r>
              <a:rPr lang="en-US" altLang="zh-CN" sz="2200" dirty="0" smtClean="0"/>
              <a:t>Alternatively, we can support flexibility in the transmitter waveform, as long as it is fully orthogonal with OFDMA and co-existing with OFDMA (we will give some more detail on this in later slides)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554097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Using different OFDMA parameters and/or air interface</a:t>
            </a:r>
            <a:endParaRPr lang="en-US" altLang="zh-CN" sz="2400" dirty="0"/>
          </a:p>
          <a:p>
            <a:pPr marL="685800" lvl="2" indent="-342900">
              <a:spcBef>
                <a:spcPts val="600"/>
              </a:spcBef>
              <a:spcAft>
                <a:spcPts val="600"/>
              </a:spcAft>
            </a:pPr>
            <a:r>
              <a:rPr lang="en-US" altLang="zh-CN" sz="2200" dirty="0" smtClean="0"/>
              <a:t>We may define smaller </a:t>
            </a:r>
            <a:r>
              <a:rPr lang="en-US" altLang="zh-CN" sz="2200" dirty="0"/>
              <a:t>subcarrier spacing (within part of the </a:t>
            </a:r>
            <a:r>
              <a:rPr lang="en-US" altLang="zh-CN" sz="2200" dirty="0" smtClean="0"/>
              <a:t>spectrum) for </a:t>
            </a:r>
            <a:r>
              <a:rPr lang="en-US" altLang="zh-CN" sz="2200" dirty="0" err="1"/>
              <a:t>IoT</a:t>
            </a:r>
            <a:r>
              <a:rPr lang="en-US" altLang="zh-CN" sz="2200" dirty="0"/>
              <a:t> </a:t>
            </a:r>
            <a:r>
              <a:rPr lang="en-US" altLang="zh-CN" sz="2200" dirty="0" smtClean="0"/>
              <a:t>transmission – this means longer OFDMA symbols and longer CP, which increases the range and coverage; this can also be used with smaller bandwidth transmission</a:t>
            </a:r>
            <a:endParaRPr lang="en-US" altLang="zh-CN" sz="2200" dirty="0"/>
          </a:p>
          <a:p>
            <a:pPr marL="685800" lvl="2" indent="-342900">
              <a:spcBef>
                <a:spcPts val="600"/>
              </a:spcBef>
              <a:spcAft>
                <a:spcPts val="600"/>
              </a:spcAft>
            </a:pPr>
            <a:r>
              <a:rPr lang="en-US" altLang="zh-CN" sz="2200" dirty="0" smtClean="0"/>
              <a:t>We may leave parts of the spectrum vacant for </a:t>
            </a:r>
            <a:r>
              <a:rPr lang="en-US" altLang="zh-CN" sz="2200" dirty="0"/>
              <a:t>a different air interfac</a:t>
            </a:r>
            <a:r>
              <a:rPr lang="en-US" altLang="zh-CN" sz="2200" dirty="0" smtClean="0"/>
              <a:t>e, such as Bluetooth, </a:t>
            </a:r>
            <a:r>
              <a:rPr lang="en-US" altLang="zh-CN" sz="2200" dirty="0" err="1" smtClean="0"/>
              <a:t>ZigBee</a:t>
            </a:r>
            <a:r>
              <a:rPr lang="en-US" altLang="zh-CN" sz="2200" dirty="0" smtClean="0"/>
              <a:t>, etc. – in this case we need to define the relevant requirements in terms of OOB emissions, co-existence with 802.11, CCA, etc.</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2236358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 A vacant spectrum for a different air interface may look like the following:</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Rectangle 8"/>
          <p:cNvSpPr/>
          <p:nvPr/>
        </p:nvSpPr>
        <p:spPr bwMode="auto">
          <a:xfrm>
            <a:off x="685800" y="4495800"/>
            <a:ext cx="17526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20MHz </a:t>
            </a:r>
            <a:r>
              <a:rPr kumimoji="0" lang="en-US" sz="2200" b="0" i="0" u="none" strike="noStrike" cap="none" normalizeH="0" baseline="0" dirty="0" smtClean="0">
                <a:ln>
                  <a:noFill/>
                </a:ln>
                <a:solidFill>
                  <a:schemeClr val="tx1"/>
                </a:solidFill>
                <a:effectLst/>
              </a:rPr>
              <a:t>Legacy</a:t>
            </a:r>
            <a:r>
              <a:rPr kumimoji="0" lang="en-US" sz="2200" b="0" i="0" u="none" strike="noStrike" cap="none" normalizeH="0" dirty="0" smtClean="0">
                <a:ln>
                  <a:noFill/>
                </a:ln>
                <a:solidFill>
                  <a:schemeClr val="tx1"/>
                </a:solidFill>
                <a:effectLst/>
              </a:rPr>
              <a:t> Preamble</a:t>
            </a:r>
            <a:endParaRPr kumimoji="0" lang="en-US" sz="2200" b="0" i="0" u="none" strike="noStrike" cap="none" normalizeH="0" baseline="0" dirty="0" smtClean="0">
              <a:ln>
                <a:noFill/>
              </a:ln>
              <a:solidFill>
                <a:schemeClr val="tx1"/>
              </a:solidFill>
              <a:effectLst/>
            </a:endParaRPr>
          </a:p>
        </p:txBody>
      </p:sp>
      <p:sp>
        <p:nvSpPr>
          <p:cNvPr id="10" name="Rectangle 9"/>
          <p:cNvSpPr/>
          <p:nvPr/>
        </p:nvSpPr>
        <p:spPr bwMode="auto">
          <a:xfrm>
            <a:off x="685800" y="2743200"/>
            <a:ext cx="17526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20MHz </a:t>
            </a:r>
            <a:r>
              <a:rPr kumimoji="0" lang="en-US" sz="2200" b="0" i="0" u="none" strike="noStrike" cap="none" normalizeH="0" baseline="0" dirty="0" smtClean="0">
                <a:ln>
                  <a:noFill/>
                </a:ln>
                <a:solidFill>
                  <a:schemeClr val="tx1"/>
                </a:solidFill>
                <a:effectLst/>
              </a:rPr>
              <a:t>Legacy</a:t>
            </a:r>
            <a:r>
              <a:rPr kumimoji="0" lang="en-US" sz="2200" b="0" i="0" u="none" strike="noStrike" cap="none" normalizeH="0" dirty="0" smtClean="0">
                <a:ln>
                  <a:noFill/>
                </a:ln>
                <a:solidFill>
                  <a:schemeClr val="tx1"/>
                </a:solidFill>
                <a:effectLst/>
              </a:rPr>
              <a:t> Preamble</a:t>
            </a:r>
            <a:endParaRPr kumimoji="0" lang="en-US" sz="2200" b="0" i="0" u="none" strike="noStrike" cap="none" normalizeH="0" baseline="0" dirty="0" smtClean="0">
              <a:ln>
                <a:noFill/>
              </a:ln>
              <a:solidFill>
                <a:schemeClr val="tx1"/>
              </a:solidFill>
              <a:effectLst/>
            </a:endParaRPr>
          </a:p>
        </p:txBody>
      </p:sp>
      <p:sp>
        <p:nvSpPr>
          <p:cNvPr id="11" name="Rectangle 10"/>
          <p:cNvSpPr/>
          <p:nvPr/>
        </p:nvSpPr>
        <p:spPr bwMode="auto">
          <a:xfrm>
            <a:off x="2438400" y="2743200"/>
            <a:ext cx="1752600" cy="35052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40MHz</a:t>
            </a:r>
            <a:br>
              <a:rPr lang="en-US" sz="2200" dirty="0" smtClean="0"/>
            </a:br>
            <a:r>
              <a:rPr kumimoji="0" lang="en-US" sz="2200" b="0" i="0" u="none" strike="noStrike" cap="none" normalizeH="0" baseline="0" dirty="0" smtClean="0">
                <a:ln>
                  <a:noFill/>
                </a:ln>
                <a:solidFill>
                  <a:schemeClr val="tx1"/>
                </a:solidFill>
                <a:effectLst/>
              </a:rPr>
              <a:t>HE </a:t>
            </a:r>
            <a:r>
              <a:rPr kumimoji="0" lang="en-US" sz="2200" b="0" i="0" u="none" strike="noStrike" cap="none" normalizeH="0" dirty="0" smtClean="0">
                <a:ln>
                  <a:noFill/>
                </a:ln>
                <a:solidFill>
                  <a:schemeClr val="tx1"/>
                </a:solidFill>
                <a:effectLst/>
              </a:rPr>
              <a:t>Preamble (also indicating vacant spectrum)</a:t>
            </a:r>
            <a:endParaRPr kumimoji="0" lang="en-US" sz="2200" b="0" i="0" u="none" strike="noStrike" cap="none" normalizeH="0" baseline="0" dirty="0" smtClean="0">
              <a:ln>
                <a:noFill/>
              </a:ln>
              <a:solidFill>
                <a:schemeClr val="tx1"/>
              </a:solidFill>
              <a:effectLst/>
            </a:endParaRPr>
          </a:p>
        </p:txBody>
      </p:sp>
      <p:sp>
        <p:nvSpPr>
          <p:cNvPr id="12" name="Rectangle 11"/>
          <p:cNvSpPr/>
          <p:nvPr/>
        </p:nvSpPr>
        <p:spPr bwMode="auto">
          <a:xfrm>
            <a:off x="4191000" y="2743200"/>
            <a:ext cx="3505200" cy="71207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#1</a:t>
            </a:r>
            <a:endParaRPr kumimoji="0" lang="en-US" sz="2200" b="0" i="0" u="none" strike="noStrike" cap="none" normalizeH="0" baseline="0" dirty="0" smtClean="0">
              <a:ln>
                <a:noFill/>
              </a:ln>
              <a:solidFill>
                <a:schemeClr val="tx1"/>
              </a:solidFill>
              <a:effectLst/>
            </a:endParaRPr>
          </a:p>
        </p:txBody>
      </p:sp>
      <p:sp>
        <p:nvSpPr>
          <p:cNvPr id="13" name="Rectangle 12"/>
          <p:cNvSpPr/>
          <p:nvPr/>
        </p:nvSpPr>
        <p:spPr bwMode="auto">
          <a:xfrm>
            <a:off x="4191000" y="3811314"/>
            <a:ext cx="3505200" cy="6844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#2</a:t>
            </a:r>
            <a:endParaRPr kumimoji="0" lang="en-US" sz="2200" b="0" i="0" u="none" strike="noStrike" cap="none" normalizeH="0" baseline="0" dirty="0" smtClean="0">
              <a:ln>
                <a:noFill/>
              </a:ln>
              <a:solidFill>
                <a:schemeClr val="tx1"/>
              </a:solidFill>
              <a:effectLst/>
            </a:endParaRPr>
          </a:p>
        </p:txBody>
      </p:sp>
      <p:sp>
        <p:nvSpPr>
          <p:cNvPr id="14" name="Rectangle 13"/>
          <p:cNvSpPr/>
          <p:nvPr/>
        </p:nvSpPr>
        <p:spPr bwMode="auto">
          <a:xfrm>
            <a:off x="4191000" y="4495800"/>
            <a:ext cx="35052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#3</a:t>
            </a:r>
            <a:endParaRPr kumimoji="0" lang="en-US" sz="2200" b="0" i="0" u="none" strike="noStrike" cap="none" normalizeH="0" baseline="0" dirty="0" smtClean="0">
              <a:ln>
                <a:noFill/>
              </a:ln>
              <a:solidFill>
                <a:schemeClr val="tx1"/>
              </a:solidFill>
              <a:effectLst/>
            </a:endParaRPr>
          </a:p>
        </p:txBody>
      </p:sp>
      <p:sp>
        <p:nvSpPr>
          <p:cNvPr id="15" name="Rectangle 14"/>
          <p:cNvSpPr/>
          <p:nvPr/>
        </p:nvSpPr>
        <p:spPr bwMode="auto">
          <a:xfrm>
            <a:off x="4038600" y="3455276"/>
            <a:ext cx="5334000" cy="35603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Vacant Spectrum for other technologies</a:t>
            </a:r>
            <a:endParaRPr kumimoji="0" lang="en-US"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24026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Co-Existence with OFDMA</a:t>
            </a:r>
            <a:endParaRPr lang="en-US" dirty="0"/>
          </a:p>
        </p:txBody>
      </p:sp>
      <p:sp>
        <p:nvSpPr>
          <p:cNvPr id="7" name="Content Placeholder 6"/>
          <p:cNvSpPr>
            <a:spLocks noGrp="1"/>
          </p:cNvSpPr>
          <p:nvPr>
            <p:ph idx="1"/>
          </p:nvPr>
        </p:nvSpPr>
        <p:spPr>
          <a:xfrm>
            <a:off x="685800" y="1752600"/>
            <a:ext cx="8153400" cy="4038600"/>
          </a:xfrm>
        </p:spPr>
        <p:txBody>
          <a:bodyPr>
            <a:noAutofit/>
          </a:bodyPr>
          <a:lstStyle/>
          <a:p>
            <a:pPr marL="342900" lvl="1" indent="-342900">
              <a:spcBef>
                <a:spcPts val="600"/>
              </a:spcBef>
              <a:spcAft>
                <a:spcPts val="600"/>
              </a:spcAft>
              <a:buFontTx/>
              <a:buChar char="•"/>
            </a:pPr>
            <a:r>
              <a:rPr lang="en-US" sz="2400" dirty="0"/>
              <a:t>We consider the </a:t>
            </a:r>
            <a:r>
              <a:rPr lang="en-US" sz="2400" dirty="0" smtClean="0"/>
              <a:t>following (as an example) single carrier scheme with CP (e.g. SC-FDMA)</a:t>
            </a:r>
            <a:br>
              <a:rPr lang="en-US" sz="2400" dirty="0" smtClean="0"/>
            </a:br>
            <a:r>
              <a:rPr lang="en-US" sz="2400" dirty="0" smtClean="0"/>
              <a:t/>
            </a:r>
            <a:br>
              <a:rPr lang="en-US" sz="2400" dirty="0" smtClean="0"/>
            </a:br>
            <a:r>
              <a:rPr lang="en-US" sz="2400" dirty="0" smtClean="0"/>
              <a:t/>
            </a:r>
            <a:br>
              <a:rPr lang="en-US" sz="2400" dirty="0" smtClean="0"/>
            </a:b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where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and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is a (periodic)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waveform, band limited to the OFDM tones </a:t>
            </a:r>
          </a:p>
          <a:p>
            <a:pPr marL="342900" lvl="1" indent="-342900">
              <a:spcBef>
                <a:spcPts val="600"/>
              </a:spcBef>
              <a:spcAft>
                <a:spcPts val="600"/>
              </a:spcAft>
              <a:buFontTx/>
              <a:buChar char="•"/>
            </a:pPr>
            <a:endPar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Bef>
                <a:spcPts val="600"/>
              </a:spcBef>
              <a:spcAft>
                <a:spcPts val="600"/>
              </a:spcAft>
              <a:buFontTx/>
              <a:buChar char="•"/>
            </a:pP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This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means that         may be written as </a:t>
            </a:r>
          </a:p>
          <a:p>
            <a:pPr marL="342900" lvl="1" indent="-342900">
              <a:spcBef>
                <a:spcPts val="600"/>
              </a:spcBef>
              <a:spcAft>
                <a:spcPts val="600"/>
              </a:spcAft>
              <a:buFontTx/>
              <a:buChar char="•"/>
            </a:pPr>
            <a:endParaRPr lang="en-US" sz="24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Bef>
                <a:spcPts val="600"/>
              </a:spcBef>
              <a:spcAft>
                <a:spcPts val="600"/>
              </a:spcAft>
              <a:buFontTx/>
              <a:buChar char="•"/>
            </a:pPr>
            <a:endParaRPr lang="en-US"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Object 1"/>
          <p:cNvGraphicFramePr>
            <a:graphicFrameLocks noChangeAspect="1"/>
          </p:cNvGraphicFramePr>
          <p:nvPr>
            <p:extLst>
              <p:ext uri="{D42A27DB-BD31-4B8C-83A1-F6EECF244321}">
                <p14:modId xmlns:p14="http://schemas.microsoft.com/office/powerpoint/2010/main" val="2925484758"/>
              </p:ext>
            </p:extLst>
          </p:nvPr>
        </p:nvGraphicFramePr>
        <p:xfrm>
          <a:off x="2438400" y="2609850"/>
          <a:ext cx="3505200" cy="666750"/>
        </p:xfrm>
        <a:graphic>
          <a:graphicData uri="http://schemas.openxmlformats.org/presentationml/2006/ole">
            <mc:AlternateContent xmlns:mc="http://schemas.openxmlformats.org/markup-compatibility/2006">
              <mc:Choice xmlns:v="urn:schemas-microsoft-com:vml" Requires="v">
                <p:oleObj spid="_x0000_s3308" name="Equation" r:id="rId4" imgW="2336800" imgH="444500" progId="Equation.3">
                  <p:embed/>
                </p:oleObj>
              </mc:Choice>
              <mc:Fallback>
                <p:oleObj name="Equation" r:id="rId4" imgW="2336800" imgH="444500" progId="Equation.3">
                  <p:embed/>
                  <p:pic>
                    <p:nvPicPr>
                      <p:cNvPr id="0" name="Picture 2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609850"/>
                        <a:ext cx="3505200"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913211157"/>
              </p:ext>
            </p:extLst>
          </p:nvPr>
        </p:nvGraphicFramePr>
        <p:xfrm>
          <a:off x="2057400" y="3314174"/>
          <a:ext cx="1047750" cy="361950"/>
        </p:xfrm>
        <a:graphic>
          <a:graphicData uri="http://schemas.openxmlformats.org/presentationml/2006/ole">
            <mc:AlternateContent xmlns:mc="http://schemas.openxmlformats.org/markup-compatibility/2006">
              <mc:Choice xmlns:v="urn:schemas-microsoft-com:vml" Requires="v">
                <p:oleObj spid="_x0000_s3309" name="Equation" r:id="rId6" imgW="698500" imgH="241300" progId="Equation.3">
                  <p:embed/>
                </p:oleObj>
              </mc:Choice>
              <mc:Fallback>
                <p:oleObj name="Equation" r:id="rId6" imgW="698500" imgH="241300" progId="Equation.3">
                  <p:embed/>
                  <p:pic>
                    <p:nvPicPr>
                      <p:cNvPr id="0" name="Picture 2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3314174"/>
                        <a:ext cx="104775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878531202"/>
              </p:ext>
            </p:extLst>
          </p:nvPr>
        </p:nvGraphicFramePr>
        <p:xfrm>
          <a:off x="3939540" y="3341370"/>
          <a:ext cx="1524000" cy="304800"/>
        </p:xfrm>
        <a:graphic>
          <a:graphicData uri="http://schemas.openxmlformats.org/presentationml/2006/ole">
            <mc:AlternateContent xmlns:mc="http://schemas.openxmlformats.org/markup-compatibility/2006">
              <mc:Choice xmlns:v="urn:schemas-microsoft-com:vml" Requires="v">
                <p:oleObj spid="_x0000_s3310" name="Equation" r:id="rId8" imgW="1016000" imgH="203200" progId="Equation.3">
                  <p:embed/>
                </p:oleObj>
              </mc:Choice>
              <mc:Fallback>
                <p:oleObj name="Equation" r:id="rId8" imgW="1016000" imgH="203200" progId="Equation.3">
                  <p:embed/>
                  <p:pic>
                    <p:nvPicPr>
                      <p:cNvPr id="0" name="Picture 2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39540" y="3341370"/>
                        <a:ext cx="1524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7743386"/>
              </p:ext>
            </p:extLst>
          </p:nvPr>
        </p:nvGraphicFramePr>
        <p:xfrm>
          <a:off x="1143000" y="4133850"/>
          <a:ext cx="1847850" cy="304800"/>
        </p:xfrm>
        <a:graphic>
          <a:graphicData uri="http://schemas.openxmlformats.org/presentationml/2006/ole">
            <mc:AlternateContent xmlns:mc="http://schemas.openxmlformats.org/markup-compatibility/2006">
              <mc:Choice xmlns:v="urn:schemas-microsoft-com:vml" Requires="v">
                <p:oleObj spid="_x0000_s3311" name="Equation" r:id="rId10" imgW="1231366" imgH="203112" progId="Equation.3">
                  <p:embed/>
                </p:oleObj>
              </mc:Choice>
              <mc:Fallback>
                <p:oleObj name="Equation" r:id="rId10" imgW="1231366" imgH="203112" progId="Equation.3">
                  <p:embed/>
                  <p:pic>
                    <p:nvPicPr>
                      <p:cNvPr id="0" name="Picture 2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3000" y="4133850"/>
                        <a:ext cx="18478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69650922"/>
              </p:ext>
            </p:extLst>
          </p:nvPr>
        </p:nvGraphicFramePr>
        <p:xfrm>
          <a:off x="3505200" y="4743450"/>
          <a:ext cx="419100" cy="304800"/>
        </p:xfrm>
        <a:graphic>
          <a:graphicData uri="http://schemas.openxmlformats.org/presentationml/2006/ole">
            <mc:AlternateContent xmlns:mc="http://schemas.openxmlformats.org/markup-compatibility/2006">
              <mc:Choice xmlns:v="urn:schemas-microsoft-com:vml" Requires="v">
                <p:oleObj spid="_x0000_s3312" name="Equation" r:id="rId12" imgW="279279" imgH="203112" progId="Equation.3">
                  <p:embed/>
                </p:oleObj>
              </mc:Choice>
              <mc:Fallback>
                <p:oleObj name="Equation" r:id="rId12" imgW="279279" imgH="203112" progId="Equation.3">
                  <p:embed/>
                  <p:pic>
                    <p:nvPicPr>
                      <p:cNvPr id="0" name="Picture 22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05200" y="4743450"/>
                        <a:ext cx="4191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13406655"/>
              </p:ext>
            </p:extLst>
          </p:nvPr>
        </p:nvGraphicFramePr>
        <p:xfrm>
          <a:off x="3733800" y="5276850"/>
          <a:ext cx="1657350" cy="666750"/>
        </p:xfrm>
        <a:graphic>
          <a:graphicData uri="http://schemas.openxmlformats.org/presentationml/2006/ole">
            <mc:AlternateContent xmlns:mc="http://schemas.openxmlformats.org/markup-compatibility/2006">
              <mc:Choice xmlns:v="urn:schemas-microsoft-com:vml" Requires="v">
                <p:oleObj spid="_x0000_s3313" name="Equation" r:id="rId14" imgW="1104900" imgH="444500" progId="Equation.3">
                  <p:embed/>
                </p:oleObj>
              </mc:Choice>
              <mc:Fallback>
                <p:oleObj name="Equation" r:id="rId14" imgW="1104900" imgH="444500" progId="Equation.3">
                  <p:embed/>
                  <p:pic>
                    <p:nvPicPr>
                      <p:cNvPr id="0" name="Picture 2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33800" y="5276850"/>
                        <a:ext cx="1657350"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47396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Co-Existence with OFDMA</a:t>
            </a:r>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sz="2400" dirty="0"/>
              <a:t>Concurrently we have regular OFDMA signals, gathered as </a:t>
            </a:r>
            <a:endParaRPr lang="en-US" sz="2400" dirty="0" smtClean="0"/>
          </a:p>
          <a:p>
            <a:pPr marL="342900" lvl="1" indent="-342900">
              <a:spcBef>
                <a:spcPts val="600"/>
              </a:spcBef>
              <a:spcAft>
                <a:spcPts val="600"/>
              </a:spcAft>
              <a:buFontTx/>
              <a:buChar char="•"/>
            </a:pPr>
            <a:endParaRPr lang="en-US" sz="2400" dirty="0"/>
          </a:p>
          <a:p>
            <a:pPr marL="342900" lvl="1" indent="-342900">
              <a:spcBef>
                <a:spcPts val="600"/>
              </a:spcBef>
              <a:spcAft>
                <a:spcPts val="600"/>
              </a:spcAft>
              <a:buFontTx/>
              <a:buChar char="•"/>
            </a:pPr>
            <a:r>
              <a:rPr lang="en-US" sz="2400" dirty="0"/>
              <a:t>The incoming signal is a sum of both SC and OFDMA signals </a:t>
            </a:r>
          </a:p>
          <a:p>
            <a:pPr marL="342900" lvl="1" indent="-342900">
              <a:spcBef>
                <a:spcPts val="600"/>
              </a:spcBef>
              <a:spcAft>
                <a:spcPts val="600"/>
              </a:spcAft>
              <a:buFontTx/>
              <a:buChar char="•"/>
            </a:pPr>
            <a:r>
              <a:rPr lang="en-US" sz="2400" dirty="0"/>
              <a:t> </a:t>
            </a:r>
            <a:r>
              <a:rPr lang="en-US" sz="2400" dirty="0" smtClean="0"/>
              <a:t>Therefore, the FFT output at the receiver is </a:t>
            </a:r>
            <a:endParaRPr lang="en-US"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Object 1"/>
          <p:cNvGraphicFramePr>
            <a:graphicFrameLocks noChangeAspect="1"/>
          </p:cNvGraphicFramePr>
          <p:nvPr>
            <p:extLst>
              <p:ext uri="{D42A27DB-BD31-4B8C-83A1-F6EECF244321}">
                <p14:modId xmlns:p14="http://schemas.microsoft.com/office/powerpoint/2010/main" val="2689754996"/>
              </p:ext>
            </p:extLst>
          </p:nvPr>
        </p:nvGraphicFramePr>
        <p:xfrm>
          <a:off x="3200400" y="2286000"/>
          <a:ext cx="2895600" cy="685800"/>
        </p:xfrm>
        <a:graphic>
          <a:graphicData uri="http://schemas.openxmlformats.org/presentationml/2006/ole">
            <mc:AlternateContent xmlns:mc="http://schemas.openxmlformats.org/markup-compatibility/2006">
              <mc:Choice xmlns:v="urn:schemas-microsoft-com:vml" Requires="v">
                <p:oleObj spid="_x0000_s4214" name="Equation" r:id="rId4" imgW="1930400" imgH="457200" progId="Equation.3">
                  <p:embed/>
                </p:oleObj>
              </mc:Choice>
              <mc:Fallback>
                <p:oleObj name="Equation" r:id="rId4" imgW="1930400" imgH="457200" progId="Equation.3">
                  <p:embed/>
                  <p:pic>
                    <p:nvPicPr>
                      <p:cNvPr id="0" name="Picture 1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286000"/>
                        <a:ext cx="2895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724575113"/>
              </p:ext>
            </p:extLst>
          </p:nvPr>
        </p:nvGraphicFramePr>
        <p:xfrm>
          <a:off x="2057400" y="3623310"/>
          <a:ext cx="1562100" cy="304800"/>
        </p:xfrm>
        <a:graphic>
          <a:graphicData uri="http://schemas.openxmlformats.org/presentationml/2006/ole">
            <mc:AlternateContent xmlns:mc="http://schemas.openxmlformats.org/markup-compatibility/2006">
              <mc:Choice xmlns:v="urn:schemas-microsoft-com:vml" Requires="v">
                <p:oleObj spid="_x0000_s4215" name="Equation" r:id="rId6" imgW="1040948" imgH="203112" progId="Equation.3">
                  <p:embed/>
                </p:oleObj>
              </mc:Choice>
              <mc:Fallback>
                <p:oleObj name="Equation" r:id="rId6" imgW="1040948" imgH="203112" progId="Equation.3">
                  <p:embed/>
                  <p:pic>
                    <p:nvPicPr>
                      <p:cNvPr id="0" name="Picture 1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3623310"/>
                        <a:ext cx="15621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276192568"/>
              </p:ext>
            </p:extLst>
          </p:nvPr>
        </p:nvGraphicFramePr>
        <p:xfrm>
          <a:off x="1905000" y="4648200"/>
          <a:ext cx="4857750" cy="952500"/>
        </p:xfrm>
        <a:graphic>
          <a:graphicData uri="http://schemas.openxmlformats.org/presentationml/2006/ole">
            <mc:AlternateContent xmlns:mc="http://schemas.openxmlformats.org/markup-compatibility/2006">
              <mc:Choice xmlns:v="urn:schemas-microsoft-com:vml" Requires="v">
                <p:oleObj spid="_x0000_s4216" name="Equation" r:id="rId8" imgW="3238500" imgH="635000" progId="Equation.3">
                  <p:embed/>
                </p:oleObj>
              </mc:Choice>
              <mc:Fallback>
                <p:oleObj name="Equation" r:id="rId8" imgW="3238500" imgH="635000" progId="Equation.3">
                  <p:embed/>
                  <p:pic>
                    <p:nvPicPr>
                      <p:cNvPr id="0" name="Picture 1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4648200"/>
                        <a:ext cx="485775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89831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Introduction</a:t>
            </a:r>
            <a:endParaRPr lang="en-US" dirty="0"/>
          </a:p>
        </p:txBody>
      </p:sp>
      <p:sp>
        <p:nvSpPr>
          <p:cNvPr id="7" name="Content Placeholder 6"/>
          <p:cNvSpPr>
            <a:spLocks noGrp="1"/>
          </p:cNvSpPr>
          <p:nvPr>
            <p:ph idx="1"/>
          </p:nvPr>
        </p:nvSpPr>
        <p:spPr>
          <a:xfrm>
            <a:off x="685800" y="1447800"/>
            <a:ext cx="7848600" cy="4038600"/>
          </a:xfrm>
        </p:spPr>
        <p:txBody>
          <a:bodyPr>
            <a:noAutofit/>
          </a:bodyPr>
          <a:lstStyle/>
          <a:p>
            <a:pPr marL="342900" lvl="1" indent="-342900">
              <a:spcBef>
                <a:spcPts val="600"/>
              </a:spcBef>
              <a:spcAft>
                <a:spcPts val="600"/>
              </a:spcAft>
              <a:buFontTx/>
              <a:buChar char="•"/>
            </a:pPr>
            <a:r>
              <a:rPr lang="en-US" altLang="zh-CN" sz="2400" b="1" dirty="0" smtClean="0">
                <a:latin typeface="Times" pitchFamily="18" charset="0"/>
              </a:rPr>
              <a:t>In the previous F2F we discussed the general outline for supporting </a:t>
            </a:r>
            <a:r>
              <a:rPr lang="en-US" altLang="zh-CN" sz="2400" b="1" dirty="0" err="1" smtClean="0">
                <a:latin typeface="Times" pitchFamily="18" charset="0"/>
              </a:rPr>
              <a:t>IoT</a:t>
            </a:r>
            <a:r>
              <a:rPr lang="en-US" altLang="zh-CN" sz="2400" b="1" dirty="0" smtClean="0">
                <a:latin typeface="Times" pitchFamily="18" charset="0"/>
              </a:rPr>
              <a:t> in 11ax [1]</a:t>
            </a:r>
          </a:p>
          <a:p>
            <a:pPr marL="342900" lvl="1" indent="-342900">
              <a:spcBef>
                <a:spcPts val="600"/>
              </a:spcBef>
              <a:spcAft>
                <a:spcPts val="600"/>
              </a:spcAft>
              <a:buFontTx/>
              <a:buChar char="•"/>
            </a:pPr>
            <a:r>
              <a:rPr lang="en-US" altLang="zh-CN" sz="2400" b="1" dirty="0" smtClean="0">
                <a:latin typeface="Times" pitchFamily="18" charset="0"/>
              </a:rPr>
              <a:t>We also outlined three main pillars that need to be taken into consideration in order to effectively support </a:t>
            </a:r>
            <a:r>
              <a:rPr lang="en-US" altLang="zh-CN" sz="2400" b="1" dirty="0" err="1" smtClean="0">
                <a:latin typeface="Times" pitchFamily="18" charset="0"/>
              </a:rPr>
              <a:t>IoT</a:t>
            </a:r>
            <a:r>
              <a:rPr lang="en-US" altLang="zh-CN" sz="2400" b="1" dirty="0" smtClean="0">
                <a:latin typeface="Times" pitchFamily="18" charset="0"/>
              </a:rPr>
              <a:t> in 11ax:</a:t>
            </a:r>
          </a:p>
          <a:p>
            <a:pPr marL="685800" lvl="2" indent="-342900">
              <a:spcBef>
                <a:spcPts val="600"/>
              </a:spcBef>
              <a:spcAft>
                <a:spcPts val="600"/>
              </a:spcAft>
            </a:pPr>
            <a:r>
              <a:rPr lang="en-US" altLang="zh-CN" sz="2200" b="1" dirty="0" smtClean="0">
                <a:latin typeface="Times" pitchFamily="18" charset="0"/>
              </a:rPr>
              <a:t>Number of Devices</a:t>
            </a:r>
          </a:p>
          <a:p>
            <a:pPr marL="685800" lvl="2" indent="-342900">
              <a:spcBef>
                <a:spcPts val="600"/>
              </a:spcBef>
              <a:spcAft>
                <a:spcPts val="600"/>
              </a:spcAft>
            </a:pPr>
            <a:r>
              <a:rPr lang="en-US" altLang="zh-CN" sz="2200" b="1" dirty="0" smtClean="0">
                <a:latin typeface="Times" pitchFamily="18" charset="0"/>
              </a:rPr>
              <a:t>Energy Consumption</a:t>
            </a:r>
          </a:p>
          <a:p>
            <a:pPr marL="685800" lvl="2" indent="-342900">
              <a:spcBef>
                <a:spcPts val="600"/>
              </a:spcBef>
              <a:spcAft>
                <a:spcPts val="600"/>
              </a:spcAft>
            </a:pPr>
            <a:r>
              <a:rPr lang="en-US" altLang="zh-CN" sz="2200" b="1" dirty="0" smtClean="0">
                <a:latin typeface="Times" pitchFamily="18" charset="0"/>
              </a:rPr>
              <a:t>Range Extension</a:t>
            </a:r>
          </a:p>
          <a:p>
            <a:pPr marL="342900" lvl="1" indent="-342900">
              <a:spcBef>
                <a:spcPts val="600"/>
              </a:spcBef>
              <a:spcAft>
                <a:spcPts val="600"/>
              </a:spcAft>
              <a:buFontTx/>
              <a:buChar char="•"/>
            </a:pPr>
            <a:r>
              <a:rPr lang="en-US" altLang="zh-CN" sz="2400" b="1" dirty="0">
                <a:latin typeface="Times" pitchFamily="18" charset="0"/>
              </a:rPr>
              <a:t>In </a:t>
            </a:r>
            <a:r>
              <a:rPr lang="en-US" altLang="zh-CN" sz="2400" b="1" dirty="0" smtClean="0">
                <a:latin typeface="Times" pitchFamily="18" charset="0"/>
              </a:rPr>
              <a:t>this presentation we want to suggest essential requirements for efficient support of </a:t>
            </a:r>
            <a:r>
              <a:rPr lang="en-US" altLang="zh-CN" sz="2400" b="1" dirty="0" err="1" smtClean="0">
                <a:latin typeface="Times" pitchFamily="18" charset="0"/>
              </a:rPr>
              <a:t>IoT</a:t>
            </a:r>
            <a:r>
              <a:rPr lang="en-US" altLang="zh-CN" sz="2400" b="1" dirty="0" smtClean="0">
                <a:latin typeface="Times" pitchFamily="18" charset="0"/>
              </a:rPr>
              <a:t> in 11ax and their technological implications</a:t>
            </a:r>
            <a:endParaRPr lang="en-US" altLang="zh-CN" sz="2400" b="1" dirty="0">
              <a:latin typeface="Times" pitchFamily="18" charset="0"/>
            </a:endParaRP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3589831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dirty="0"/>
              <a:t>Co-Existence with OFDMA</a:t>
            </a:r>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sz="2400" dirty="0"/>
              <a:t>The OFDMA contribution to the FFT output is naturally </a:t>
            </a:r>
            <a:endParaRPr lang="en-US" sz="2400" dirty="0" smtClean="0"/>
          </a:p>
          <a:p>
            <a:pPr marL="342900" lvl="1" indent="-342900">
              <a:spcBef>
                <a:spcPts val="600"/>
              </a:spcBef>
              <a:spcAft>
                <a:spcPts val="600"/>
              </a:spcAft>
              <a:buFontTx/>
              <a:buChar char="•"/>
            </a:pPr>
            <a:endParaRPr lang="en-US" sz="2400" dirty="0"/>
          </a:p>
          <a:p>
            <a:pPr marL="342900" lvl="1" indent="-342900">
              <a:spcBef>
                <a:spcPts val="600"/>
              </a:spcBef>
              <a:spcAft>
                <a:spcPts val="600"/>
              </a:spcAft>
              <a:buFontTx/>
              <a:buChar char="•"/>
            </a:pPr>
            <a:endParaRPr lang="en-US" sz="2400" dirty="0" smtClean="0"/>
          </a:p>
          <a:p>
            <a:pPr marL="342900" lvl="1" indent="-342900">
              <a:spcBef>
                <a:spcPts val="600"/>
              </a:spcBef>
              <a:spcAft>
                <a:spcPts val="600"/>
              </a:spcAft>
              <a:buFontTx/>
              <a:buChar char="•"/>
            </a:pP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The SC contribution to the FFT output is</a:t>
            </a:r>
          </a:p>
          <a:p>
            <a:pPr marL="342900" lvl="1" indent="-342900">
              <a:spcBef>
                <a:spcPts val="600"/>
              </a:spcBef>
              <a:spcAft>
                <a:spcPts val="600"/>
              </a:spcAft>
              <a:buFontTx/>
              <a:buChar char="•"/>
            </a:pPr>
            <a:endParaRPr lang="en-US" sz="2400" dirty="0"/>
          </a:p>
        </p:txBody>
      </p:sp>
      <p:graphicFrame>
        <p:nvGraphicFramePr>
          <p:cNvPr id="2" name="Object 1"/>
          <p:cNvGraphicFramePr>
            <a:graphicFrameLocks noChangeAspect="1"/>
          </p:cNvGraphicFramePr>
          <p:nvPr>
            <p:extLst>
              <p:ext uri="{D42A27DB-BD31-4B8C-83A1-F6EECF244321}">
                <p14:modId xmlns:p14="http://schemas.microsoft.com/office/powerpoint/2010/main" val="3661579156"/>
              </p:ext>
            </p:extLst>
          </p:nvPr>
        </p:nvGraphicFramePr>
        <p:xfrm>
          <a:off x="3276600" y="2286000"/>
          <a:ext cx="2133600" cy="685800"/>
        </p:xfrm>
        <a:graphic>
          <a:graphicData uri="http://schemas.openxmlformats.org/presentationml/2006/ole">
            <mc:AlternateContent xmlns:mc="http://schemas.openxmlformats.org/markup-compatibility/2006">
              <mc:Choice xmlns:v="urn:schemas-microsoft-com:vml" Requires="v">
                <p:oleObj spid="_x0000_s5272" name="Equation" r:id="rId4" imgW="1422400" imgH="457200" progId="Equation.3">
                  <p:embed/>
                </p:oleObj>
              </mc:Choice>
              <mc:Fallback>
                <p:oleObj name="Equation" r:id="rId4" imgW="1422400" imgH="457200" progId="Equation.3">
                  <p:embed/>
                  <p:pic>
                    <p:nvPicPr>
                      <p:cNvPr id="0" name="Picture 1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2286000"/>
                        <a:ext cx="2133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319526034"/>
              </p:ext>
            </p:extLst>
          </p:nvPr>
        </p:nvGraphicFramePr>
        <p:xfrm>
          <a:off x="1600200" y="4038600"/>
          <a:ext cx="6267450" cy="2209800"/>
        </p:xfrm>
        <a:graphic>
          <a:graphicData uri="http://schemas.openxmlformats.org/presentationml/2006/ole">
            <mc:AlternateContent xmlns:mc="http://schemas.openxmlformats.org/markup-compatibility/2006">
              <mc:Choice xmlns:v="urn:schemas-microsoft-com:vml" Requires="v">
                <p:oleObj spid="_x0000_s5273" name="Equation" r:id="rId6" imgW="4178160" imgH="1473120" progId="Equation.3">
                  <p:embed/>
                </p:oleObj>
              </mc:Choice>
              <mc:Fallback>
                <p:oleObj name="Equation" r:id="rId6" imgW="4178160" imgH="1473120" progId="Equation.3">
                  <p:embed/>
                  <p:pic>
                    <p:nvPicPr>
                      <p:cNvPr id="0" name="Picture 14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4038600"/>
                        <a:ext cx="6267450"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Oval 9"/>
          <p:cNvSpPr/>
          <p:nvPr/>
        </p:nvSpPr>
        <p:spPr bwMode="auto">
          <a:xfrm>
            <a:off x="2514600" y="5105400"/>
            <a:ext cx="1162288" cy="1008112"/>
          </a:xfrm>
          <a:prstGeom prst="ellipse">
            <a:avLst/>
          </a:prstGeom>
          <a:noFill/>
          <a:ln w="158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11" name="Straight Arrow Connector 10"/>
          <p:cNvCxnSpPr/>
          <p:nvPr/>
        </p:nvCxnSpPr>
        <p:spPr bwMode="auto">
          <a:xfrm flipV="1">
            <a:off x="1878108" y="5796905"/>
            <a:ext cx="603418" cy="267281"/>
          </a:xfrm>
          <a:prstGeom prst="straightConnector1">
            <a:avLst/>
          </a:prstGeom>
          <a:noFill/>
          <a:ln w="158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 name="Object 11"/>
          <p:cNvGraphicFramePr>
            <a:graphicFrameLocks noChangeAspect="1"/>
          </p:cNvGraphicFramePr>
          <p:nvPr>
            <p:extLst>
              <p:ext uri="{D42A27DB-BD31-4B8C-83A1-F6EECF244321}">
                <p14:modId xmlns:p14="http://schemas.microsoft.com/office/powerpoint/2010/main" val="161728422"/>
              </p:ext>
            </p:extLst>
          </p:nvPr>
        </p:nvGraphicFramePr>
        <p:xfrm>
          <a:off x="1184527" y="5875640"/>
          <a:ext cx="519545" cy="219364"/>
        </p:xfrm>
        <a:graphic>
          <a:graphicData uri="http://schemas.openxmlformats.org/presentationml/2006/ole">
            <mc:AlternateContent xmlns:mc="http://schemas.openxmlformats.org/markup-compatibility/2006">
              <mc:Choice xmlns:v="urn:schemas-microsoft-com:vml" Requires="v">
                <p:oleObj spid="_x0000_s5274" name="Equation" r:id="rId8" imgW="571320" imgH="241200" progId="Equation.3">
                  <p:embed/>
                </p:oleObj>
              </mc:Choice>
              <mc:Fallback>
                <p:oleObj name="Equation" r:id="rId8" imgW="571320" imgH="241200" progId="Equation.3">
                  <p:embed/>
                  <p:pic>
                    <p:nvPicPr>
                      <p:cNvPr id="0" name="Picture 1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4527" y="5875640"/>
                        <a:ext cx="519545" cy="2193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062557822"/>
              </p:ext>
            </p:extLst>
          </p:nvPr>
        </p:nvGraphicFramePr>
        <p:xfrm>
          <a:off x="2407589" y="6130111"/>
          <a:ext cx="184727" cy="150091"/>
        </p:xfrm>
        <a:graphic>
          <a:graphicData uri="http://schemas.openxmlformats.org/presentationml/2006/ole">
            <mc:AlternateContent xmlns:mc="http://schemas.openxmlformats.org/markup-compatibility/2006">
              <mc:Choice xmlns:v="urn:schemas-microsoft-com:vml" Requires="v">
                <p:oleObj spid="_x0000_s5275" name="Equation" r:id="rId10" imgW="203040" imgH="164880" progId="Equation.3">
                  <p:embed/>
                </p:oleObj>
              </mc:Choice>
              <mc:Fallback>
                <p:oleObj name="Equation" r:id="rId10" imgW="203040" imgH="164880" progId="Equation.3">
                  <p:embed/>
                  <p:pic>
                    <p:nvPicPr>
                      <p:cNvPr id="0" name="Picture 14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07589" y="6130111"/>
                        <a:ext cx="184727" cy="1500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p14="http://schemas.microsoft.com/office/powerpoint/2010/main">
        <mc:Choice Requires="p14">
          <p:contentPart p14:bwMode="auto" r:id="rId12">
            <p14:nvContentPartPr>
              <p14:cNvPr id="14" name="Ink 13"/>
              <p14:cNvContentPartPr/>
              <p14:nvPr/>
            </p14:nvContentPartPr>
            <p14:xfrm>
              <a:off x="4555890" y="4640303"/>
              <a:ext cx="1580400" cy="323280"/>
            </p14:xfrm>
          </p:contentPart>
        </mc:Choice>
        <mc:Fallback xmlns="">
          <p:pic>
            <p:nvPicPr>
              <p:cNvPr id="14" name="Ink 13"/>
              <p:cNvPicPr/>
              <p:nvPr/>
            </p:nvPicPr>
            <p:blipFill>
              <a:blip r:embed="rId13" cstate="print"/>
              <a:stretch>
                <a:fillRect/>
              </a:stretch>
            </p:blipFill>
            <p:spPr>
              <a:xfrm>
                <a:off x="4548690" y="4633463"/>
                <a:ext cx="1594080" cy="338040"/>
              </a:xfrm>
              <a:prstGeom prst="rect">
                <a:avLst/>
              </a:prstGeom>
            </p:spPr>
          </p:pic>
        </mc:Fallback>
      </mc:AlternateContent>
      <p:sp>
        <p:nvSpPr>
          <p:cNvPr id="15" name="Rectangle 14"/>
          <p:cNvSpPr/>
          <p:nvPr/>
        </p:nvSpPr>
        <p:spPr>
          <a:xfrm>
            <a:off x="1055158" y="6064186"/>
            <a:ext cx="1323498" cy="261610"/>
          </a:xfrm>
          <a:prstGeom prst="rect">
            <a:avLst/>
          </a:prstGeom>
        </p:spPr>
        <p:txBody>
          <a:bodyPr wrap="none">
            <a:spAutoFit/>
          </a:bodyPr>
          <a:lstStyle/>
          <a:p>
            <a:r>
              <a:rPr lang="en-US" sz="1100" dirty="0" smtClean="0">
                <a:solidFill>
                  <a:schemeClr val="tx1">
                    <a:lumMod val="75000"/>
                    <a:lumOff val="25000"/>
                  </a:schemeClr>
                </a:solidFill>
                <a:latin typeface="Arial Unicode MS" pitchFamily="34" charset="-128"/>
                <a:ea typeface="Arial Unicode MS" pitchFamily="34" charset="-128"/>
                <a:cs typeface="Arial Unicode MS" pitchFamily="34" charset="-128"/>
              </a:rPr>
              <a:t>Periodic with period </a:t>
            </a:r>
            <a:endParaRPr lang="en-US" sz="1100" dirty="0"/>
          </a:p>
        </p:txBody>
      </p:sp>
    </p:spTree>
    <p:extLst>
      <p:ext uri="{BB962C8B-B14F-4D97-AF65-F5344CB8AC3E}">
        <p14:creationId xmlns:p14="http://schemas.microsoft.com/office/powerpoint/2010/main" val="1943557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dirty="0"/>
              <a:t>Co-Existence with OFDMA</a:t>
            </a:r>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sz="2400" dirty="0"/>
              <a:t>So in total we have the following FFT output*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a:t>which of course implies full </a:t>
            </a:r>
            <a:r>
              <a:rPr lang="en-US" sz="2400" dirty="0" err="1"/>
              <a:t>orthogonality</a:t>
            </a:r>
            <a:r>
              <a:rPr lang="en-US" sz="2400" dirty="0"/>
              <a:t> between the SC and the OFDMA components</a:t>
            </a:r>
          </a:p>
          <a:p>
            <a:pPr marL="342900" lvl="1" indent="-342900">
              <a:spcBef>
                <a:spcPts val="600"/>
              </a:spcBef>
              <a:spcAft>
                <a:spcPts val="600"/>
              </a:spcAft>
              <a:buFontTx/>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1705681276"/>
              </p:ext>
            </p:extLst>
          </p:nvPr>
        </p:nvGraphicFramePr>
        <p:xfrm>
          <a:off x="2590800" y="2362200"/>
          <a:ext cx="3295650" cy="762000"/>
        </p:xfrm>
        <a:graphic>
          <a:graphicData uri="http://schemas.openxmlformats.org/presentationml/2006/ole">
            <mc:AlternateContent xmlns:mc="http://schemas.openxmlformats.org/markup-compatibility/2006">
              <mc:Choice xmlns:v="urn:schemas-microsoft-com:vml" Requires="v">
                <p:oleObj spid="_x0000_s6443" name="Equation" r:id="rId4" imgW="2197100" imgH="508000" progId="Equation.3">
                  <p:embed/>
                </p:oleObj>
              </mc:Choice>
              <mc:Fallback>
                <p:oleObj name="Equation" r:id="rId4" imgW="2197100" imgH="508000" progId="Equation.3">
                  <p:embed/>
                  <p:pic>
                    <p:nvPicPr>
                      <p:cNvPr id="0" name="Picture 27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2362200"/>
                        <a:ext cx="329565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Connector 15"/>
          <p:cNvCxnSpPr/>
          <p:nvPr/>
        </p:nvCxnSpPr>
        <p:spPr bwMode="auto">
          <a:xfrm>
            <a:off x="653033" y="5761630"/>
            <a:ext cx="186609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16"/>
          <p:cNvSpPr/>
          <p:nvPr/>
        </p:nvSpPr>
        <p:spPr>
          <a:xfrm>
            <a:off x="609600" y="5756608"/>
            <a:ext cx="1821332"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channels we have</a:t>
            </a:r>
            <a:endParaRPr lang="en-US" dirty="0"/>
          </a:p>
        </p:txBody>
      </p:sp>
      <p:graphicFrame>
        <p:nvGraphicFramePr>
          <p:cNvPr id="18" name="Object 17"/>
          <p:cNvGraphicFramePr>
            <a:graphicFrameLocks noChangeAspect="1"/>
          </p:cNvGraphicFramePr>
          <p:nvPr>
            <p:extLst>
              <p:ext uri="{D42A27DB-BD31-4B8C-83A1-F6EECF244321}">
                <p14:modId xmlns:p14="http://schemas.microsoft.com/office/powerpoint/2010/main" val="183872778"/>
              </p:ext>
            </p:extLst>
          </p:nvPr>
        </p:nvGraphicFramePr>
        <p:xfrm>
          <a:off x="743296" y="5969000"/>
          <a:ext cx="2438401" cy="508000"/>
        </p:xfrm>
        <a:graphic>
          <a:graphicData uri="http://schemas.openxmlformats.org/presentationml/2006/ole">
            <mc:AlternateContent xmlns:mc="http://schemas.openxmlformats.org/markup-compatibility/2006">
              <mc:Choice xmlns:v="urn:schemas-microsoft-com:vml" Requires="v">
                <p:oleObj spid="_x0000_s6444" name="Equation" r:id="rId6" imgW="2438280" imgH="507960" progId="Equation.3">
                  <p:embed/>
                </p:oleObj>
              </mc:Choice>
              <mc:Fallback>
                <p:oleObj name="Equation" r:id="rId6" imgW="2438280" imgH="507960" progId="Equation.3">
                  <p:embed/>
                  <p:pic>
                    <p:nvPicPr>
                      <p:cNvPr id="0" name="Picture 27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3296" y="5969000"/>
                        <a:ext cx="2438401"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9" name="Group 17"/>
          <p:cNvGrpSpPr>
            <a:grpSpLocks/>
          </p:cNvGrpSpPr>
          <p:nvPr/>
        </p:nvGrpSpPr>
        <p:grpSpPr bwMode="auto">
          <a:xfrm>
            <a:off x="6147073" y="4659781"/>
            <a:ext cx="254000" cy="361950"/>
            <a:chOff x="2154" y="1979"/>
            <a:chExt cx="272" cy="362"/>
          </a:xfrm>
        </p:grpSpPr>
        <p:sp>
          <p:nvSpPr>
            <p:cNvPr id="20"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21"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22"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sp>
        <p:nvSpPr>
          <p:cNvPr id="23" name="Line 24"/>
          <p:cNvSpPr>
            <a:spLocks noChangeShapeType="1"/>
          </p:cNvSpPr>
          <p:nvPr/>
        </p:nvSpPr>
        <p:spPr bwMode="auto">
          <a:xfrm>
            <a:off x="6263655" y="5031256"/>
            <a:ext cx="509965" cy="0"/>
          </a:xfrm>
          <a:prstGeom prst="line">
            <a:avLst/>
          </a:prstGeom>
          <a:noFill/>
          <a:ln w="19050">
            <a:solidFill>
              <a:schemeClr val="tx1"/>
            </a:solidFill>
            <a:round/>
            <a:headEnd/>
            <a:tailEnd/>
          </a:ln>
        </p:spPr>
        <p:txBody>
          <a:bodyPr/>
          <a:lstStyle/>
          <a:p>
            <a:endParaRPr lang="en-US"/>
          </a:p>
        </p:txBody>
      </p:sp>
      <p:grpSp>
        <p:nvGrpSpPr>
          <p:cNvPr id="24" name="Group 23"/>
          <p:cNvGrpSpPr/>
          <p:nvPr/>
        </p:nvGrpSpPr>
        <p:grpSpPr>
          <a:xfrm flipH="1">
            <a:off x="3651871" y="4055627"/>
            <a:ext cx="576262" cy="576262"/>
            <a:chOff x="188913" y="3535237"/>
            <a:chExt cx="576262" cy="576262"/>
          </a:xfrm>
        </p:grpSpPr>
        <p:grpSp>
          <p:nvGrpSpPr>
            <p:cNvPr id="25" name="Group 52"/>
            <p:cNvGrpSpPr>
              <a:grpSpLocks/>
            </p:cNvGrpSpPr>
            <p:nvPr/>
          </p:nvGrpSpPr>
          <p:grpSpPr bwMode="auto">
            <a:xfrm rot="-2288667">
              <a:off x="188913" y="3535237"/>
              <a:ext cx="576262" cy="576262"/>
              <a:chOff x="2336" y="618"/>
              <a:chExt cx="544" cy="499"/>
            </a:xfrm>
          </p:grpSpPr>
          <p:sp>
            <p:nvSpPr>
              <p:cNvPr id="30" name="Oval 45"/>
              <p:cNvSpPr>
                <a:spLocks noChangeArrowheads="1"/>
              </p:cNvSpPr>
              <p:nvPr/>
            </p:nvSpPr>
            <p:spPr bwMode="auto">
              <a:xfrm>
                <a:off x="2562" y="754"/>
                <a:ext cx="137" cy="136"/>
              </a:xfrm>
              <a:prstGeom prst="ellipse">
                <a:avLst/>
              </a:prstGeom>
              <a:noFill/>
              <a:ln w="9525">
                <a:solidFill>
                  <a:schemeClr val="tx1"/>
                </a:solidFill>
                <a:round/>
                <a:headEnd/>
                <a:tailEnd/>
              </a:ln>
            </p:spPr>
            <p:txBody>
              <a:bodyPr wrap="none" anchor="ctr"/>
              <a:lstStyle/>
              <a:p>
                <a:endParaRPr lang="en-US"/>
              </a:p>
            </p:txBody>
          </p:sp>
          <p:sp>
            <p:nvSpPr>
              <p:cNvPr id="31" name="Oval 46"/>
              <p:cNvSpPr>
                <a:spLocks noChangeArrowheads="1"/>
              </p:cNvSpPr>
              <p:nvPr/>
            </p:nvSpPr>
            <p:spPr bwMode="auto">
              <a:xfrm>
                <a:off x="2517" y="709"/>
                <a:ext cx="227" cy="227"/>
              </a:xfrm>
              <a:prstGeom prst="ellipse">
                <a:avLst/>
              </a:prstGeom>
              <a:noFill/>
              <a:ln w="9525">
                <a:solidFill>
                  <a:schemeClr val="tx1"/>
                </a:solidFill>
                <a:round/>
                <a:headEnd/>
                <a:tailEnd/>
              </a:ln>
            </p:spPr>
            <p:txBody>
              <a:bodyPr wrap="none" anchor="ctr"/>
              <a:lstStyle/>
              <a:p>
                <a:endParaRPr lang="en-US"/>
              </a:p>
            </p:txBody>
          </p:sp>
          <p:sp>
            <p:nvSpPr>
              <p:cNvPr id="32" name="Oval 47"/>
              <p:cNvSpPr>
                <a:spLocks noChangeArrowheads="1"/>
              </p:cNvSpPr>
              <p:nvPr/>
            </p:nvSpPr>
            <p:spPr bwMode="auto">
              <a:xfrm>
                <a:off x="2472" y="663"/>
                <a:ext cx="318" cy="317"/>
              </a:xfrm>
              <a:prstGeom prst="ellipse">
                <a:avLst/>
              </a:prstGeom>
              <a:noFill/>
              <a:ln w="9525">
                <a:solidFill>
                  <a:schemeClr val="tx1"/>
                </a:solidFill>
                <a:round/>
                <a:headEnd/>
                <a:tailEnd/>
              </a:ln>
            </p:spPr>
            <p:txBody>
              <a:bodyPr wrap="none" anchor="ctr"/>
              <a:lstStyle/>
              <a:p>
                <a:endParaRPr lang="en-US"/>
              </a:p>
            </p:txBody>
          </p:sp>
          <p:sp>
            <p:nvSpPr>
              <p:cNvPr id="33" name="Oval 49"/>
              <p:cNvSpPr>
                <a:spLocks noChangeArrowheads="1"/>
              </p:cNvSpPr>
              <p:nvPr/>
            </p:nvSpPr>
            <p:spPr bwMode="auto">
              <a:xfrm>
                <a:off x="2426" y="618"/>
                <a:ext cx="408" cy="408"/>
              </a:xfrm>
              <a:prstGeom prst="ellipse">
                <a:avLst/>
              </a:prstGeom>
              <a:noFill/>
              <a:ln w="9525">
                <a:solidFill>
                  <a:schemeClr val="tx1"/>
                </a:solidFill>
                <a:round/>
                <a:headEnd/>
                <a:tailEnd/>
              </a:ln>
            </p:spPr>
            <p:txBody>
              <a:bodyPr wrap="none" anchor="ctr"/>
              <a:lstStyle/>
              <a:p>
                <a:endParaRPr lang="en-US"/>
              </a:p>
            </p:txBody>
          </p:sp>
          <p:sp>
            <p:nvSpPr>
              <p:cNvPr id="34" name="Rectangle 50"/>
              <p:cNvSpPr>
                <a:spLocks noChangeArrowheads="1"/>
              </p:cNvSpPr>
              <p:nvPr/>
            </p:nvSpPr>
            <p:spPr bwMode="auto">
              <a:xfrm>
                <a:off x="2653" y="618"/>
                <a:ext cx="227" cy="499"/>
              </a:xfrm>
              <a:prstGeom prst="rect">
                <a:avLst/>
              </a:prstGeom>
              <a:solidFill>
                <a:schemeClr val="bg1"/>
              </a:solidFill>
              <a:ln w="9525">
                <a:noFill/>
                <a:miter lim="800000"/>
                <a:headEnd/>
                <a:tailEnd/>
              </a:ln>
            </p:spPr>
            <p:txBody>
              <a:bodyPr wrap="none" anchor="ctr"/>
              <a:lstStyle/>
              <a:p>
                <a:endParaRPr lang="en-US"/>
              </a:p>
            </p:txBody>
          </p:sp>
          <p:sp>
            <p:nvSpPr>
              <p:cNvPr id="35" name="Rectangle 51"/>
              <p:cNvSpPr>
                <a:spLocks noChangeArrowheads="1"/>
              </p:cNvSpPr>
              <p:nvPr/>
            </p:nvSpPr>
            <p:spPr bwMode="auto">
              <a:xfrm>
                <a:off x="2336" y="845"/>
                <a:ext cx="544" cy="272"/>
              </a:xfrm>
              <a:prstGeom prst="rect">
                <a:avLst/>
              </a:prstGeom>
              <a:solidFill>
                <a:schemeClr val="bg1"/>
              </a:solidFill>
              <a:ln w="9525">
                <a:noFill/>
                <a:miter lim="800000"/>
                <a:headEnd/>
                <a:tailEnd/>
              </a:ln>
            </p:spPr>
            <p:txBody>
              <a:bodyPr wrap="none" anchor="ctr"/>
              <a:lstStyle/>
              <a:p>
                <a:endParaRPr lang="en-US"/>
              </a:p>
            </p:txBody>
          </p:sp>
        </p:grpSp>
        <p:grpSp>
          <p:nvGrpSpPr>
            <p:cNvPr id="26" name="Group 17"/>
            <p:cNvGrpSpPr>
              <a:grpSpLocks/>
            </p:cNvGrpSpPr>
            <p:nvPr/>
          </p:nvGrpSpPr>
          <p:grpSpPr bwMode="auto">
            <a:xfrm>
              <a:off x="479425" y="3662237"/>
              <a:ext cx="254000" cy="361950"/>
              <a:chOff x="2154" y="1979"/>
              <a:chExt cx="272" cy="362"/>
            </a:xfrm>
          </p:grpSpPr>
          <p:sp>
            <p:nvSpPr>
              <p:cNvPr id="27"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28"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29"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grpSp>
      <p:sp>
        <p:nvSpPr>
          <p:cNvPr id="36" name="Rectangle 35"/>
          <p:cNvSpPr/>
          <p:nvPr/>
        </p:nvSpPr>
        <p:spPr>
          <a:xfrm>
            <a:off x="6781924" y="4384002"/>
            <a:ext cx="523230" cy="1223318"/>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Text Box 59"/>
          <p:cNvSpPr txBox="1">
            <a:spLocks noChangeArrowheads="1"/>
          </p:cNvSpPr>
          <p:nvPr/>
        </p:nvSpPr>
        <p:spPr bwMode="auto">
          <a:xfrm>
            <a:off x="6819528" y="4830457"/>
            <a:ext cx="485006" cy="277148"/>
          </a:xfrm>
          <a:prstGeom prst="rect">
            <a:avLst/>
          </a:prstGeom>
          <a:noFill/>
          <a:ln w="9525">
            <a:noFill/>
            <a:miter lim="800000"/>
            <a:headEnd/>
            <a:tailEnd/>
          </a:ln>
        </p:spPr>
        <p:txBody>
          <a:bodyPr wrap="square">
            <a:spAutoFit/>
          </a:bodyPr>
          <a:lstStyle/>
          <a:p>
            <a:pPr algn="l" rtl="0">
              <a:spcBef>
                <a:spcPct val="50000"/>
              </a:spcBef>
            </a:pPr>
            <a:r>
              <a:rPr lang="en-US" sz="1200" dirty="0" smtClean="0"/>
              <a:t>FFT</a:t>
            </a:r>
            <a:endParaRPr lang="en-US" sz="1200" dirty="0"/>
          </a:p>
        </p:txBody>
      </p:sp>
      <p:sp>
        <p:nvSpPr>
          <p:cNvPr id="38" name="Line 24"/>
          <p:cNvSpPr>
            <a:spLocks noChangeShapeType="1"/>
          </p:cNvSpPr>
          <p:nvPr/>
        </p:nvSpPr>
        <p:spPr bwMode="auto">
          <a:xfrm>
            <a:off x="3567688" y="4547725"/>
            <a:ext cx="237904" cy="0"/>
          </a:xfrm>
          <a:prstGeom prst="line">
            <a:avLst/>
          </a:prstGeom>
          <a:noFill/>
          <a:ln w="19050">
            <a:solidFill>
              <a:schemeClr val="tx1"/>
            </a:solidFill>
            <a:round/>
            <a:headEnd/>
            <a:tailEnd/>
          </a:ln>
        </p:spPr>
        <p:txBody>
          <a:bodyPr/>
          <a:lstStyle/>
          <a:p>
            <a:endParaRPr lang="en-US"/>
          </a:p>
        </p:txBody>
      </p:sp>
      <p:sp>
        <p:nvSpPr>
          <p:cNvPr id="39" name="Rectangle 38"/>
          <p:cNvSpPr/>
          <p:nvPr/>
        </p:nvSpPr>
        <p:spPr>
          <a:xfrm>
            <a:off x="3028819" y="4321218"/>
            <a:ext cx="523230" cy="453014"/>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0" name="Group 39"/>
          <p:cNvGrpSpPr/>
          <p:nvPr/>
        </p:nvGrpSpPr>
        <p:grpSpPr>
          <a:xfrm flipH="1">
            <a:off x="3642346" y="5017873"/>
            <a:ext cx="576262" cy="576262"/>
            <a:chOff x="188913" y="3535237"/>
            <a:chExt cx="576262" cy="576262"/>
          </a:xfrm>
        </p:grpSpPr>
        <p:grpSp>
          <p:nvGrpSpPr>
            <p:cNvPr id="41" name="Group 52"/>
            <p:cNvGrpSpPr>
              <a:grpSpLocks/>
            </p:cNvGrpSpPr>
            <p:nvPr/>
          </p:nvGrpSpPr>
          <p:grpSpPr bwMode="auto">
            <a:xfrm rot="-2288667">
              <a:off x="188913" y="3535237"/>
              <a:ext cx="576262" cy="576262"/>
              <a:chOff x="2336" y="618"/>
              <a:chExt cx="544" cy="499"/>
            </a:xfrm>
          </p:grpSpPr>
          <p:sp>
            <p:nvSpPr>
              <p:cNvPr id="46" name="Oval 45"/>
              <p:cNvSpPr>
                <a:spLocks noChangeArrowheads="1"/>
              </p:cNvSpPr>
              <p:nvPr/>
            </p:nvSpPr>
            <p:spPr bwMode="auto">
              <a:xfrm>
                <a:off x="2562" y="754"/>
                <a:ext cx="137" cy="136"/>
              </a:xfrm>
              <a:prstGeom prst="ellipse">
                <a:avLst/>
              </a:prstGeom>
              <a:noFill/>
              <a:ln w="9525">
                <a:solidFill>
                  <a:schemeClr val="tx1"/>
                </a:solidFill>
                <a:round/>
                <a:headEnd/>
                <a:tailEnd/>
              </a:ln>
            </p:spPr>
            <p:txBody>
              <a:bodyPr wrap="none" anchor="ctr"/>
              <a:lstStyle/>
              <a:p>
                <a:endParaRPr lang="en-US"/>
              </a:p>
            </p:txBody>
          </p:sp>
          <p:sp>
            <p:nvSpPr>
              <p:cNvPr id="47" name="Oval 46"/>
              <p:cNvSpPr>
                <a:spLocks noChangeArrowheads="1"/>
              </p:cNvSpPr>
              <p:nvPr/>
            </p:nvSpPr>
            <p:spPr bwMode="auto">
              <a:xfrm>
                <a:off x="2517" y="709"/>
                <a:ext cx="227" cy="227"/>
              </a:xfrm>
              <a:prstGeom prst="ellipse">
                <a:avLst/>
              </a:prstGeom>
              <a:noFill/>
              <a:ln w="9525">
                <a:solidFill>
                  <a:schemeClr val="tx1"/>
                </a:solidFill>
                <a:round/>
                <a:headEnd/>
                <a:tailEnd/>
              </a:ln>
            </p:spPr>
            <p:txBody>
              <a:bodyPr wrap="none" anchor="ctr"/>
              <a:lstStyle/>
              <a:p>
                <a:endParaRPr lang="en-US"/>
              </a:p>
            </p:txBody>
          </p:sp>
          <p:sp>
            <p:nvSpPr>
              <p:cNvPr id="48" name="Oval 47"/>
              <p:cNvSpPr>
                <a:spLocks noChangeArrowheads="1"/>
              </p:cNvSpPr>
              <p:nvPr/>
            </p:nvSpPr>
            <p:spPr bwMode="auto">
              <a:xfrm>
                <a:off x="2472" y="663"/>
                <a:ext cx="318" cy="317"/>
              </a:xfrm>
              <a:prstGeom prst="ellipse">
                <a:avLst/>
              </a:prstGeom>
              <a:noFill/>
              <a:ln w="9525">
                <a:solidFill>
                  <a:schemeClr val="tx1"/>
                </a:solidFill>
                <a:round/>
                <a:headEnd/>
                <a:tailEnd/>
              </a:ln>
            </p:spPr>
            <p:txBody>
              <a:bodyPr wrap="none" anchor="ctr"/>
              <a:lstStyle/>
              <a:p>
                <a:endParaRPr lang="en-US"/>
              </a:p>
            </p:txBody>
          </p:sp>
          <p:sp>
            <p:nvSpPr>
              <p:cNvPr id="49" name="Oval 49"/>
              <p:cNvSpPr>
                <a:spLocks noChangeArrowheads="1"/>
              </p:cNvSpPr>
              <p:nvPr/>
            </p:nvSpPr>
            <p:spPr bwMode="auto">
              <a:xfrm>
                <a:off x="2426" y="618"/>
                <a:ext cx="408" cy="408"/>
              </a:xfrm>
              <a:prstGeom prst="ellipse">
                <a:avLst/>
              </a:prstGeom>
              <a:noFill/>
              <a:ln w="9525">
                <a:solidFill>
                  <a:schemeClr val="tx1"/>
                </a:solidFill>
                <a:round/>
                <a:headEnd/>
                <a:tailEnd/>
              </a:ln>
            </p:spPr>
            <p:txBody>
              <a:bodyPr wrap="none" anchor="ctr"/>
              <a:lstStyle/>
              <a:p>
                <a:endParaRPr lang="en-US"/>
              </a:p>
            </p:txBody>
          </p:sp>
          <p:sp>
            <p:nvSpPr>
              <p:cNvPr id="50" name="Rectangle 50"/>
              <p:cNvSpPr>
                <a:spLocks noChangeArrowheads="1"/>
              </p:cNvSpPr>
              <p:nvPr/>
            </p:nvSpPr>
            <p:spPr bwMode="auto">
              <a:xfrm>
                <a:off x="2653" y="618"/>
                <a:ext cx="227" cy="499"/>
              </a:xfrm>
              <a:prstGeom prst="rect">
                <a:avLst/>
              </a:prstGeom>
              <a:solidFill>
                <a:schemeClr val="bg1"/>
              </a:solidFill>
              <a:ln w="9525">
                <a:noFill/>
                <a:miter lim="800000"/>
                <a:headEnd/>
                <a:tailEnd/>
              </a:ln>
            </p:spPr>
            <p:txBody>
              <a:bodyPr wrap="none" anchor="ctr"/>
              <a:lstStyle/>
              <a:p>
                <a:endParaRPr lang="en-US"/>
              </a:p>
            </p:txBody>
          </p:sp>
          <p:sp>
            <p:nvSpPr>
              <p:cNvPr id="51" name="Rectangle 51"/>
              <p:cNvSpPr>
                <a:spLocks noChangeArrowheads="1"/>
              </p:cNvSpPr>
              <p:nvPr/>
            </p:nvSpPr>
            <p:spPr bwMode="auto">
              <a:xfrm>
                <a:off x="2336" y="845"/>
                <a:ext cx="544" cy="272"/>
              </a:xfrm>
              <a:prstGeom prst="rect">
                <a:avLst/>
              </a:prstGeom>
              <a:solidFill>
                <a:schemeClr val="bg1"/>
              </a:solidFill>
              <a:ln w="9525">
                <a:noFill/>
                <a:miter lim="800000"/>
                <a:headEnd/>
                <a:tailEnd/>
              </a:ln>
            </p:spPr>
            <p:txBody>
              <a:bodyPr wrap="none" anchor="ctr"/>
              <a:lstStyle/>
              <a:p>
                <a:endParaRPr lang="en-US"/>
              </a:p>
            </p:txBody>
          </p:sp>
        </p:grpSp>
        <p:grpSp>
          <p:nvGrpSpPr>
            <p:cNvPr id="42" name="Group 17"/>
            <p:cNvGrpSpPr>
              <a:grpSpLocks/>
            </p:cNvGrpSpPr>
            <p:nvPr/>
          </p:nvGrpSpPr>
          <p:grpSpPr bwMode="auto">
            <a:xfrm>
              <a:off x="479425" y="3662237"/>
              <a:ext cx="254000" cy="361950"/>
              <a:chOff x="2154" y="1979"/>
              <a:chExt cx="272" cy="362"/>
            </a:xfrm>
          </p:grpSpPr>
          <p:sp>
            <p:nvSpPr>
              <p:cNvPr id="43"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44"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45"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grpSp>
      <p:sp>
        <p:nvSpPr>
          <p:cNvPr id="52" name="Line 24"/>
          <p:cNvSpPr>
            <a:spLocks noChangeShapeType="1"/>
          </p:cNvSpPr>
          <p:nvPr/>
        </p:nvSpPr>
        <p:spPr bwMode="auto">
          <a:xfrm>
            <a:off x="3558163" y="5509971"/>
            <a:ext cx="237904" cy="0"/>
          </a:xfrm>
          <a:prstGeom prst="line">
            <a:avLst/>
          </a:prstGeom>
          <a:noFill/>
          <a:ln w="19050">
            <a:solidFill>
              <a:schemeClr val="tx1"/>
            </a:solidFill>
            <a:round/>
            <a:headEnd/>
            <a:tailEnd/>
          </a:ln>
        </p:spPr>
        <p:txBody>
          <a:bodyPr/>
          <a:lstStyle/>
          <a:p>
            <a:endParaRPr lang="en-US"/>
          </a:p>
        </p:txBody>
      </p:sp>
      <p:sp>
        <p:nvSpPr>
          <p:cNvPr id="53" name="Rectangle 52"/>
          <p:cNvSpPr/>
          <p:nvPr/>
        </p:nvSpPr>
        <p:spPr>
          <a:xfrm>
            <a:off x="2819400" y="5283464"/>
            <a:ext cx="723124" cy="453014"/>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Text Box 59"/>
          <p:cNvSpPr txBox="1">
            <a:spLocks noChangeArrowheads="1"/>
          </p:cNvSpPr>
          <p:nvPr/>
        </p:nvSpPr>
        <p:spPr bwMode="auto">
          <a:xfrm>
            <a:off x="2970071" y="4290060"/>
            <a:ext cx="565365" cy="276999"/>
          </a:xfrm>
          <a:prstGeom prst="rect">
            <a:avLst/>
          </a:prstGeom>
          <a:noFill/>
          <a:ln w="9525">
            <a:noFill/>
            <a:miter lim="800000"/>
            <a:headEnd/>
            <a:tailEnd/>
          </a:ln>
        </p:spPr>
        <p:txBody>
          <a:bodyPr wrap="square">
            <a:spAutoFit/>
          </a:bodyPr>
          <a:lstStyle/>
          <a:p>
            <a:pPr algn="ctr" rtl="0">
              <a:spcBef>
                <a:spcPct val="50000"/>
              </a:spcBef>
            </a:pPr>
            <a:r>
              <a:rPr lang="en-US" sz="1200" dirty="0" smtClean="0"/>
              <a:t>SC </a:t>
            </a:r>
            <a:r>
              <a:rPr lang="en-US" sz="1200" dirty="0" err="1" smtClean="0"/>
              <a:t>Tx</a:t>
            </a:r>
            <a:endParaRPr lang="en-US" sz="1200" dirty="0"/>
          </a:p>
        </p:txBody>
      </p:sp>
      <p:sp>
        <p:nvSpPr>
          <p:cNvPr id="55" name="Text Box 59"/>
          <p:cNvSpPr txBox="1">
            <a:spLocks noChangeArrowheads="1"/>
          </p:cNvSpPr>
          <p:nvPr/>
        </p:nvSpPr>
        <p:spPr bwMode="auto">
          <a:xfrm>
            <a:off x="2819400" y="5257800"/>
            <a:ext cx="786957" cy="461665"/>
          </a:xfrm>
          <a:prstGeom prst="rect">
            <a:avLst/>
          </a:prstGeom>
          <a:noFill/>
          <a:ln w="9525">
            <a:noFill/>
            <a:miter lim="800000"/>
            <a:headEnd/>
            <a:tailEnd/>
          </a:ln>
        </p:spPr>
        <p:txBody>
          <a:bodyPr wrap="square">
            <a:spAutoFit/>
          </a:bodyPr>
          <a:lstStyle/>
          <a:p>
            <a:pPr algn="ctr" rtl="0">
              <a:spcBef>
                <a:spcPct val="50000"/>
              </a:spcBef>
            </a:pPr>
            <a:r>
              <a:rPr lang="en-US" sz="1200" dirty="0" smtClean="0"/>
              <a:t>OFDMA </a:t>
            </a:r>
            <a:r>
              <a:rPr lang="en-US" sz="1200" dirty="0" err="1" smtClean="0"/>
              <a:t>Tx</a:t>
            </a:r>
            <a:endParaRPr lang="en-US" sz="1200" dirty="0"/>
          </a:p>
        </p:txBody>
      </p:sp>
      <p:sp>
        <p:nvSpPr>
          <p:cNvPr id="56" name="Line 24"/>
          <p:cNvSpPr>
            <a:spLocks noChangeShapeType="1"/>
          </p:cNvSpPr>
          <p:nvPr/>
        </p:nvSpPr>
        <p:spPr bwMode="auto">
          <a:xfrm>
            <a:off x="7304534" y="4521590"/>
            <a:ext cx="288925" cy="0"/>
          </a:xfrm>
          <a:prstGeom prst="line">
            <a:avLst/>
          </a:prstGeom>
          <a:noFill/>
          <a:ln w="19050">
            <a:solidFill>
              <a:schemeClr val="tx1"/>
            </a:solidFill>
            <a:round/>
            <a:headEnd/>
            <a:tailEnd/>
          </a:ln>
        </p:spPr>
        <p:txBody>
          <a:bodyPr/>
          <a:lstStyle/>
          <a:p>
            <a:endParaRPr lang="en-US"/>
          </a:p>
        </p:txBody>
      </p:sp>
      <p:cxnSp>
        <p:nvCxnSpPr>
          <p:cNvPr id="57" name="Straight Arrow Connector 56"/>
          <p:cNvCxnSpPr/>
          <p:nvPr/>
        </p:nvCxnSpPr>
        <p:spPr bwMode="auto">
          <a:xfrm>
            <a:off x="4269589" y="4250617"/>
            <a:ext cx="1830752" cy="466314"/>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flipV="1">
            <a:off x="4269589" y="4784922"/>
            <a:ext cx="1830752" cy="427942"/>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9" name="Object 58"/>
          <p:cNvGraphicFramePr>
            <a:graphicFrameLocks noChangeAspect="1"/>
          </p:cNvGraphicFramePr>
          <p:nvPr>
            <p:extLst>
              <p:ext uri="{D42A27DB-BD31-4B8C-83A1-F6EECF244321}">
                <p14:modId xmlns:p14="http://schemas.microsoft.com/office/powerpoint/2010/main" val="3547246205"/>
              </p:ext>
            </p:extLst>
          </p:nvPr>
        </p:nvGraphicFramePr>
        <p:xfrm>
          <a:off x="4714280" y="4029075"/>
          <a:ext cx="1255713" cy="379412"/>
        </p:xfrm>
        <a:graphic>
          <a:graphicData uri="http://schemas.openxmlformats.org/presentationml/2006/ole">
            <mc:AlternateContent xmlns:mc="http://schemas.openxmlformats.org/markup-compatibility/2006">
              <mc:Choice xmlns:v="urn:schemas-microsoft-com:vml" Requires="v">
                <p:oleObj spid="_x0000_s6445" name="Equation" r:id="rId8" imgW="1473120" imgH="444240" progId="Equation.3">
                  <p:embed/>
                </p:oleObj>
              </mc:Choice>
              <mc:Fallback>
                <p:oleObj name="Equation" r:id="rId8" imgW="1473120" imgH="444240" progId="Equation.3">
                  <p:embed/>
                  <p:pic>
                    <p:nvPicPr>
                      <p:cNvPr id="0" name="Picture 27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4280" y="4029075"/>
                        <a:ext cx="1255713" cy="379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854749128"/>
              </p:ext>
            </p:extLst>
          </p:nvPr>
        </p:nvGraphicFramePr>
        <p:xfrm>
          <a:off x="4690385" y="5085820"/>
          <a:ext cx="935037" cy="395288"/>
        </p:xfrm>
        <a:graphic>
          <a:graphicData uri="http://schemas.openxmlformats.org/presentationml/2006/ole">
            <mc:AlternateContent xmlns:mc="http://schemas.openxmlformats.org/markup-compatibility/2006">
              <mc:Choice xmlns:v="urn:schemas-microsoft-com:vml" Requires="v">
                <p:oleObj spid="_x0000_s6446" name="Equation" r:id="rId10" imgW="1079280" imgH="457200" progId="Equation.3">
                  <p:embed/>
                </p:oleObj>
              </mc:Choice>
              <mc:Fallback>
                <p:oleObj name="Equation" r:id="rId10" imgW="1079280" imgH="457200" progId="Equation.3">
                  <p:embed/>
                  <p:pic>
                    <p:nvPicPr>
                      <p:cNvPr id="0" name="Picture 2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90385" y="5085820"/>
                        <a:ext cx="935037"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val="295010222"/>
              </p:ext>
            </p:extLst>
          </p:nvPr>
        </p:nvGraphicFramePr>
        <p:xfrm>
          <a:off x="7439471" y="4603947"/>
          <a:ext cx="65087" cy="161925"/>
        </p:xfrm>
        <a:graphic>
          <a:graphicData uri="http://schemas.openxmlformats.org/presentationml/2006/ole">
            <mc:AlternateContent xmlns:mc="http://schemas.openxmlformats.org/markup-compatibility/2006">
              <mc:Choice xmlns:v="urn:schemas-microsoft-com:vml" Requires="v">
                <p:oleObj spid="_x0000_s6447" name="Equation" r:id="rId12" imgW="75960" imgH="190440" progId="Equation.3">
                  <p:embed/>
                </p:oleObj>
              </mc:Choice>
              <mc:Fallback>
                <p:oleObj name="Equation" r:id="rId12" imgW="75960" imgH="190440" progId="Equation.3">
                  <p:embed/>
                  <p:pic>
                    <p:nvPicPr>
                      <p:cNvPr id="0" name="Picture 27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39471" y="4603947"/>
                        <a:ext cx="65087"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 name="Line 24"/>
          <p:cNvSpPr>
            <a:spLocks noChangeShapeType="1"/>
          </p:cNvSpPr>
          <p:nvPr/>
        </p:nvSpPr>
        <p:spPr bwMode="auto">
          <a:xfrm>
            <a:off x="7304534" y="4558208"/>
            <a:ext cx="288925" cy="0"/>
          </a:xfrm>
          <a:prstGeom prst="line">
            <a:avLst/>
          </a:prstGeom>
          <a:noFill/>
          <a:ln w="19050">
            <a:solidFill>
              <a:schemeClr val="tx1"/>
            </a:solidFill>
            <a:round/>
            <a:headEnd/>
            <a:tailEnd/>
          </a:ln>
        </p:spPr>
        <p:txBody>
          <a:bodyPr/>
          <a:lstStyle/>
          <a:p>
            <a:endParaRPr lang="en-US"/>
          </a:p>
        </p:txBody>
      </p:sp>
      <p:sp>
        <p:nvSpPr>
          <p:cNvPr id="63" name="Line 24"/>
          <p:cNvSpPr>
            <a:spLocks noChangeShapeType="1"/>
          </p:cNvSpPr>
          <p:nvPr/>
        </p:nvSpPr>
        <p:spPr bwMode="auto">
          <a:xfrm>
            <a:off x="7307647" y="4774232"/>
            <a:ext cx="288925" cy="0"/>
          </a:xfrm>
          <a:prstGeom prst="line">
            <a:avLst/>
          </a:prstGeom>
          <a:noFill/>
          <a:ln w="19050">
            <a:solidFill>
              <a:schemeClr val="tx1"/>
            </a:solidFill>
            <a:round/>
            <a:headEnd/>
            <a:tailEnd/>
          </a:ln>
        </p:spPr>
        <p:txBody>
          <a:bodyPr/>
          <a:lstStyle/>
          <a:p>
            <a:endParaRPr lang="en-US"/>
          </a:p>
        </p:txBody>
      </p:sp>
      <p:sp>
        <p:nvSpPr>
          <p:cNvPr id="64" name="Line 24"/>
          <p:cNvSpPr>
            <a:spLocks noChangeShapeType="1"/>
          </p:cNvSpPr>
          <p:nvPr/>
        </p:nvSpPr>
        <p:spPr bwMode="auto">
          <a:xfrm>
            <a:off x="7309251" y="5152946"/>
            <a:ext cx="288925" cy="0"/>
          </a:xfrm>
          <a:prstGeom prst="line">
            <a:avLst/>
          </a:prstGeom>
          <a:noFill/>
          <a:ln w="19050">
            <a:solidFill>
              <a:schemeClr val="tx1"/>
            </a:solidFill>
            <a:round/>
            <a:headEnd/>
            <a:tailEnd/>
          </a:ln>
        </p:spPr>
        <p:txBody>
          <a:bodyPr/>
          <a:lstStyle/>
          <a:p>
            <a:endParaRPr lang="en-US"/>
          </a:p>
        </p:txBody>
      </p:sp>
      <p:graphicFrame>
        <p:nvGraphicFramePr>
          <p:cNvPr id="65" name="Object 64"/>
          <p:cNvGraphicFramePr>
            <a:graphicFrameLocks noChangeAspect="1"/>
          </p:cNvGraphicFramePr>
          <p:nvPr>
            <p:extLst>
              <p:ext uri="{D42A27DB-BD31-4B8C-83A1-F6EECF244321}">
                <p14:modId xmlns:p14="http://schemas.microsoft.com/office/powerpoint/2010/main" val="621378772"/>
              </p:ext>
            </p:extLst>
          </p:nvPr>
        </p:nvGraphicFramePr>
        <p:xfrm>
          <a:off x="7444188" y="5235303"/>
          <a:ext cx="65087" cy="161925"/>
        </p:xfrm>
        <a:graphic>
          <a:graphicData uri="http://schemas.openxmlformats.org/presentationml/2006/ole">
            <mc:AlternateContent xmlns:mc="http://schemas.openxmlformats.org/markup-compatibility/2006">
              <mc:Choice xmlns:v="urn:schemas-microsoft-com:vml" Requires="v">
                <p:oleObj spid="_x0000_s6448" name="Equation" r:id="rId14" imgW="75960" imgH="190440" progId="Equation.3">
                  <p:embed/>
                </p:oleObj>
              </mc:Choice>
              <mc:Fallback>
                <p:oleObj name="Equation" r:id="rId14" imgW="75960" imgH="190440" progId="Equation.3">
                  <p:embed/>
                  <p:pic>
                    <p:nvPicPr>
                      <p:cNvPr id="0" name="Picture 28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44188" y="5235303"/>
                        <a:ext cx="65087"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6" name="Line 24"/>
          <p:cNvSpPr>
            <a:spLocks noChangeShapeType="1"/>
          </p:cNvSpPr>
          <p:nvPr/>
        </p:nvSpPr>
        <p:spPr bwMode="auto">
          <a:xfrm>
            <a:off x="7309251" y="5189564"/>
            <a:ext cx="288925" cy="0"/>
          </a:xfrm>
          <a:prstGeom prst="line">
            <a:avLst/>
          </a:prstGeom>
          <a:noFill/>
          <a:ln w="19050">
            <a:solidFill>
              <a:schemeClr val="tx1"/>
            </a:solidFill>
            <a:round/>
            <a:headEnd/>
            <a:tailEnd/>
          </a:ln>
        </p:spPr>
        <p:txBody>
          <a:bodyPr/>
          <a:lstStyle/>
          <a:p>
            <a:endParaRPr lang="en-US"/>
          </a:p>
        </p:txBody>
      </p:sp>
      <p:sp>
        <p:nvSpPr>
          <p:cNvPr id="67" name="Line 24"/>
          <p:cNvSpPr>
            <a:spLocks noChangeShapeType="1"/>
          </p:cNvSpPr>
          <p:nvPr/>
        </p:nvSpPr>
        <p:spPr bwMode="auto">
          <a:xfrm>
            <a:off x="7312364" y="5405588"/>
            <a:ext cx="288925" cy="0"/>
          </a:xfrm>
          <a:prstGeom prst="line">
            <a:avLst/>
          </a:prstGeom>
          <a:noFill/>
          <a:ln w="19050">
            <a:solidFill>
              <a:schemeClr val="tx1"/>
            </a:solidFill>
            <a:round/>
            <a:headEnd/>
            <a:tailEnd/>
          </a:ln>
        </p:spPr>
        <p:txBody>
          <a:bodyPr/>
          <a:lstStyle/>
          <a:p>
            <a:endParaRPr lang="en-US"/>
          </a:p>
        </p:txBody>
      </p:sp>
      <p:sp>
        <p:nvSpPr>
          <p:cNvPr id="68" name="Oval 67"/>
          <p:cNvSpPr/>
          <p:nvPr/>
        </p:nvSpPr>
        <p:spPr bwMode="auto">
          <a:xfrm>
            <a:off x="7345460" y="4391202"/>
            <a:ext cx="211871" cy="521456"/>
          </a:xfrm>
          <a:prstGeom prst="ellips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69" name="Oval 68"/>
          <p:cNvSpPr/>
          <p:nvPr/>
        </p:nvSpPr>
        <p:spPr bwMode="auto">
          <a:xfrm>
            <a:off x="7358137" y="5016814"/>
            <a:ext cx="211871" cy="521456"/>
          </a:xfrm>
          <a:prstGeom prst="ellips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70" name="Straight Arrow Connector 69"/>
          <p:cNvCxnSpPr>
            <a:endCxn id="68" idx="7"/>
          </p:cNvCxnSpPr>
          <p:nvPr/>
        </p:nvCxnSpPr>
        <p:spPr bwMode="auto">
          <a:xfrm flipH="1">
            <a:off x="7526303" y="4318608"/>
            <a:ext cx="158214" cy="148959"/>
          </a:xfrm>
          <a:prstGeom prst="straightConnector1">
            <a:avLst/>
          </a:prstGeom>
          <a:noFill/>
          <a:ln w="952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Arrow Connector 70"/>
          <p:cNvCxnSpPr>
            <a:endCxn id="69" idx="5"/>
          </p:cNvCxnSpPr>
          <p:nvPr/>
        </p:nvCxnSpPr>
        <p:spPr bwMode="auto">
          <a:xfrm flipH="1" flipV="1">
            <a:off x="7538980" y="5461905"/>
            <a:ext cx="268028" cy="145415"/>
          </a:xfrm>
          <a:prstGeom prst="straightConnector1">
            <a:avLst/>
          </a:prstGeom>
          <a:noFill/>
          <a:ln w="952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ectangle 71"/>
          <p:cNvSpPr/>
          <p:nvPr/>
        </p:nvSpPr>
        <p:spPr>
          <a:xfrm>
            <a:off x="7760717" y="3994649"/>
            <a:ext cx="723275"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SC Part</a:t>
            </a:r>
            <a:endParaRPr lang="en-US" sz="1200" dirty="0"/>
          </a:p>
        </p:txBody>
      </p:sp>
      <p:graphicFrame>
        <p:nvGraphicFramePr>
          <p:cNvPr id="73" name="Object 72"/>
          <p:cNvGraphicFramePr>
            <a:graphicFrameLocks noChangeAspect="1"/>
          </p:cNvGraphicFramePr>
          <p:nvPr>
            <p:extLst>
              <p:ext uri="{D42A27DB-BD31-4B8C-83A1-F6EECF244321}">
                <p14:modId xmlns:p14="http://schemas.microsoft.com/office/powerpoint/2010/main" val="2304702652"/>
              </p:ext>
            </p:extLst>
          </p:nvPr>
        </p:nvGraphicFramePr>
        <p:xfrm>
          <a:off x="7823200" y="4203700"/>
          <a:ext cx="1168400" cy="254000"/>
        </p:xfrm>
        <a:graphic>
          <a:graphicData uri="http://schemas.openxmlformats.org/presentationml/2006/ole">
            <mc:AlternateContent xmlns:mc="http://schemas.openxmlformats.org/markup-compatibility/2006">
              <mc:Choice xmlns:v="urn:schemas-microsoft-com:vml" Requires="v">
                <p:oleObj spid="_x0000_s6449" name="Equation" r:id="rId15" imgW="1168200" imgH="253800" progId="Equation.3">
                  <p:embed/>
                </p:oleObj>
              </mc:Choice>
              <mc:Fallback>
                <p:oleObj name="Equation" r:id="rId15" imgW="1168200" imgH="253800" progId="Equation.3">
                  <p:embed/>
                  <p:pic>
                    <p:nvPicPr>
                      <p:cNvPr id="0" name="Picture 28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23200" y="4203700"/>
                        <a:ext cx="11684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 name="Rectangle 73"/>
          <p:cNvSpPr/>
          <p:nvPr/>
        </p:nvSpPr>
        <p:spPr>
          <a:xfrm>
            <a:off x="7808342" y="5340771"/>
            <a:ext cx="1066318"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OFDMA Part</a:t>
            </a:r>
            <a:endParaRPr lang="en-US" sz="1200" dirty="0"/>
          </a:p>
        </p:txBody>
      </p:sp>
      <p:graphicFrame>
        <p:nvGraphicFramePr>
          <p:cNvPr id="75" name="Object 74"/>
          <p:cNvGraphicFramePr>
            <a:graphicFrameLocks noChangeAspect="1"/>
          </p:cNvGraphicFramePr>
          <p:nvPr>
            <p:extLst>
              <p:ext uri="{D42A27DB-BD31-4B8C-83A1-F6EECF244321}">
                <p14:modId xmlns:p14="http://schemas.microsoft.com/office/powerpoint/2010/main" val="357257754"/>
              </p:ext>
            </p:extLst>
          </p:nvPr>
        </p:nvGraphicFramePr>
        <p:xfrm>
          <a:off x="7896349" y="5562600"/>
          <a:ext cx="469900" cy="228600"/>
        </p:xfrm>
        <a:graphic>
          <a:graphicData uri="http://schemas.openxmlformats.org/presentationml/2006/ole">
            <mc:AlternateContent xmlns:mc="http://schemas.openxmlformats.org/markup-compatibility/2006">
              <mc:Choice xmlns:v="urn:schemas-microsoft-com:vml" Requires="v">
                <p:oleObj spid="_x0000_s6450" name="Equation" r:id="rId17" imgW="469800" imgH="228600" progId="Equation.3">
                  <p:embed/>
                </p:oleObj>
              </mc:Choice>
              <mc:Fallback>
                <p:oleObj name="Equation" r:id="rId17" imgW="469800" imgH="228600" progId="Equation.3">
                  <p:embed/>
                  <p:pic>
                    <p:nvPicPr>
                      <p:cNvPr id="0" name="Picture 28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896349" y="5562600"/>
                        <a:ext cx="4699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62174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altLang="zh-CN" dirty="0" smtClean="0"/>
              <a:t>Scope of </a:t>
            </a:r>
            <a:r>
              <a:rPr lang="en-US" altLang="zh-CN" dirty="0" err="1" smtClean="0"/>
              <a:t>IoT</a:t>
            </a:r>
            <a:r>
              <a:rPr lang="en-US" altLang="zh-CN" dirty="0" smtClean="0"/>
              <a:t> Support within 11ax</a:t>
            </a:r>
            <a:endParaRPr lang="en-US" dirty="0"/>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altLang="zh-CN" dirty="0" smtClean="0"/>
              <a:t>Support of </a:t>
            </a:r>
            <a:r>
              <a:rPr lang="en-US" altLang="zh-CN" dirty="0" err="1" smtClean="0"/>
              <a:t>IoT</a:t>
            </a:r>
            <a:r>
              <a:rPr lang="en-US" altLang="zh-CN" dirty="0" smtClean="0"/>
              <a:t> is a very broad topic with a large number of candidate solutions and technologies, from very simple approaches (e.g. narrowband OFDMA transmission with identical OFDMA parameters) to much more sophisticated ones (e.g. totally new air interface, change of OFDMA parameters for </a:t>
            </a:r>
            <a:r>
              <a:rPr lang="en-US" altLang="zh-CN" dirty="0" err="1" smtClean="0"/>
              <a:t>IoT</a:t>
            </a:r>
            <a:r>
              <a:rPr lang="en-US" altLang="zh-CN" dirty="0" smtClean="0"/>
              <a:t> spectrum)</a:t>
            </a:r>
          </a:p>
          <a:p>
            <a:pPr marL="342900" lvl="1" indent="-342900">
              <a:spcBef>
                <a:spcPts val="600"/>
              </a:spcBef>
              <a:spcAft>
                <a:spcPts val="600"/>
              </a:spcAft>
              <a:buFontTx/>
              <a:buChar char="•"/>
            </a:pPr>
            <a:r>
              <a:rPr lang="en-US" altLang="zh-CN" dirty="0" smtClean="0"/>
              <a:t>A reasonable way forward that does not have significant implications on 11ax timeline may consider different phases for different solutions</a:t>
            </a:r>
          </a:p>
          <a:p>
            <a:pPr marL="342900" lvl="1" indent="-342900">
              <a:spcBef>
                <a:spcPts val="600"/>
              </a:spcBef>
              <a:spcAft>
                <a:spcPts val="600"/>
              </a:spcAft>
              <a:buFontTx/>
              <a:buChar char="•"/>
            </a:pPr>
            <a:r>
              <a:rPr lang="en-US" altLang="zh-CN" dirty="0" smtClean="0"/>
              <a:t>Naturally we can start with a quick inclusion of narrowband transmission with OFDMA/orthogonal transmission</a:t>
            </a:r>
          </a:p>
          <a:p>
            <a:pPr marL="342900" lvl="1" indent="-342900">
              <a:spcBef>
                <a:spcPts val="600"/>
              </a:spcBef>
              <a:spcAft>
                <a:spcPts val="600"/>
              </a:spcAft>
              <a:buFontTx/>
              <a:buChar char="•"/>
            </a:pPr>
            <a:r>
              <a:rPr lang="en-US" altLang="zh-CN" dirty="0" smtClean="0"/>
              <a:t>In the next phase, we can focus on more advanced solutions such that the timeline for the first phase is relatively unchanged</a:t>
            </a:r>
          </a:p>
        </p:txBody>
      </p:sp>
    </p:spTree>
    <p:extLst>
      <p:ext uri="{BB962C8B-B14F-4D97-AF65-F5344CB8AC3E}">
        <p14:creationId xmlns:p14="http://schemas.microsoft.com/office/powerpoint/2010/main" val="1528360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altLang="zh-CN" dirty="0"/>
              <a:t>Summary</a:t>
            </a:r>
            <a:endParaRPr lang="en-US" dirty="0"/>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altLang="zh-CN" dirty="0" smtClean="0"/>
              <a:t>We’ve outlined the essential requirements for efficiently supporting </a:t>
            </a:r>
            <a:r>
              <a:rPr lang="en-US" altLang="zh-CN" dirty="0" err="1" smtClean="0"/>
              <a:t>IoT</a:t>
            </a:r>
            <a:r>
              <a:rPr lang="en-US" altLang="zh-CN" dirty="0" smtClean="0"/>
              <a:t> STAs in 11ax</a:t>
            </a:r>
          </a:p>
          <a:p>
            <a:pPr marL="342900" lvl="1" indent="-342900">
              <a:spcBef>
                <a:spcPts val="600"/>
              </a:spcBef>
              <a:spcAft>
                <a:spcPts val="600"/>
              </a:spcAft>
              <a:buFontTx/>
              <a:buChar char="•"/>
            </a:pPr>
            <a:r>
              <a:rPr lang="en-US" altLang="zh-CN" dirty="0" smtClean="0"/>
              <a:t>We have also discussed the respective technological implications</a:t>
            </a:r>
          </a:p>
          <a:p>
            <a:pPr marL="342900" lvl="1" indent="-342900">
              <a:spcBef>
                <a:spcPts val="600"/>
              </a:spcBef>
              <a:spcAft>
                <a:spcPts val="600"/>
              </a:spcAft>
              <a:buFontTx/>
              <a:buChar char="•"/>
            </a:pPr>
            <a:r>
              <a:rPr lang="en-US" altLang="zh-CN" dirty="0" smtClean="0"/>
              <a:t>Additionally, we considered dividing the accommodation of </a:t>
            </a:r>
            <a:r>
              <a:rPr lang="en-US" altLang="zh-CN" dirty="0" err="1" smtClean="0"/>
              <a:t>IoT</a:t>
            </a:r>
            <a:r>
              <a:rPr lang="en-US" altLang="zh-CN" dirty="0" smtClean="0"/>
              <a:t> into several phases, such that </a:t>
            </a:r>
            <a:r>
              <a:rPr lang="en-US" altLang="zh-CN" dirty="0"/>
              <a:t>the </a:t>
            </a:r>
            <a:r>
              <a:rPr lang="en-US" altLang="zh-CN" dirty="0" smtClean="0"/>
              <a:t>original 11ax timeline is </a:t>
            </a:r>
            <a:r>
              <a:rPr lang="en-US" altLang="zh-CN" dirty="0"/>
              <a:t>relatively unchanged</a:t>
            </a:r>
            <a:endParaRPr lang="en-US" altLang="zh-CN" dirty="0" smtClean="0"/>
          </a:p>
        </p:txBody>
      </p:sp>
    </p:spTree>
    <p:extLst>
      <p:ext uri="{BB962C8B-B14F-4D97-AF65-F5344CB8AC3E}">
        <p14:creationId xmlns:p14="http://schemas.microsoft.com/office/powerpoint/2010/main" val="1709038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References</a:t>
            </a:r>
            <a:endParaRPr lang="en-US" dirty="0"/>
          </a:p>
        </p:txBody>
      </p:sp>
      <p:sp>
        <p:nvSpPr>
          <p:cNvPr id="7" name="Content Placeholder 6"/>
          <p:cNvSpPr>
            <a:spLocks noGrp="1"/>
          </p:cNvSpPr>
          <p:nvPr>
            <p:ph idx="1"/>
          </p:nvPr>
        </p:nvSpPr>
        <p:spPr>
          <a:xfrm>
            <a:off x="685800" y="1676400"/>
            <a:ext cx="7772400" cy="4648200"/>
          </a:xfrm>
        </p:spPr>
        <p:txBody>
          <a:bodyPr>
            <a:normAutofit/>
          </a:bodyPr>
          <a:lstStyle/>
          <a:p>
            <a:pPr marL="0" indent="0">
              <a:buNone/>
            </a:pPr>
            <a:r>
              <a:rPr lang="en-US" altLang="zh-CN" sz="1800" dirty="0" smtClean="0"/>
              <a:t>[1] </a:t>
            </a:r>
            <a:r>
              <a:rPr lang="en-US" sz="1800" dirty="0" smtClean="0"/>
              <a:t>IEEE 802.11-15/1134r2 – 11ax Support for </a:t>
            </a:r>
            <a:r>
              <a:rPr lang="en-US" sz="1800" dirty="0" err="1" smtClean="0"/>
              <a:t>IoT</a:t>
            </a:r>
            <a:endParaRPr lang="en-US" sz="1800" dirty="0" smtClean="0"/>
          </a:p>
          <a:p>
            <a:pPr marL="0" indent="0">
              <a:buNone/>
            </a:pPr>
            <a:r>
              <a:rPr lang="en-US" sz="1800" dirty="0" smtClean="0"/>
              <a:t>[2] 3GPP TR 45.820 V2.1.0 – Cellular System Support for Ultra Low Complexity and Low Throughput Internet of Things (Release 13)</a:t>
            </a:r>
          </a:p>
          <a:p>
            <a:pPr marL="0" indent="0">
              <a:buNone/>
            </a:pPr>
            <a:r>
              <a:rPr lang="en-US" altLang="zh-CN" sz="1800" dirty="0" smtClean="0"/>
              <a:t>[3] </a:t>
            </a:r>
            <a:r>
              <a:rPr lang="en-US" sz="1800" dirty="0"/>
              <a:t>IEEE 802.11-15/0775r1  WNG Integrated Long Range Low Power Operation for </a:t>
            </a:r>
            <a:r>
              <a:rPr lang="en-US" sz="1800" dirty="0" err="1" smtClean="0"/>
              <a:t>IoT</a:t>
            </a:r>
            <a:endParaRPr lang="en-US" sz="16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379650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Essential Requirements</a:t>
            </a:r>
            <a:endParaRPr lang="en-US" dirty="0"/>
          </a:p>
        </p:txBody>
      </p:sp>
      <p:sp>
        <p:nvSpPr>
          <p:cNvPr id="7" name="Content Placeholder 6"/>
          <p:cNvSpPr>
            <a:spLocks noGrp="1"/>
          </p:cNvSpPr>
          <p:nvPr>
            <p:ph idx="1"/>
          </p:nvPr>
        </p:nvSpPr>
        <p:spPr>
          <a:xfrm>
            <a:off x="685800" y="1752600"/>
            <a:ext cx="8305800" cy="4038600"/>
          </a:xfrm>
        </p:spPr>
        <p:txBody>
          <a:bodyPr>
            <a:noAutofit/>
          </a:bodyPr>
          <a:lstStyle/>
          <a:p>
            <a:pPr marL="342900" lvl="1" indent="-342900">
              <a:spcBef>
                <a:spcPts val="600"/>
              </a:spcBef>
              <a:spcAft>
                <a:spcPts val="600"/>
              </a:spcAft>
              <a:buFontTx/>
              <a:buChar char="•"/>
            </a:pPr>
            <a:r>
              <a:rPr lang="en-US" altLang="zh-CN" sz="2400" dirty="0" smtClean="0"/>
              <a:t>We consider the following as essential requirements for efficiently supporting </a:t>
            </a:r>
            <a:r>
              <a:rPr lang="en-US" altLang="zh-CN" sz="2400" dirty="0" err="1" smtClean="0"/>
              <a:t>IoT</a:t>
            </a:r>
            <a:r>
              <a:rPr lang="en-US" altLang="zh-CN" sz="2400" dirty="0" smtClean="0"/>
              <a:t> STAs in 11ax:</a:t>
            </a:r>
          </a:p>
          <a:p>
            <a:pPr marL="685800" lvl="2" indent="-342900">
              <a:spcBef>
                <a:spcPts val="600"/>
              </a:spcBef>
              <a:spcAft>
                <a:spcPts val="600"/>
              </a:spcAft>
            </a:pPr>
            <a:r>
              <a:rPr lang="en-US" altLang="zh-CN" sz="2200" dirty="0"/>
              <a:t>Reducing the energy </a:t>
            </a:r>
            <a:r>
              <a:rPr lang="en-US" altLang="zh-CN" sz="2200" dirty="0" smtClean="0"/>
              <a:t>consumption</a:t>
            </a:r>
          </a:p>
          <a:p>
            <a:pPr marL="685800" lvl="2" indent="-342900">
              <a:spcBef>
                <a:spcPts val="600"/>
              </a:spcBef>
              <a:spcAft>
                <a:spcPts val="600"/>
              </a:spcAft>
            </a:pPr>
            <a:r>
              <a:rPr lang="en-US" altLang="zh-CN" sz="2200" dirty="0" smtClean="0"/>
              <a:t>Supporting a very large number of STAs per AP</a:t>
            </a:r>
          </a:p>
          <a:p>
            <a:pPr marL="685800" lvl="2" indent="-342900">
              <a:spcBef>
                <a:spcPts val="600"/>
              </a:spcBef>
              <a:spcAft>
                <a:spcPts val="600"/>
              </a:spcAft>
            </a:pPr>
            <a:r>
              <a:rPr lang="en-US" altLang="zh-CN" sz="2200" dirty="0" smtClean="0"/>
              <a:t>Reduced implementation cost of </a:t>
            </a:r>
            <a:r>
              <a:rPr lang="en-US" altLang="zh-CN" sz="2200" dirty="0" err="1" smtClean="0"/>
              <a:t>IoT</a:t>
            </a:r>
            <a:r>
              <a:rPr lang="en-US" altLang="zh-CN" sz="2200" dirty="0" smtClean="0"/>
              <a:t> STAs</a:t>
            </a:r>
          </a:p>
          <a:p>
            <a:pPr marL="685800" lvl="2" indent="-342900">
              <a:spcBef>
                <a:spcPts val="600"/>
              </a:spcBef>
              <a:spcAft>
                <a:spcPts val="600"/>
              </a:spcAft>
            </a:pPr>
            <a:r>
              <a:rPr lang="en-US" altLang="zh-CN" sz="2200" dirty="0"/>
              <a:t>Improved coverage and tolerating low signal </a:t>
            </a:r>
            <a:r>
              <a:rPr lang="en-US" altLang="zh-CN" sz="2200" dirty="0" smtClean="0"/>
              <a:t>powers, including long-range STAs</a:t>
            </a:r>
          </a:p>
          <a:p>
            <a:pPr marL="685800" lvl="2" indent="-342900">
              <a:spcBef>
                <a:spcPts val="600"/>
              </a:spcBef>
              <a:spcAft>
                <a:spcPts val="600"/>
              </a:spcAft>
            </a:pPr>
            <a:r>
              <a:rPr lang="en-US" sz="2400" dirty="0" smtClean="0"/>
              <a:t>Support </a:t>
            </a:r>
            <a:r>
              <a:rPr lang="en-US" sz="2400" dirty="0"/>
              <a:t>variant types of </a:t>
            </a:r>
            <a:r>
              <a:rPr lang="en-US" sz="2400" dirty="0" err="1"/>
              <a:t>IoT</a:t>
            </a:r>
            <a:r>
              <a:rPr lang="en-US" sz="2400" dirty="0"/>
              <a:t> devices in an integrated chipset</a:t>
            </a:r>
            <a:endParaRPr lang="en-US" altLang="zh-CN" sz="2200" dirty="0" smtClean="0"/>
          </a:p>
          <a:p>
            <a:pPr marL="342900" lvl="1" indent="-342900">
              <a:spcBef>
                <a:spcPts val="600"/>
              </a:spcBef>
              <a:spcAft>
                <a:spcPts val="600"/>
              </a:spcAft>
              <a:buFontTx/>
              <a:buChar char="•"/>
            </a:pPr>
            <a:r>
              <a:rPr lang="en-US" altLang="zh-CN" sz="2400" dirty="0" smtClean="0"/>
              <a:t>The </a:t>
            </a:r>
            <a:r>
              <a:rPr lang="en-US" altLang="zh-CN" sz="2400" dirty="0"/>
              <a:t>next slides discuss these requirements in more detail; we will then discuss </a:t>
            </a:r>
            <a:r>
              <a:rPr lang="en-US" altLang="zh-CN" sz="2400" dirty="0" smtClean="0"/>
              <a:t>their technological implications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3589831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Requirements - Energy Consumption</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a:t>A large number of </a:t>
            </a:r>
            <a:r>
              <a:rPr lang="en-US" altLang="zh-CN" sz="2400" dirty="0" err="1" smtClean="0"/>
              <a:t>IoT</a:t>
            </a:r>
            <a:r>
              <a:rPr lang="en-US" altLang="zh-CN" sz="2400" dirty="0" smtClean="0"/>
              <a:t> devices is envisaged </a:t>
            </a:r>
            <a:r>
              <a:rPr lang="en-US" altLang="zh-CN" sz="2400" dirty="0"/>
              <a:t>to be in operation for very long periods of time – in some cases exceeding 10 years</a:t>
            </a:r>
          </a:p>
          <a:p>
            <a:pPr marL="342900" lvl="1" indent="-342900">
              <a:spcBef>
                <a:spcPts val="600"/>
              </a:spcBef>
              <a:spcAft>
                <a:spcPts val="600"/>
              </a:spcAft>
              <a:buFontTx/>
              <a:buChar char="•"/>
            </a:pPr>
            <a:r>
              <a:rPr lang="en-US" altLang="zh-CN" sz="2400" dirty="0" smtClean="0"/>
              <a:t>Many of these </a:t>
            </a:r>
            <a:r>
              <a:rPr lang="en-US" altLang="zh-CN" sz="2400" dirty="0"/>
              <a:t>devices will be battery operated, so </a:t>
            </a:r>
            <a:r>
              <a:rPr lang="en-US" altLang="zh-CN" sz="2400" dirty="0" smtClean="0"/>
              <a:t>obviously in this case energy </a:t>
            </a:r>
            <a:r>
              <a:rPr lang="en-US" altLang="zh-CN" sz="2400" dirty="0"/>
              <a:t>consumption becomes a very important </a:t>
            </a:r>
            <a:r>
              <a:rPr lang="en-US" altLang="zh-CN" sz="2400" dirty="0" smtClean="0"/>
              <a:t>consideration</a:t>
            </a:r>
          </a:p>
          <a:p>
            <a:pPr marL="342900" lvl="1" indent="-342900">
              <a:spcBef>
                <a:spcPts val="600"/>
              </a:spcBef>
              <a:spcAft>
                <a:spcPts val="600"/>
              </a:spcAft>
              <a:buFontTx/>
              <a:buChar char="•"/>
            </a:pPr>
            <a:r>
              <a:rPr lang="en-US" altLang="zh-CN" sz="2400" dirty="0" smtClean="0"/>
              <a:t>We need to strive for features allowing</a:t>
            </a:r>
            <a:br>
              <a:rPr lang="en-US" altLang="zh-CN" sz="2400" dirty="0" smtClean="0"/>
            </a:br>
            <a:r>
              <a:rPr lang="en-US" altLang="zh-CN" sz="2400" dirty="0" smtClean="0"/>
              <a:t>11ax </a:t>
            </a:r>
            <a:r>
              <a:rPr lang="en-US" altLang="zh-CN" sz="2400" dirty="0" err="1" smtClean="0"/>
              <a:t>IoT</a:t>
            </a:r>
            <a:r>
              <a:rPr lang="en-US" altLang="zh-CN" sz="2400" dirty="0" smtClean="0"/>
              <a:t> devices to operate at least 10</a:t>
            </a:r>
            <a:br>
              <a:rPr lang="en-US" altLang="zh-CN" sz="2400" dirty="0" smtClean="0"/>
            </a:br>
            <a:r>
              <a:rPr lang="en-US" altLang="zh-CN" sz="2400" dirty="0" smtClean="0"/>
              <a:t>years on a single battery</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pic>
        <p:nvPicPr>
          <p:cNvPr id="7172" name="Picture 4" descr="C:\Users\swx162792\Desktop\battery-bunn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3909134"/>
            <a:ext cx="2338506" cy="2414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294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4343400"/>
            <a:ext cx="2133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a:xfrm>
            <a:off x="685800" y="685800"/>
            <a:ext cx="7772400" cy="838200"/>
          </a:xfrm>
        </p:spPr>
        <p:txBody>
          <a:bodyPr/>
          <a:lstStyle/>
          <a:p>
            <a:r>
              <a:rPr lang="en-US" dirty="0"/>
              <a:t>Requirements - Large </a:t>
            </a:r>
            <a:r>
              <a:rPr lang="en-US" dirty="0" smtClean="0"/>
              <a:t>Number of Devices</a:t>
            </a:r>
            <a:endParaRPr lang="en-US" dirty="0"/>
          </a:p>
        </p:txBody>
      </p:sp>
      <p:sp>
        <p:nvSpPr>
          <p:cNvPr id="7" name="Content Placeholder 6"/>
          <p:cNvSpPr>
            <a:spLocks noGrp="1"/>
          </p:cNvSpPr>
          <p:nvPr>
            <p:ph idx="1"/>
          </p:nvPr>
        </p:nvSpPr>
        <p:spPr>
          <a:xfrm>
            <a:off x="685800" y="1752600"/>
            <a:ext cx="8153400" cy="4648200"/>
          </a:xfrm>
        </p:spPr>
        <p:txBody>
          <a:bodyPr>
            <a:noAutofit/>
          </a:bodyPr>
          <a:lstStyle/>
          <a:p>
            <a:pPr marL="342900" lvl="1" indent="-342900">
              <a:spcBef>
                <a:spcPts val="400"/>
              </a:spcBef>
              <a:spcAft>
                <a:spcPts val="400"/>
              </a:spcAft>
              <a:buFontTx/>
              <a:buChar char="•"/>
            </a:pPr>
            <a:r>
              <a:rPr lang="en-US" altLang="zh-CN" sz="2400" dirty="0"/>
              <a:t>The number of </a:t>
            </a:r>
            <a:r>
              <a:rPr lang="en-US" altLang="zh-CN" sz="2400" dirty="0" err="1"/>
              <a:t>IoT</a:t>
            </a:r>
            <a:r>
              <a:rPr lang="en-US" altLang="zh-CN" sz="2400" dirty="0"/>
              <a:t> devices is expected to be very </a:t>
            </a:r>
            <a:r>
              <a:rPr lang="en-US" altLang="zh-CN" sz="2400" dirty="0" smtClean="0"/>
              <a:t>large, and </a:t>
            </a:r>
            <a:r>
              <a:rPr lang="en-US" altLang="zh-CN" sz="2400" dirty="0"/>
              <a:t>much larger than non-</a:t>
            </a:r>
            <a:r>
              <a:rPr lang="en-US" altLang="zh-CN" sz="2400" dirty="0" err="1"/>
              <a:t>IoT</a:t>
            </a:r>
            <a:r>
              <a:rPr lang="en-US" altLang="zh-CN" sz="2400" dirty="0"/>
              <a:t> </a:t>
            </a:r>
            <a:r>
              <a:rPr lang="en-US" altLang="zh-CN" sz="2400" dirty="0" smtClean="0"/>
              <a:t>devices; the </a:t>
            </a:r>
            <a:r>
              <a:rPr lang="en-US" altLang="zh-CN" sz="2400" dirty="0"/>
              <a:t>network therefore has to support a much larger number of </a:t>
            </a:r>
            <a:r>
              <a:rPr lang="en-US" altLang="zh-CN" sz="2400" dirty="0" smtClean="0"/>
              <a:t>devices</a:t>
            </a:r>
          </a:p>
          <a:p>
            <a:pPr marL="342900" lvl="1" indent="-342900">
              <a:spcBef>
                <a:spcPts val="400"/>
              </a:spcBef>
              <a:spcAft>
                <a:spcPts val="400"/>
              </a:spcAft>
              <a:buFontTx/>
              <a:buChar char="•"/>
            </a:pPr>
            <a:r>
              <a:rPr lang="en-US" altLang="zh-CN" sz="2400" dirty="0" smtClean="0"/>
              <a:t>In 3GPP Rel. 13 it is stated that “</a:t>
            </a:r>
            <a:r>
              <a:rPr lang="en-GB" sz="2400" dirty="0" smtClean="0"/>
              <a:t>A </a:t>
            </a:r>
            <a:r>
              <a:rPr lang="en-GB" sz="2400" dirty="0"/>
              <a:t>system that can support a large number of devices, each generating a small amount of data is required. At cell level, it is expected that each household in a cell may have up to 40 MTC </a:t>
            </a:r>
            <a:r>
              <a:rPr lang="en-GB" sz="2400" dirty="0" smtClean="0"/>
              <a:t>devices…” [2]</a:t>
            </a:r>
          </a:p>
          <a:p>
            <a:pPr marL="342900" lvl="1" indent="-342900">
              <a:spcBef>
                <a:spcPts val="400"/>
              </a:spcBef>
              <a:spcAft>
                <a:spcPts val="400"/>
              </a:spcAft>
              <a:buFontTx/>
              <a:buChar char="•"/>
            </a:pPr>
            <a:r>
              <a:rPr lang="en-US" altLang="zh-CN" sz="2400" dirty="0" smtClean="0"/>
              <a:t>Based on expected cell radius (~600m), this</a:t>
            </a:r>
            <a:br>
              <a:rPr lang="en-US" altLang="zh-CN" sz="2400" dirty="0" smtClean="0"/>
            </a:br>
            <a:r>
              <a:rPr lang="en-US" altLang="zh-CN" sz="2400" dirty="0" smtClean="0"/>
              <a:t>translates into more than 50K clients per sector [2]</a:t>
            </a:r>
          </a:p>
          <a:p>
            <a:pPr marL="342900" lvl="1" indent="-342900">
              <a:spcBef>
                <a:spcPts val="400"/>
              </a:spcBef>
              <a:spcAft>
                <a:spcPts val="400"/>
              </a:spcAft>
              <a:buFontTx/>
              <a:buChar char="•"/>
            </a:pPr>
            <a:r>
              <a:rPr lang="en-US" altLang="zh-CN" sz="2400" dirty="0" smtClean="0"/>
              <a:t>If an 11ax AP needs to support only 10% of the</a:t>
            </a:r>
            <a:br>
              <a:rPr lang="en-US" altLang="zh-CN" sz="2400" dirty="0" smtClean="0"/>
            </a:br>
            <a:r>
              <a:rPr lang="en-US" altLang="zh-CN" sz="2400" dirty="0" smtClean="0"/>
              <a:t>number of STAs LTE does, it means an 11ax AP</a:t>
            </a:r>
            <a:br>
              <a:rPr lang="en-US" altLang="zh-CN" sz="2400" dirty="0" smtClean="0"/>
            </a:br>
            <a:r>
              <a:rPr lang="en-US" altLang="zh-CN" sz="2400" dirty="0" smtClean="0"/>
              <a:t>needs to support 5K STAs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1736683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Requirements - Ultra </a:t>
            </a:r>
            <a:r>
              <a:rPr lang="en-US" dirty="0" smtClean="0"/>
              <a:t>Low-Cost Implementation</a:t>
            </a:r>
            <a:endParaRPr lang="en-US" dirty="0"/>
          </a:p>
        </p:txBody>
      </p:sp>
      <p:sp>
        <p:nvSpPr>
          <p:cNvPr id="7" name="Content Placeholder 6"/>
          <p:cNvSpPr>
            <a:spLocks noGrp="1"/>
          </p:cNvSpPr>
          <p:nvPr>
            <p:ph idx="1"/>
          </p:nvPr>
        </p:nvSpPr>
        <p:spPr>
          <a:xfrm>
            <a:off x="685800" y="1752600"/>
            <a:ext cx="8001000" cy="4038600"/>
          </a:xfrm>
        </p:spPr>
        <p:txBody>
          <a:bodyPr>
            <a:noAutofit/>
          </a:bodyPr>
          <a:lstStyle/>
          <a:p>
            <a:pPr marL="342900" lvl="1" indent="-342900">
              <a:spcBef>
                <a:spcPts val="600"/>
              </a:spcBef>
              <a:spcAft>
                <a:spcPts val="600"/>
              </a:spcAft>
              <a:buFontTx/>
              <a:buChar char="•"/>
            </a:pPr>
            <a:r>
              <a:rPr lang="en-US" altLang="zh-CN" sz="2400" dirty="0" smtClean="0"/>
              <a:t>A huge number of </a:t>
            </a:r>
            <a:r>
              <a:rPr lang="en-US" altLang="zh-CN" sz="2400" dirty="0" err="1" smtClean="0"/>
              <a:t>IoT</a:t>
            </a:r>
            <a:r>
              <a:rPr lang="en-US" altLang="zh-CN" sz="2400" dirty="0" smtClean="0"/>
              <a:t> STAs is expected to be deployed, a number far larger than the number of non-</a:t>
            </a:r>
            <a:r>
              <a:rPr lang="en-US" altLang="zh-CN" sz="2400" dirty="0" err="1" smtClean="0"/>
              <a:t>IoT</a:t>
            </a:r>
            <a:r>
              <a:rPr lang="en-US" altLang="zh-CN" sz="2400" dirty="0" smtClean="0"/>
              <a:t> STAs</a:t>
            </a:r>
          </a:p>
          <a:p>
            <a:pPr marL="342900" lvl="1" indent="-342900">
              <a:spcBef>
                <a:spcPts val="600"/>
              </a:spcBef>
              <a:spcAft>
                <a:spcPts val="600"/>
              </a:spcAft>
              <a:buFontTx/>
              <a:buChar char="•"/>
            </a:pPr>
            <a:r>
              <a:rPr lang="en-US" altLang="zh-CN" sz="2400" dirty="0" smtClean="0"/>
              <a:t>Lowering the cost of implementation of </a:t>
            </a:r>
            <a:r>
              <a:rPr lang="en-US" altLang="zh-CN" sz="2400" dirty="0" err="1" smtClean="0"/>
              <a:t>IoT</a:t>
            </a:r>
            <a:r>
              <a:rPr lang="en-US" altLang="zh-CN" sz="2400" dirty="0" smtClean="0"/>
              <a:t> STAs is an important enabler for implementation of </a:t>
            </a:r>
            <a:r>
              <a:rPr lang="en-US" altLang="zh-CN" sz="2400" dirty="0" err="1" smtClean="0"/>
              <a:t>IoT</a:t>
            </a:r>
            <a:r>
              <a:rPr lang="en-US" altLang="zh-CN" sz="2400" dirty="0" smtClean="0"/>
              <a:t> in 11ax and for encouraging large deployments</a:t>
            </a:r>
          </a:p>
          <a:p>
            <a:pPr marL="342900" lvl="1" indent="-342900">
              <a:spcBef>
                <a:spcPts val="600"/>
              </a:spcBef>
              <a:spcAft>
                <a:spcPts val="600"/>
              </a:spcAft>
              <a:buFontTx/>
              <a:buChar char="•"/>
            </a:pPr>
            <a:r>
              <a:rPr lang="en-US" altLang="zh-CN" sz="2400" dirty="0" smtClean="0"/>
              <a:t>Design for low cost implementation should be based on an analysis which takes into consideration all costs/price components; for example:</a:t>
            </a:r>
          </a:p>
          <a:p>
            <a:pPr marL="685800" lvl="2" indent="-342900">
              <a:spcBef>
                <a:spcPts val="0"/>
              </a:spcBef>
              <a:spcAft>
                <a:spcPts val="0"/>
              </a:spcAft>
            </a:pPr>
            <a:r>
              <a:rPr lang="en-US" altLang="zh-CN" sz="2200" dirty="0" smtClean="0"/>
              <a:t>RF module (power amplifier, filters, front-end, oscillator, etc.)</a:t>
            </a:r>
          </a:p>
          <a:p>
            <a:pPr marL="685800" lvl="2" indent="-342900">
              <a:spcBef>
                <a:spcPts val="0"/>
              </a:spcBef>
              <a:spcAft>
                <a:spcPts val="0"/>
              </a:spcAft>
            </a:pPr>
            <a:r>
              <a:rPr lang="en-US" altLang="zh-CN" sz="2200" dirty="0" smtClean="0"/>
              <a:t>Baseband module (filters, FFT, encoder/decoder, etc.)</a:t>
            </a:r>
          </a:p>
          <a:p>
            <a:pPr marL="685800" lvl="2" indent="-342900">
              <a:spcBef>
                <a:spcPts val="0"/>
              </a:spcBef>
              <a:spcAft>
                <a:spcPts val="0"/>
              </a:spcAft>
            </a:pPr>
            <a:r>
              <a:rPr lang="en-US" altLang="zh-CN" sz="2200" dirty="0" smtClean="0"/>
              <a:t>Memories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2403454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Requirements – Improved Range and Coverage</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Coverage, including tolerating low signal strength, is an important aspect for </a:t>
            </a:r>
            <a:r>
              <a:rPr lang="en-US" altLang="zh-CN" sz="2400" dirty="0" err="1" smtClean="0"/>
              <a:t>IoT</a:t>
            </a:r>
            <a:r>
              <a:rPr lang="en-US" altLang="zh-CN" sz="2400" dirty="0" smtClean="0"/>
              <a:t> devices</a:t>
            </a:r>
          </a:p>
          <a:p>
            <a:pPr marL="342900" lvl="1" indent="-342900">
              <a:spcBef>
                <a:spcPts val="600"/>
              </a:spcBef>
              <a:spcAft>
                <a:spcPts val="600"/>
              </a:spcAft>
              <a:buFontTx/>
              <a:buChar char="•"/>
            </a:pPr>
            <a:r>
              <a:rPr lang="en-US" altLang="zh-CN" sz="2400" dirty="0" smtClean="0"/>
              <a:t>Consider for example smart meters located in low-coverage areas such as basements and elevators</a:t>
            </a:r>
          </a:p>
          <a:p>
            <a:pPr marL="342900" lvl="1" indent="-342900">
              <a:spcBef>
                <a:spcPts val="600"/>
              </a:spcBef>
              <a:spcAft>
                <a:spcPts val="600"/>
              </a:spcAft>
              <a:buFontTx/>
              <a:buChar char="•"/>
            </a:pPr>
            <a:r>
              <a:rPr lang="en-US" altLang="zh-CN" sz="2400" dirty="0" smtClean="0"/>
              <a:t>We need to define a minimum improvement in terms of link margin (coverage enhancement) – perhaps similar to the 10dB link margin improvement as suggested by the Long Range Low Power (LRLP) TIG [3]</a:t>
            </a:r>
          </a:p>
          <a:p>
            <a:pPr marL="342900" lvl="1" indent="-342900">
              <a:spcBef>
                <a:spcPts val="600"/>
              </a:spcBef>
              <a:spcAft>
                <a:spcPts val="600"/>
              </a:spcAft>
              <a:buFontTx/>
              <a:buChar char="•"/>
            </a:pPr>
            <a:r>
              <a:rPr lang="en-US" altLang="zh-CN" sz="2400" dirty="0" smtClean="0"/>
              <a:t>We may want to increase the 10dB link margin improvement (to ~15-20dB) to further increase the coverage of 11ax </a:t>
            </a:r>
            <a:r>
              <a:rPr lang="en-US" altLang="zh-CN" sz="2400" dirty="0" err="1" smtClean="0"/>
              <a:t>IoT</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115723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Requirements – Improved Range and Coverage</a:t>
            </a:r>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Some of the </a:t>
            </a:r>
            <a:r>
              <a:rPr lang="en-US" altLang="zh-CN" sz="2400" dirty="0" err="1" smtClean="0"/>
              <a:t>IoT</a:t>
            </a:r>
            <a:r>
              <a:rPr lang="en-US" altLang="zh-CN" sz="2400" dirty="0" smtClean="0"/>
              <a:t> STAs are expected to be located far from the AP – consider for example meters for smart farming spread within a large field</a:t>
            </a:r>
          </a:p>
          <a:p>
            <a:pPr marL="342900" lvl="1" indent="-342900">
              <a:spcBef>
                <a:spcPts val="600"/>
              </a:spcBef>
              <a:spcAft>
                <a:spcPts val="600"/>
              </a:spcAft>
              <a:buFontTx/>
              <a:buChar char="•"/>
            </a:pPr>
            <a:r>
              <a:rPr lang="en-US" altLang="zh-CN" sz="2400" dirty="0" smtClean="0"/>
              <a:t>The existing OFDMA parameters limit the range of STAs to approximately 500m cell radius (implied immediately from the 3.2usec cyclic prefix)</a:t>
            </a:r>
          </a:p>
          <a:p>
            <a:pPr marL="342900" lvl="1" indent="-342900">
              <a:spcBef>
                <a:spcPts val="600"/>
              </a:spcBef>
              <a:spcAft>
                <a:spcPts val="600"/>
              </a:spcAft>
              <a:buFontTx/>
              <a:buChar char="•"/>
            </a:pPr>
            <a:r>
              <a:rPr lang="en-US" altLang="zh-CN" sz="2400" dirty="0" smtClean="0"/>
              <a:t>We may consider different use-cases and</a:t>
            </a:r>
            <a:br>
              <a:rPr lang="en-US" altLang="zh-CN" sz="2400" dirty="0" smtClean="0"/>
            </a:br>
            <a:r>
              <a:rPr lang="en-US" altLang="zh-CN" sz="2400" dirty="0" smtClean="0"/>
              <a:t>different coverage types; for example:</a:t>
            </a:r>
          </a:p>
          <a:p>
            <a:pPr marL="685800" lvl="2" indent="-342900">
              <a:spcBef>
                <a:spcPts val="600"/>
              </a:spcBef>
              <a:spcAft>
                <a:spcPts val="600"/>
              </a:spcAft>
            </a:pPr>
            <a:r>
              <a:rPr lang="en-US" altLang="zh-CN" sz="2200" dirty="0" smtClean="0"/>
              <a:t>Maximal range for very low rate long</a:t>
            </a:r>
            <a:br>
              <a:rPr lang="en-US" altLang="zh-CN" sz="2200" dirty="0" smtClean="0"/>
            </a:br>
            <a:r>
              <a:rPr lang="en-US" altLang="zh-CN" sz="2200" dirty="0" smtClean="0"/>
              <a:t>range devices (hundreds of bps)</a:t>
            </a:r>
          </a:p>
          <a:p>
            <a:pPr marL="685800" lvl="2" indent="-342900">
              <a:spcBef>
                <a:spcPts val="600"/>
              </a:spcBef>
              <a:spcAft>
                <a:spcPts val="600"/>
              </a:spcAft>
            </a:pPr>
            <a:r>
              <a:rPr lang="en-US" altLang="zh-CN" sz="2200" dirty="0" smtClean="0"/>
              <a:t>Medium range for high rate devices (tens/hundreds of kbps)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val="1473094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Summary – Essential Requirements</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The following table summarizes the requirements which are essential for </a:t>
            </a:r>
            <a:r>
              <a:rPr lang="en-US" altLang="zh-CN" sz="2400" dirty="0" err="1" smtClean="0"/>
              <a:t>IoT</a:t>
            </a:r>
            <a:r>
              <a:rPr lang="en-US" altLang="zh-CN" sz="2400" dirty="0" smtClean="0"/>
              <a:t> in 11ax:</a:t>
            </a:r>
            <a:endParaRPr lang="en-US" altLang="zh-CN" sz="220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Table 1"/>
          <p:cNvGraphicFramePr>
            <a:graphicFrameLocks noGrp="1"/>
          </p:cNvGraphicFramePr>
          <p:nvPr>
            <p:extLst>
              <p:ext uri="{D42A27DB-BD31-4B8C-83A1-F6EECF244321}">
                <p14:modId xmlns:p14="http://schemas.microsoft.com/office/powerpoint/2010/main" val="1242898859"/>
              </p:ext>
            </p:extLst>
          </p:nvPr>
        </p:nvGraphicFramePr>
        <p:xfrm>
          <a:off x="685800" y="2971800"/>
          <a:ext cx="7973060" cy="2667000"/>
        </p:xfrm>
        <a:graphic>
          <a:graphicData uri="http://schemas.openxmlformats.org/drawingml/2006/table">
            <a:tbl>
              <a:tblPr firstRow="1" bandRow="1">
                <a:tableStyleId>{5C22544A-7EE6-4342-B048-85BDC9FD1C3A}</a:tableStyleId>
              </a:tblPr>
              <a:tblGrid>
                <a:gridCol w="3429000"/>
                <a:gridCol w="4544060"/>
              </a:tblGrid>
              <a:tr h="370840">
                <a:tc>
                  <a:txBody>
                    <a:bodyPr/>
                    <a:lstStyle/>
                    <a:p>
                      <a:r>
                        <a:rPr lang="en-US" dirty="0" smtClean="0"/>
                        <a:t>Requirement</a:t>
                      </a:r>
                      <a:endParaRPr lang="en-US" dirty="0"/>
                    </a:p>
                  </a:txBody>
                  <a:tcPr/>
                </a:tc>
                <a:tc>
                  <a:txBody>
                    <a:bodyPr/>
                    <a:lstStyle/>
                    <a:p>
                      <a:r>
                        <a:rPr lang="en-US" dirty="0" smtClean="0"/>
                        <a:t>Goals</a:t>
                      </a:r>
                      <a:endParaRPr lang="en-US" dirty="0"/>
                    </a:p>
                  </a:txBody>
                  <a:tcPr/>
                </a:tc>
              </a:tr>
              <a:tr h="370840">
                <a:tc>
                  <a:txBody>
                    <a:bodyPr/>
                    <a:lstStyle/>
                    <a:p>
                      <a:r>
                        <a:rPr lang="en-US" dirty="0" smtClean="0"/>
                        <a:t>Energy Consumption</a:t>
                      </a:r>
                      <a:endParaRPr lang="en-US" dirty="0"/>
                    </a:p>
                  </a:txBody>
                  <a:tcPr/>
                </a:tc>
                <a:tc>
                  <a:txBody>
                    <a:bodyPr/>
                    <a:lstStyle/>
                    <a:p>
                      <a:r>
                        <a:rPr lang="en-US" dirty="0" smtClean="0"/>
                        <a:t>At least 10 year operation on a single battery</a:t>
                      </a:r>
                      <a:endParaRPr lang="en-US" dirty="0"/>
                    </a:p>
                  </a:txBody>
                  <a:tcPr/>
                </a:tc>
              </a:tr>
              <a:tr h="370840">
                <a:tc>
                  <a:txBody>
                    <a:bodyPr/>
                    <a:lstStyle/>
                    <a:p>
                      <a:r>
                        <a:rPr lang="en-US" dirty="0" smtClean="0"/>
                        <a:t>Large</a:t>
                      </a:r>
                      <a:r>
                        <a:rPr lang="en-US" baseline="0" dirty="0" smtClean="0"/>
                        <a:t> number of STAs</a:t>
                      </a:r>
                      <a:endParaRPr lang="en-US" dirty="0"/>
                    </a:p>
                  </a:txBody>
                  <a:tcPr/>
                </a:tc>
                <a:tc>
                  <a:txBody>
                    <a:bodyPr/>
                    <a:lstStyle/>
                    <a:p>
                      <a:r>
                        <a:rPr lang="en-US" dirty="0" smtClean="0"/>
                        <a:t>Thousands of STAs per AP</a:t>
                      </a:r>
                      <a:endParaRPr lang="en-US" dirty="0"/>
                    </a:p>
                  </a:txBody>
                  <a:tcPr/>
                </a:tc>
              </a:tr>
              <a:tr h="370840">
                <a:tc>
                  <a:txBody>
                    <a:bodyPr/>
                    <a:lstStyle/>
                    <a:p>
                      <a:r>
                        <a:rPr lang="en-US" dirty="0" smtClean="0"/>
                        <a:t>Ultra Low Cost</a:t>
                      </a:r>
                      <a:r>
                        <a:rPr lang="en-US" baseline="0" dirty="0" smtClean="0"/>
                        <a:t> implementation STAs</a:t>
                      </a:r>
                      <a:endParaRPr lang="en-US" dirty="0"/>
                    </a:p>
                  </a:txBody>
                  <a:tcPr/>
                </a:tc>
                <a:tc>
                  <a:txBody>
                    <a:bodyPr/>
                    <a:lstStyle/>
                    <a:p>
                      <a:r>
                        <a:rPr lang="en-US" dirty="0" smtClean="0"/>
                        <a:t>Significant implementation cost reduction, analysis of implementation cost associated</a:t>
                      </a:r>
                      <a:r>
                        <a:rPr lang="en-US" baseline="0" dirty="0" smtClean="0"/>
                        <a:t> with each module</a:t>
                      </a:r>
                      <a:endParaRPr lang="en-US" dirty="0"/>
                    </a:p>
                  </a:txBody>
                  <a:tcPr/>
                </a:tc>
              </a:tr>
              <a:tr h="370840">
                <a:tc>
                  <a:txBody>
                    <a:bodyPr/>
                    <a:lstStyle/>
                    <a:p>
                      <a:r>
                        <a:rPr lang="en-US" dirty="0" smtClean="0"/>
                        <a:t>Improved Coverage and Long Range</a:t>
                      </a:r>
                      <a:endParaRPr lang="en-US" dirty="0"/>
                    </a:p>
                  </a:txBody>
                  <a:tcPr/>
                </a:tc>
                <a:tc>
                  <a:txBody>
                    <a:bodyPr/>
                    <a:lstStyle/>
                    <a:p>
                      <a:r>
                        <a:rPr lang="en-US" dirty="0" smtClean="0"/>
                        <a:t>Defining</a:t>
                      </a:r>
                      <a:r>
                        <a:rPr lang="en-US" baseline="0" dirty="0" smtClean="0"/>
                        <a:t> a link margin improvement (10-20dB), defining use-cases and coverage types</a:t>
                      </a:r>
                      <a:endParaRPr lang="en-US" dirty="0"/>
                    </a:p>
                  </a:txBody>
                  <a:tcPr/>
                </a:tc>
              </a:tr>
            </a:tbl>
          </a:graphicData>
        </a:graphic>
      </p:graphicFrame>
    </p:spTree>
    <p:extLst>
      <p:ext uri="{BB962C8B-B14F-4D97-AF65-F5344CB8AC3E}">
        <p14:creationId xmlns:p14="http://schemas.microsoft.com/office/powerpoint/2010/main" val="817151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55790</TotalTime>
  <Words>1979</Words>
  <Application>Microsoft Office PowerPoint</Application>
  <PresentationFormat>On-screen Show (4:3)</PresentationFormat>
  <Paragraphs>345</Paragraphs>
  <Slides>24</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ACcord Submission Template</vt:lpstr>
      <vt:lpstr>Equation</vt:lpstr>
      <vt:lpstr>11ax Support for IoT – Requirements and Technological Implications</vt:lpstr>
      <vt:lpstr>Introduction</vt:lpstr>
      <vt:lpstr>Essential Requirements</vt:lpstr>
      <vt:lpstr>Requirements - Energy Consumption</vt:lpstr>
      <vt:lpstr>Requirements - Large Number of Devices</vt:lpstr>
      <vt:lpstr>Requirements - Ultra Low-Cost Implementation</vt:lpstr>
      <vt:lpstr>Requirements – Improved Range and Coverage</vt:lpstr>
      <vt:lpstr>Requirements – Improved Range and Coverage</vt:lpstr>
      <vt:lpstr>Summary – Essential Requirements</vt:lpstr>
      <vt:lpstr>Implications - Energy Consumption</vt:lpstr>
      <vt:lpstr>Implications - Ultra Low-Cost Implementation</vt:lpstr>
      <vt:lpstr>Implications – Improved Range and Coverage</vt:lpstr>
      <vt:lpstr>Implications – Improved Range and Coverage</vt:lpstr>
      <vt:lpstr>Air Interface for IoT</vt:lpstr>
      <vt:lpstr>Air Interface for IoT</vt:lpstr>
      <vt:lpstr>Air Interface for IoT</vt:lpstr>
      <vt:lpstr>Air Interface for IoT</vt:lpstr>
      <vt:lpstr>Co-Existence with OFDMA</vt:lpstr>
      <vt:lpstr>Co-Existence with OFDMA</vt:lpstr>
      <vt:lpstr>Co-Existence with OFDMA</vt:lpstr>
      <vt:lpstr>Co-Existence with OFDMA</vt:lpstr>
      <vt:lpstr>Scope of IoT Support within 11ax</vt:lpstr>
      <vt:lpstr>Summary</vt:lpstr>
      <vt:lpstr>References</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Shimi.Shilo@huawei.com</dc:creator>
  <cp:lastModifiedBy>Shimi Shilo</cp:lastModifiedBy>
  <cp:revision>1464</cp:revision>
  <cp:lastPrinted>1998-02-10T13:28:06Z</cp:lastPrinted>
  <dcterms:created xsi:type="dcterms:W3CDTF">2009-12-02T19:05:24Z</dcterms:created>
  <dcterms:modified xsi:type="dcterms:W3CDTF">2015-11-09T14:25:41Z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(2)Li1rKYQacqufIbF+UDzt7diGZw2hcmUb8TAK6tjRdyKv1FbzguPD8EZJAnkrmUpeGtgNbOX87TBMZE7gIdML6DE1Z2VdpDRYOr2tc86TTxDHvJdJzADypI65weeUK57crEZjf2f4Vl1Lzoe7bamMAmQbRWTP09hROXQAOHoS8/FFGFJXqP210is52ro0sc5HzAgAjYUCvByWFNMasEgFsahDmkee5HYMqH5Enw4zB+OKYtno</vt:lpwstr>
  </property>
  <property fmtid="{D5CDD505-2E9C-101B-9397-08002B2CF9AE}" pid="4" name="_ms_pID_7253431">
    <vt:lpwstr>nhVYoQ2FgOp8eHjcPf8D3rC8wS68b0aw/PVT8/E6K6aVl675B4b5auxE5Ip4JmPNdE3kUSgYzOCBZ38w+KEBD/HWUrCCkQe4GAE3nd1eFRX4WaUIY4d9H8Ju2xeUUm4ws2bkztthiHnDswoPzaWuk4Mq3fYFb7PsYZeE21w7PoiOGcDejpuIxdQpPNFk4cOoAngqePB7DLp3YWhx</vt:lpwstr>
  </property>
  <property fmtid="{D5CDD505-2E9C-101B-9397-08002B2CF9AE}" pid="5" name="sflag">
    <vt:lpwstr>1442843593</vt:lpwstr>
  </property>
</Properties>
</file>