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8" r:id="rId2"/>
    <p:sldMasterId id="2147483681" r:id="rId3"/>
    <p:sldMasterId id="2147483701" r:id="rId4"/>
  </p:sldMasterIdLst>
  <p:notesMasterIdLst>
    <p:notesMasterId r:id="rId18"/>
  </p:notesMasterIdLst>
  <p:handoutMasterIdLst>
    <p:handoutMasterId r:id="rId19"/>
  </p:handoutMasterIdLst>
  <p:sldIdLst>
    <p:sldId id="269" r:id="rId5"/>
    <p:sldId id="270" r:id="rId6"/>
    <p:sldId id="288" r:id="rId7"/>
    <p:sldId id="282" r:id="rId8"/>
    <p:sldId id="296" r:id="rId9"/>
    <p:sldId id="289" r:id="rId10"/>
    <p:sldId id="293" r:id="rId11"/>
    <p:sldId id="292" r:id="rId12"/>
    <p:sldId id="297" r:id="rId13"/>
    <p:sldId id="291" r:id="rId14"/>
    <p:sldId id="294" r:id="rId15"/>
    <p:sldId id="278" r:id="rId16"/>
    <p:sldId id="281" r:id="rId17"/>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6" autoAdjust="0"/>
    <p:restoredTop sz="94660"/>
  </p:normalViewPr>
  <p:slideViewPr>
    <p:cSldViewPr>
      <p:cViewPr varScale="1">
        <p:scale>
          <a:sx n="81" d="100"/>
          <a:sy n="81" d="100"/>
        </p:scale>
        <p:origin x="1008"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smtClean="0"/>
              <a:t>January, 2015</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Chuck Lukaszewski, Aruba Networks</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January, 2015</a:t>
            </a:r>
            <a:endParaRPr lang="en-US"/>
          </a:p>
        </p:txBody>
      </p:sp>
      <p:sp>
        <p:nvSpPr>
          <p:cNvPr id="2052" name="Rectangle 4"/>
          <p:cNvSpPr>
            <a:spLocks noGrp="1" noRot="1" noChangeAspect="1" noChangeArrowheads="1"/>
          </p:cNvSpPr>
          <p:nvPr>
            <p:ph type="sldImg"/>
          </p:nvPr>
        </p:nvSpPr>
        <p:spPr bwMode="auto">
          <a:xfrm>
            <a:off x="1154113" y="701675"/>
            <a:ext cx="46243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smtClean="0"/>
              <a:t>Chuck Lukaszewski, Aruba Networks</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802.11-14/1416r0 Observed Protocol Violations Caused by DSC with Roaming STAs</a:t>
            </a:r>
            <a:endParaRPr lang="en-US"/>
          </a:p>
        </p:txBody>
      </p:sp>
      <p:sp>
        <p:nvSpPr>
          <p:cNvPr id="5" name="Date Placeholder 4"/>
          <p:cNvSpPr>
            <a:spLocks noGrp="1"/>
          </p:cNvSpPr>
          <p:nvPr>
            <p:ph type="dt" idx="11"/>
          </p:nvPr>
        </p:nvSpPr>
        <p:spPr/>
        <p:txBody>
          <a:bodyPr/>
          <a:lstStyle/>
          <a:p>
            <a:r>
              <a:rPr lang="en-US" smtClean="0"/>
              <a:t>January, 2015</a:t>
            </a:r>
            <a:endParaRPr lang="en-US"/>
          </a:p>
        </p:txBody>
      </p:sp>
      <p:sp>
        <p:nvSpPr>
          <p:cNvPr id="6" name="Footer Placeholder 5"/>
          <p:cNvSpPr>
            <a:spLocks noGrp="1"/>
          </p:cNvSpPr>
          <p:nvPr>
            <p:ph type="ftr" idx="12"/>
          </p:nvPr>
        </p:nvSpPr>
        <p:spPr/>
        <p:txBody>
          <a:bodyPr/>
          <a:lstStyle/>
          <a:p>
            <a:r>
              <a:rPr lang="en-US" smtClean="0"/>
              <a:t>Chuck Lukaszewski, Aruba Networks</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a:t>
            </a:fld>
            <a:endParaRPr lang="en-US"/>
          </a:p>
        </p:txBody>
      </p:sp>
    </p:spTree>
    <p:extLst>
      <p:ext uri="{BB962C8B-B14F-4D97-AF65-F5344CB8AC3E}">
        <p14:creationId xmlns:p14="http://schemas.microsoft.com/office/powerpoint/2010/main" val="1520757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7" name="Date Placeholder 6"/>
          <p:cNvSpPr>
            <a:spLocks noGrp="1"/>
          </p:cNvSpPr>
          <p:nvPr>
            <p:ph type="dt" idx="10"/>
          </p:nvPr>
        </p:nvSpPr>
        <p:spPr/>
        <p:txBody>
          <a:bodyPr/>
          <a:lstStyle/>
          <a:p>
            <a:r>
              <a:rPr lang="en-US" smtClean="0"/>
              <a:t>January, 2015</a:t>
            </a:r>
            <a:endParaRPr lang="en-GB" dirty="0"/>
          </a:p>
        </p:txBody>
      </p:sp>
      <p:sp>
        <p:nvSpPr>
          <p:cNvPr id="8" name="Footer Placeholder 7"/>
          <p:cNvSpPr>
            <a:spLocks noGrp="1"/>
          </p:cNvSpPr>
          <p:nvPr>
            <p:ph type="ftr" idx="11"/>
          </p:nvPr>
        </p:nvSpPr>
        <p:spPr/>
        <p:txBody>
          <a:bodyPr/>
          <a:lstStyle/>
          <a:p>
            <a:r>
              <a:rPr lang="en-GB" smtClean="0"/>
              <a:t>Chuck Lukaszewski, Aruba Networks</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Picture 14" descr="title-background.jpg                                           0145C963Hi-Ho-Silver                   C2BB242B:"/>
          <p:cNvPicPr>
            <a:picLocks noChangeAspect="1" noChangeArrowheads="1"/>
          </p:cNvPicPr>
          <p:nvPr userDrawn="1"/>
        </p:nvPicPr>
        <p:blipFill>
          <a:blip r:embed="rId2" cstate="print"/>
          <a:srcRect/>
          <a:stretch>
            <a:fillRect/>
          </a:stretch>
        </p:blipFill>
        <p:spPr bwMode="auto">
          <a:xfrm>
            <a:off x="0" y="1270000"/>
            <a:ext cx="9144000" cy="5589588"/>
          </a:xfrm>
          <a:prstGeom prst="rect">
            <a:avLst/>
          </a:prstGeom>
          <a:noFill/>
          <a:ln w="9525">
            <a:noFill/>
            <a:miter lim="800000"/>
            <a:headEnd/>
            <a:tailEnd/>
          </a:ln>
        </p:spPr>
      </p:pic>
      <p:pic>
        <p:nvPicPr>
          <p:cNvPr id="6" name="Picture 6" descr="Aruba_whitelogo.png"/>
          <p:cNvPicPr>
            <a:picLocks noChangeAspect="1"/>
          </p:cNvPicPr>
          <p:nvPr userDrawn="1"/>
        </p:nvPicPr>
        <p:blipFill>
          <a:blip r:embed="rId3" cstate="print"/>
          <a:srcRect/>
          <a:stretch>
            <a:fillRect/>
          </a:stretch>
        </p:blipFill>
        <p:spPr bwMode="auto">
          <a:xfrm>
            <a:off x="7675563" y="6400800"/>
            <a:ext cx="1098550" cy="304800"/>
          </a:xfrm>
          <a:prstGeom prst="rect">
            <a:avLst/>
          </a:prstGeom>
          <a:noFill/>
          <a:ln w="9525">
            <a:noFill/>
            <a:miter lim="800000"/>
            <a:headEnd/>
            <a:tailEnd/>
          </a:ln>
        </p:spPr>
      </p:pic>
      <p:sp>
        <p:nvSpPr>
          <p:cNvPr id="5" name="Rectangle 2"/>
          <p:cNvSpPr>
            <a:spLocks noGrp="1" noChangeArrowheads="1"/>
          </p:cNvSpPr>
          <p:nvPr>
            <p:ph type="title"/>
          </p:nvPr>
        </p:nvSpPr>
        <p:spPr>
          <a:xfrm>
            <a:off x="636466" y="2787650"/>
            <a:ext cx="7871068" cy="1282700"/>
          </a:xfrm>
          <a:prstGeom prst="rect">
            <a:avLst/>
          </a:prstGeom>
        </p:spPr>
        <p:txBody>
          <a:bodyPr anchor="ctr"/>
          <a:lstStyle>
            <a:lvl1pPr algn="ctr">
              <a:defRPr sz="3600" b="1" i="0">
                <a:solidFill>
                  <a:srgbClr val="FFFFFF"/>
                </a:solidFill>
                <a:latin typeface="Arial"/>
                <a:cs typeface="Arial"/>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7536484" y="339698"/>
            <a:ext cx="1381125" cy="1657350"/>
          </a:xfrm>
        </p:spPr>
        <p:txBody>
          <a:bodyPr/>
          <a:lstStyle>
            <a:lvl1pPr marL="0">
              <a:spcBef>
                <a:spcPts val="300"/>
              </a:spcBef>
              <a:defRPr sz="1000" b="1">
                <a:solidFill>
                  <a:srgbClr val="FFFFFF"/>
                </a:solidFill>
              </a:defRPr>
            </a:lvl1pPr>
            <a:lvl2pPr marL="0">
              <a:spcBef>
                <a:spcPts val="300"/>
              </a:spcBef>
              <a:defRPr sz="1000" b="0">
                <a:solidFill>
                  <a:srgbClr val="FFFFFF"/>
                </a:solidFill>
              </a:defRPr>
            </a:lvl2pPr>
            <a:lvl3pPr marL="0">
              <a:spcBef>
                <a:spcPts val="300"/>
              </a:spcBef>
              <a:defRPr sz="1000" b="0">
                <a:solidFill>
                  <a:srgbClr val="FFFFFF"/>
                </a:solidFill>
              </a:defRPr>
            </a:lvl3pPr>
            <a:lvl4pPr marL="0">
              <a:spcBef>
                <a:spcPts val="300"/>
              </a:spcBef>
              <a:defRPr sz="1000" b="0">
                <a:solidFill>
                  <a:srgbClr val="FFFFFF"/>
                </a:solidFill>
              </a:defRPr>
            </a:lvl4pPr>
            <a:lvl5pPr marL="0">
              <a:spcBef>
                <a:spcPts val="300"/>
              </a:spcBef>
              <a:defRPr sz="1000" b="0">
                <a:solidFill>
                  <a:srgbClr val="FFFFFF"/>
                </a:solidFill>
              </a:defRPr>
            </a:lvl5pPr>
          </a:lstStyle>
          <a:p>
            <a:pPr lvl="0"/>
            <a:r>
              <a:rPr lang="en-US" smtClean="0"/>
              <a:t>Click to edit Master text styles</a:t>
            </a:r>
          </a:p>
        </p:txBody>
      </p:sp>
      <p:sp>
        <p:nvSpPr>
          <p:cNvPr id="7"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a:buClrTx/>
              <a:buSzTx/>
              <a:buFontTx/>
              <a:buNone/>
              <a:defRPr/>
            </a:pPr>
            <a:r>
              <a:rPr lang="en-US" sz="600" dirty="0">
                <a:solidFill>
                  <a:srgbClr val="808080"/>
                </a:solidFill>
                <a:latin typeface="Arial" charset="0"/>
                <a:ea typeface="ＭＳ Ｐゴシック" charset="-128"/>
                <a:cs typeface="Arial" charset="0"/>
              </a:rPr>
              <a:t>CONFIDENTIAL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 Copyright 2011. Aruba Networks, Inc.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All rights reserved</a:t>
            </a:r>
          </a:p>
        </p:txBody>
      </p:sp>
    </p:spTree>
    <p:extLst>
      <p:ext uri="{BB962C8B-B14F-4D97-AF65-F5344CB8AC3E}">
        <p14:creationId xmlns:p14="http://schemas.microsoft.com/office/powerpoint/2010/main" val="366887380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pic>
        <p:nvPicPr>
          <p:cNvPr id="3" name="Picture 6" descr="contentslide_graphic4_gray.png"/>
          <p:cNvPicPr>
            <a:picLocks noChangeAspect="1"/>
          </p:cNvPicPr>
          <p:nvPr userDrawn="1"/>
        </p:nvPicPr>
        <p:blipFill>
          <a:blip r:embed="rId2" cstate="print"/>
          <a:srcRect/>
          <a:stretch>
            <a:fillRect/>
          </a:stretch>
        </p:blipFill>
        <p:spPr bwMode="auto">
          <a:xfrm>
            <a:off x="0" y="0"/>
            <a:ext cx="9144000" cy="938213"/>
          </a:xfrm>
          <a:prstGeom prst="rect">
            <a:avLst/>
          </a:prstGeom>
          <a:noFill/>
          <a:ln w="9525">
            <a:noFill/>
            <a:miter lim="800000"/>
            <a:headEnd/>
            <a:tailEnd/>
          </a:ln>
        </p:spPr>
      </p:pic>
      <p:sp>
        <p:nvSpPr>
          <p:cNvPr id="4"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defTabSz="914400">
              <a:buClrTx/>
              <a:buSzTx/>
              <a:buFontTx/>
              <a:buNone/>
              <a:defRPr/>
            </a:pPr>
            <a:endParaRPr lang="en-US">
              <a:solidFill>
                <a:srgbClr val="000000"/>
              </a:solidFill>
              <a:latin typeface="Arial" charset="0"/>
              <a:ea typeface="ＭＳ Ｐゴシック" charset="-128"/>
            </a:endParaRPr>
          </a:p>
        </p:txBody>
      </p:sp>
      <p:pic>
        <p:nvPicPr>
          <p:cNvPr id="5" name="Picture 14" descr="logo.jpg"/>
          <p:cNvPicPr>
            <a:picLocks noChangeAspect="1"/>
          </p:cNvPicPr>
          <p:nvPr/>
        </p:nvPicPr>
        <p:blipFill>
          <a:blip r:embed="rId3" cstate="screen">
            <a:clrChange>
              <a:clrFrom>
                <a:srgbClr val="FFFFFF"/>
              </a:clrFrom>
              <a:clrTo>
                <a:srgbClr val="FFFFFF">
                  <a:alpha val="0"/>
                </a:srgbClr>
              </a:clrTo>
            </a:clrChange>
            <a:lum bright="100000" contrast="100000"/>
            <a:extLst>
              <a:ext uri="{28A0092B-C50C-407E-A947-70E740481C1C}">
                <a14:useLocalDpi xmlns:a14="http://schemas.microsoft.com/office/drawing/2010/main"/>
              </a:ext>
            </a:extLst>
          </a:blip>
          <a:srcRect/>
          <a:stretch>
            <a:fillRect/>
          </a:stretch>
        </p:blipFill>
        <p:spPr bwMode="auto">
          <a:xfrm>
            <a:off x="8281988" y="6659563"/>
            <a:ext cx="600075" cy="168275"/>
          </a:xfrm>
          <a:prstGeom prst="rect">
            <a:avLst/>
          </a:prstGeom>
          <a:noFill/>
          <a:ln w="9525">
            <a:noFill/>
            <a:miter lim="800000"/>
            <a:headEnd/>
            <a:tailEnd/>
          </a:ln>
        </p:spPr>
      </p:pic>
      <p:sp>
        <p:nvSpPr>
          <p:cNvPr id="6"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a:buClrTx/>
              <a:buSzTx/>
              <a:buFontTx/>
              <a:buNone/>
              <a:defRPr/>
            </a:pPr>
            <a:r>
              <a:rPr lang="en-US" sz="600" dirty="0">
                <a:solidFill>
                  <a:srgbClr val="808080"/>
                </a:solidFill>
                <a:latin typeface="Arial" charset="0"/>
                <a:ea typeface="ＭＳ Ｐゴシック" charset="-128"/>
                <a:cs typeface="Arial" charset="0"/>
              </a:rPr>
              <a:t>CONFIDENTIAL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 Copyright 2011. Aruba Networks, Inc.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All rights reserved</a:t>
            </a:r>
          </a:p>
        </p:txBody>
      </p:sp>
      <p:sp>
        <p:nvSpPr>
          <p:cNvPr id="7" name="Rectangle 6"/>
          <p:cNvSpPr>
            <a:spLocks noChangeArrowheads="1"/>
          </p:cNvSpPr>
          <p:nvPr/>
        </p:nvSpPr>
        <p:spPr bwMode="auto">
          <a:xfrm>
            <a:off x="87313" y="6621463"/>
            <a:ext cx="323850" cy="228600"/>
          </a:xfrm>
          <a:prstGeom prst="rect">
            <a:avLst/>
          </a:prstGeom>
          <a:noFill/>
          <a:ln w="9525">
            <a:noFill/>
            <a:miter lim="800000"/>
            <a:headEnd/>
            <a:tailEnd/>
          </a:ln>
          <a:effectLst/>
        </p:spPr>
        <p:txBody>
          <a:bodyPr wrap="none" lIns="91388" tIns="45694" rIns="91388" bIns="45694">
            <a:spAutoFit/>
          </a:bodyPr>
          <a:lstStyle/>
          <a:p>
            <a:pPr defTabSz="914400">
              <a:buClrTx/>
              <a:buSzTx/>
              <a:buFontTx/>
              <a:buNone/>
              <a:defRPr/>
            </a:pPr>
            <a:fld id="{D8DEC122-9140-4DDC-8779-D6C1096D1494}" type="slidenum">
              <a:rPr lang="en-US" altLang="ja-JP" sz="900">
                <a:solidFill>
                  <a:srgbClr val="FFFFFF"/>
                </a:solidFill>
                <a:latin typeface="Arial" charset="0"/>
                <a:ea typeface="ＭＳ Ｐゴシック" charset="-128"/>
                <a:cs typeface="Arial" charset="0"/>
              </a:rPr>
              <a:pPr defTabSz="914400">
                <a:buClrTx/>
                <a:buSzTx/>
                <a:buFontTx/>
                <a:buNone/>
                <a:defRPr/>
              </a:pPr>
              <a:t>‹#›</a:t>
            </a:fld>
            <a:endParaRPr lang="en-US" altLang="ja-JP" sz="900">
              <a:solidFill>
                <a:srgbClr val="FFFFFF"/>
              </a:solidFill>
              <a:latin typeface="Arial" charset="0"/>
              <a:ea typeface="ＭＳ Ｐゴシック" charset="-128"/>
              <a:cs typeface="Arial" charset="0"/>
            </a:endParaRPr>
          </a:p>
        </p:txBody>
      </p:sp>
      <p:cxnSp>
        <p:nvCxnSpPr>
          <p:cNvPr id="8" name="Straight Connector 24"/>
          <p:cNvCxnSpPr>
            <a:cxnSpLocks noChangeShapeType="1"/>
          </p:cNvCxnSpPr>
          <p:nvPr userDrawn="1"/>
        </p:nvCxnSpPr>
        <p:spPr bwMode="auto">
          <a:xfrm>
            <a:off x="808038" y="6356350"/>
            <a:ext cx="7543800" cy="1588"/>
          </a:xfrm>
          <a:prstGeom prst="line">
            <a:avLst/>
          </a:prstGeom>
          <a:noFill/>
          <a:ln w="38100">
            <a:solidFill>
              <a:schemeClr val="bg2"/>
            </a:solidFill>
            <a:round/>
            <a:headEnd/>
            <a:tailEnd/>
          </a:ln>
        </p:spPr>
      </p:cxnSp>
      <p:pic>
        <p:nvPicPr>
          <p:cNvPr id="9" name="Picture 53" descr="Aruba_colorlogo.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48550" y="6521450"/>
            <a:ext cx="898525" cy="249238"/>
          </a:xfrm>
          <a:prstGeom prst="rect">
            <a:avLst/>
          </a:prstGeom>
          <a:noFill/>
          <a:ln w="9525">
            <a:noFill/>
            <a:miter lim="800000"/>
            <a:headEnd/>
            <a:tailEnd/>
          </a:ln>
        </p:spPr>
      </p:pic>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04990258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63050"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defTabSz="914400">
              <a:buClrTx/>
              <a:buSzTx/>
              <a:buFontTx/>
              <a:buNone/>
              <a:defRPr/>
            </a:pPr>
            <a:endParaRPr lang="en-US">
              <a:solidFill>
                <a:srgbClr val="000000"/>
              </a:solidFill>
              <a:latin typeface="Arial" charset="0"/>
              <a:ea typeface="ＭＳ Ｐゴシック" pitchFamily="34" charset="-128"/>
              <a:cs typeface="ＭＳ Ｐゴシック" charset="-128"/>
            </a:endParaRPr>
          </a:p>
        </p:txBody>
      </p:sp>
      <p:pic>
        <p:nvPicPr>
          <p:cNvPr id="4" name="Picture 3" descr="segueslide_b.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2679700"/>
            <a:ext cx="9144000" cy="4178300"/>
          </a:xfrm>
          <a:prstGeom prst="rect">
            <a:avLst/>
          </a:prstGeom>
          <a:noFill/>
          <a:ln w="9525">
            <a:noFill/>
            <a:miter lim="800000"/>
            <a:headEnd/>
            <a:tailEnd/>
          </a:ln>
        </p:spPr>
      </p:pic>
      <p:pic>
        <p:nvPicPr>
          <p:cNvPr id="5" name="Picture 4" descr="segueslide_R.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4179888"/>
          </a:xfrm>
          <a:prstGeom prst="rect">
            <a:avLst/>
          </a:prstGeom>
          <a:noFill/>
          <a:ln w="9525">
            <a:noFill/>
            <a:miter lim="800000"/>
            <a:headEnd/>
            <a:tailEnd/>
          </a:ln>
        </p:spPr>
      </p:pic>
      <p:pic>
        <p:nvPicPr>
          <p:cNvPr id="6" name="Picture 5" descr="Aruba_colorlogo_white.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43788" y="6521450"/>
            <a:ext cx="912812" cy="254000"/>
          </a:xfrm>
          <a:prstGeom prst="rect">
            <a:avLst/>
          </a:prstGeom>
          <a:noFill/>
          <a:ln w="9525">
            <a:noFill/>
            <a:miter lim="800000"/>
            <a:headEnd/>
            <a:tailEnd/>
          </a:ln>
        </p:spPr>
      </p:pic>
      <p:sp>
        <p:nvSpPr>
          <p:cNvPr id="2" name="Title 1"/>
          <p:cNvSpPr>
            <a:spLocks noGrp="1"/>
          </p:cNvSpPr>
          <p:nvPr>
            <p:ph type="title"/>
          </p:nvPr>
        </p:nvSpPr>
        <p:spPr>
          <a:xfrm>
            <a:off x="900038" y="3192462"/>
            <a:ext cx="7366000" cy="473075"/>
          </a:xfrm>
        </p:spPr>
        <p:txBody>
          <a:bodyPr anchor="ctr"/>
          <a:lstStyle>
            <a:lvl1pPr algn="ctr">
              <a:defRPr sz="2400" b="0">
                <a:solidFill>
                  <a:schemeClr val="bg1"/>
                </a:solidFill>
              </a:defRPr>
            </a:lvl1pPr>
          </a:lstStyle>
          <a:p>
            <a:r>
              <a:rPr lang="en-US" smtClean="0"/>
              <a:t>Click to edit Master title style</a:t>
            </a:r>
            <a:endParaRPr lang="en-US" dirty="0"/>
          </a:p>
        </p:txBody>
      </p:sp>
      <p:sp>
        <p:nvSpPr>
          <p:cNvPr id="7"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a:buClrTx/>
              <a:buSzTx/>
              <a:buFontTx/>
              <a:buNone/>
              <a:defRPr/>
            </a:pPr>
            <a:r>
              <a:rPr lang="en-US" sz="600" dirty="0">
                <a:solidFill>
                  <a:srgbClr val="808080"/>
                </a:solidFill>
                <a:latin typeface="Arial" charset="0"/>
                <a:ea typeface="ＭＳ Ｐゴシック" charset="-128"/>
                <a:cs typeface="Arial" charset="0"/>
              </a:rPr>
              <a:t>CONFIDENTIAL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 Copyright 2011. Aruba Networks, Inc.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All rights reserved</a:t>
            </a:r>
          </a:p>
        </p:txBody>
      </p:sp>
    </p:spTree>
    <p:extLst>
      <p:ext uri="{BB962C8B-B14F-4D97-AF65-F5344CB8AC3E}">
        <p14:creationId xmlns:p14="http://schemas.microsoft.com/office/powerpoint/2010/main" val="19167930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Rectangle 2"/>
          <p:cNvSpPr/>
          <p:nvPr userDrawn="1"/>
        </p:nvSpPr>
        <p:spPr bwMode="auto">
          <a:xfrm>
            <a:off x="0" y="0"/>
            <a:ext cx="9163050"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defTabSz="914400">
              <a:buClrTx/>
              <a:buSzTx/>
              <a:buFontTx/>
              <a:buNone/>
              <a:defRPr/>
            </a:pPr>
            <a:endParaRPr lang="en-US">
              <a:solidFill>
                <a:srgbClr val="000000"/>
              </a:solidFill>
              <a:latin typeface="Arial" charset="0"/>
              <a:ea typeface="ＭＳ Ｐゴシック" pitchFamily="34" charset="-128"/>
              <a:cs typeface="ＭＳ Ｐゴシック" charset="-128"/>
            </a:endParaRPr>
          </a:p>
        </p:txBody>
      </p:sp>
      <p:pic>
        <p:nvPicPr>
          <p:cNvPr id="4" name="Picture 3" descr="segueslide_L.png"/>
          <p:cNvPicPr>
            <a:picLocks noChangeAspect="1"/>
          </p:cNvPicPr>
          <p:nvPr userDrawn="1"/>
        </p:nvPicPr>
        <p:blipFill>
          <a:blip r:embed="rId2" cstate="print"/>
          <a:srcRect/>
          <a:stretch>
            <a:fillRect/>
          </a:stretch>
        </p:blipFill>
        <p:spPr bwMode="auto">
          <a:xfrm>
            <a:off x="8742363" y="0"/>
            <a:ext cx="3136900" cy="6858000"/>
          </a:xfrm>
          <a:prstGeom prst="rect">
            <a:avLst/>
          </a:prstGeom>
          <a:noFill/>
          <a:ln w="9525">
            <a:noFill/>
            <a:miter lim="800000"/>
            <a:headEnd/>
            <a:tailEnd/>
          </a:ln>
        </p:spPr>
      </p:pic>
      <p:pic>
        <p:nvPicPr>
          <p:cNvPr id="5" name="Picture 4" descr="segueslide_R.png"/>
          <p:cNvPicPr>
            <a:picLocks noChangeAspect="1"/>
          </p:cNvPicPr>
          <p:nvPr userDrawn="1"/>
        </p:nvPicPr>
        <p:blipFill>
          <a:blip r:embed="rId3" cstate="print"/>
          <a:srcRect/>
          <a:stretch>
            <a:fillRect/>
          </a:stretch>
        </p:blipFill>
        <p:spPr bwMode="auto">
          <a:xfrm>
            <a:off x="-2836863" y="0"/>
            <a:ext cx="3136901" cy="6858000"/>
          </a:xfrm>
          <a:prstGeom prst="rect">
            <a:avLst/>
          </a:prstGeom>
          <a:noFill/>
          <a:ln w="9525">
            <a:noFill/>
            <a:miter lim="800000"/>
            <a:headEnd/>
            <a:tailEnd/>
          </a:ln>
        </p:spPr>
      </p:pic>
      <p:pic>
        <p:nvPicPr>
          <p:cNvPr id="6" name="Picture 5" descr="Aruba_colorlogo_white.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43788" y="6521450"/>
            <a:ext cx="912812" cy="254000"/>
          </a:xfrm>
          <a:prstGeom prst="rect">
            <a:avLst/>
          </a:prstGeom>
          <a:noFill/>
          <a:ln w="9525">
            <a:noFill/>
            <a:miter lim="800000"/>
            <a:headEnd/>
            <a:tailEnd/>
          </a:ln>
        </p:spPr>
      </p:pic>
      <p:sp>
        <p:nvSpPr>
          <p:cNvPr id="2" name="Title 1"/>
          <p:cNvSpPr>
            <a:spLocks noGrp="1"/>
          </p:cNvSpPr>
          <p:nvPr>
            <p:ph type="title"/>
          </p:nvPr>
        </p:nvSpPr>
        <p:spPr>
          <a:xfrm>
            <a:off x="900038" y="3192462"/>
            <a:ext cx="7366000" cy="473075"/>
          </a:xfrm>
        </p:spPr>
        <p:txBody>
          <a:bodyPr anchor="ctr"/>
          <a:lstStyle>
            <a:lvl1pPr algn="ctr">
              <a:defRPr sz="2400" b="0">
                <a:solidFill>
                  <a:schemeClr val="bg1"/>
                </a:solidFill>
              </a:defRPr>
            </a:lvl1pPr>
          </a:lstStyle>
          <a:p>
            <a:r>
              <a:rPr lang="en-US" smtClean="0"/>
              <a:t>Click to edit Master title style</a:t>
            </a:r>
            <a:endParaRPr lang="en-US" dirty="0"/>
          </a:p>
        </p:txBody>
      </p:sp>
      <p:sp>
        <p:nvSpPr>
          <p:cNvPr id="7"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a:buClrTx/>
              <a:buSzTx/>
              <a:buFontTx/>
              <a:buNone/>
              <a:defRPr/>
            </a:pPr>
            <a:r>
              <a:rPr lang="en-US" sz="600" dirty="0">
                <a:solidFill>
                  <a:srgbClr val="808080"/>
                </a:solidFill>
                <a:latin typeface="Arial" charset="0"/>
                <a:ea typeface="ＭＳ Ｐゴシック" charset="-128"/>
                <a:cs typeface="Arial" charset="0"/>
              </a:rPr>
              <a:t>CONFIDENTIAL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 Copyright 2011. Aruba Networks, Inc.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All rights reserved</a:t>
            </a:r>
          </a:p>
        </p:txBody>
      </p:sp>
    </p:spTree>
    <p:extLst>
      <p:ext uri="{BB962C8B-B14F-4D97-AF65-F5344CB8AC3E}">
        <p14:creationId xmlns:p14="http://schemas.microsoft.com/office/powerpoint/2010/main" val="16512032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auto">
          <a:xfrm>
            <a:off x="0" y="0"/>
            <a:ext cx="9153525"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defTabSz="914400">
              <a:buClrTx/>
              <a:buSzTx/>
              <a:buFontTx/>
              <a:buNone/>
              <a:defRPr/>
            </a:pPr>
            <a:endParaRPr lang="en-US">
              <a:solidFill>
                <a:srgbClr val="000000"/>
              </a:solidFill>
              <a:latin typeface="Arial" charset="0"/>
              <a:ea typeface="ＭＳ Ｐゴシック" pitchFamily="34" charset="-128"/>
              <a:cs typeface="ＭＳ Ｐゴシック" charset="-128"/>
            </a:endParaRPr>
          </a:p>
        </p:txBody>
      </p:sp>
      <p:pic>
        <p:nvPicPr>
          <p:cNvPr id="4" name="Picture 7" descr="Aruba_colorlogo_white_lg.png"/>
          <p:cNvPicPr>
            <a:picLocks noChangeAspect="1"/>
          </p:cNvPicPr>
          <p:nvPr userDrawn="1"/>
        </p:nvPicPr>
        <p:blipFill>
          <a:blip r:embed="rId2" cstate="print"/>
          <a:srcRect/>
          <a:stretch>
            <a:fillRect/>
          </a:stretch>
        </p:blipFill>
        <p:spPr bwMode="auto">
          <a:xfrm>
            <a:off x="3724275" y="3208338"/>
            <a:ext cx="1716088" cy="481012"/>
          </a:xfrm>
          <a:prstGeom prst="rect">
            <a:avLst/>
          </a:prstGeom>
          <a:noFill/>
          <a:ln w="9525">
            <a:noFill/>
            <a:miter lim="800000"/>
            <a:headEnd/>
            <a:tailEnd/>
          </a:ln>
        </p:spPr>
      </p:pic>
      <p:sp>
        <p:nvSpPr>
          <p:cNvPr id="5" name="Text Placeholder 4"/>
          <p:cNvSpPr>
            <a:spLocks noGrp="1"/>
          </p:cNvSpPr>
          <p:nvPr>
            <p:ph type="body" sz="quarter" idx="10"/>
          </p:nvPr>
        </p:nvSpPr>
        <p:spPr>
          <a:xfrm>
            <a:off x="1815681" y="4282382"/>
            <a:ext cx="5531005" cy="850900"/>
          </a:xfrm>
        </p:spPr>
        <p:txBody>
          <a:bodyPr/>
          <a:lstStyle>
            <a:lvl1pPr marL="0" indent="0" algn="ctr">
              <a:spcBef>
                <a:spcPts val="0"/>
              </a:spcBef>
              <a:defRPr b="0">
                <a:solidFill>
                  <a:srgbClr val="FFFFFF"/>
                </a:solidFill>
              </a:defRPr>
            </a:lvl1pPr>
          </a:lstStyle>
          <a:p>
            <a:pPr lvl="0"/>
            <a:r>
              <a:rPr lang="en-US" smtClean="0"/>
              <a:t>Click to edit Master text styles</a:t>
            </a:r>
          </a:p>
        </p:txBody>
      </p:sp>
      <p:sp>
        <p:nvSpPr>
          <p:cNvPr id="6"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a:buClrTx/>
              <a:buSzTx/>
              <a:buFontTx/>
              <a:buNone/>
              <a:defRPr/>
            </a:pPr>
            <a:r>
              <a:rPr lang="en-US" sz="600" dirty="0">
                <a:solidFill>
                  <a:srgbClr val="808080"/>
                </a:solidFill>
                <a:latin typeface="Arial" charset="0"/>
                <a:ea typeface="ＭＳ Ｐゴシック" charset="-128"/>
                <a:cs typeface="Arial" charset="0"/>
              </a:rPr>
              <a:t>CONFIDENTIAL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 Copyright 2011. Aruba Networks, Inc.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All rights reserved</a:t>
            </a:r>
          </a:p>
        </p:txBody>
      </p:sp>
    </p:spTree>
    <p:extLst>
      <p:ext uri="{BB962C8B-B14F-4D97-AF65-F5344CB8AC3E}">
        <p14:creationId xmlns:p14="http://schemas.microsoft.com/office/powerpoint/2010/main" val="322843345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1" hangingPunct="1">
              <a:buClrTx/>
              <a:buSzTx/>
              <a:buFontTx/>
              <a:buNone/>
            </a:pPr>
            <a:fld id="{D8BAAA59-19F1-1440-B974-E0DC7495DCEB}" type="datetimeFigureOut">
              <a:rPr lang="en-US">
                <a:solidFill>
                  <a:prstClr val="black">
                    <a:tint val="75000"/>
                  </a:prstClr>
                </a:solidFill>
                <a:latin typeface="Arial" charset="0"/>
                <a:ea typeface="ＭＳ Ｐゴシック" charset="-128"/>
              </a:rPr>
              <a:pPr defTabSz="914400" eaLnBrk="1" hangingPunct="1">
                <a:buClrTx/>
                <a:buSzTx/>
                <a:buFontTx/>
                <a:buNone/>
              </a:pPr>
              <a:t>11/10/2015</a:t>
            </a:fld>
            <a:endParaRPr lang="en-US" dirty="0">
              <a:solidFill>
                <a:prstClr val="black">
                  <a:tint val="75000"/>
                </a:prstClr>
              </a:solidFill>
              <a:latin typeface="Arial" charset="0"/>
              <a:ea typeface="ＭＳ Ｐゴシック"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1" hangingPunct="1">
              <a:buClrTx/>
              <a:buSzTx/>
              <a:buFontTx/>
              <a:buNone/>
            </a:pPr>
            <a:endParaRPr lang="en-US" dirty="0">
              <a:solidFill>
                <a:prstClr val="black">
                  <a:tint val="75000"/>
                </a:prstClr>
              </a:solidFill>
              <a:latin typeface="Arial" charset="0"/>
              <a:ea typeface="ＭＳ Ｐゴシック" charset="-128"/>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eaLnBrk="1" hangingPunct="1">
              <a:buClrTx/>
              <a:buSzTx/>
              <a:buFontTx/>
              <a:buNone/>
            </a:pPr>
            <a:fld id="{10C91197-2CED-814E-A0F5-84C3B4C884E4}" type="slidenum">
              <a:rPr lang="en-US">
                <a:solidFill>
                  <a:prstClr val="black">
                    <a:tint val="75000"/>
                  </a:prstClr>
                </a:solidFill>
                <a:latin typeface="Arial" charset="0"/>
                <a:ea typeface="ＭＳ Ｐゴシック" charset="-128"/>
              </a:rPr>
              <a:pPr defTabSz="914400" eaLnBrk="1" hangingPunct="1">
                <a:buClrTx/>
                <a:buSzTx/>
                <a:buFontTx/>
                <a:buNone/>
              </a:pPr>
              <a:t>‹#›</a:t>
            </a:fld>
            <a:endParaRPr lang="en-US"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2560840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803"/>
            <a:ext cx="8229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4198019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Headline Only">
    <p:spTree>
      <p:nvGrpSpPr>
        <p:cNvPr id="1" name=""/>
        <p:cNvGrpSpPr/>
        <p:nvPr/>
      </p:nvGrpSpPr>
      <p:grpSpPr>
        <a:xfrm>
          <a:off x="0" y="0"/>
          <a:ext cx="0" cy="0"/>
          <a:chOff x="0" y="0"/>
          <a:chExt cx="0" cy="0"/>
        </a:xfrm>
      </p:grpSpPr>
      <p:sp>
        <p:nvSpPr>
          <p:cNvPr id="13" name="Rectangle 12"/>
          <p:cNvSpPr/>
          <p:nvPr userDrawn="1"/>
        </p:nvSpPr>
        <p:spPr bwMode="auto">
          <a:xfrm>
            <a:off x="0" y="-1"/>
            <a:ext cx="9144000" cy="115533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buClrTx/>
              <a:buSzTx/>
              <a:buFontTx/>
              <a:buNone/>
            </a:pPr>
            <a:endParaRPr lang="en-US">
              <a:solidFill>
                <a:srgbClr val="000000"/>
              </a:solidFill>
              <a:latin typeface="Arial" charset="0"/>
              <a:ea typeface="ＭＳ Ｐゴシック" pitchFamily="34" charset="-128"/>
            </a:endParaRPr>
          </a:p>
        </p:txBody>
      </p:sp>
      <p:sp>
        <p:nvSpPr>
          <p:cNvPr id="4"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defTabSz="914400">
              <a:buClrTx/>
              <a:buSzTx/>
              <a:buFontTx/>
              <a:buNone/>
              <a:defRPr/>
            </a:pPr>
            <a:endParaRPr lang="en-US">
              <a:solidFill>
                <a:srgbClr val="000000"/>
              </a:solidFill>
              <a:latin typeface="Arial" charset="0"/>
              <a:ea typeface="ＭＳ Ｐゴシック" charset="-128"/>
            </a:endParaRPr>
          </a:p>
        </p:txBody>
      </p:sp>
      <p:sp>
        <p:nvSpPr>
          <p:cNvPr id="7" name="Rectangle 6"/>
          <p:cNvSpPr>
            <a:spLocks noChangeArrowheads="1"/>
          </p:cNvSpPr>
          <p:nvPr/>
        </p:nvSpPr>
        <p:spPr bwMode="auto">
          <a:xfrm>
            <a:off x="87313" y="6621463"/>
            <a:ext cx="323850" cy="228600"/>
          </a:xfrm>
          <a:prstGeom prst="rect">
            <a:avLst/>
          </a:prstGeom>
          <a:noFill/>
          <a:ln w="9525">
            <a:noFill/>
            <a:miter lim="800000"/>
            <a:headEnd/>
            <a:tailEnd/>
          </a:ln>
          <a:effectLst/>
        </p:spPr>
        <p:txBody>
          <a:bodyPr wrap="none" lIns="91388" tIns="45694" rIns="91388" bIns="45694">
            <a:spAutoFit/>
          </a:bodyPr>
          <a:lstStyle/>
          <a:p>
            <a:pPr defTabSz="914400">
              <a:buClrTx/>
              <a:buSzTx/>
              <a:buFontTx/>
              <a:buNone/>
              <a:defRPr/>
            </a:pPr>
            <a:fld id="{D8DEC122-9140-4DDC-8779-D6C1096D1494}" type="slidenum">
              <a:rPr lang="en-US" altLang="ja-JP" sz="900">
                <a:solidFill>
                  <a:srgbClr val="FFFFFF"/>
                </a:solidFill>
                <a:latin typeface="Arial" charset="0"/>
                <a:ea typeface="ＭＳ Ｐゴシック" charset="-128"/>
                <a:cs typeface="Arial" charset="0"/>
              </a:rPr>
              <a:pPr defTabSz="914400">
                <a:buClrTx/>
                <a:buSzTx/>
                <a:buFontTx/>
                <a:buNone/>
                <a:defRPr/>
              </a:pPr>
              <a:t>‹#›</a:t>
            </a:fld>
            <a:endParaRPr lang="en-US" altLang="ja-JP" sz="900">
              <a:solidFill>
                <a:srgbClr val="FFFFFF"/>
              </a:solidFill>
              <a:latin typeface="Arial" charset="0"/>
              <a:ea typeface="ＭＳ Ｐゴシック" charset="-128"/>
              <a:cs typeface="Arial" charset="0"/>
            </a:endParaRPr>
          </a:p>
        </p:txBody>
      </p:sp>
      <p:sp>
        <p:nvSpPr>
          <p:cNvPr id="10" name="TextBox 9"/>
          <p:cNvSpPr txBox="1"/>
          <p:nvPr userDrawn="1"/>
        </p:nvSpPr>
        <p:spPr>
          <a:xfrm>
            <a:off x="4360422" y="6554530"/>
            <a:ext cx="435855" cy="246221"/>
          </a:xfrm>
          <a:prstGeom prst="rect">
            <a:avLst/>
          </a:prstGeom>
          <a:noFill/>
        </p:spPr>
        <p:txBody>
          <a:bodyPr wrap="square" rtlCol="0">
            <a:spAutoFit/>
          </a:bodyPr>
          <a:lstStyle/>
          <a:p>
            <a:pPr algn="ctr" defTabSz="914400" eaLnBrk="1" hangingPunct="1">
              <a:buClrTx/>
              <a:buSzTx/>
              <a:buFontTx/>
              <a:buNone/>
            </a:pPr>
            <a:fld id="{23012D06-F38B-4356-A24A-00D85CA6255C}" type="slidenum">
              <a:rPr lang="en-US" sz="1000">
                <a:solidFill>
                  <a:srgbClr val="808080"/>
                </a:solidFill>
                <a:latin typeface="Arial" charset="0"/>
                <a:ea typeface="ＭＳ Ｐゴシック" charset="-128"/>
                <a:cs typeface="Arial" charset="0"/>
              </a:rPr>
              <a:pPr algn="ctr" defTabSz="914400" eaLnBrk="1" hangingPunct="1">
                <a:buClrTx/>
                <a:buSzTx/>
                <a:buFontTx/>
                <a:buNone/>
              </a:pPr>
              <a:t>‹#›</a:t>
            </a:fld>
            <a:endParaRPr lang="en-US" sz="1000" dirty="0">
              <a:solidFill>
                <a:srgbClr val="808080"/>
              </a:solidFill>
              <a:latin typeface="Arial" charset="0"/>
              <a:ea typeface="ＭＳ Ｐゴシック" charset="-128"/>
              <a:cs typeface="Arial" charset="0"/>
            </a:endParaRPr>
          </a:p>
        </p:txBody>
      </p:sp>
      <p:sp>
        <p:nvSpPr>
          <p:cNvPr id="11" name="Text Box 15"/>
          <p:cNvSpPr txBox="1">
            <a:spLocks noChangeArrowheads="1"/>
          </p:cNvSpPr>
          <p:nvPr userDrawn="1"/>
        </p:nvSpPr>
        <p:spPr bwMode="auto">
          <a:xfrm>
            <a:off x="167941" y="6462713"/>
            <a:ext cx="1595438" cy="368300"/>
          </a:xfrm>
          <a:prstGeom prst="rect">
            <a:avLst/>
          </a:prstGeom>
          <a:noFill/>
          <a:ln w="9525">
            <a:noFill/>
            <a:miter lim="800000"/>
            <a:headEnd/>
            <a:tailEnd/>
          </a:ln>
        </p:spPr>
        <p:txBody>
          <a:bodyPr lIns="91388" tIns="45694" rIns="91388" bIns="45694">
            <a:spAutoFit/>
          </a:bodyPr>
          <a:lstStyle/>
          <a:p>
            <a:pPr defTabSz="914400">
              <a:buClrTx/>
              <a:buSzTx/>
              <a:buFontTx/>
              <a:buNone/>
              <a:defRPr/>
            </a:pPr>
            <a:r>
              <a:rPr lang="en-US" sz="600" dirty="0">
                <a:solidFill>
                  <a:srgbClr val="808080"/>
                </a:solidFill>
                <a:latin typeface="Arial" charset="0"/>
                <a:ea typeface="ＭＳ Ｐゴシック" charset="-128"/>
                <a:cs typeface="Arial" charset="0"/>
              </a:rPr>
              <a:t>CONFIDENTIAL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 Copyright 2012. Aruba Networks, Inc.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All rights reserved</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166" y="0"/>
            <a:ext cx="9140834" cy="2033768"/>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52772"/>
            <a:ext cx="9144000" cy="1031206"/>
          </a:xfrm>
          <a:prstGeom prst="rect">
            <a:avLst/>
          </a:prstGeom>
        </p:spPr>
      </p:pic>
      <p:pic>
        <p:nvPicPr>
          <p:cNvPr id="12" name="Picture 11" descr="Aruba¨_Networks_newLogo-[Co.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48601" y="6423166"/>
            <a:ext cx="1094872" cy="303744"/>
          </a:xfrm>
          <a:prstGeom prst="rect">
            <a:avLst/>
          </a:prstGeom>
        </p:spPr>
      </p:pic>
      <p:sp>
        <p:nvSpPr>
          <p:cNvPr id="14" name="Rectangle 13"/>
          <p:cNvSpPr/>
          <p:nvPr userDrawn="1"/>
        </p:nvSpPr>
        <p:spPr bwMode="auto">
          <a:xfrm>
            <a:off x="0" y="143223"/>
            <a:ext cx="9144000" cy="1040755"/>
          </a:xfrm>
          <a:prstGeom prst="rect">
            <a:avLst/>
          </a:prstGeom>
          <a:gradFill flip="none" rotWithShape="1">
            <a:gsLst>
              <a:gs pos="48000">
                <a:schemeClr val="tx1">
                  <a:alpha val="0"/>
                </a:schemeClr>
              </a:gs>
              <a:gs pos="100000">
                <a:schemeClr val="tx1">
                  <a:alpha val="57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buClrTx/>
              <a:buSzTx/>
              <a:buFontTx/>
              <a:buNone/>
            </a:pPr>
            <a:endParaRPr lang="en-US">
              <a:solidFill>
                <a:srgbClr val="000000"/>
              </a:solidFill>
              <a:latin typeface="Arial" charset="0"/>
              <a:ea typeface="ＭＳ Ｐゴシック" pitchFamily="34" charset="-128"/>
            </a:endParaRPr>
          </a:p>
        </p:txBody>
      </p:sp>
      <p:sp>
        <p:nvSpPr>
          <p:cNvPr id="3" name="Title 2"/>
          <p:cNvSpPr>
            <a:spLocks noGrp="1"/>
          </p:cNvSpPr>
          <p:nvPr>
            <p:ph type="title"/>
          </p:nvPr>
        </p:nvSpPr>
        <p:spPr/>
        <p:txBody>
          <a:bodyPr vert="horz"/>
          <a:lstStyle/>
          <a:p>
            <a:r>
              <a:rPr lang="en-US" smtClean="0"/>
              <a:t>Click to edit Master title style</a:t>
            </a:r>
            <a:endParaRPr lang="en-US"/>
          </a:p>
        </p:txBody>
      </p:sp>
    </p:spTree>
    <p:extLst>
      <p:ext uri="{BB962C8B-B14F-4D97-AF65-F5344CB8AC3E}">
        <p14:creationId xmlns:p14="http://schemas.microsoft.com/office/powerpoint/2010/main" val="3186816226"/>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1_Headline Only">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a:lstStyle/>
          <a:p>
            <a:r>
              <a:rPr lang="en-US" smtClean="0"/>
              <a:t>Click to edit Master title style</a:t>
            </a:r>
            <a:endParaRPr lang="en-US" dirty="0"/>
          </a:p>
        </p:txBody>
      </p:sp>
      <p:sp>
        <p:nvSpPr>
          <p:cNvPr id="15" name="Rectangle 14"/>
          <p:cNvSpPr/>
          <p:nvPr userDrawn="1"/>
        </p:nvSpPr>
        <p:spPr bwMode="ltGray">
          <a:xfrm>
            <a:off x="0" y="-1"/>
            <a:ext cx="9144000" cy="115533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buClrTx/>
              <a:buSzTx/>
              <a:buFontTx/>
              <a:buNone/>
            </a:pPr>
            <a:endParaRPr lang="en-US">
              <a:solidFill>
                <a:srgbClr val="000000"/>
              </a:solidFill>
              <a:latin typeface="Arial" charset="0"/>
              <a:ea typeface="ＭＳ Ｐゴシック" pitchFamily="34" charset="-128"/>
            </a:endParaRPr>
          </a:p>
        </p:txBody>
      </p:sp>
      <p:sp>
        <p:nvSpPr>
          <p:cNvPr id="16" name="TextBox 15"/>
          <p:cNvSpPr txBox="1"/>
          <p:nvPr userDrawn="1"/>
        </p:nvSpPr>
        <p:spPr>
          <a:xfrm>
            <a:off x="4360422" y="6554530"/>
            <a:ext cx="435855" cy="246221"/>
          </a:xfrm>
          <a:prstGeom prst="rect">
            <a:avLst/>
          </a:prstGeom>
          <a:noFill/>
        </p:spPr>
        <p:txBody>
          <a:bodyPr wrap="square" rtlCol="0">
            <a:spAutoFit/>
          </a:bodyPr>
          <a:lstStyle/>
          <a:p>
            <a:pPr algn="ctr" defTabSz="914400" eaLnBrk="1" hangingPunct="1">
              <a:buClrTx/>
              <a:buSzTx/>
              <a:buFontTx/>
              <a:buNone/>
            </a:pPr>
            <a:fld id="{23012D06-F38B-4356-A24A-00D85CA6255C}" type="slidenum">
              <a:rPr lang="en-US" sz="1000">
                <a:solidFill>
                  <a:srgbClr val="808080"/>
                </a:solidFill>
                <a:latin typeface="Arial" charset="0"/>
                <a:ea typeface="ＭＳ Ｐゴシック" charset="-128"/>
                <a:cs typeface="Arial" charset="0"/>
              </a:rPr>
              <a:pPr algn="ctr" defTabSz="914400" eaLnBrk="1" hangingPunct="1">
                <a:buClrTx/>
                <a:buSzTx/>
                <a:buFontTx/>
                <a:buNone/>
              </a:pPr>
              <a:t>‹#›</a:t>
            </a:fld>
            <a:endParaRPr lang="en-US" sz="1000" dirty="0">
              <a:solidFill>
                <a:srgbClr val="808080"/>
              </a:solidFill>
              <a:latin typeface="Arial" charset="0"/>
              <a:ea typeface="ＭＳ Ｐゴシック" charset="-128"/>
              <a:cs typeface="Arial" charset="0"/>
            </a:endParaRPr>
          </a:p>
        </p:txBody>
      </p:sp>
      <p:sp>
        <p:nvSpPr>
          <p:cNvPr id="17" name="Text Box 15"/>
          <p:cNvSpPr txBox="1">
            <a:spLocks noChangeArrowheads="1"/>
          </p:cNvSpPr>
          <p:nvPr userDrawn="1"/>
        </p:nvSpPr>
        <p:spPr bwMode="auto">
          <a:xfrm>
            <a:off x="167941" y="6462713"/>
            <a:ext cx="1595438" cy="368300"/>
          </a:xfrm>
          <a:prstGeom prst="rect">
            <a:avLst/>
          </a:prstGeom>
          <a:noFill/>
          <a:ln w="9525">
            <a:noFill/>
            <a:miter lim="800000"/>
            <a:headEnd/>
            <a:tailEnd/>
          </a:ln>
        </p:spPr>
        <p:txBody>
          <a:bodyPr lIns="91388" tIns="45694" rIns="91388" bIns="45694">
            <a:spAutoFit/>
          </a:bodyPr>
          <a:lstStyle/>
          <a:p>
            <a:pPr defTabSz="914400">
              <a:buClrTx/>
              <a:buSzTx/>
              <a:buFontTx/>
              <a:buNone/>
              <a:defRPr/>
            </a:pPr>
            <a:r>
              <a:rPr lang="en-US" sz="600" dirty="0">
                <a:solidFill>
                  <a:srgbClr val="808080"/>
                </a:solidFill>
                <a:latin typeface="Arial" charset="0"/>
                <a:ea typeface="ＭＳ Ｐゴシック" charset="-128"/>
                <a:cs typeface="Arial" charset="0"/>
              </a:rPr>
              <a:t>CONFIDENTIAL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 Copyright 2012. Aruba Networks, Inc.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All rights reserved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ltGray">
          <a:xfrm>
            <a:off x="0" y="152772"/>
            <a:ext cx="9144000" cy="1031206"/>
          </a:xfrm>
          <a:prstGeom prst="rect">
            <a:avLst/>
          </a:prstGeom>
        </p:spPr>
      </p:pic>
      <p:pic>
        <p:nvPicPr>
          <p:cNvPr id="19" name="Picture 18" descr="Aruba¨_Networks_newLogo-[C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48601" y="6423166"/>
            <a:ext cx="1094872" cy="303744"/>
          </a:xfrm>
          <a:prstGeom prst="rect">
            <a:avLst/>
          </a:prstGeom>
        </p:spPr>
      </p:pic>
      <p:sp>
        <p:nvSpPr>
          <p:cNvPr id="20" name="Rectangle 19"/>
          <p:cNvSpPr/>
          <p:nvPr userDrawn="1"/>
        </p:nvSpPr>
        <p:spPr bwMode="ltGray">
          <a:xfrm>
            <a:off x="0" y="143223"/>
            <a:ext cx="9144000" cy="1040755"/>
          </a:xfrm>
          <a:prstGeom prst="rect">
            <a:avLst/>
          </a:prstGeom>
          <a:gradFill flip="none" rotWithShape="1">
            <a:gsLst>
              <a:gs pos="48000">
                <a:schemeClr val="tx1">
                  <a:alpha val="0"/>
                </a:schemeClr>
              </a:gs>
              <a:gs pos="100000">
                <a:schemeClr val="tx1">
                  <a:alpha val="57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buClrTx/>
              <a:buSzTx/>
              <a:buFontTx/>
              <a:buNone/>
            </a:pPr>
            <a:endParaRPr lang="en-US">
              <a:solidFill>
                <a:srgbClr val="000000"/>
              </a:solidFill>
              <a:latin typeface="Arial" charset="0"/>
              <a:ea typeface="ＭＳ Ｐゴシック" pitchFamily="34" charset="-128"/>
            </a:endParaRPr>
          </a:p>
        </p:txBody>
      </p:sp>
    </p:spTree>
    <p:extLst>
      <p:ext uri="{BB962C8B-B14F-4D97-AF65-F5344CB8AC3E}">
        <p14:creationId xmlns:p14="http://schemas.microsoft.com/office/powerpoint/2010/main" val="2314060344"/>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Transition Slide - New Swoosh">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l="-105"/>
          <a:stretch/>
        </p:blipFill>
        <p:spPr>
          <a:xfrm>
            <a:off x="-3581" y="0"/>
            <a:ext cx="9147581" cy="6858000"/>
          </a:xfrm>
          <a:prstGeom prst="rect">
            <a:avLst/>
          </a:prstGeom>
        </p:spPr>
      </p:pic>
      <p:sp>
        <p:nvSpPr>
          <p:cNvPr id="2" name="Title 1"/>
          <p:cNvSpPr>
            <a:spLocks noGrp="1"/>
          </p:cNvSpPr>
          <p:nvPr>
            <p:ph type="title"/>
          </p:nvPr>
        </p:nvSpPr>
        <p:spPr>
          <a:xfrm>
            <a:off x="900038" y="3192462"/>
            <a:ext cx="7366000" cy="473075"/>
          </a:xfrm>
          <a:prstGeom prst="rect">
            <a:avLst/>
          </a:prstGeom>
        </p:spPr>
        <p:txBody>
          <a:bodyPr anchor="ctr"/>
          <a:lstStyle>
            <a:lvl1pPr algn="ctr">
              <a:defRPr sz="2400" b="0">
                <a:solidFill>
                  <a:schemeClr val="bg1"/>
                </a:solidFill>
              </a:defRPr>
            </a:lvl1pPr>
          </a:lstStyle>
          <a:p>
            <a:r>
              <a:rPr lang="en-US" smtClean="0"/>
              <a:t>Click to edit Master title style</a:t>
            </a:r>
            <a:endParaRPr lang="en-US" dirty="0"/>
          </a:p>
        </p:txBody>
      </p:sp>
      <p:sp>
        <p:nvSpPr>
          <p:cNvPr id="8" name="TextBox 7"/>
          <p:cNvSpPr txBox="1"/>
          <p:nvPr userDrawn="1"/>
        </p:nvSpPr>
        <p:spPr>
          <a:xfrm>
            <a:off x="4360422" y="6554530"/>
            <a:ext cx="435855" cy="246221"/>
          </a:xfrm>
          <a:prstGeom prst="rect">
            <a:avLst/>
          </a:prstGeom>
          <a:noFill/>
        </p:spPr>
        <p:txBody>
          <a:bodyPr wrap="square" rtlCol="0">
            <a:spAutoFit/>
          </a:bodyPr>
          <a:lstStyle/>
          <a:p>
            <a:pPr algn="ctr" defTabSz="914400" eaLnBrk="1" hangingPunct="1">
              <a:buClrTx/>
              <a:buSzTx/>
              <a:buFontTx/>
              <a:buNone/>
            </a:pPr>
            <a:fld id="{23012D06-F38B-4356-A24A-00D85CA6255C}" type="slidenum">
              <a:rPr lang="en-US" sz="1000">
                <a:solidFill>
                  <a:srgbClr val="808080"/>
                </a:solidFill>
                <a:latin typeface="Arial" charset="0"/>
                <a:ea typeface="ＭＳ Ｐゴシック" charset="-128"/>
                <a:cs typeface="Arial" charset="0"/>
              </a:rPr>
              <a:pPr algn="ctr" defTabSz="914400" eaLnBrk="1" hangingPunct="1">
                <a:buClrTx/>
                <a:buSzTx/>
                <a:buFontTx/>
                <a:buNone/>
              </a:pPr>
              <a:t>‹#›</a:t>
            </a:fld>
            <a:endParaRPr lang="en-US" sz="1000" dirty="0">
              <a:solidFill>
                <a:srgbClr val="808080"/>
              </a:solidFill>
              <a:latin typeface="Arial" charset="0"/>
              <a:ea typeface="ＭＳ Ｐゴシック" charset="-128"/>
              <a:cs typeface="Arial" charset="0"/>
            </a:endParaRPr>
          </a:p>
        </p:txBody>
      </p:sp>
      <p:sp>
        <p:nvSpPr>
          <p:cNvPr id="10" name="Text Box 15"/>
          <p:cNvSpPr txBox="1">
            <a:spLocks noChangeArrowheads="1"/>
          </p:cNvSpPr>
          <p:nvPr userDrawn="1"/>
        </p:nvSpPr>
        <p:spPr bwMode="auto">
          <a:xfrm>
            <a:off x="167941" y="6462713"/>
            <a:ext cx="1595438" cy="368300"/>
          </a:xfrm>
          <a:prstGeom prst="rect">
            <a:avLst/>
          </a:prstGeom>
          <a:noFill/>
          <a:ln w="9525">
            <a:noFill/>
            <a:miter lim="800000"/>
            <a:headEnd/>
            <a:tailEnd/>
          </a:ln>
        </p:spPr>
        <p:txBody>
          <a:bodyPr lIns="91388" tIns="45694" rIns="91388" bIns="45694">
            <a:spAutoFit/>
          </a:bodyPr>
          <a:lstStyle/>
          <a:p>
            <a:pPr defTabSz="914400">
              <a:buClrTx/>
              <a:buSzTx/>
              <a:buFontTx/>
              <a:buNone/>
              <a:defRPr/>
            </a:pPr>
            <a:r>
              <a:rPr lang="en-US" sz="600" dirty="0">
                <a:solidFill>
                  <a:srgbClr val="808080"/>
                </a:solidFill>
                <a:latin typeface="Arial" charset="0"/>
                <a:ea typeface="ＭＳ Ｐゴシック" charset="-128"/>
                <a:cs typeface="Arial" charset="0"/>
              </a:rPr>
              <a:t>CONFIDENTIAL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 Copyright 2012. Aruba Networks, Inc.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All rights reserved</a:t>
            </a:r>
          </a:p>
        </p:txBody>
      </p:sp>
    </p:spTree>
    <p:extLst>
      <p:ext uri="{BB962C8B-B14F-4D97-AF65-F5344CB8AC3E}">
        <p14:creationId xmlns:p14="http://schemas.microsoft.com/office/powerpoint/2010/main" val="3150658506"/>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January, 2015</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7" name="Slide Number Placeholder 6"/>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615950" y="1600200"/>
            <a:ext cx="7604125" cy="42624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076740"/>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615950" y="1600200"/>
            <a:ext cx="7604125" cy="42624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5414516"/>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Picture 14" descr="title-background.jpg                                           0145C963Hi-Ho-Silver                   C2BB242B:"/>
          <p:cNvPicPr>
            <a:picLocks noChangeAspect="1" noChangeArrowheads="1"/>
          </p:cNvPicPr>
          <p:nvPr userDrawn="1"/>
        </p:nvPicPr>
        <p:blipFill>
          <a:blip r:embed="rId2" cstate="print"/>
          <a:srcRect/>
          <a:stretch>
            <a:fillRect/>
          </a:stretch>
        </p:blipFill>
        <p:spPr bwMode="auto">
          <a:xfrm>
            <a:off x="0" y="1270000"/>
            <a:ext cx="9144000" cy="5589588"/>
          </a:xfrm>
          <a:prstGeom prst="rect">
            <a:avLst/>
          </a:prstGeom>
          <a:noFill/>
          <a:ln w="9525">
            <a:noFill/>
            <a:miter lim="800000"/>
            <a:headEnd/>
            <a:tailEnd/>
          </a:ln>
        </p:spPr>
      </p:pic>
      <p:pic>
        <p:nvPicPr>
          <p:cNvPr id="6" name="Picture 6" descr="Aruba_whitelogo.png"/>
          <p:cNvPicPr>
            <a:picLocks noChangeAspect="1"/>
          </p:cNvPicPr>
          <p:nvPr userDrawn="1"/>
        </p:nvPicPr>
        <p:blipFill>
          <a:blip r:embed="rId3" cstate="print"/>
          <a:srcRect/>
          <a:stretch>
            <a:fillRect/>
          </a:stretch>
        </p:blipFill>
        <p:spPr bwMode="auto">
          <a:xfrm>
            <a:off x="7675563" y="6400800"/>
            <a:ext cx="1098550" cy="304800"/>
          </a:xfrm>
          <a:prstGeom prst="rect">
            <a:avLst/>
          </a:prstGeom>
          <a:noFill/>
          <a:ln w="9525">
            <a:noFill/>
            <a:miter lim="800000"/>
            <a:headEnd/>
            <a:tailEnd/>
          </a:ln>
        </p:spPr>
      </p:pic>
      <p:sp>
        <p:nvSpPr>
          <p:cNvPr id="5" name="Rectangle 2"/>
          <p:cNvSpPr>
            <a:spLocks noGrp="1" noChangeArrowheads="1"/>
          </p:cNvSpPr>
          <p:nvPr>
            <p:ph type="title"/>
          </p:nvPr>
        </p:nvSpPr>
        <p:spPr>
          <a:xfrm>
            <a:off x="636466" y="2787650"/>
            <a:ext cx="7871068" cy="1282700"/>
          </a:xfrm>
          <a:prstGeom prst="rect">
            <a:avLst/>
          </a:prstGeom>
        </p:spPr>
        <p:txBody>
          <a:bodyPr anchor="ctr"/>
          <a:lstStyle>
            <a:lvl1pPr algn="ctr">
              <a:defRPr sz="3600" b="1" i="0">
                <a:solidFill>
                  <a:srgbClr val="FFFFFF"/>
                </a:solidFill>
                <a:latin typeface="Arial"/>
                <a:cs typeface="Arial"/>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7536484" y="339698"/>
            <a:ext cx="1381125" cy="1657350"/>
          </a:xfrm>
        </p:spPr>
        <p:txBody>
          <a:bodyPr/>
          <a:lstStyle>
            <a:lvl1pPr marL="0">
              <a:spcBef>
                <a:spcPts val="300"/>
              </a:spcBef>
              <a:defRPr sz="1000" b="1">
                <a:solidFill>
                  <a:srgbClr val="FFFFFF"/>
                </a:solidFill>
              </a:defRPr>
            </a:lvl1pPr>
            <a:lvl2pPr marL="0">
              <a:spcBef>
                <a:spcPts val="300"/>
              </a:spcBef>
              <a:defRPr sz="1000" b="0">
                <a:solidFill>
                  <a:srgbClr val="FFFFFF"/>
                </a:solidFill>
              </a:defRPr>
            </a:lvl2pPr>
            <a:lvl3pPr marL="0">
              <a:spcBef>
                <a:spcPts val="300"/>
              </a:spcBef>
              <a:defRPr sz="1000" b="0">
                <a:solidFill>
                  <a:srgbClr val="FFFFFF"/>
                </a:solidFill>
              </a:defRPr>
            </a:lvl3pPr>
            <a:lvl4pPr marL="0">
              <a:spcBef>
                <a:spcPts val="300"/>
              </a:spcBef>
              <a:defRPr sz="1000" b="0">
                <a:solidFill>
                  <a:srgbClr val="FFFFFF"/>
                </a:solidFill>
              </a:defRPr>
            </a:lvl4pPr>
            <a:lvl5pPr marL="0">
              <a:spcBef>
                <a:spcPts val="300"/>
              </a:spcBef>
              <a:defRPr sz="1000" b="0">
                <a:solidFill>
                  <a:srgbClr val="FFFFFF"/>
                </a:solidFill>
              </a:defRPr>
            </a:lvl5pPr>
          </a:lstStyle>
          <a:p>
            <a:pPr lvl="0"/>
            <a:r>
              <a:rPr lang="en-US" smtClean="0"/>
              <a:t>Click to edit Master text styles</a:t>
            </a:r>
          </a:p>
        </p:txBody>
      </p:sp>
      <p:sp>
        <p:nvSpPr>
          <p:cNvPr id="7"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a:buClrTx/>
              <a:buSzTx/>
              <a:buFontTx/>
              <a:buNone/>
              <a:defRPr/>
            </a:pPr>
            <a:r>
              <a:rPr lang="en-US" sz="600" dirty="0">
                <a:solidFill>
                  <a:srgbClr val="808080"/>
                </a:solidFill>
                <a:latin typeface="Arial" charset="0"/>
                <a:ea typeface="ＭＳ Ｐゴシック" charset="-128"/>
                <a:cs typeface="Arial" charset="0"/>
              </a:rPr>
              <a:t>CONFIDENTIAL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 Copyright </a:t>
            </a:r>
            <a:r>
              <a:rPr lang="en-US" sz="600" dirty="0" smtClean="0">
                <a:solidFill>
                  <a:srgbClr val="808080"/>
                </a:solidFill>
                <a:latin typeface="Arial" charset="0"/>
                <a:ea typeface="ＭＳ Ｐゴシック" charset="-128"/>
                <a:cs typeface="Arial" charset="0"/>
              </a:rPr>
              <a:t>2011. </a:t>
            </a:r>
            <a:r>
              <a:rPr lang="en-US" sz="600" dirty="0">
                <a:solidFill>
                  <a:srgbClr val="808080"/>
                </a:solidFill>
                <a:latin typeface="Arial" charset="0"/>
                <a:ea typeface="ＭＳ Ｐゴシック" charset="-128"/>
                <a:cs typeface="Arial" charset="0"/>
              </a:rPr>
              <a:t>Aruba Networks, Inc.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All rights reserved</a:t>
            </a:r>
          </a:p>
        </p:txBody>
      </p:sp>
      <p:sp>
        <p:nvSpPr>
          <p:cNvPr id="8" name="TextBox 7"/>
          <p:cNvSpPr txBox="1"/>
          <p:nvPr userDrawn="1"/>
        </p:nvSpPr>
        <p:spPr>
          <a:xfrm>
            <a:off x="4360422" y="6554530"/>
            <a:ext cx="435855" cy="246221"/>
          </a:xfrm>
          <a:prstGeom prst="rect">
            <a:avLst/>
          </a:prstGeom>
          <a:noFill/>
        </p:spPr>
        <p:txBody>
          <a:bodyPr wrap="square" rtlCol="0">
            <a:spAutoFit/>
          </a:bodyPr>
          <a:lstStyle/>
          <a:p>
            <a:pPr algn="ctr" defTabSz="914400" eaLnBrk="1" hangingPunct="1">
              <a:buClrTx/>
              <a:buSzTx/>
              <a:buFontTx/>
              <a:buNone/>
            </a:pPr>
            <a:fld id="{23012D06-F38B-4356-A24A-00D85CA6255C}" type="slidenum">
              <a:rPr lang="en-US" sz="1000" smtClean="0">
                <a:solidFill>
                  <a:srgbClr val="808080"/>
                </a:solidFill>
                <a:latin typeface="Arial" charset="0"/>
                <a:ea typeface="ＭＳ Ｐゴシック" charset="-128"/>
                <a:cs typeface="Arial" charset="0"/>
              </a:rPr>
              <a:pPr algn="ctr" defTabSz="914400" eaLnBrk="1" hangingPunct="1">
                <a:buClrTx/>
                <a:buSzTx/>
                <a:buFontTx/>
                <a:buNone/>
              </a:pPr>
              <a:t>‹#›</a:t>
            </a:fld>
            <a:endParaRPr lang="en-US" sz="1000" dirty="0">
              <a:solidFill>
                <a:srgbClr val="808080"/>
              </a:solidFill>
              <a:latin typeface="Arial" charset="0"/>
              <a:ea typeface="ＭＳ Ｐゴシック" charset="-128"/>
              <a:cs typeface="Arial" charset="0"/>
            </a:endParaRPr>
          </a:p>
        </p:txBody>
      </p:sp>
    </p:spTree>
    <p:extLst>
      <p:ext uri="{BB962C8B-B14F-4D97-AF65-F5344CB8AC3E}">
        <p14:creationId xmlns:p14="http://schemas.microsoft.com/office/powerpoint/2010/main" val="2309548189"/>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pic>
        <p:nvPicPr>
          <p:cNvPr id="3" name="Picture 6" descr="contentslide_graphic4_gray.png"/>
          <p:cNvPicPr>
            <a:picLocks noChangeAspect="1"/>
          </p:cNvPicPr>
          <p:nvPr userDrawn="1"/>
        </p:nvPicPr>
        <p:blipFill>
          <a:blip r:embed="rId2" cstate="print"/>
          <a:srcRect/>
          <a:stretch>
            <a:fillRect/>
          </a:stretch>
        </p:blipFill>
        <p:spPr bwMode="auto">
          <a:xfrm>
            <a:off x="0" y="0"/>
            <a:ext cx="9144000" cy="938213"/>
          </a:xfrm>
          <a:prstGeom prst="rect">
            <a:avLst/>
          </a:prstGeom>
          <a:noFill/>
          <a:ln w="9525">
            <a:noFill/>
            <a:miter lim="800000"/>
            <a:headEnd/>
            <a:tailEnd/>
          </a:ln>
        </p:spPr>
      </p:pic>
      <p:sp>
        <p:nvSpPr>
          <p:cNvPr id="4"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defTabSz="914400">
              <a:buClrTx/>
              <a:buSzTx/>
              <a:buFontTx/>
              <a:buNone/>
              <a:defRPr/>
            </a:pPr>
            <a:endParaRPr lang="en-US">
              <a:solidFill>
                <a:srgbClr val="000000"/>
              </a:solidFill>
              <a:latin typeface="Arial" charset="0"/>
              <a:ea typeface="ＭＳ Ｐゴシック" charset="-128"/>
            </a:endParaRPr>
          </a:p>
        </p:txBody>
      </p:sp>
      <p:sp>
        <p:nvSpPr>
          <p:cNvPr id="6"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a:buClrTx/>
              <a:buSzTx/>
              <a:buFontTx/>
              <a:buNone/>
              <a:defRPr/>
            </a:pPr>
            <a:r>
              <a:rPr lang="en-US" sz="600" dirty="0">
                <a:solidFill>
                  <a:srgbClr val="808080"/>
                </a:solidFill>
                <a:latin typeface="Arial" charset="0"/>
                <a:ea typeface="ＭＳ Ｐゴシック" charset="-128"/>
                <a:cs typeface="Arial" charset="0"/>
              </a:rPr>
              <a:t>CONFIDENTIAL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 Copyright </a:t>
            </a:r>
            <a:r>
              <a:rPr lang="en-US" sz="600" dirty="0" smtClean="0">
                <a:solidFill>
                  <a:srgbClr val="808080"/>
                </a:solidFill>
                <a:latin typeface="Arial" charset="0"/>
                <a:ea typeface="ＭＳ Ｐゴシック" charset="-128"/>
                <a:cs typeface="Arial" charset="0"/>
              </a:rPr>
              <a:t>2011. </a:t>
            </a:r>
            <a:r>
              <a:rPr lang="en-US" sz="600" dirty="0">
                <a:solidFill>
                  <a:srgbClr val="808080"/>
                </a:solidFill>
                <a:latin typeface="Arial" charset="0"/>
                <a:ea typeface="ＭＳ Ｐゴシック" charset="-128"/>
                <a:cs typeface="Arial" charset="0"/>
              </a:rPr>
              <a:t>Aruba Networks, Inc.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All rights reserved</a:t>
            </a:r>
          </a:p>
        </p:txBody>
      </p:sp>
      <p:sp>
        <p:nvSpPr>
          <p:cNvPr id="7" name="Rectangle 6"/>
          <p:cNvSpPr>
            <a:spLocks noChangeArrowheads="1"/>
          </p:cNvSpPr>
          <p:nvPr/>
        </p:nvSpPr>
        <p:spPr bwMode="auto">
          <a:xfrm>
            <a:off x="87313" y="6621463"/>
            <a:ext cx="323850" cy="228600"/>
          </a:xfrm>
          <a:prstGeom prst="rect">
            <a:avLst/>
          </a:prstGeom>
          <a:noFill/>
          <a:ln w="9525">
            <a:noFill/>
            <a:miter lim="800000"/>
            <a:headEnd/>
            <a:tailEnd/>
          </a:ln>
          <a:effectLst/>
        </p:spPr>
        <p:txBody>
          <a:bodyPr wrap="none" lIns="91388" tIns="45694" rIns="91388" bIns="45694">
            <a:spAutoFit/>
          </a:bodyPr>
          <a:lstStyle/>
          <a:p>
            <a:pPr defTabSz="914400">
              <a:buClrTx/>
              <a:buSzTx/>
              <a:buFontTx/>
              <a:buNone/>
              <a:defRPr/>
            </a:pPr>
            <a:fld id="{D8DEC122-9140-4DDC-8779-D6C1096D1494}" type="slidenum">
              <a:rPr lang="en-US" altLang="ja-JP" sz="900">
                <a:solidFill>
                  <a:srgbClr val="FFFFFF"/>
                </a:solidFill>
                <a:latin typeface="Arial" charset="0"/>
                <a:ea typeface="ＭＳ Ｐゴシック" charset="-128"/>
                <a:cs typeface="Arial" charset="0"/>
              </a:rPr>
              <a:pPr defTabSz="914400">
                <a:buClrTx/>
                <a:buSzTx/>
                <a:buFontTx/>
                <a:buNone/>
                <a:defRPr/>
              </a:pPr>
              <a:t>‹#›</a:t>
            </a:fld>
            <a:endParaRPr lang="en-US" altLang="ja-JP" sz="900">
              <a:solidFill>
                <a:srgbClr val="FFFFFF"/>
              </a:solidFill>
              <a:latin typeface="Arial" charset="0"/>
              <a:ea typeface="ＭＳ Ｐゴシック" charset="-128"/>
              <a:cs typeface="Arial" charset="0"/>
            </a:endParaRPr>
          </a:p>
        </p:txBody>
      </p:sp>
      <p:cxnSp>
        <p:nvCxnSpPr>
          <p:cNvPr id="8" name="Straight Connector 24"/>
          <p:cNvCxnSpPr>
            <a:cxnSpLocks noChangeShapeType="1"/>
          </p:cNvCxnSpPr>
          <p:nvPr userDrawn="1"/>
        </p:nvCxnSpPr>
        <p:spPr bwMode="auto">
          <a:xfrm>
            <a:off x="808038" y="6356350"/>
            <a:ext cx="7543800" cy="1588"/>
          </a:xfrm>
          <a:prstGeom prst="line">
            <a:avLst/>
          </a:prstGeom>
          <a:noFill/>
          <a:ln w="38100">
            <a:solidFill>
              <a:schemeClr val="bg2"/>
            </a:solidFill>
            <a:round/>
            <a:headEnd/>
            <a:tailEnd/>
          </a:ln>
        </p:spPr>
      </p:cxnSp>
      <p:pic>
        <p:nvPicPr>
          <p:cNvPr id="9" name="Picture 53" descr="Aruba_colorlogo.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448550" y="6521450"/>
            <a:ext cx="898525" cy="249238"/>
          </a:xfrm>
          <a:prstGeom prst="rect">
            <a:avLst/>
          </a:prstGeom>
          <a:noFill/>
          <a:ln w="9525">
            <a:noFill/>
            <a:miter lim="800000"/>
            <a:headEnd/>
            <a:tailEnd/>
          </a:ln>
        </p:spPr>
      </p:pic>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10" name="TextBox 9"/>
          <p:cNvSpPr txBox="1"/>
          <p:nvPr userDrawn="1"/>
        </p:nvSpPr>
        <p:spPr>
          <a:xfrm>
            <a:off x="4360422" y="6554530"/>
            <a:ext cx="435855" cy="246221"/>
          </a:xfrm>
          <a:prstGeom prst="rect">
            <a:avLst/>
          </a:prstGeom>
          <a:noFill/>
        </p:spPr>
        <p:txBody>
          <a:bodyPr wrap="square" rtlCol="0">
            <a:spAutoFit/>
          </a:bodyPr>
          <a:lstStyle/>
          <a:p>
            <a:pPr algn="ctr" defTabSz="914400" eaLnBrk="1" hangingPunct="1">
              <a:buClrTx/>
              <a:buSzTx/>
              <a:buFontTx/>
              <a:buNone/>
            </a:pPr>
            <a:fld id="{23012D06-F38B-4356-A24A-00D85CA6255C}" type="slidenum">
              <a:rPr lang="en-US" sz="1000" smtClean="0">
                <a:solidFill>
                  <a:srgbClr val="808080"/>
                </a:solidFill>
                <a:latin typeface="Arial" charset="0"/>
                <a:ea typeface="ＭＳ Ｐゴシック" charset="-128"/>
                <a:cs typeface="Arial" charset="0"/>
              </a:rPr>
              <a:pPr algn="ctr" defTabSz="914400" eaLnBrk="1" hangingPunct="1">
                <a:buClrTx/>
                <a:buSzTx/>
                <a:buFontTx/>
                <a:buNone/>
              </a:pPr>
              <a:t>‹#›</a:t>
            </a:fld>
            <a:endParaRPr lang="en-US" sz="1000" dirty="0">
              <a:solidFill>
                <a:srgbClr val="808080"/>
              </a:solidFill>
              <a:latin typeface="Arial" charset="0"/>
              <a:ea typeface="ＭＳ Ｐゴシック" charset="-128"/>
              <a:cs typeface="Arial" charset="0"/>
            </a:endParaRPr>
          </a:p>
        </p:txBody>
      </p:sp>
    </p:spTree>
    <p:extLst>
      <p:ext uri="{BB962C8B-B14F-4D97-AF65-F5344CB8AC3E}">
        <p14:creationId xmlns:p14="http://schemas.microsoft.com/office/powerpoint/2010/main" val="3016733170"/>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63050"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defTabSz="914400">
              <a:buClrTx/>
              <a:buSzTx/>
              <a:buFontTx/>
              <a:buNone/>
              <a:defRPr/>
            </a:pPr>
            <a:endParaRPr lang="en-US">
              <a:solidFill>
                <a:srgbClr val="000000"/>
              </a:solidFill>
              <a:latin typeface="Arial" charset="0"/>
              <a:ea typeface="ＭＳ Ｐゴシック" pitchFamily="34" charset="-128"/>
              <a:cs typeface="ＭＳ Ｐゴシック" charset="-128"/>
            </a:endParaRPr>
          </a:p>
        </p:txBody>
      </p:sp>
      <p:pic>
        <p:nvPicPr>
          <p:cNvPr id="4" name="Picture 3" descr="segueslide_b.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2679700"/>
            <a:ext cx="9144000" cy="4178300"/>
          </a:xfrm>
          <a:prstGeom prst="rect">
            <a:avLst/>
          </a:prstGeom>
          <a:noFill/>
          <a:ln w="9525">
            <a:noFill/>
            <a:miter lim="800000"/>
            <a:headEnd/>
            <a:tailEnd/>
          </a:ln>
        </p:spPr>
      </p:pic>
      <p:pic>
        <p:nvPicPr>
          <p:cNvPr id="5" name="Picture 4" descr="segueslide_R.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4179888"/>
          </a:xfrm>
          <a:prstGeom prst="rect">
            <a:avLst/>
          </a:prstGeom>
          <a:noFill/>
          <a:ln w="9525">
            <a:noFill/>
            <a:miter lim="800000"/>
            <a:headEnd/>
            <a:tailEnd/>
          </a:ln>
        </p:spPr>
      </p:pic>
      <p:pic>
        <p:nvPicPr>
          <p:cNvPr id="6" name="Picture 5" descr="Aruba_colorlogo_white.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43788" y="6521450"/>
            <a:ext cx="912812" cy="254000"/>
          </a:xfrm>
          <a:prstGeom prst="rect">
            <a:avLst/>
          </a:prstGeom>
          <a:noFill/>
          <a:ln w="9525">
            <a:noFill/>
            <a:miter lim="800000"/>
            <a:headEnd/>
            <a:tailEnd/>
          </a:ln>
        </p:spPr>
      </p:pic>
      <p:sp>
        <p:nvSpPr>
          <p:cNvPr id="2" name="Title 1"/>
          <p:cNvSpPr>
            <a:spLocks noGrp="1"/>
          </p:cNvSpPr>
          <p:nvPr>
            <p:ph type="title"/>
          </p:nvPr>
        </p:nvSpPr>
        <p:spPr>
          <a:xfrm>
            <a:off x="900038" y="3192462"/>
            <a:ext cx="7366000" cy="473075"/>
          </a:xfrm>
        </p:spPr>
        <p:txBody>
          <a:bodyPr anchor="ctr"/>
          <a:lstStyle>
            <a:lvl1pPr algn="ctr">
              <a:defRPr sz="2400" b="0">
                <a:solidFill>
                  <a:schemeClr val="bg1"/>
                </a:solidFill>
              </a:defRPr>
            </a:lvl1pPr>
          </a:lstStyle>
          <a:p>
            <a:r>
              <a:rPr lang="en-US" smtClean="0"/>
              <a:t>Click to edit Master title style</a:t>
            </a:r>
            <a:endParaRPr lang="en-US" dirty="0"/>
          </a:p>
        </p:txBody>
      </p:sp>
      <p:sp>
        <p:nvSpPr>
          <p:cNvPr id="7"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a:buClrTx/>
              <a:buSzTx/>
              <a:buFontTx/>
              <a:buNone/>
              <a:defRPr/>
            </a:pPr>
            <a:r>
              <a:rPr lang="en-US" sz="600" dirty="0">
                <a:solidFill>
                  <a:srgbClr val="808080"/>
                </a:solidFill>
                <a:latin typeface="Arial" charset="0"/>
                <a:ea typeface="ＭＳ Ｐゴシック" charset="-128"/>
                <a:cs typeface="Arial" charset="0"/>
              </a:rPr>
              <a:t>CONFIDENTIAL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 Copyright </a:t>
            </a:r>
            <a:r>
              <a:rPr lang="en-US" sz="600" dirty="0" smtClean="0">
                <a:solidFill>
                  <a:srgbClr val="808080"/>
                </a:solidFill>
                <a:latin typeface="Arial" charset="0"/>
                <a:ea typeface="ＭＳ Ｐゴシック" charset="-128"/>
                <a:cs typeface="Arial" charset="0"/>
              </a:rPr>
              <a:t>2011. </a:t>
            </a:r>
            <a:r>
              <a:rPr lang="en-US" sz="600" dirty="0">
                <a:solidFill>
                  <a:srgbClr val="808080"/>
                </a:solidFill>
                <a:latin typeface="Arial" charset="0"/>
                <a:ea typeface="ＭＳ Ｐゴシック" charset="-128"/>
                <a:cs typeface="Arial" charset="0"/>
              </a:rPr>
              <a:t>Aruba Networks, Inc.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All rights reserved</a:t>
            </a:r>
          </a:p>
        </p:txBody>
      </p:sp>
      <p:sp>
        <p:nvSpPr>
          <p:cNvPr id="8" name="TextBox 7"/>
          <p:cNvSpPr txBox="1"/>
          <p:nvPr userDrawn="1"/>
        </p:nvSpPr>
        <p:spPr>
          <a:xfrm>
            <a:off x="4360422" y="6554530"/>
            <a:ext cx="435855" cy="246221"/>
          </a:xfrm>
          <a:prstGeom prst="rect">
            <a:avLst/>
          </a:prstGeom>
          <a:noFill/>
        </p:spPr>
        <p:txBody>
          <a:bodyPr wrap="square" rtlCol="0">
            <a:spAutoFit/>
          </a:bodyPr>
          <a:lstStyle/>
          <a:p>
            <a:pPr algn="ctr" defTabSz="914400" eaLnBrk="1" hangingPunct="1">
              <a:buClrTx/>
              <a:buSzTx/>
              <a:buFontTx/>
              <a:buNone/>
            </a:pPr>
            <a:fld id="{23012D06-F38B-4356-A24A-00D85CA6255C}" type="slidenum">
              <a:rPr lang="en-US" sz="1000" smtClean="0">
                <a:solidFill>
                  <a:srgbClr val="808080"/>
                </a:solidFill>
                <a:latin typeface="Arial" charset="0"/>
                <a:ea typeface="ＭＳ Ｐゴシック" charset="-128"/>
                <a:cs typeface="Arial" charset="0"/>
              </a:rPr>
              <a:pPr algn="ctr" defTabSz="914400" eaLnBrk="1" hangingPunct="1">
                <a:buClrTx/>
                <a:buSzTx/>
                <a:buFontTx/>
                <a:buNone/>
              </a:pPr>
              <a:t>‹#›</a:t>
            </a:fld>
            <a:endParaRPr lang="en-US" sz="1000" dirty="0">
              <a:solidFill>
                <a:srgbClr val="808080"/>
              </a:solidFill>
              <a:latin typeface="Arial" charset="0"/>
              <a:ea typeface="ＭＳ Ｐゴシック" charset="-128"/>
              <a:cs typeface="Arial" charset="0"/>
            </a:endParaRPr>
          </a:p>
        </p:txBody>
      </p:sp>
    </p:spTree>
    <p:extLst>
      <p:ext uri="{BB962C8B-B14F-4D97-AF65-F5344CB8AC3E}">
        <p14:creationId xmlns:p14="http://schemas.microsoft.com/office/powerpoint/2010/main" val="37754795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Rectangle 2"/>
          <p:cNvSpPr/>
          <p:nvPr userDrawn="1"/>
        </p:nvSpPr>
        <p:spPr bwMode="auto">
          <a:xfrm>
            <a:off x="0" y="0"/>
            <a:ext cx="9163050"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defTabSz="914400">
              <a:buClrTx/>
              <a:buSzTx/>
              <a:buFontTx/>
              <a:buNone/>
              <a:defRPr/>
            </a:pPr>
            <a:endParaRPr lang="en-US">
              <a:solidFill>
                <a:srgbClr val="000000"/>
              </a:solidFill>
              <a:latin typeface="Arial" charset="0"/>
              <a:ea typeface="ＭＳ Ｐゴシック" pitchFamily="34" charset="-128"/>
              <a:cs typeface="ＭＳ Ｐゴシック" charset="-128"/>
            </a:endParaRPr>
          </a:p>
        </p:txBody>
      </p:sp>
      <p:pic>
        <p:nvPicPr>
          <p:cNvPr id="4" name="Picture 3" descr="segueslide_L.png"/>
          <p:cNvPicPr>
            <a:picLocks noChangeAspect="1"/>
          </p:cNvPicPr>
          <p:nvPr userDrawn="1"/>
        </p:nvPicPr>
        <p:blipFill>
          <a:blip r:embed="rId2" cstate="print"/>
          <a:srcRect/>
          <a:stretch>
            <a:fillRect/>
          </a:stretch>
        </p:blipFill>
        <p:spPr bwMode="auto">
          <a:xfrm>
            <a:off x="8742363" y="0"/>
            <a:ext cx="3136900" cy="6858000"/>
          </a:xfrm>
          <a:prstGeom prst="rect">
            <a:avLst/>
          </a:prstGeom>
          <a:noFill/>
          <a:ln w="9525">
            <a:noFill/>
            <a:miter lim="800000"/>
            <a:headEnd/>
            <a:tailEnd/>
          </a:ln>
        </p:spPr>
      </p:pic>
      <p:pic>
        <p:nvPicPr>
          <p:cNvPr id="5" name="Picture 4" descr="segueslide_R.png"/>
          <p:cNvPicPr>
            <a:picLocks noChangeAspect="1"/>
          </p:cNvPicPr>
          <p:nvPr userDrawn="1"/>
        </p:nvPicPr>
        <p:blipFill>
          <a:blip r:embed="rId3" cstate="print"/>
          <a:srcRect/>
          <a:stretch>
            <a:fillRect/>
          </a:stretch>
        </p:blipFill>
        <p:spPr bwMode="auto">
          <a:xfrm>
            <a:off x="-2836863" y="0"/>
            <a:ext cx="3136901" cy="6858000"/>
          </a:xfrm>
          <a:prstGeom prst="rect">
            <a:avLst/>
          </a:prstGeom>
          <a:noFill/>
          <a:ln w="9525">
            <a:noFill/>
            <a:miter lim="800000"/>
            <a:headEnd/>
            <a:tailEnd/>
          </a:ln>
        </p:spPr>
      </p:pic>
      <p:pic>
        <p:nvPicPr>
          <p:cNvPr id="6" name="Picture 5" descr="Aruba_colorlogo_white.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43788" y="6521450"/>
            <a:ext cx="912812" cy="254000"/>
          </a:xfrm>
          <a:prstGeom prst="rect">
            <a:avLst/>
          </a:prstGeom>
          <a:noFill/>
          <a:ln w="9525">
            <a:noFill/>
            <a:miter lim="800000"/>
            <a:headEnd/>
            <a:tailEnd/>
          </a:ln>
        </p:spPr>
      </p:pic>
      <p:sp>
        <p:nvSpPr>
          <p:cNvPr id="2" name="Title 1"/>
          <p:cNvSpPr>
            <a:spLocks noGrp="1"/>
          </p:cNvSpPr>
          <p:nvPr>
            <p:ph type="title"/>
          </p:nvPr>
        </p:nvSpPr>
        <p:spPr>
          <a:xfrm>
            <a:off x="900038" y="3192462"/>
            <a:ext cx="7366000" cy="473075"/>
          </a:xfrm>
        </p:spPr>
        <p:txBody>
          <a:bodyPr anchor="ctr"/>
          <a:lstStyle>
            <a:lvl1pPr algn="ctr">
              <a:defRPr sz="2400" b="0">
                <a:solidFill>
                  <a:schemeClr val="bg1"/>
                </a:solidFill>
              </a:defRPr>
            </a:lvl1pPr>
          </a:lstStyle>
          <a:p>
            <a:r>
              <a:rPr lang="en-US" smtClean="0"/>
              <a:t>Click to edit Master title style</a:t>
            </a:r>
            <a:endParaRPr lang="en-US" dirty="0"/>
          </a:p>
        </p:txBody>
      </p:sp>
      <p:sp>
        <p:nvSpPr>
          <p:cNvPr id="7"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a:buClrTx/>
              <a:buSzTx/>
              <a:buFontTx/>
              <a:buNone/>
              <a:defRPr/>
            </a:pPr>
            <a:r>
              <a:rPr lang="en-US" sz="600" dirty="0">
                <a:solidFill>
                  <a:srgbClr val="808080"/>
                </a:solidFill>
                <a:latin typeface="Arial" charset="0"/>
                <a:ea typeface="ＭＳ Ｐゴシック" charset="-128"/>
                <a:cs typeface="Arial" charset="0"/>
              </a:rPr>
              <a:t>CONFIDENTIAL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 Copyright </a:t>
            </a:r>
            <a:r>
              <a:rPr lang="en-US" sz="600" dirty="0" smtClean="0">
                <a:solidFill>
                  <a:srgbClr val="808080"/>
                </a:solidFill>
                <a:latin typeface="Arial" charset="0"/>
                <a:ea typeface="ＭＳ Ｐゴシック" charset="-128"/>
                <a:cs typeface="Arial" charset="0"/>
              </a:rPr>
              <a:t>2011. </a:t>
            </a:r>
            <a:r>
              <a:rPr lang="en-US" sz="600" dirty="0">
                <a:solidFill>
                  <a:srgbClr val="808080"/>
                </a:solidFill>
                <a:latin typeface="Arial" charset="0"/>
                <a:ea typeface="ＭＳ Ｐゴシック" charset="-128"/>
                <a:cs typeface="Arial" charset="0"/>
              </a:rPr>
              <a:t>Aruba Networks, Inc.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All rights reserved</a:t>
            </a:r>
          </a:p>
        </p:txBody>
      </p:sp>
      <p:sp>
        <p:nvSpPr>
          <p:cNvPr id="8" name="TextBox 7"/>
          <p:cNvSpPr txBox="1"/>
          <p:nvPr userDrawn="1"/>
        </p:nvSpPr>
        <p:spPr>
          <a:xfrm>
            <a:off x="4360422" y="6554530"/>
            <a:ext cx="435855" cy="246221"/>
          </a:xfrm>
          <a:prstGeom prst="rect">
            <a:avLst/>
          </a:prstGeom>
          <a:noFill/>
        </p:spPr>
        <p:txBody>
          <a:bodyPr wrap="square" rtlCol="0">
            <a:spAutoFit/>
          </a:bodyPr>
          <a:lstStyle/>
          <a:p>
            <a:pPr algn="ctr" defTabSz="914400" eaLnBrk="1" hangingPunct="1">
              <a:buClrTx/>
              <a:buSzTx/>
              <a:buFontTx/>
              <a:buNone/>
            </a:pPr>
            <a:fld id="{23012D06-F38B-4356-A24A-00D85CA6255C}" type="slidenum">
              <a:rPr lang="en-US" sz="1000" smtClean="0">
                <a:solidFill>
                  <a:srgbClr val="808080"/>
                </a:solidFill>
                <a:latin typeface="Arial" charset="0"/>
                <a:ea typeface="ＭＳ Ｐゴシック" charset="-128"/>
                <a:cs typeface="Arial" charset="0"/>
              </a:rPr>
              <a:pPr algn="ctr" defTabSz="914400" eaLnBrk="1" hangingPunct="1">
                <a:buClrTx/>
                <a:buSzTx/>
                <a:buFontTx/>
                <a:buNone/>
              </a:pPr>
              <a:t>‹#›</a:t>
            </a:fld>
            <a:endParaRPr lang="en-US" sz="1000" dirty="0">
              <a:solidFill>
                <a:srgbClr val="808080"/>
              </a:solidFill>
              <a:latin typeface="Arial" charset="0"/>
              <a:ea typeface="ＭＳ Ｐゴシック" charset="-128"/>
              <a:cs typeface="Arial" charset="0"/>
            </a:endParaRPr>
          </a:p>
        </p:txBody>
      </p:sp>
    </p:spTree>
    <p:extLst>
      <p:ext uri="{BB962C8B-B14F-4D97-AF65-F5344CB8AC3E}">
        <p14:creationId xmlns:p14="http://schemas.microsoft.com/office/powerpoint/2010/main" val="27399820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auto">
          <a:xfrm>
            <a:off x="0" y="0"/>
            <a:ext cx="9153525"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defTabSz="914400">
              <a:buClrTx/>
              <a:buSzTx/>
              <a:buFontTx/>
              <a:buNone/>
              <a:defRPr/>
            </a:pPr>
            <a:endParaRPr lang="en-US">
              <a:solidFill>
                <a:srgbClr val="000000"/>
              </a:solidFill>
              <a:latin typeface="Arial" charset="0"/>
              <a:ea typeface="ＭＳ Ｐゴシック" pitchFamily="34" charset="-128"/>
              <a:cs typeface="ＭＳ Ｐゴシック" charset="-128"/>
            </a:endParaRPr>
          </a:p>
        </p:txBody>
      </p:sp>
      <p:pic>
        <p:nvPicPr>
          <p:cNvPr id="4" name="Picture 7" descr="Aruba_colorlogo_white_lg.png"/>
          <p:cNvPicPr>
            <a:picLocks noChangeAspect="1"/>
          </p:cNvPicPr>
          <p:nvPr userDrawn="1"/>
        </p:nvPicPr>
        <p:blipFill>
          <a:blip r:embed="rId2" cstate="print"/>
          <a:srcRect/>
          <a:stretch>
            <a:fillRect/>
          </a:stretch>
        </p:blipFill>
        <p:spPr bwMode="auto">
          <a:xfrm>
            <a:off x="3724275" y="3208338"/>
            <a:ext cx="1716088" cy="481012"/>
          </a:xfrm>
          <a:prstGeom prst="rect">
            <a:avLst/>
          </a:prstGeom>
          <a:noFill/>
          <a:ln w="9525">
            <a:noFill/>
            <a:miter lim="800000"/>
            <a:headEnd/>
            <a:tailEnd/>
          </a:ln>
        </p:spPr>
      </p:pic>
      <p:sp>
        <p:nvSpPr>
          <p:cNvPr id="5" name="Text Placeholder 4"/>
          <p:cNvSpPr>
            <a:spLocks noGrp="1"/>
          </p:cNvSpPr>
          <p:nvPr>
            <p:ph type="body" sz="quarter" idx="10"/>
          </p:nvPr>
        </p:nvSpPr>
        <p:spPr>
          <a:xfrm>
            <a:off x="1815681" y="4282382"/>
            <a:ext cx="5531005" cy="850900"/>
          </a:xfrm>
        </p:spPr>
        <p:txBody>
          <a:bodyPr/>
          <a:lstStyle>
            <a:lvl1pPr marL="0" indent="0" algn="ctr">
              <a:spcBef>
                <a:spcPts val="0"/>
              </a:spcBef>
              <a:defRPr b="0">
                <a:solidFill>
                  <a:srgbClr val="FFFFFF"/>
                </a:solidFill>
              </a:defRPr>
            </a:lvl1pPr>
          </a:lstStyle>
          <a:p>
            <a:pPr lvl="0"/>
            <a:r>
              <a:rPr lang="en-US" smtClean="0"/>
              <a:t>Click to edit Master text styles</a:t>
            </a:r>
          </a:p>
        </p:txBody>
      </p:sp>
      <p:sp>
        <p:nvSpPr>
          <p:cNvPr id="6"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a:buClrTx/>
              <a:buSzTx/>
              <a:buFontTx/>
              <a:buNone/>
              <a:defRPr/>
            </a:pPr>
            <a:r>
              <a:rPr lang="en-US" sz="600" dirty="0">
                <a:solidFill>
                  <a:srgbClr val="808080"/>
                </a:solidFill>
                <a:latin typeface="Arial" charset="0"/>
                <a:ea typeface="ＭＳ Ｐゴシック" charset="-128"/>
                <a:cs typeface="Arial" charset="0"/>
              </a:rPr>
              <a:t>CONFIDENTIAL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 Copyright </a:t>
            </a:r>
            <a:r>
              <a:rPr lang="en-US" sz="600" dirty="0" smtClean="0">
                <a:solidFill>
                  <a:srgbClr val="808080"/>
                </a:solidFill>
                <a:latin typeface="Arial" charset="0"/>
                <a:ea typeface="ＭＳ Ｐゴシック" charset="-128"/>
                <a:cs typeface="Arial" charset="0"/>
              </a:rPr>
              <a:t>2011. </a:t>
            </a:r>
            <a:r>
              <a:rPr lang="en-US" sz="600" dirty="0">
                <a:solidFill>
                  <a:srgbClr val="808080"/>
                </a:solidFill>
                <a:latin typeface="Arial" charset="0"/>
                <a:ea typeface="ＭＳ Ｐゴシック" charset="-128"/>
                <a:cs typeface="Arial" charset="0"/>
              </a:rPr>
              <a:t>Aruba Networks, Inc.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All rights reserved</a:t>
            </a:r>
          </a:p>
        </p:txBody>
      </p:sp>
      <p:sp>
        <p:nvSpPr>
          <p:cNvPr id="7" name="TextBox 6"/>
          <p:cNvSpPr txBox="1"/>
          <p:nvPr userDrawn="1"/>
        </p:nvSpPr>
        <p:spPr>
          <a:xfrm>
            <a:off x="4360422" y="6554530"/>
            <a:ext cx="435855" cy="246221"/>
          </a:xfrm>
          <a:prstGeom prst="rect">
            <a:avLst/>
          </a:prstGeom>
          <a:noFill/>
        </p:spPr>
        <p:txBody>
          <a:bodyPr wrap="square" rtlCol="0">
            <a:spAutoFit/>
          </a:bodyPr>
          <a:lstStyle/>
          <a:p>
            <a:pPr algn="ctr" defTabSz="914400" eaLnBrk="1" hangingPunct="1">
              <a:buClrTx/>
              <a:buSzTx/>
              <a:buFontTx/>
              <a:buNone/>
            </a:pPr>
            <a:fld id="{23012D06-F38B-4356-A24A-00D85CA6255C}" type="slidenum">
              <a:rPr lang="en-US" sz="1000" smtClean="0">
                <a:solidFill>
                  <a:srgbClr val="808080"/>
                </a:solidFill>
                <a:latin typeface="Arial" charset="0"/>
                <a:ea typeface="ＭＳ Ｐゴシック" charset="-128"/>
                <a:cs typeface="Arial" charset="0"/>
              </a:rPr>
              <a:pPr algn="ctr" defTabSz="914400" eaLnBrk="1" hangingPunct="1">
                <a:buClrTx/>
                <a:buSzTx/>
                <a:buFontTx/>
                <a:buNone/>
              </a:pPr>
              <a:t>‹#›</a:t>
            </a:fld>
            <a:endParaRPr lang="en-US" sz="1000" dirty="0">
              <a:solidFill>
                <a:srgbClr val="808080"/>
              </a:solidFill>
              <a:latin typeface="Arial" charset="0"/>
              <a:ea typeface="ＭＳ Ｐゴシック" charset="-128"/>
              <a:cs typeface="Arial" charset="0"/>
            </a:endParaRPr>
          </a:p>
        </p:txBody>
      </p:sp>
    </p:spTree>
    <p:extLst>
      <p:ext uri="{BB962C8B-B14F-4D97-AF65-F5344CB8AC3E}">
        <p14:creationId xmlns:p14="http://schemas.microsoft.com/office/powerpoint/2010/main" val="710332943"/>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Picture 14" descr="title-background.jpg                                           0145C963Hi-Ho-Silver                   C2BB242B:"/>
          <p:cNvPicPr>
            <a:picLocks noChangeAspect="1" noChangeArrowheads="1"/>
          </p:cNvPicPr>
          <p:nvPr userDrawn="1"/>
        </p:nvPicPr>
        <p:blipFill>
          <a:blip r:embed="rId2" cstate="print"/>
          <a:srcRect/>
          <a:stretch>
            <a:fillRect/>
          </a:stretch>
        </p:blipFill>
        <p:spPr bwMode="auto">
          <a:xfrm>
            <a:off x="0" y="1270000"/>
            <a:ext cx="9144000" cy="5589588"/>
          </a:xfrm>
          <a:prstGeom prst="rect">
            <a:avLst/>
          </a:prstGeom>
          <a:noFill/>
          <a:ln w="9525">
            <a:noFill/>
            <a:miter lim="800000"/>
            <a:headEnd/>
            <a:tailEnd/>
          </a:ln>
        </p:spPr>
      </p:pic>
      <p:sp>
        <p:nvSpPr>
          <p:cNvPr id="5" name="Rectangle 2"/>
          <p:cNvSpPr>
            <a:spLocks noGrp="1" noChangeArrowheads="1"/>
          </p:cNvSpPr>
          <p:nvPr>
            <p:ph type="title"/>
          </p:nvPr>
        </p:nvSpPr>
        <p:spPr>
          <a:xfrm>
            <a:off x="636466" y="2787650"/>
            <a:ext cx="7871068" cy="1282700"/>
          </a:xfrm>
          <a:prstGeom prst="rect">
            <a:avLst/>
          </a:prstGeom>
        </p:spPr>
        <p:txBody>
          <a:bodyPr anchor="ctr"/>
          <a:lstStyle>
            <a:lvl1pPr algn="ctr">
              <a:defRPr sz="3600" b="1" i="0">
                <a:solidFill>
                  <a:srgbClr val="FFFFFF"/>
                </a:solidFill>
                <a:latin typeface="Arial"/>
                <a:cs typeface="Arial"/>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7536484" y="339698"/>
            <a:ext cx="1381125" cy="1657350"/>
          </a:xfrm>
        </p:spPr>
        <p:txBody>
          <a:bodyPr/>
          <a:lstStyle>
            <a:lvl1pPr marL="0">
              <a:spcBef>
                <a:spcPts val="300"/>
              </a:spcBef>
              <a:defRPr sz="1000" b="1">
                <a:solidFill>
                  <a:srgbClr val="FFFFFF"/>
                </a:solidFill>
              </a:defRPr>
            </a:lvl1pPr>
            <a:lvl2pPr marL="0">
              <a:spcBef>
                <a:spcPts val="300"/>
              </a:spcBef>
              <a:defRPr sz="1000" b="0">
                <a:solidFill>
                  <a:srgbClr val="FFFFFF"/>
                </a:solidFill>
              </a:defRPr>
            </a:lvl2pPr>
            <a:lvl3pPr marL="0">
              <a:spcBef>
                <a:spcPts val="300"/>
              </a:spcBef>
              <a:defRPr sz="1000" b="0">
                <a:solidFill>
                  <a:srgbClr val="FFFFFF"/>
                </a:solidFill>
              </a:defRPr>
            </a:lvl3pPr>
            <a:lvl4pPr marL="0">
              <a:spcBef>
                <a:spcPts val="300"/>
              </a:spcBef>
              <a:defRPr sz="1000" b="0">
                <a:solidFill>
                  <a:srgbClr val="FFFFFF"/>
                </a:solidFill>
              </a:defRPr>
            </a:lvl4pPr>
            <a:lvl5pPr marL="0">
              <a:spcBef>
                <a:spcPts val="300"/>
              </a:spcBef>
              <a:defRPr sz="1000" b="0">
                <a:solidFill>
                  <a:srgbClr val="FFFFFF"/>
                </a:solidFill>
              </a:defRPr>
            </a:lvl5pPr>
          </a:lstStyle>
          <a:p>
            <a:pPr lvl="0"/>
            <a:r>
              <a:rPr lang="en-US" smtClean="0"/>
              <a:t>Click to edit Master text styles</a:t>
            </a:r>
          </a:p>
        </p:txBody>
      </p:sp>
      <p:sp>
        <p:nvSpPr>
          <p:cNvPr id="7"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a:buClrTx/>
              <a:buSzTx/>
              <a:buFontTx/>
              <a:buNone/>
              <a:defRPr/>
            </a:pPr>
            <a:r>
              <a:rPr lang="en-US" sz="600" dirty="0">
                <a:solidFill>
                  <a:srgbClr val="808080"/>
                </a:solidFill>
                <a:latin typeface="Arial"/>
                <a:ea typeface="ＭＳ Ｐゴシック" charset="-128"/>
                <a:cs typeface="Arial" charset="0"/>
              </a:rPr>
              <a:t>CONFIDENTIAL  </a:t>
            </a:r>
            <a:br>
              <a:rPr lang="en-US" sz="600" dirty="0">
                <a:solidFill>
                  <a:srgbClr val="808080"/>
                </a:solidFill>
                <a:latin typeface="Arial"/>
                <a:ea typeface="ＭＳ Ｐゴシック" charset="-128"/>
                <a:cs typeface="Arial" charset="0"/>
              </a:rPr>
            </a:br>
            <a:r>
              <a:rPr lang="en-US" sz="600" dirty="0">
                <a:solidFill>
                  <a:srgbClr val="808080"/>
                </a:solidFill>
                <a:latin typeface="Arial"/>
                <a:ea typeface="ＭＳ Ｐゴシック" charset="-128"/>
                <a:cs typeface="Arial" charset="0"/>
              </a:rPr>
              <a:t>© Copyright </a:t>
            </a:r>
            <a:r>
              <a:rPr lang="en-US" sz="600" dirty="0" smtClean="0">
                <a:solidFill>
                  <a:srgbClr val="808080"/>
                </a:solidFill>
                <a:latin typeface="Arial"/>
                <a:ea typeface="ＭＳ Ｐゴシック" charset="-128"/>
                <a:cs typeface="Arial" charset="0"/>
              </a:rPr>
              <a:t>2011. </a:t>
            </a:r>
            <a:r>
              <a:rPr lang="en-US" sz="600" dirty="0">
                <a:solidFill>
                  <a:srgbClr val="808080"/>
                </a:solidFill>
                <a:latin typeface="Arial"/>
                <a:ea typeface="ＭＳ Ｐゴシック" charset="-128"/>
                <a:cs typeface="Arial" charset="0"/>
              </a:rPr>
              <a:t>Aruba Networks, Inc. </a:t>
            </a:r>
            <a:br>
              <a:rPr lang="en-US" sz="600" dirty="0">
                <a:solidFill>
                  <a:srgbClr val="808080"/>
                </a:solidFill>
                <a:latin typeface="Arial"/>
                <a:ea typeface="ＭＳ Ｐゴシック" charset="-128"/>
                <a:cs typeface="Arial" charset="0"/>
              </a:rPr>
            </a:br>
            <a:r>
              <a:rPr lang="en-US" sz="600" dirty="0">
                <a:solidFill>
                  <a:srgbClr val="808080"/>
                </a:solidFill>
                <a:latin typeface="Arial"/>
                <a:ea typeface="ＭＳ Ｐゴシック" charset="-128"/>
                <a:cs typeface="Arial" charset="0"/>
              </a:rPr>
              <a:t>All rights reserved</a:t>
            </a:r>
          </a:p>
        </p:txBody>
      </p:sp>
    </p:spTree>
    <p:extLst>
      <p:ext uri="{BB962C8B-B14F-4D97-AF65-F5344CB8AC3E}">
        <p14:creationId xmlns:p14="http://schemas.microsoft.com/office/powerpoint/2010/main" val="356405232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pic>
        <p:nvPicPr>
          <p:cNvPr id="3" name="Picture 6" descr="contentslide_graphic4_gray.png"/>
          <p:cNvPicPr>
            <a:picLocks noChangeAspect="1"/>
          </p:cNvPicPr>
          <p:nvPr userDrawn="1"/>
        </p:nvPicPr>
        <p:blipFill>
          <a:blip r:embed="rId2" cstate="print"/>
          <a:srcRect/>
          <a:stretch>
            <a:fillRect/>
          </a:stretch>
        </p:blipFill>
        <p:spPr bwMode="auto">
          <a:xfrm>
            <a:off x="0" y="0"/>
            <a:ext cx="9144000" cy="938213"/>
          </a:xfrm>
          <a:prstGeom prst="rect">
            <a:avLst/>
          </a:prstGeom>
          <a:noFill/>
          <a:ln w="9525">
            <a:noFill/>
            <a:miter lim="800000"/>
            <a:headEnd/>
            <a:tailEnd/>
          </a:ln>
        </p:spPr>
      </p:pic>
      <p:sp>
        <p:nvSpPr>
          <p:cNvPr id="4" name="AutoShape 5"/>
          <p:cNvSpPr>
            <a:spLocks noChangeAspect="1" noChangeArrowheads="1" noTextEdit="1"/>
          </p:cNvSpPr>
          <p:nvPr userDrawn="1"/>
        </p:nvSpPr>
        <p:spPr bwMode="auto">
          <a:xfrm>
            <a:off x="2389188" y="4197350"/>
            <a:ext cx="3735387" cy="280988"/>
          </a:xfrm>
          <a:prstGeom prst="rect">
            <a:avLst/>
          </a:prstGeom>
          <a:noFill/>
          <a:ln w="9525">
            <a:noFill/>
            <a:miter lim="800000"/>
            <a:headEnd/>
            <a:tailEnd/>
          </a:ln>
        </p:spPr>
        <p:txBody>
          <a:bodyPr lIns="91388" tIns="45694" rIns="91388" bIns="45694"/>
          <a:lstStyle/>
          <a:p>
            <a:pPr defTabSz="914400">
              <a:buClrTx/>
              <a:buSzTx/>
              <a:buFontTx/>
              <a:buNone/>
              <a:defRPr/>
            </a:pPr>
            <a:endParaRPr lang="en-US">
              <a:solidFill>
                <a:srgbClr val="000000"/>
              </a:solidFill>
              <a:latin typeface="Arial"/>
              <a:ea typeface="ＭＳ Ｐゴシック" charset="-128"/>
            </a:endParaRPr>
          </a:p>
        </p:txBody>
      </p:sp>
      <p:sp>
        <p:nvSpPr>
          <p:cNvPr id="6"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a:buClrTx/>
              <a:buSzTx/>
              <a:buFontTx/>
              <a:buNone/>
              <a:defRPr/>
            </a:pPr>
            <a:r>
              <a:rPr lang="en-US" sz="600" dirty="0">
                <a:solidFill>
                  <a:srgbClr val="808080"/>
                </a:solidFill>
                <a:latin typeface="Arial"/>
                <a:ea typeface="ＭＳ Ｐゴシック" charset="-128"/>
                <a:cs typeface="Arial" charset="0"/>
              </a:rPr>
              <a:t>CONFIDENTIAL  </a:t>
            </a:r>
            <a:br>
              <a:rPr lang="en-US" sz="600" dirty="0">
                <a:solidFill>
                  <a:srgbClr val="808080"/>
                </a:solidFill>
                <a:latin typeface="Arial"/>
                <a:ea typeface="ＭＳ Ｐゴシック" charset="-128"/>
                <a:cs typeface="Arial" charset="0"/>
              </a:rPr>
            </a:br>
            <a:r>
              <a:rPr lang="en-US" sz="600" dirty="0">
                <a:solidFill>
                  <a:srgbClr val="808080"/>
                </a:solidFill>
                <a:latin typeface="Arial"/>
                <a:ea typeface="ＭＳ Ｐゴシック" charset="-128"/>
                <a:cs typeface="Arial" charset="0"/>
              </a:rPr>
              <a:t>© Copyright </a:t>
            </a:r>
            <a:r>
              <a:rPr lang="en-US" sz="600" dirty="0" smtClean="0">
                <a:solidFill>
                  <a:srgbClr val="808080"/>
                </a:solidFill>
                <a:latin typeface="Arial"/>
                <a:ea typeface="ＭＳ Ｐゴシック" charset="-128"/>
                <a:cs typeface="Arial" charset="0"/>
              </a:rPr>
              <a:t>2011. </a:t>
            </a:r>
            <a:r>
              <a:rPr lang="en-US" sz="600" dirty="0">
                <a:solidFill>
                  <a:srgbClr val="808080"/>
                </a:solidFill>
                <a:latin typeface="Arial"/>
                <a:ea typeface="ＭＳ Ｐゴシック" charset="-128"/>
                <a:cs typeface="Arial" charset="0"/>
              </a:rPr>
              <a:t>Aruba Networks, Inc. </a:t>
            </a:r>
            <a:br>
              <a:rPr lang="en-US" sz="600" dirty="0">
                <a:solidFill>
                  <a:srgbClr val="808080"/>
                </a:solidFill>
                <a:latin typeface="Arial"/>
                <a:ea typeface="ＭＳ Ｐゴシック" charset="-128"/>
                <a:cs typeface="Arial" charset="0"/>
              </a:rPr>
            </a:br>
            <a:r>
              <a:rPr lang="en-US" sz="600" dirty="0">
                <a:solidFill>
                  <a:srgbClr val="808080"/>
                </a:solidFill>
                <a:latin typeface="Arial"/>
                <a:ea typeface="ＭＳ Ｐゴシック" charset="-128"/>
                <a:cs typeface="Arial" charset="0"/>
              </a:rPr>
              <a:t>All rights reserved</a:t>
            </a:r>
          </a:p>
        </p:txBody>
      </p:sp>
      <p:sp>
        <p:nvSpPr>
          <p:cNvPr id="7" name="Rectangle 6"/>
          <p:cNvSpPr>
            <a:spLocks noChangeArrowheads="1"/>
          </p:cNvSpPr>
          <p:nvPr userDrawn="1"/>
        </p:nvSpPr>
        <p:spPr bwMode="auto">
          <a:xfrm>
            <a:off x="87313" y="6621463"/>
            <a:ext cx="323850" cy="228600"/>
          </a:xfrm>
          <a:prstGeom prst="rect">
            <a:avLst/>
          </a:prstGeom>
          <a:noFill/>
          <a:ln w="9525">
            <a:noFill/>
            <a:miter lim="800000"/>
            <a:headEnd/>
            <a:tailEnd/>
          </a:ln>
          <a:effectLst/>
        </p:spPr>
        <p:txBody>
          <a:bodyPr wrap="none" lIns="91388" tIns="45694" rIns="91388" bIns="45694">
            <a:spAutoFit/>
          </a:bodyPr>
          <a:lstStyle/>
          <a:p>
            <a:pPr defTabSz="914400">
              <a:buClrTx/>
              <a:buSzTx/>
              <a:buFontTx/>
              <a:buNone/>
              <a:defRPr/>
            </a:pPr>
            <a:fld id="{D8DEC122-9140-4DDC-8779-D6C1096D1494}" type="slidenum">
              <a:rPr lang="en-US" altLang="ja-JP" sz="900">
                <a:solidFill>
                  <a:srgbClr val="FFFFFF"/>
                </a:solidFill>
                <a:latin typeface="Arial"/>
                <a:ea typeface="ＭＳ Ｐゴシック"/>
                <a:cs typeface="Arial" charset="0"/>
              </a:rPr>
              <a:pPr defTabSz="914400">
                <a:buClrTx/>
                <a:buSzTx/>
                <a:buFontTx/>
                <a:buNone/>
                <a:defRPr/>
              </a:pPr>
              <a:t>‹#›</a:t>
            </a:fld>
            <a:endParaRPr lang="en-US" altLang="ja-JP" sz="900">
              <a:solidFill>
                <a:srgbClr val="FFFFFF"/>
              </a:solidFill>
              <a:latin typeface="Arial"/>
              <a:ea typeface="ＭＳ Ｐゴシック"/>
              <a:cs typeface="Arial" charset="0"/>
            </a:endParaRPr>
          </a:p>
        </p:txBody>
      </p:sp>
      <p:cxnSp>
        <p:nvCxnSpPr>
          <p:cNvPr id="8" name="Straight Connector 24"/>
          <p:cNvCxnSpPr>
            <a:cxnSpLocks noChangeShapeType="1"/>
          </p:cNvCxnSpPr>
          <p:nvPr userDrawn="1"/>
        </p:nvCxnSpPr>
        <p:spPr bwMode="auto">
          <a:xfrm>
            <a:off x="808038" y="6356350"/>
            <a:ext cx="7543800" cy="1588"/>
          </a:xfrm>
          <a:prstGeom prst="line">
            <a:avLst/>
          </a:prstGeom>
          <a:noFill/>
          <a:ln w="38100">
            <a:solidFill>
              <a:schemeClr val="bg2"/>
            </a:solidFill>
            <a:round/>
            <a:headEnd/>
            <a:tailEnd/>
          </a:ln>
        </p:spPr>
      </p:cxnSp>
      <p:pic>
        <p:nvPicPr>
          <p:cNvPr id="9" name="Picture 53" descr="Aruba_colorlogo.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448550" y="6521450"/>
            <a:ext cx="898525" cy="249238"/>
          </a:xfrm>
          <a:prstGeom prst="rect">
            <a:avLst/>
          </a:prstGeom>
          <a:noFill/>
          <a:ln w="9525">
            <a:noFill/>
            <a:miter lim="800000"/>
            <a:headEnd/>
            <a:tailEnd/>
          </a:ln>
        </p:spPr>
      </p:pic>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2939" y="5958648"/>
            <a:ext cx="621846" cy="654431"/>
          </a:xfrm>
          <a:prstGeom prst="rect">
            <a:avLst/>
          </a:prstGeom>
        </p:spPr>
      </p:pic>
    </p:spTree>
    <p:extLst>
      <p:ext uri="{BB962C8B-B14F-4D97-AF65-F5344CB8AC3E}">
        <p14:creationId xmlns:p14="http://schemas.microsoft.com/office/powerpoint/2010/main" val="3812347524"/>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63050"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defTabSz="914400">
              <a:buClrTx/>
              <a:buSzTx/>
              <a:buFontTx/>
              <a:buNone/>
              <a:defRPr/>
            </a:pPr>
            <a:endParaRPr lang="en-US">
              <a:solidFill>
                <a:srgbClr val="000000"/>
              </a:solidFill>
              <a:latin typeface="Arial"/>
              <a:ea typeface="ＭＳ Ｐゴシック" pitchFamily="34" charset="-128"/>
              <a:cs typeface="ＭＳ Ｐゴシック" charset="-128"/>
            </a:endParaRPr>
          </a:p>
        </p:txBody>
      </p:sp>
      <p:pic>
        <p:nvPicPr>
          <p:cNvPr id="4" name="Picture 3" descr="segueslide_b.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2679700"/>
            <a:ext cx="9144000" cy="4178300"/>
          </a:xfrm>
          <a:prstGeom prst="rect">
            <a:avLst/>
          </a:prstGeom>
          <a:noFill/>
          <a:ln w="9525">
            <a:noFill/>
            <a:miter lim="800000"/>
            <a:headEnd/>
            <a:tailEnd/>
          </a:ln>
        </p:spPr>
      </p:pic>
      <p:pic>
        <p:nvPicPr>
          <p:cNvPr id="5" name="Picture 4" descr="segueslide_R.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4179888"/>
          </a:xfrm>
          <a:prstGeom prst="rect">
            <a:avLst/>
          </a:prstGeom>
          <a:noFill/>
          <a:ln w="9525">
            <a:noFill/>
            <a:miter lim="800000"/>
            <a:headEnd/>
            <a:tailEnd/>
          </a:ln>
        </p:spPr>
      </p:pic>
      <p:pic>
        <p:nvPicPr>
          <p:cNvPr id="6" name="Picture 5" descr="Aruba_colorlogo_white.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43788" y="6521450"/>
            <a:ext cx="912812" cy="254000"/>
          </a:xfrm>
          <a:prstGeom prst="rect">
            <a:avLst/>
          </a:prstGeom>
          <a:noFill/>
          <a:ln w="9525">
            <a:noFill/>
            <a:miter lim="800000"/>
            <a:headEnd/>
            <a:tailEnd/>
          </a:ln>
        </p:spPr>
      </p:pic>
      <p:sp>
        <p:nvSpPr>
          <p:cNvPr id="2" name="Title 1"/>
          <p:cNvSpPr>
            <a:spLocks noGrp="1"/>
          </p:cNvSpPr>
          <p:nvPr>
            <p:ph type="title"/>
          </p:nvPr>
        </p:nvSpPr>
        <p:spPr>
          <a:xfrm>
            <a:off x="900038" y="3192462"/>
            <a:ext cx="7366000" cy="473075"/>
          </a:xfrm>
        </p:spPr>
        <p:txBody>
          <a:bodyPr anchor="ctr"/>
          <a:lstStyle>
            <a:lvl1pPr algn="ctr">
              <a:defRPr sz="2400" b="0">
                <a:solidFill>
                  <a:schemeClr val="bg1"/>
                </a:solidFill>
              </a:defRPr>
            </a:lvl1pPr>
          </a:lstStyle>
          <a:p>
            <a:r>
              <a:rPr lang="en-US" smtClean="0"/>
              <a:t>Click to edit Master title style</a:t>
            </a:r>
            <a:endParaRPr lang="en-US" dirty="0"/>
          </a:p>
        </p:txBody>
      </p:sp>
      <p:sp>
        <p:nvSpPr>
          <p:cNvPr id="7"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a:buClrTx/>
              <a:buSzTx/>
              <a:buFontTx/>
              <a:buNone/>
              <a:defRPr/>
            </a:pPr>
            <a:r>
              <a:rPr lang="en-US" sz="600" dirty="0">
                <a:solidFill>
                  <a:srgbClr val="808080"/>
                </a:solidFill>
                <a:latin typeface="Arial"/>
                <a:ea typeface="ＭＳ Ｐゴシック" charset="-128"/>
                <a:cs typeface="Arial" charset="0"/>
              </a:rPr>
              <a:t>CONFIDENTIAL  </a:t>
            </a:r>
            <a:br>
              <a:rPr lang="en-US" sz="600" dirty="0">
                <a:solidFill>
                  <a:srgbClr val="808080"/>
                </a:solidFill>
                <a:latin typeface="Arial"/>
                <a:ea typeface="ＭＳ Ｐゴシック" charset="-128"/>
                <a:cs typeface="Arial" charset="0"/>
              </a:rPr>
            </a:br>
            <a:r>
              <a:rPr lang="en-US" sz="600" dirty="0">
                <a:solidFill>
                  <a:srgbClr val="808080"/>
                </a:solidFill>
                <a:latin typeface="Arial"/>
                <a:ea typeface="ＭＳ Ｐゴシック" charset="-128"/>
                <a:cs typeface="Arial" charset="0"/>
              </a:rPr>
              <a:t>© Copyright </a:t>
            </a:r>
            <a:r>
              <a:rPr lang="en-US" sz="600" dirty="0" smtClean="0">
                <a:solidFill>
                  <a:srgbClr val="808080"/>
                </a:solidFill>
                <a:latin typeface="Arial"/>
                <a:ea typeface="ＭＳ Ｐゴシック" charset="-128"/>
                <a:cs typeface="Arial" charset="0"/>
              </a:rPr>
              <a:t>2011. </a:t>
            </a:r>
            <a:r>
              <a:rPr lang="en-US" sz="600" dirty="0">
                <a:solidFill>
                  <a:srgbClr val="808080"/>
                </a:solidFill>
                <a:latin typeface="Arial"/>
                <a:ea typeface="ＭＳ Ｐゴシック" charset="-128"/>
                <a:cs typeface="Arial" charset="0"/>
              </a:rPr>
              <a:t>Aruba Networks, Inc. </a:t>
            </a:r>
            <a:br>
              <a:rPr lang="en-US" sz="600" dirty="0">
                <a:solidFill>
                  <a:srgbClr val="808080"/>
                </a:solidFill>
                <a:latin typeface="Arial"/>
                <a:ea typeface="ＭＳ Ｐゴシック" charset="-128"/>
                <a:cs typeface="Arial" charset="0"/>
              </a:rPr>
            </a:br>
            <a:r>
              <a:rPr lang="en-US" sz="600" dirty="0">
                <a:solidFill>
                  <a:srgbClr val="808080"/>
                </a:solidFill>
                <a:latin typeface="Arial"/>
                <a:ea typeface="ＭＳ Ｐゴシック" charset="-128"/>
                <a:cs typeface="Arial" charset="0"/>
              </a:rPr>
              <a:t>All rights reserved</a:t>
            </a:r>
          </a:p>
        </p:txBody>
      </p:sp>
    </p:spTree>
    <p:extLst>
      <p:ext uri="{BB962C8B-B14F-4D97-AF65-F5344CB8AC3E}">
        <p14:creationId xmlns:p14="http://schemas.microsoft.com/office/powerpoint/2010/main" val="28833127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Date Placeholder 6"/>
          <p:cNvSpPr>
            <a:spLocks noGrp="1"/>
          </p:cNvSpPr>
          <p:nvPr>
            <p:ph type="dt" idx="10"/>
          </p:nvPr>
        </p:nvSpPr>
        <p:spPr/>
        <p:txBody>
          <a:bodyPr/>
          <a:lstStyle/>
          <a:p>
            <a:r>
              <a:rPr lang="en-US" smtClean="0"/>
              <a:t>January, 2015</a:t>
            </a:r>
            <a:endParaRPr lang="en-GB" dirty="0"/>
          </a:p>
        </p:txBody>
      </p:sp>
      <p:sp>
        <p:nvSpPr>
          <p:cNvPr id="8" name="Footer Placeholder 7"/>
          <p:cNvSpPr>
            <a:spLocks noGrp="1"/>
          </p:cNvSpPr>
          <p:nvPr>
            <p:ph type="ftr" idx="11"/>
          </p:nvPr>
        </p:nvSpPr>
        <p:spPr/>
        <p:txBody>
          <a:bodyPr/>
          <a:lstStyle/>
          <a:p>
            <a:r>
              <a:rPr lang="en-GB" smtClean="0"/>
              <a:t>Chuck Lukaszewski, Aruba Networks</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Rectangle 2"/>
          <p:cNvSpPr/>
          <p:nvPr userDrawn="1"/>
        </p:nvSpPr>
        <p:spPr bwMode="auto">
          <a:xfrm>
            <a:off x="0" y="0"/>
            <a:ext cx="9163050"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defTabSz="914400">
              <a:buClrTx/>
              <a:buSzTx/>
              <a:buFontTx/>
              <a:buNone/>
              <a:defRPr/>
            </a:pPr>
            <a:endParaRPr lang="en-US">
              <a:solidFill>
                <a:srgbClr val="000000"/>
              </a:solidFill>
              <a:latin typeface="Arial"/>
              <a:ea typeface="ＭＳ Ｐゴシック" pitchFamily="34" charset="-128"/>
              <a:cs typeface="ＭＳ Ｐゴシック" charset="-128"/>
            </a:endParaRPr>
          </a:p>
        </p:txBody>
      </p:sp>
      <p:pic>
        <p:nvPicPr>
          <p:cNvPr id="4" name="Picture 3" descr="segueslide_L.png"/>
          <p:cNvPicPr>
            <a:picLocks noChangeAspect="1"/>
          </p:cNvPicPr>
          <p:nvPr userDrawn="1"/>
        </p:nvPicPr>
        <p:blipFill>
          <a:blip r:embed="rId2" cstate="print"/>
          <a:srcRect/>
          <a:stretch>
            <a:fillRect/>
          </a:stretch>
        </p:blipFill>
        <p:spPr bwMode="auto">
          <a:xfrm>
            <a:off x="8742363" y="0"/>
            <a:ext cx="3136900" cy="6858000"/>
          </a:xfrm>
          <a:prstGeom prst="rect">
            <a:avLst/>
          </a:prstGeom>
          <a:noFill/>
          <a:ln w="9525">
            <a:noFill/>
            <a:miter lim="800000"/>
            <a:headEnd/>
            <a:tailEnd/>
          </a:ln>
        </p:spPr>
      </p:pic>
      <p:pic>
        <p:nvPicPr>
          <p:cNvPr id="5" name="Picture 4" descr="segueslide_R.png"/>
          <p:cNvPicPr>
            <a:picLocks noChangeAspect="1"/>
          </p:cNvPicPr>
          <p:nvPr userDrawn="1"/>
        </p:nvPicPr>
        <p:blipFill>
          <a:blip r:embed="rId3" cstate="print"/>
          <a:srcRect/>
          <a:stretch>
            <a:fillRect/>
          </a:stretch>
        </p:blipFill>
        <p:spPr bwMode="auto">
          <a:xfrm>
            <a:off x="-2836863" y="0"/>
            <a:ext cx="3136901" cy="6858000"/>
          </a:xfrm>
          <a:prstGeom prst="rect">
            <a:avLst/>
          </a:prstGeom>
          <a:noFill/>
          <a:ln w="9525">
            <a:noFill/>
            <a:miter lim="800000"/>
            <a:headEnd/>
            <a:tailEnd/>
          </a:ln>
        </p:spPr>
      </p:pic>
      <p:pic>
        <p:nvPicPr>
          <p:cNvPr id="6" name="Picture 5" descr="Aruba_colorlogo_white.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43788" y="6521450"/>
            <a:ext cx="912812" cy="254000"/>
          </a:xfrm>
          <a:prstGeom prst="rect">
            <a:avLst/>
          </a:prstGeom>
          <a:noFill/>
          <a:ln w="9525">
            <a:noFill/>
            <a:miter lim="800000"/>
            <a:headEnd/>
            <a:tailEnd/>
          </a:ln>
        </p:spPr>
      </p:pic>
      <p:sp>
        <p:nvSpPr>
          <p:cNvPr id="2" name="Title 1"/>
          <p:cNvSpPr>
            <a:spLocks noGrp="1"/>
          </p:cNvSpPr>
          <p:nvPr>
            <p:ph type="title"/>
          </p:nvPr>
        </p:nvSpPr>
        <p:spPr>
          <a:xfrm>
            <a:off x="900038" y="3192462"/>
            <a:ext cx="7366000" cy="473075"/>
          </a:xfrm>
        </p:spPr>
        <p:txBody>
          <a:bodyPr anchor="ctr"/>
          <a:lstStyle>
            <a:lvl1pPr algn="ctr">
              <a:defRPr sz="2400" b="0">
                <a:solidFill>
                  <a:schemeClr val="bg1"/>
                </a:solidFill>
              </a:defRPr>
            </a:lvl1pPr>
          </a:lstStyle>
          <a:p>
            <a:r>
              <a:rPr lang="en-US" smtClean="0"/>
              <a:t>Click to edit Master title style</a:t>
            </a:r>
            <a:endParaRPr lang="en-US" dirty="0"/>
          </a:p>
        </p:txBody>
      </p:sp>
      <p:sp>
        <p:nvSpPr>
          <p:cNvPr id="7"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a:buClrTx/>
              <a:buSzTx/>
              <a:buFontTx/>
              <a:buNone/>
              <a:defRPr/>
            </a:pPr>
            <a:r>
              <a:rPr lang="en-US" sz="600" dirty="0">
                <a:solidFill>
                  <a:srgbClr val="808080"/>
                </a:solidFill>
                <a:latin typeface="Arial"/>
                <a:ea typeface="ＭＳ Ｐゴシック" charset="-128"/>
                <a:cs typeface="Arial" charset="0"/>
              </a:rPr>
              <a:t>CONFIDENTIAL  </a:t>
            </a:r>
            <a:br>
              <a:rPr lang="en-US" sz="600" dirty="0">
                <a:solidFill>
                  <a:srgbClr val="808080"/>
                </a:solidFill>
                <a:latin typeface="Arial"/>
                <a:ea typeface="ＭＳ Ｐゴシック" charset="-128"/>
                <a:cs typeface="Arial" charset="0"/>
              </a:rPr>
            </a:br>
            <a:r>
              <a:rPr lang="en-US" sz="600" dirty="0">
                <a:solidFill>
                  <a:srgbClr val="808080"/>
                </a:solidFill>
                <a:latin typeface="Arial"/>
                <a:ea typeface="ＭＳ Ｐゴシック" charset="-128"/>
                <a:cs typeface="Arial" charset="0"/>
              </a:rPr>
              <a:t>© Copyright </a:t>
            </a:r>
            <a:r>
              <a:rPr lang="en-US" sz="600" dirty="0" smtClean="0">
                <a:solidFill>
                  <a:srgbClr val="808080"/>
                </a:solidFill>
                <a:latin typeface="Arial"/>
                <a:ea typeface="ＭＳ Ｐゴシック" charset="-128"/>
                <a:cs typeface="Arial" charset="0"/>
              </a:rPr>
              <a:t>2011. </a:t>
            </a:r>
            <a:r>
              <a:rPr lang="en-US" sz="600" dirty="0">
                <a:solidFill>
                  <a:srgbClr val="808080"/>
                </a:solidFill>
                <a:latin typeface="Arial"/>
                <a:ea typeface="ＭＳ Ｐゴシック" charset="-128"/>
                <a:cs typeface="Arial" charset="0"/>
              </a:rPr>
              <a:t>Aruba Networks, Inc. </a:t>
            </a:r>
            <a:br>
              <a:rPr lang="en-US" sz="600" dirty="0">
                <a:solidFill>
                  <a:srgbClr val="808080"/>
                </a:solidFill>
                <a:latin typeface="Arial"/>
                <a:ea typeface="ＭＳ Ｐゴシック" charset="-128"/>
                <a:cs typeface="Arial" charset="0"/>
              </a:rPr>
            </a:br>
            <a:r>
              <a:rPr lang="en-US" sz="600" dirty="0">
                <a:solidFill>
                  <a:srgbClr val="808080"/>
                </a:solidFill>
                <a:latin typeface="Arial"/>
                <a:ea typeface="ＭＳ Ｐゴシック" charset="-128"/>
                <a:cs typeface="Arial" charset="0"/>
              </a:rPr>
              <a:t>All rights reserved</a:t>
            </a:r>
          </a:p>
        </p:txBody>
      </p:sp>
    </p:spTree>
    <p:extLst>
      <p:ext uri="{BB962C8B-B14F-4D97-AF65-F5344CB8AC3E}">
        <p14:creationId xmlns:p14="http://schemas.microsoft.com/office/powerpoint/2010/main" val="14429745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auto">
          <a:xfrm>
            <a:off x="0" y="0"/>
            <a:ext cx="9153525"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defTabSz="914400">
              <a:buClrTx/>
              <a:buSzTx/>
              <a:buFontTx/>
              <a:buNone/>
              <a:defRPr/>
            </a:pPr>
            <a:endParaRPr lang="en-US">
              <a:solidFill>
                <a:srgbClr val="000000"/>
              </a:solidFill>
              <a:latin typeface="Arial"/>
              <a:ea typeface="ＭＳ Ｐゴシック" pitchFamily="34" charset="-128"/>
              <a:cs typeface="ＭＳ Ｐゴシック" charset="-128"/>
            </a:endParaRPr>
          </a:p>
        </p:txBody>
      </p:sp>
      <p:pic>
        <p:nvPicPr>
          <p:cNvPr id="4" name="Picture 7" descr="Aruba_colorlogo_white_lg.png"/>
          <p:cNvPicPr>
            <a:picLocks noChangeAspect="1"/>
          </p:cNvPicPr>
          <p:nvPr userDrawn="1"/>
        </p:nvPicPr>
        <p:blipFill>
          <a:blip r:embed="rId2" cstate="print"/>
          <a:srcRect/>
          <a:stretch>
            <a:fillRect/>
          </a:stretch>
        </p:blipFill>
        <p:spPr bwMode="auto">
          <a:xfrm>
            <a:off x="3724275" y="3208338"/>
            <a:ext cx="1716088" cy="481012"/>
          </a:xfrm>
          <a:prstGeom prst="rect">
            <a:avLst/>
          </a:prstGeom>
          <a:noFill/>
          <a:ln w="9525">
            <a:noFill/>
            <a:miter lim="800000"/>
            <a:headEnd/>
            <a:tailEnd/>
          </a:ln>
        </p:spPr>
      </p:pic>
      <p:sp>
        <p:nvSpPr>
          <p:cNvPr id="5" name="Text Placeholder 4"/>
          <p:cNvSpPr>
            <a:spLocks noGrp="1"/>
          </p:cNvSpPr>
          <p:nvPr>
            <p:ph type="body" sz="quarter" idx="10"/>
          </p:nvPr>
        </p:nvSpPr>
        <p:spPr>
          <a:xfrm>
            <a:off x="1815681" y="4282382"/>
            <a:ext cx="5531005" cy="850900"/>
          </a:xfrm>
        </p:spPr>
        <p:txBody>
          <a:bodyPr/>
          <a:lstStyle>
            <a:lvl1pPr marL="0" indent="0" algn="ctr">
              <a:spcBef>
                <a:spcPts val="0"/>
              </a:spcBef>
              <a:defRPr b="0">
                <a:solidFill>
                  <a:srgbClr val="FFFFFF"/>
                </a:solidFill>
              </a:defRPr>
            </a:lvl1pPr>
          </a:lstStyle>
          <a:p>
            <a:pPr lvl="0"/>
            <a:r>
              <a:rPr lang="en-US" smtClean="0"/>
              <a:t>Click to edit Master text styles</a:t>
            </a:r>
          </a:p>
        </p:txBody>
      </p:sp>
      <p:sp>
        <p:nvSpPr>
          <p:cNvPr id="6"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a:buClrTx/>
              <a:buSzTx/>
              <a:buFontTx/>
              <a:buNone/>
              <a:defRPr/>
            </a:pPr>
            <a:r>
              <a:rPr lang="en-US" sz="600" dirty="0">
                <a:solidFill>
                  <a:srgbClr val="808080"/>
                </a:solidFill>
                <a:latin typeface="Arial"/>
                <a:ea typeface="ＭＳ Ｐゴシック" charset="-128"/>
                <a:cs typeface="Arial" charset="0"/>
              </a:rPr>
              <a:t>CONFIDENTIAL  </a:t>
            </a:r>
            <a:br>
              <a:rPr lang="en-US" sz="600" dirty="0">
                <a:solidFill>
                  <a:srgbClr val="808080"/>
                </a:solidFill>
                <a:latin typeface="Arial"/>
                <a:ea typeface="ＭＳ Ｐゴシック" charset="-128"/>
                <a:cs typeface="Arial" charset="0"/>
              </a:rPr>
            </a:br>
            <a:r>
              <a:rPr lang="en-US" sz="600" dirty="0">
                <a:solidFill>
                  <a:srgbClr val="808080"/>
                </a:solidFill>
                <a:latin typeface="Arial"/>
                <a:ea typeface="ＭＳ Ｐゴシック" charset="-128"/>
                <a:cs typeface="Arial" charset="0"/>
              </a:rPr>
              <a:t>© Copyright </a:t>
            </a:r>
            <a:r>
              <a:rPr lang="en-US" sz="600" dirty="0" smtClean="0">
                <a:solidFill>
                  <a:srgbClr val="808080"/>
                </a:solidFill>
                <a:latin typeface="Arial"/>
                <a:ea typeface="ＭＳ Ｐゴシック" charset="-128"/>
                <a:cs typeface="Arial" charset="0"/>
              </a:rPr>
              <a:t>2011. </a:t>
            </a:r>
            <a:r>
              <a:rPr lang="en-US" sz="600" dirty="0">
                <a:solidFill>
                  <a:srgbClr val="808080"/>
                </a:solidFill>
                <a:latin typeface="Arial"/>
                <a:ea typeface="ＭＳ Ｐゴシック" charset="-128"/>
                <a:cs typeface="Arial" charset="0"/>
              </a:rPr>
              <a:t>Aruba Networks, Inc. </a:t>
            </a:r>
            <a:br>
              <a:rPr lang="en-US" sz="600" dirty="0">
                <a:solidFill>
                  <a:srgbClr val="808080"/>
                </a:solidFill>
                <a:latin typeface="Arial"/>
                <a:ea typeface="ＭＳ Ｐゴシック" charset="-128"/>
                <a:cs typeface="Arial" charset="0"/>
              </a:rPr>
            </a:br>
            <a:r>
              <a:rPr lang="en-US" sz="600" dirty="0">
                <a:solidFill>
                  <a:srgbClr val="808080"/>
                </a:solidFill>
                <a:latin typeface="Arial"/>
                <a:ea typeface="ＭＳ Ｐゴシック" charset="-128"/>
                <a:cs typeface="Arial" charset="0"/>
              </a:rPr>
              <a:t>All rights reserved</a:t>
            </a:r>
          </a:p>
        </p:txBody>
      </p:sp>
    </p:spTree>
    <p:extLst>
      <p:ext uri="{BB962C8B-B14F-4D97-AF65-F5344CB8AC3E}">
        <p14:creationId xmlns:p14="http://schemas.microsoft.com/office/powerpoint/2010/main" val="3928539946"/>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pic>
        <p:nvPicPr>
          <p:cNvPr id="4" name="Picture 6" descr="contentslide_graphic4_gray.png"/>
          <p:cNvPicPr>
            <a:picLocks noChangeAspect="1"/>
          </p:cNvPicPr>
          <p:nvPr/>
        </p:nvPicPr>
        <p:blipFill>
          <a:blip r:embed="rId2" cstate="print"/>
          <a:srcRect/>
          <a:stretch>
            <a:fillRect/>
          </a:stretch>
        </p:blipFill>
        <p:spPr bwMode="auto">
          <a:xfrm>
            <a:off x="0" y="0"/>
            <a:ext cx="9144000" cy="938213"/>
          </a:xfrm>
          <a:prstGeom prst="rect">
            <a:avLst/>
          </a:prstGeom>
          <a:noFill/>
          <a:ln w="9525">
            <a:noFill/>
            <a:miter lim="800000"/>
            <a:headEnd/>
            <a:tailEnd/>
          </a:ln>
        </p:spPr>
      </p:pic>
      <p:sp>
        <p:nvSpPr>
          <p:cNvPr id="5"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defTabSz="914400">
              <a:buClrTx/>
              <a:buSzTx/>
              <a:buFontTx/>
              <a:buNone/>
              <a:defRPr/>
            </a:pPr>
            <a:endParaRPr lang="en-US">
              <a:solidFill>
                <a:srgbClr val="000000"/>
              </a:solidFill>
              <a:latin typeface="Arial" charset="0"/>
              <a:ea typeface="ＭＳ Ｐゴシック" charset="-128"/>
            </a:endParaRPr>
          </a:p>
        </p:txBody>
      </p:sp>
      <p:sp>
        <p:nvSpPr>
          <p:cNvPr id="7"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a:buClrTx/>
              <a:buSzTx/>
              <a:buFontTx/>
              <a:buNone/>
              <a:defRPr/>
            </a:pPr>
            <a:r>
              <a:rPr lang="en-US" sz="600" dirty="0">
                <a:solidFill>
                  <a:srgbClr val="808080"/>
                </a:solidFill>
                <a:latin typeface="Arial" charset="0"/>
                <a:ea typeface="ＭＳ Ｐゴシック" charset="-128"/>
                <a:cs typeface="Arial" charset="0"/>
              </a:rPr>
              <a:t>CONFIDENTIAL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 Copyright </a:t>
            </a:r>
            <a:r>
              <a:rPr lang="en-US" sz="600" dirty="0" smtClean="0">
                <a:solidFill>
                  <a:srgbClr val="808080"/>
                </a:solidFill>
                <a:latin typeface="Arial" charset="0"/>
                <a:ea typeface="ＭＳ Ｐゴシック" charset="-128"/>
                <a:cs typeface="Arial" charset="0"/>
              </a:rPr>
              <a:t>2011. </a:t>
            </a:r>
            <a:r>
              <a:rPr lang="en-US" sz="600" dirty="0">
                <a:solidFill>
                  <a:srgbClr val="808080"/>
                </a:solidFill>
                <a:latin typeface="Arial" charset="0"/>
                <a:ea typeface="ＭＳ Ｐゴシック" charset="-128"/>
                <a:cs typeface="Arial" charset="0"/>
              </a:rPr>
              <a:t>Aruba Networks, Inc.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All rights reserved</a:t>
            </a:r>
          </a:p>
        </p:txBody>
      </p:sp>
      <p:sp>
        <p:nvSpPr>
          <p:cNvPr id="8" name="Rectangle 7"/>
          <p:cNvSpPr>
            <a:spLocks noChangeArrowheads="1"/>
          </p:cNvSpPr>
          <p:nvPr/>
        </p:nvSpPr>
        <p:spPr bwMode="auto">
          <a:xfrm>
            <a:off x="87313" y="6621463"/>
            <a:ext cx="323850" cy="228600"/>
          </a:xfrm>
          <a:prstGeom prst="rect">
            <a:avLst/>
          </a:prstGeom>
          <a:noFill/>
          <a:ln w="9525">
            <a:noFill/>
            <a:miter lim="800000"/>
            <a:headEnd/>
            <a:tailEnd/>
          </a:ln>
          <a:effectLst/>
        </p:spPr>
        <p:txBody>
          <a:bodyPr wrap="none" lIns="91388" tIns="45694" rIns="91388" bIns="45694">
            <a:spAutoFit/>
          </a:bodyPr>
          <a:lstStyle/>
          <a:p>
            <a:pPr defTabSz="914400">
              <a:buClrTx/>
              <a:buSzTx/>
              <a:buFontTx/>
              <a:buNone/>
              <a:defRPr/>
            </a:pPr>
            <a:fld id="{55C7198D-B6EA-41F7-9757-00711726115F}" type="slidenum">
              <a:rPr lang="en-US" altLang="ja-JP" sz="900">
                <a:solidFill>
                  <a:srgbClr val="FFFFFF"/>
                </a:solidFill>
                <a:latin typeface="Arial" charset="0"/>
                <a:ea typeface="ＭＳ Ｐゴシック" charset="-128"/>
                <a:cs typeface="Arial" charset="0"/>
              </a:rPr>
              <a:pPr defTabSz="914400">
                <a:buClrTx/>
                <a:buSzTx/>
                <a:buFontTx/>
                <a:buNone/>
                <a:defRPr/>
              </a:pPr>
              <a:t>‹#›</a:t>
            </a:fld>
            <a:endParaRPr lang="en-US" altLang="ja-JP" sz="900">
              <a:solidFill>
                <a:srgbClr val="FFFFFF"/>
              </a:solidFill>
              <a:latin typeface="Arial" charset="0"/>
              <a:ea typeface="ＭＳ Ｐゴシック" charset="-128"/>
              <a:cs typeface="Arial" charset="0"/>
            </a:endParaRPr>
          </a:p>
        </p:txBody>
      </p:sp>
      <p:cxnSp>
        <p:nvCxnSpPr>
          <p:cNvPr id="9" name="Straight Connector 24"/>
          <p:cNvCxnSpPr>
            <a:cxnSpLocks noChangeShapeType="1"/>
          </p:cNvCxnSpPr>
          <p:nvPr/>
        </p:nvCxnSpPr>
        <p:spPr bwMode="auto">
          <a:xfrm>
            <a:off x="808038" y="6356350"/>
            <a:ext cx="7543800" cy="1588"/>
          </a:xfrm>
          <a:prstGeom prst="line">
            <a:avLst/>
          </a:prstGeom>
          <a:noFill/>
          <a:ln w="38100">
            <a:solidFill>
              <a:schemeClr val="bg2"/>
            </a:solidFill>
            <a:round/>
            <a:headEnd/>
            <a:tailEnd/>
          </a:ln>
        </p:spPr>
      </p:cxnSp>
      <p:pic>
        <p:nvPicPr>
          <p:cNvPr id="11" name="Picture 6" descr="contentslide_graphic4_gray.png"/>
          <p:cNvPicPr>
            <a:picLocks noChangeAspect="1"/>
          </p:cNvPicPr>
          <p:nvPr userDrawn="1"/>
        </p:nvPicPr>
        <p:blipFill>
          <a:blip r:embed="rId2" cstate="print"/>
          <a:srcRect/>
          <a:stretch>
            <a:fillRect/>
          </a:stretch>
        </p:blipFill>
        <p:spPr bwMode="auto">
          <a:xfrm>
            <a:off x="0" y="0"/>
            <a:ext cx="9144000" cy="938213"/>
          </a:xfrm>
          <a:prstGeom prst="rect">
            <a:avLst/>
          </a:prstGeom>
          <a:noFill/>
          <a:ln w="9525">
            <a:noFill/>
            <a:miter lim="800000"/>
            <a:headEnd/>
            <a:tailEnd/>
          </a:ln>
        </p:spPr>
      </p:pic>
      <p:cxnSp>
        <p:nvCxnSpPr>
          <p:cNvPr id="12" name="Straight Connector 24"/>
          <p:cNvCxnSpPr>
            <a:cxnSpLocks noChangeShapeType="1"/>
          </p:cNvCxnSpPr>
          <p:nvPr userDrawn="1"/>
        </p:nvCxnSpPr>
        <p:spPr bwMode="auto">
          <a:xfrm>
            <a:off x="808038" y="6356350"/>
            <a:ext cx="7543800" cy="1588"/>
          </a:xfrm>
          <a:prstGeom prst="line">
            <a:avLst/>
          </a:prstGeom>
          <a:noFill/>
          <a:ln w="38100">
            <a:solidFill>
              <a:schemeClr val="bg2"/>
            </a:solidFill>
            <a:round/>
            <a:headEnd/>
            <a:tailEnd/>
          </a:ln>
        </p:spPr>
      </p:cxnSp>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16" name="Text Placeholder 15"/>
          <p:cNvSpPr>
            <a:spLocks noGrp="1"/>
          </p:cNvSpPr>
          <p:nvPr>
            <p:ph type="body" sz="quarter" idx="10" hasCustomPrompt="1"/>
          </p:nvPr>
        </p:nvSpPr>
        <p:spPr>
          <a:xfrm>
            <a:off x="808038" y="1181712"/>
            <a:ext cx="7543800" cy="4867396"/>
          </a:xfrm>
        </p:spPr>
        <p:txBody>
          <a:bodyPr/>
          <a:lstStyle>
            <a:lvl1pPr marL="233363" marR="0" indent="-233363" algn="l" defTabSz="914400" rtl="0" eaLnBrk="0" fontAlgn="base" latinLnBrk="0" hangingPunct="0">
              <a:lnSpc>
                <a:spcPct val="100000"/>
              </a:lnSpc>
              <a:spcBef>
                <a:spcPts val="0"/>
              </a:spcBef>
              <a:spcAft>
                <a:spcPts val="600"/>
              </a:spcAft>
              <a:buClr>
                <a:srgbClr val="FF9933"/>
              </a:buClr>
              <a:buSzTx/>
              <a:buFontTx/>
              <a:buChar char="•"/>
              <a:tabLst/>
              <a:defRPr sz="2400" baseline="0">
                <a:solidFill>
                  <a:schemeClr val="tx1"/>
                </a:solidFill>
              </a:defRPr>
            </a:lvl1pPr>
            <a:lvl2pPr>
              <a:lnSpc>
                <a:spcPct val="100000"/>
              </a:lnSpc>
              <a:spcBef>
                <a:spcPts val="0"/>
              </a:spcBef>
              <a:spcAft>
                <a:spcPts val="600"/>
              </a:spcAft>
              <a:defRPr>
                <a:solidFill>
                  <a:schemeClr val="bg2">
                    <a:lumMod val="75000"/>
                  </a:schemeClr>
                </a:solidFill>
              </a:defRPr>
            </a:lvl2pPr>
            <a:lvl3pPr indent="-246063">
              <a:lnSpc>
                <a:spcPct val="100000"/>
              </a:lnSpc>
              <a:spcBef>
                <a:spcPts val="0"/>
              </a:spcBef>
              <a:spcAft>
                <a:spcPts val="600"/>
              </a:spcAft>
              <a:defRPr>
                <a:solidFill>
                  <a:schemeClr val="bg2">
                    <a:lumMod val="75000"/>
                  </a:schemeClr>
                </a:solidFill>
              </a:defRPr>
            </a:lvl3pPr>
          </a:lstStyle>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marL="233363" indent="-233363">
              <a:lnSpc>
                <a:spcPct val="100000"/>
              </a:lnSpc>
              <a:spcBef>
                <a:spcPts val="0"/>
              </a:spcBef>
              <a:spcAft>
                <a:spcPts val="600"/>
              </a:spcAft>
              <a:buFontTx/>
              <a:buChar char="•"/>
              <a:defRPr/>
            </a:pPr>
            <a:r>
              <a:rPr lang="en-US" dirty="0" smtClean="0">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endParaRPr lang="en-US" dirty="0" smtClean="0"/>
          </a:p>
        </p:txBody>
      </p:sp>
      <p:sp>
        <p:nvSpPr>
          <p:cNvPr id="15" name="TextBox 14"/>
          <p:cNvSpPr txBox="1"/>
          <p:nvPr userDrawn="1"/>
        </p:nvSpPr>
        <p:spPr>
          <a:xfrm>
            <a:off x="4360422" y="6554530"/>
            <a:ext cx="435855" cy="246221"/>
          </a:xfrm>
          <a:prstGeom prst="rect">
            <a:avLst/>
          </a:prstGeom>
          <a:noFill/>
        </p:spPr>
        <p:txBody>
          <a:bodyPr wrap="square" rtlCol="0">
            <a:spAutoFit/>
          </a:bodyPr>
          <a:lstStyle/>
          <a:p>
            <a:pPr algn="ctr" defTabSz="914400" eaLnBrk="1" hangingPunct="1">
              <a:buClrTx/>
              <a:buSzTx/>
              <a:buFontTx/>
              <a:buNone/>
            </a:pPr>
            <a:fld id="{23012D06-F38B-4356-A24A-00D85CA6255C}" type="slidenum">
              <a:rPr lang="en-US" sz="1000" smtClean="0">
                <a:solidFill>
                  <a:srgbClr val="808080"/>
                </a:solidFill>
                <a:latin typeface="Arial" charset="0"/>
                <a:ea typeface="ＭＳ Ｐゴシック" charset="-128"/>
                <a:cs typeface="Arial" charset="0"/>
              </a:rPr>
              <a:pPr algn="ctr" defTabSz="914400" eaLnBrk="1" hangingPunct="1">
                <a:buClrTx/>
                <a:buSzTx/>
                <a:buFontTx/>
                <a:buNone/>
              </a:pPr>
              <a:t>‹#›</a:t>
            </a:fld>
            <a:endParaRPr lang="en-US" sz="1000" dirty="0">
              <a:solidFill>
                <a:srgbClr val="808080"/>
              </a:solidFill>
              <a:latin typeface="Arial" charset="0"/>
              <a:ea typeface="ＭＳ Ｐゴシック" charset="-128"/>
              <a:cs typeface="Arial" charset="0"/>
            </a:endParaRPr>
          </a:p>
        </p:txBody>
      </p:sp>
      <p:pic>
        <p:nvPicPr>
          <p:cNvPr id="17" name="Picture 16" descr="ACE_30.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6081" y="6504378"/>
            <a:ext cx="1195757" cy="234169"/>
          </a:xfrm>
          <a:prstGeom prst="rect">
            <a:avLst/>
          </a:prstGeom>
        </p:spPr>
      </p:pic>
    </p:spTree>
    <p:extLst>
      <p:ext uri="{BB962C8B-B14F-4D97-AF65-F5344CB8AC3E}">
        <p14:creationId xmlns:p14="http://schemas.microsoft.com/office/powerpoint/2010/main" val="216727795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7"/>
          <p:cNvSpPr>
            <a:spLocks noGrp="1"/>
          </p:cNvSpPr>
          <p:nvPr>
            <p:ph type="dt" idx="10"/>
          </p:nvPr>
        </p:nvSpPr>
        <p:spPr/>
        <p:txBody>
          <a:bodyPr/>
          <a:lstStyle/>
          <a:p>
            <a:r>
              <a:rPr lang="en-US" smtClean="0"/>
              <a:t>January, 2015</a:t>
            </a:r>
            <a:endParaRPr lang="en-GB" dirty="0"/>
          </a:p>
        </p:txBody>
      </p:sp>
      <p:sp>
        <p:nvSpPr>
          <p:cNvPr id="9" name="Footer Placeholder 8"/>
          <p:cNvSpPr>
            <a:spLocks noGrp="1"/>
          </p:cNvSpPr>
          <p:nvPr>
            <p:ph type="ftr" idx="11"/>
          </p:nvPr>
        </p:nvSpPr>
        <p:spPr/>
        <p:txBody>
          <a:bodyPr/>
          <a:lstStyle/>
          <a:p>
            <a:r>
              <a:rPr lang="en-GB" smtClean="0"/>
              <a:t>Chuck Lukaszewski, Aruba Networks</a:t>
            </a:r>
            <a:endParaRPr lang="en-GB" dirty="0"/>
          </a:p>
        </p:txBody>
      </p:sp>
      <p:sp>
        <p:nvSpPr>
          <p:cNvPr id="10" name="Slide Number Placeholder 9"/>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9"/>
          <p:cNvSpPr>
            <a:spLocks noGrp="1"/>
          </p:cNvSpPr>
          <p:nvPr>
            <p:ph type="dt" idx="10"/>
          </p:nvPr>
        </p:nvSpPr>
        <p:spPr/>
        <p:txBody>
          <a:bodyPr/>
          <a:lstStyle/>
          <a:p>
            <a:r>
              <a:rPr lang="en-US" smtClean="0"/>
              <a:t>January, 2015</a:t>
            </a:r>
            <a:endParaRPr lang="en-GB" dirty="0"/>
          </a:p>
        </p:txBody>
      </p:sp>
      <p:sp>
        <p:nvSpPr>
          <p:cNvPr id="11" name="Footer Placeholder 10"/>
          <p:cNvSpPr>
            <a:spLocks noGrp="1"/>
          </p:cNvSpPr>
          <p:nvPr>
            <p:ph type="ftr" idx="11"/>
          </p:nvPr>
        </p:nvSpPr>
        <p:spPr/>
        <p:txBody>
          <a:bodyPr/>
          <a:lstStyle/>
          <a:p>
            <a:r>
              <a:rPr lang="en-GB" smtClean="0"/>
              <a:t>Chuck Lukaszewski, Aruba Networks</a:t>
            </a:r>
            <a:endParaRPr lang="en-GB" dirty="0"/>
          </a:p>
        </p:txBody>
      </p:sp>
      <p:sp>
        <p:nvSpPr>
          <p:cNvPr id="12" name="Slide Number Placeholder 11"/>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Date Placeholder 5"/>
          <p:cNvSpPr>
            <a:spLocks noGrp="1"/>
          </p:cNvSpPr>
          <p:nvPr>
            <p:ph type="dt" idx="10"/>
          </p:nvPr>
        </p:nvSpPr>
        <p:spPr/>
        <p:txBody>
          <a:bodyPr/>
          <a:lstStyle/>
          <a:p>
            <a:r>
              <a:rPr lang="en-US" smtClean="0"/>
              <a:t>January, 2015</a:t>
            </a:r>
            <a:endParaRPr lang="en-GB" dirty="0"/>
          </a:p>
        </p:txBody>
      </p:sp>
      <p:sp>
        <p:nvSpPr>
          <p:cNvPr id="7" name="Footer Placeholder 6"/>
          <p:cNvSpPr>
            <a:spLocks noGrp="1"/>
          </p:cNvSpPr>
          <p:nvPr>
            <p:ph type="ftr" idx="11"/>
          </p:nvPr>
        </p:nvSpPr>
        <p:spPr/>
        <p:txBody>
          <a:bodyPr/>
          <a:lstStyle/>
          <a:p>
            <a:r>
              <a:rPr lang="en-GB" smtClean="0"/>
              <a:t>Chuck Lukaszewski, Aruba Networks</a:t>
            </a:r>
            <a:endParaRPr lang="en-GB" dirty="0"/>
          </a:p>
        </p:txBody>
      </p:sp>
      <p:sp>
        <p:nvSpPr>
          <p:cNvPr id="8" name="Slide Number Placeholder 7"/>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idx="10"/>
          </p:nvPr>
        </p:nvSpPr>
        <p:spPr/>
        <p:txBody>
          <a:bodyPr/>
          <a:lstStyle/>
          <a:p>
            <a:r>
              <a:rPr lang="en-US" smtClean="0"/>
              <a:t>January, 2015</a:t>
            </a:r>
            <a:endParaRPr lang="en-GB" dirty="0"/>
          </a:p>
        </p:txBody>
      </p:sp>
      <p:sp>
        <p:nvSpPr>
          <p:cNvPr id="6" name="Footer Placeholder 5"/>
          <p:cNvSpPr>
            <a:spLocks noGrp="1"/>
          </p:cNvSpPr>
          <p:nvPr>
            <p:ph type="ftr" idx="11"/>
          </p:nvPr>
        </p:nvSpPr>
        <p:spPr/>
        <p:txBody>
          <a:bodyPr/>
          <a:lstStyle/>
          <a:p>
            <a:r>
              <a:rPr lang="en-GB" smtClean="0"/>
              <a:t>Chuck Lukaszewski, Aruba Networks</a:t>
            </a:r>
            <a:endParaRPr lang="en-GB" dirty="0"/>
          </a:p>
        </p:txBody>
      </p:sp>
      <p:sp>
        <p:nvSpPr>
          <p:cNvPr id="7" name="Slide Number Placeholder 6"/>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pic>
        <p:nvPicPr>
          <p:cNvPr id="4" name="Picture 6" descr="contentslide_graphic4_gray.png"/>
          <p:cNvPicPr>
            <a:picLocks noChangeAspect="1"/>
          </p:cNvPicPr>
          <p:nvPr/>
        </p:nvPicPr>
        <p:blipFill>
          <a:blip r:embed="rId2" cstate="print"/>
          <a:srcRect/>
          <a:stretch>
            <a:fillRect/>
          </a:stretch>
        </p:blipFill>
        <p:spPr bwMode="auto">
          <a:xfrm>
            <a:off x="0" y="0"/>
            <a:ext cx="9144000" cy="938213"/>
          </a:xfrm>
          <a:prstGeom prst="rect">
            <a:avLst/>
          </a:prstGeom>
          <a:noFill/>
          <a:ln w="9525">
            <a:noFill/>
            <a:miter lim="800000"/>
            <a:headEnd/>
            <a:tailEnd/>
          </a:ln>
        </p:spPr>
      </p:pic>
      <p:sp>
        <p:nvSpPr>
          <p:cNvPr id="5"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eaLnBrk="0" hangingPunct="0">
              <a:defRPr/>
            </a:pPr>
            <a:endParaRPr lang="en-US">
              <a:solidFill>
                <a:srgbClr val="000000"/>
              </a:solidFill>
              <a:ea typeface="ＭＳ Ｐゴシック" charset="-128"/>
              <a:cs typeface="+mn-cs"/>
            </a:endParaRPr>
          </a:p>
        </p:txBody>
      </p:sp>
      <p:sp>
        <p:nvSpPr>
          <p:cNvPr id="7"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rgbClr val="808080"/>
                </a:solidFill>
                <a:ea typeface="ＭＳ Ｐゴシック" charset="-128"/>
                <a:cs typeface="Arial" charset="0"/>
              </a:rPr>
              <a:t>CONFIDENTIAL  </a:t>
            </a:r>
            <a:br>
              <a:rPr lang="en-US" sz="600" dirty="0">
                <a:solidFill>
                  <a:srgbClr val="808080"/>
                </a:solidFill>
                <a:ea typeface="ＭＳ Ｐゴシック" charset="-128"/>
                <a:cs typeface="Arial" charset="0"/>
              </a:rPr>
            </a:br>
            <a:r>
              <a:rPr lang="en-US" sz="600" dirty="0">
                <a:solidFill>
                  <a:srgbClr val="808080"/>
                </a:solidFill>
                <a:ea typeface="ＭＳ Ｐゴシック" charset="-128"/>
                <a:cs typeface="Arial" charset="0"/>
              </a:rPr>
              <a:t>© Copyright </a:t>
            </a:r>
            <a:r>
              <a:rPr lang="en-US" sz="600" dirty="0" smtClean="0">
                <a:solidFill>
                  <a:srgbClr val="808080"/>
                </a:solidFill>
                <a:ea typeface="ＭＳ Ｐゴシック" charset="-128"/>
                <a:cs typeface="Arial" charset="0"/>
              </a:rPr>
              <a:t>2011. </a:t>
            </a:r>
            <a:r>
              <a:rPr lang="en-US" sz="600" dirty="0">
                <a:solidFill>
                  <a:srgbClr val="808080"/>
                </a:solidFill>
                <a:ea typeface="ＭＳ Ｐゴシック" charset="-128"/>
                <a:cs typeface="Arial" charset="0"/>
              </a:rPr>
              <a:t>Aruba Networks, Inc. </a:t>
            </a:r>
            <a:br>
              <a:rPr lang="en-US" sz="600" dirty="0">
                <a:solidFill>
                  <a:srgbClr val="808080"/>
                </a:solidFill>
                <a:ea typeface="ＭＳ Ｐゴシック" charset="-128"/>
                <a:cs typeface="Arial" charset="0"/>
              </a:rPr>
            </a:br>
            <a:r>
              <a:rPr lang="en-US" sz="600" dirty="0">
                <a:solidFill>
                  <a:srgbClr val="808080"/>
                </a:solidFill>
                <a:ea typeface="ＭＳ Ｐゴシック" charset="-128"/>
                <a:cs typeface="Arial" charset="0"/>
              </a:rPr>
              <a:t>All rights reserved</a:t>
            </a:r>
          </a:p>
        </p:txBody>
      </p:sp>
      <p:sp>
        <p:nvSpPr>
          <p:cNvPr id="8" name="Rectangle 7"/>
          <p:cNvSpPr>
            <a:spLocks noChangeArrowheads="1"/>
          </p:cNvSpPr>
          <p:nvPr/>
        </p:nvSpPr>
        <p:spPr bwMode="auto">
          <a:xfrm>
            <a:off x="87313" y="6621463"/>
            <a:ext cx="323850" cy="228600"/>
          </a:xfrm>
          <a:prstGeom prst="rect">
            <a:avLst/>
          </a:prstGeom>
          <a:noFill/>
          <a:ln w="9525">
            <a:noFill/>
            <a:miter lim="800000"/>
            <a:headEnd/>
            <a:tailEnd/>
          </a:ln>
          <a:effectLst/>
        </p:spPr>
        <p:txBody>
          <a:bodyPr wrap="none" lIns="91388" tIns="45694" rIns="91388" bIns="45694">
            <a:spAutoFit/>
          </a:bodyPr>
          <a:lstStyle/>
          <a:p>
            <a:pPr eaLnBrk="0" hangingPunct="0">
              <a:defRPr/>
            </a:pPr>
            <a:fld id="{55C7198D-B6EA-41F7-9757-00711726115F}" type="slidenum">
              <a:rPr lang="en-US" altLang="ja-JP" sz="900">
                <a:solidFill>
                  <a:srgbClr val="FFFFFF"/>
                </a:solidFill>
                <a:ea typeface="ＭＳ Ｐゴシック" charset="-128"/>
                <a:cs typeface="Arial" charset="0"/>
              </a:rPr>
              <a:pPr eaLnBrk="0" hangingPunct="0">
                <a:defRPr/>
              </a:pPr>
              <a:t>‹#›</a:t>
            </a:fld>
            <a:endParaRPr lang="en-US" altLang="ja-JP" sz="900">
              <a:solidFill>
                <a:srgbClr val="FFFFFF"/>
              </a:solidFill>
              <a:ea typeface="ＭＳ Ｐゴシック" charset="-128"/>
              <a:cs typeface="Arial" charset="0"/>
            </a:endParaRPr>
          </a:p>
        </p:txBody>
      </p:sp>
      <p:cxnSp>
        <p:nvCxnSpPr>
          <p:cNvPr id="9" name="Straight Connector 24"/>
          <p:cNvCxnSpPr>
            <a:cxnSpLocks noChangeShapeType="1"/>
          </p:cNvCxnSpPr>
          <p:nvPr/>
        </p:nvCxnSpPr>
        <p:spPr bwMode="auto">
          <a:xfrm>
            <a:off x="808038" y="6356350"/>
            <a:ext cx="7543800" cy="1588"/>
          </a:xfrm>
          <a:prstGeom prst="line">
            <a:avLst/>
          </a:prstGeom>
          <a:noFill/>
          <a:ln w="38100">
            <a:solidFill>
              <a:schemeClr val="bg2"/>
            </a:solidFill>
            <a:round/>
            <a:headEnd/>
            <a:tailEnd/>
          </a:ln>
        </p:spPr>
      </p:cxnSp>
      <p:pic>
        <p:nvPicPr>
          <p:cNvPr id="11" name="Picture 6" descr="contentslide_graphic4_gray.png"/>
          <p:cNvPicPr>
            <a:picLocks noChangeAspect="1"/>
          </p:cNvPicPr>
          <p:nvPr userDrawn="1"/>
        </p:nvPicPr>
        <p:blipFill>
          <a:blip r:embed="rId2" cstate="print"/>
          <a:srcRect/>
          <a:stretch>
            <a:fillRect/>
          </a:stretch>
        </p:blipFill>
        <p:spPr bwMode="auto">
          <a:xfrm>
            <a:off x="0" y="0"/>
            <a:ext cx="9144000" cy="938213"/>
          </a:xfrm>
          <a:prstGeom prst="rect">
            <a:avLst/>
          </a:prstGeom>
          <a:noFill/>
          <a:ln w="9525">
            <a:noFill/>
            <a:miter lim="800000"/>
            <a:headEnd/>
            <a:tailEnd/>
          </a:ln>
        </p:spPr>
      </p:pic>
      <p:cxnSp>
        <p:nvCxnSpPr>
          <p:cNvPr id="12" name="Straight Connector 24"/>
          <p:cNvCxnSpPr>
            <a:cxnSpLocks noChangeShapeType="1"/>
          </p:cNvCxnSpPr>
          <p:nvPr userDrawn="1"/>
        </p:nvCxnSpPr>
        <p:spPr bwMode="auto">
          <a:xfrm>
            <a:off x="808038" y="6356350"/>
            <a:ext cx="7543800" cy="1588"/>
          </a:xfrm>
          <a:prstGeom prst="line">
            <a:avLst/>
          </a:prstGeom>
          <a:noFill/>
          <a:ln w="38100">
            <a:solidFill>
              <a:schemeClr val="bg2"/>
            </a:solidFill>
            <a:round/>
            <a:headEnd/>
            <a:tailEnd/>
          </a:ln>
        </p:spPr>
      </p:cxnSp>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16" name="Text Placeholder 15"/>
          <p:cNvSpPr>
            <a:spLocks noGrp="1"/>
          </p:cNvSpPr>
          <p:nvPr>
            <p:ph type="body" sz="quarter" idx="10" hasCustomPrompt="1"/>
          </p:nvPr>
        </p:nvSpPr>
        <p:spPr>
          <a:xfrm>
            <a:off x="808038" y="1181712"/>
            <a:ext cx="7543800" cy="4867396"/>
          </a:xfrm>
        </p:spPr>
        <p:txBody>
          <a:bodyPr/>
          <a:lstStyle>
            <a:lvl1pPr marL="233363" marR="0" indent="-233363" algn="l" defTabSz="914400" rtl="0" eaLnBrk="0" fontAlgn="base" latinLnBrk="0" hangingPunct="0">
              <a:lnSpc>
                <a:spcPct val="100000"/>
              </a:lnSpc>
              <a:spcBef>
                <a:spcPts val="0"/>
              </a:spcBef>
              <a:spcAft>
                <a:spcPts val="600"/>
              </a:spcAft>
              <a:buClr>
                <a:srgbClr val="FF9933"/>
              </a:buClr>
              <a:buSzTx/>
              <a:buFontTx/>
              <a:buChar char="•"/>
              <a:tabLst/>
              <a:defRPr sz="2400" baseline="0">
                <a:solidFill>
                  <a:schemeClr val="tx1"/>
                </a:solidFill>
              </a:defRPr>
            </a:lvl1pPr>
            <a:lvl2pPr>
              <a:lnSpc>
                <a:spcPct val="100000"/>
              </a:lnSpc>
              <a:spcBef>
                <a:spcPts val="0"/>
              </a:spcBef>
              <a:spcAft>
                <a:spcPts val="600"/>
              </a:spcAft>
              <a:defRPr>
                <a:solidFill>
                  <a:schemeClr val="bg2">
                    <a:lumMod val="75000"/>
                  </a:schemeClr>
                </a:solidFill>
              </a:defRPr>
            </a:lvl2pPr>
            <a:lvl3pPr indent="-246063">
              <a:lnSpc>
                <a:spcPct val="100000"/>
              </a:lnSpc>
              <a:spcBef>
                <a:spcPts val="0"/>
              </a:spcBef>
              <a:spcAft>
                <a:spcPts val="600"/>
              </a:spcAft>
              <a:defRPr>
                <a:solidFill>
                  <a:schemeClr val="bg2">
                    <a:lumMod val="75000"/>
                  </a:schemeClr>
                </a:solidFill>
              </a:defRPr>
            </a:lvl3pPr>
          </a:lstStyle>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marL="233363" indent="-233363">
              <a:lnSpc>
                <a:spcPct val="100000"/>
              </a:lnSpc>
              <a:spcBef>
                <a:spcPts val="0"/>
              </a:spcBef>
              <a:spcAft>
                <a:spcPts val="600"/>
              </a:spcAft>
              <a:buFontTx/>
              <a:buChar char="•"/>
              <a:defRPr/>
            </a:pPr>
            <a:r>
              <a:rPr lang="en-US" dirty="0" smtClean="0">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endParaRPr lang="en-US" dirty="0" smtClean="0"/>
          </a:p>
        </p:txBody>
      </p:sp>
      <p:sp>
        <p:nvSpPr>
          <p:cNvPr id="15" name="TextBox 14"/>
          <p:cNvSpPr txBox="1"/>
          <p:nvPr userDrawn="1"/>
        </p:nvSpPr>
        <p:spPr>
          <a:xfrm>
            <a:off x="4360422" y="6554530"/>
            <a:ext cx="435855" cy="246221"/>
          </a:xfrm>
          <a:prstGeom prst="rect">
            <a:avLst/>
          </a:prstGeom>
          <a:noFill/>
        </p:spPr>
        <p:txBody>
          <a:bodyPr wrap="square" rtlCol="0">
            <a:spAutoFit/>
          </a:bodyPr>
          <a:lstStyle/>
          <a:p>
            <a:pPr algn="ctr"/>
            <a:fld id="{23012D06-F38B-4356-A24A-00D85CA6255C}" type="slidenum">
              <a:rPr lang="en-US" sz="1000" smtClean="0">
                <a:solidFill>
                  <a:srgbClr val="808080"/>
                </a:solidFill>
                <a:ea typeface="ＭＳ Ｐゴシック" charset="-128"/>
                <a:cs typeface="Arial" charset="0"/>
              </a:rPr>
              <a:pPr algn="ctr"/>
              <a:t>‹#›</a:t>
            </a:fld>
            <a:endParaRPr lang="en-US" sz="1000" dirty="0">
              <a:solidFill>
                <a:srgbClr val="808080"/>
              </a:solidFill>
              <a:ea typeface="ＭＳ Ｐゴシック" charset="-128"/>
              <a:cs typeface="Arial" charset="0"/>
            </a:endParaRPr>
          </a:p>
        </p:txBody>
      </p:sp>
      <p:pic>
        <p:nvPicPr>
          <p:cNvPr id="17" name="Picture 16" descr="ACE_30.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6081" y="6504378"/>
            <a:ext cx="1195757" cy="234169"/>
          </a:xfrm>
          <a:prstGeom prst="rect">
            <a:avLst/>
          </a:prstGeom>
        </p:spPr>
      </p:pic>
    </p:spTree>
    <p:extLst>
      <p:ext uri="{BB962C8B-B14F-4D97-AF65-F5344CB8AC3E}">
        <p14:creationId xmlns:p14="http://schemas.microsoft.com/office/powerpoint/2010/main" val="308827496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455613" y="411797"/>
            <a:ext cx="82296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455614" y="1604434"/>
            <a:ext cx="8228012" cy="4567767"/>
          </a:xfrm>
        </p:spPr>
        <p:txBody>
          <a:bodyPr/>
          <a:lstStyle>
            <a:lvl1pPr>
              <a:defRPr>
                <a:solidFill>
                  <a:srgbClr val="0071C5"/>
                </a:solidFill>
              </a:defRPr>
            </a:lvl1pPr>
            <a:lvl2pPr>
              <a:defRPr sz="1800"/>
            </a:lvl2pPr>
            <a:lvl3pPr>
              <a:defRPr sz="1800"/>
            </a:lvl3pPr>
            <a:lvl4pPr>
              <a:defRPr sz="1600"/>
            </a:lvl4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1281375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4.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4.xml"/><Relationship Id="rId7"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1"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1"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7" name="Rectangle 3"/>
          <p:cNvSpPr>
            <a:spLocks noGrp="1" noChangeArrowheads="1"/>
          </p:cNvSpPr>
          <p:nvPr>
            <p:ph type="dt"/>
          </p:nvPr>
        </p:nvSpPr>
        <p:spPr bwMode="auto">
          <a:xfrm>
            <a:off x="696914" y="333375"/>
            <a:ext cx="1874823" cy="273051"/>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September, 2015</a:t>
            </a:r>
            <a:endParaRPr lang="en-GB" dirty="0"/>
          </a:p>
        </p:txBody>
      </p:sp>
      <p:sp>
        <p:nvSpPr>
          <p:cNvPr id="1028" name="Rectangle 4"/>
          <p:cNvSpPr>
            <a:spLocks noGrp="1" noChangeArrowheads="1"/>
          </p:cNvSpPr>
          <p:nvPr>
            <p:ph type="ftr"/>
          </p:nvPr>
        </p:nvSpPr>
        <p:spPr bwMode="auto">
          <a:xfrm>
            <a:off x="5357818" y="6475414"/>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Chittabrata Ghosh, Intel</a:t>
            </a:r>
            <a:endParaRPr lang="en-GB" dirty="0"/>
          </a:p>
        </p:txBody>
      </p:sp>
      <p:sp>
        <p:nvSpPr>
          <p:cNvPr id="1029" name="Rectangle 5"/>
          <p:cNvSpPr>
            <a:spLocks noGrp="1" noChangeArrowheads="1"/>
          </p:cNvSpPr>
          <p:nvPr>
            <p:ph type="sldNum"/>
          </p:nvPr>
        </p:nvSpPr>
        <p:spPr bwMode="auto">
          <a:xfrm>
            <a:off x="4344990" y="6475414"/>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1"/>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5" y="6475414"/>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1"/>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5"/>
            <a:ext cx="3500462" cy="273051"/>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802.11-15/1365r0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22" r:id="rId8"/>
    <p:sldLayoutId id="2147483723"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7"/>
          <p:cNvSpPr>
            <a:spLocks noGrp="1" noChangeArrowheads="1"/>
          </p:cNvSpPr>
          <p:nvPr>
            <p:ph type="body" idx="1"/>
          </p:nvPr>
        </p:nvSpPr>
        <p:spPr bwMode="auto">
          <a:xfrm>
            <a:off x="1384300" y="1924050"/>
            <a:ext cx="7442200" cy="4121150"/>
          </a:xfrm>
          <a:prstGeom prst="rect">
            <a:avLst/>
          </a:prstGeom>
          <a:noFill/>
          <a:ln w="9525">
            <a:noFill/>
            <a:miter lim="800000"/>
            <a:headEnd/>
            <a:tailEnd/>
          </a:ln>
        </p:spPr>
        <p:txBody>
          <a:bodyPr vert="horz" wrap="square" lIns="91388" tIns="45694" rIns="91388" bIns="45694" numCol="1" anchor="t" anchorCtr="0" compatLnSpc="1">
            <a:prstTxWarp prst="textNoShape">
              <a:avLst/>
            </a:prstTxWarp>
          </a:bodyPr>
          <a:lstStyle/>
          <a:p>
            <a:pPr marL="0" indent="0">
              <a:lnSpc>
                <a:spcPct val="100000"/>
              </a:lnSpc>
              <a:spcBef>
                <a:spcPts val="0"/>
              </a:spcBef>
              <a:spcAft>
                <a:spcPts val="1800"/>
              </a:spcAft>
              <a:buFontTx/>
              <a:buNone/>
              <a:defRPr/>
            </a:pPr>
            <a:r>
              <a:rPr lang="en-US" dirty="0" smtClean="0">
                <a:latin typeface="Arial" charset="0"/>
                <a:cs typeface="Arial" charset="0"/>
              </a:rPr>
              <a:t>Sub headline is 24 pt Arial bold, Text 1</a:t>
            </a:r>
          </a:p>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marL="233363" indent="-233363">
              <a:lnSpc>
                <a:spcPct val="100000"/>
              </a:lnSpc>
              <a:spcBef>
                <a:spcPts val="0"/>
              </a:spcBef>
              <a:spcAft>
                <a:spcPts val="600"/>
              </a:spcAft>
              <a:buFontTx/>
              <a:buChar char="•"/>
              <a:defRPr/>
            </a:pPr>
            <a:r>
              <a:rPr lang="en-US" dirty="0" smtClean="0">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p:txBody>
      </p:sp>
      <p:sp>
        <p:nvSpPr>
          <p:cNvPr id="4099" name="Rectangle 18"/>
          <p:cNvSpPr>
            <a:spLocks noGrp="1" noChangeArrowheads="1"/>
          </p:cNvSpPr>
          <p:nvPr>
            <p:ph type="title"/>
          </p:nvPr>
        </p:nvSpPr>
        <p:spPr bwMode="auto">
          <a:xfrm>
            <a:off x="1397000" y="1317625"/>
            <a:ext cx="7366000" cy="473075"/>
          </a:xfrm>
          <a:prstGeom prst="rect">
            <a:avLst/>
          </a:prstGeom>
          <a:noFill/>
          <a:ln w="9525">
            <a:noFill/>
            <a:miter lim="800000"/>
            <a:headEnd/>
            <a:tailEnd/>
          </a:ln>
        </p:spPr>
        <p:txBody>
          <a:bodyPr vert="horz" wrap="square" lIns="91388" tIns="45694" rIns="91388" bIns="45694" numCol="1" anchor="b" anchorCtr="0" compatLnSpc="1">
            <a:prstTxWarp prst="textNoShape">
              <a:avLst/>
            </a:prstTxWarp>
          </a:bodyPr>
          <a:lstStyle/>
          <a:p>
            <a:pPr lvl="0"/>
            <a:r>
              <a:rPr lang="en-US" altLang="ja-JP" smtClean="0"/>
              <a:t>Click to edit Master title style</a:t>
            </a:r>
          </a:p>
        </p:txBody>
      </p:sp>
      <p:sp>
        <p:nvSpPr>
          <p:cNvPr id="2"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defTabSz="914400">
              <a:buClrTx/>
              <a:buSzTx/>
              <a:buFontTx/>
              <a:buNone/>
              <a:defRPr/>
            </a:pPr>
            <a:endParaRPr lang="en-US">
              <a:solidFill>
                <a:srgbClr val="000000"/>
              </a:solidFill>
              <a:latin typeface="Arial" charset="0"/>
              <a:ea typeface="ＭＳ Ｐゴシック" charset="-128"/>
            </a:endParaRPr>
          </a:p>
        </p:txBody>
      </p:sp>
      <p:pic>
        <p:nvPicPr>
          <p:cNvPr id="4101" name="Picture 5" descr="Aruba_colorlogo.png"/>
          <p:cNvPicPr>
            <a:picLocks noChangeAspect="1"/>
          </p:cNvPicPr>
          <p:nvPr/>
        </p:nvPicPr>
        <p:blipFill>
          <a:blip r:embed="rId14" cstate="print"/>
          <a:srcRect/>
          <a:stretch>
            <a:fillRect/>
          </a:stretch>
        </p:blipFill>
        <p:spPr bwMode="auto">
          <a:xfrm>
            <a:off x="8029575" y="6503988"/>
            <a:ext cx="1030288" cy="285750"/>
          </a:xfrm>
          <a:prstGeom prst="rect">
            <a:avLst/>
          </a:prstGeom>
          <a:noFill/>
          <a:ln w="9525">
            <a:noFill/>
            <a:miter lim="800000"/>
            <a:headEnd/>
            <a:tailEnd/>
          </a:ln>
        </p:spPr>
      </p:pic>
      <p:pic>
        <p:nvPicPr>
          <p:cNvPr id="4102" name="Picture 6" descr="titleslide_graphic2.pn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0"/>
            <a:ext cx="9156700" cy="1282700"/>
          </a:xfrm>
          <a:prstGeom prst="rect">
            <a:avLst/>
          </a:prstGeom>
          <a:noFill/>
          <a:ln w="9525">
            <a:noFill/>
            <a:miter lim="800000"/>
            <a:headEnd/>
            <a:tailEnd/>
          </a:ln>
        </p:spPr>
      </p:pic>
      <p:sp>
        <p:nvSpPr>
          <p:cNvPr id="8"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a:buClrTx/>
              <a:buSzTx/>
              <a:buFontTx/>
              <a:buNone/>
              <a:defRPr/>
            </a:pPr>
            <a:r>
              <a:rPr lang="en-US" sz="600" dirty="0">
                <a:solidFill>
                  <a:srgbClr val="808080"/>
                </a:solidFill>
                <a:latin typeface="Arial" charset="0"/>
                <a:ea typeface="ＭＳ Ｐゴシック" charset="-128"/>
                <a:cs typeface="Arial" charset="0"/>
              </a:rPr>
              <a:t>CONFIDENTIAL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 Copyright 2011. Aruba Networks, Inc.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All rights reserved</a:t>
            </a:r>
          </a:p>
        </p:txBody>
      </p:sp>
    </p:spTree>
    <p:extLst>
      <p:ext uri="{BB962C8B-B14F-4D97-AF65-F5344CB8AC3E}">
        <p14:creationId xmlns:p14="http://schemas.microsoft.com/office/powerpoint/2010/main" val="275795869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ts val="300"/>
        </a:spcAft>
        <a:defRPr sz="3200" b="1">
          <a:solidFill>
            <a:schemeClr val="tx1"/>
          </a:solidFill>
          <a:latin typeface="Arial"/>
          <a:ea typeface="ＭＳ Ｐゴシック" pitchFamily="34" charset="-128"/>
          <a:cs typeface="Arial"/>
        </a:defRPr>
      </a:lvl1pPr>
      <a:lvl2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2pPr>
      <a:lvl3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3pPr>
      <a:lvl4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4pPr>
      <a:lvl5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5pPr>
      <a:lvl6pPr marL="45694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6pPr>
      <a:lvl7pPr marL="913883"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7pPr>
      <a:lvl8pPr marL="137083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8pPr>
      <a:lvl9pPr marL="1827772"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9pPr>
    </p:titleStyle>
    <p:bodyStyle>
      <a:lvl1pPr marL="342900" indent="-342900" algn="l" rtl="0" eaLnBrk="1" fontAlgn="base" hangingPunct="1">
        <a:lnSpc>
          <a:spcPct val="95000"/>
        </a:lnSpc>
        <a:spcBef>
          <a:spcPts val="1000"/>
        </a:spcBef>
        <a:spcAft>
          <a:spcPct val="0"/>
        </a:spcAft>
        <a:buClr>
          <a:srgbClr val="FF9933"/>
        </a:buClr>
        <a:defRPr sz="2400" b="1">
          <a:solidFill>
            <a:srgbClr val="1C1C1C"/>
          </a:solidFill>
          <a:latin typeface="Arial" pitchFamily="34" charset="0"/>
          <a:ea typeface="Arial"/>
          <a:cs typeface="Arial" pitchFamily="34" charset="0"/>
        </a:defRPr>
      </a:lvl1pPr>
      <a:lvl2pPr marL="473075" indent="-227013" algn="l" rtl="0" eaLnBrk="1" fontAlgn="base" hangingPunct="1">
        <a:lnSpc>
          <a:spcPct val="95000"/>
        </a:lnSpc>
        <a:spcBef>
          <a:spcPts val="300"/>
        </a:spcBef>
        <a:spcAft>
          <a:spcPct val="0"/>
        </a:spcAft>
        <a:buClr>
          <a:srgbClr val="FF9933"/>
        </a:buClr>
        <a:buFont typeface="Lucida Grande" charset="0"/>
        <a:buChar char="–"/>
        <a:defRPr sz="2000">
          <a:solidFill>
            <a:srgbClr val="595959"/>
          </a:solidFill>
          <a:latin typeface="Arial" pitchFamily="34" charset="0"/>
          <a:ea typeface="Arial"/>
          <a:cs typeface="Arial" pitchFamily="34" charset="0"/>
        </a:defRPr>
      </a:lvl2pPr>
      <a:lvl3pPr marL="703263" indent="-227013" algn="l" rtl="0" eaLnBrk="1" fontAlgn="base" hangingPunct="1">
        <a:lnSpc>
          <a:spcPct val="95000"/>
        </a:lnSpc>
        <a:spcBef>
          <a:spcPts val="300"/>
        </a:spcBef>
        <a:spcAft>
          <a:spcPct val="0"/>
        </a:spcAft>
        <a:buClr>
          <a:srgbClr val="FF9933"/>
        </a:buClr>
        <a:buFont typeface="Times" charset="0"/>
        <a:buChar char="•"/>
        <a:defRPr>
          <a:solidFill>
            <a:srgbClr val="595959"/>
          </a:solidFill>
          <a:latin typeface="Arial" pitchFamily="34" charset="0"/>
          <a:ea typeface="Arial"/>
          <a:cs typeface="Arial" pitchFamily="34" charset="0"/>
        </a:defRPr>
      </a:lvl3pPr>
      <a:lvl4pPr marL="1144588" indent="-169863"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4pPr>
      <a:lvl5pPr marL="1370013" indent="-111125"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40"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30" algn="l" defTabSz="913883" rtl="0" eaLnBrk="1" latinLnBrk="0" hangingPunct="1">
        <a:defRPr sz="1800" kern="1200">
          <a:solidFill>
            <a:schemeClr val="tx1"/>
          </a:solidFill>
          <a:latin typeface="+mn-lt"/>
          <a:ea typeface="+mn-ea"/>
          <a:cs typeface="+mn-cs"/>
        </a:defRPr>
      </a:lvl4pPr>
      <a:lvl5pPr marL="1827772" algn="l" defTabSz="913883" rtl="0" eaLnBrk="1" latinLnBrk="0" hangingPunct="1">
        <a:defRPr sz="1800" kern="1200">
          <a:solidFill>
            <a:schemeClr val="tx1"/>
          </a:solidFill>
          <a:latin typeface="+mn-lt"/>
          <a:ea typeface="+mn-ea"/>
          <a:cs typeface="+mn-cs"/>
        </a:defRPr>
      </a:lvl5pPr>
      <a:lvl6pPr marL="2284713" algn="l" defTabSz="913883" rtl="0" eaLnBrk="1" latinLnBrk="0" hangingPunct="1">
        <a:defRPr sz="1800" kern="1200">
          <a:solidFill>
            <a:schemeClr val="tx1"/>
          </a:solidFill>
          <a:latin typeface="+mn-lt"/>
          <a:ea typeface="+mn-ea"/>
          <a:cs typeface="+mn-cs"/>
        </a:defRPr>
      </a:lvl6pPr>
      <a:lvl7pPr marL="2741659" algn="l" defTabSz="913883" rtl="0" eaLnBrk="1" latinLnBrk="0" hangingPunct="1">
        <a:defRPr sz="1800" kern="1200">
          <a:solidFill>
            <a:schemeClr val="tx1"/>
          </a:solidFill>
          <a:latin typeface="+mn-lt"/>
          <a:ea typeface="+mn-ea"/>
          <a:cs typeface="+mn-cs"/>
        </a:defRPr>
      </a:lvl7pPr>
      <a:lvl8pPr marL="3198596" algn="l" defTabSz="913883" rtl="0" eaLnBrk="1" latinLnBrk="0" hangingPunct="1">
        <a:defRPr sz="1800" kern="1200">
          <a:solidFill>
            <a:schemeClr val="tx1"/>
          </a:solidFill>
          <a:latin typeface="+mn-lt"/>
          <a:ea typeface="+mn-ea"/>
          <a:cs typeface="+mn-cs"/>
        </a:defRPr>
      </a:lvl8pPr>
      <a:lvl9pPr marL="3655543" algn="l" defTabSz="91388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7"/>
          <p:cNvSpPr>
            <a:spLocks noGrp="1" noChangeArrowheads="1"/>
          </p:cNvSpPr>
          <p:nvPr>
            <p:ph type="body" idx="1"/>
          </p:nvPr>
        </p:nvSpPr>
        <p:spPr bwMode="auto">
          <a:xfrm>
            <a:off x="1384300" y="1924050"/>
            <a:ext cx="7442200" cy="4121150"/>
          </a:xfrm>
          <a:prstGeom prst="rect">
            <a:avLst/>
          </a:prstGeom>
          <a:noFill/>
          <a:ln w="9525">
            <a:noFill/>
            <a:miter lim="800000"/>
            <a:headEnd/>
            <a:tailEnd/>
          </a:ln>
        </p:spPr>
        <p:txBody>
          <a:bodyPr vert="horz" wrap="square" lIns="91388" tIns="45694" rIns="91388" bIns="45694" numCol="1" anchor="t" anchorCtr="0" compatLnSpc="1">
            <a:prstTxWarp prst="textNoShape">
              <a:avLst/>
            </a:prstTxWarp>
          </a:bodyPr>
          <a:lstStyle/>
          <a:p>
            <a:pPr marL="0" indent="0">
              <a:lnSpc>
                <a:spcPct val="100000"/>
              </a:lnSpc>
              <a:spcBef>
                <a:spcPts val="0"/>
              </a:spcBef>
              <a:spcAft>
                <a:spcPts val="1800"/>
              </a:spcAft>
              <a:buFontTx/>
              <a:buNone/>
              <a:defRPr/>
            </a:pPr>
            <a:r>
              <a:rPr lang="en-US" dirty="0" smtClean="0">
                <a:latin typeface="Arial" charset="0"/>
                <a:cs typeface="Arial" charset="0"/>
              </a:rPr>
              <a:t>Sub headline is 24 pt Arial bold, Text 1</a:t>
            </a:r>
          </a:p>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marL="233363" indent="-233363">
              <a:lnSpc>
                <a:spcPct val="100000"/>
              </a:lnSpc>
              <a:spcBef>
                <a:spcPts val="0"/>
              </a:spcBef>
              <a:spcAft>
                <a:spcPts val="600"/>
              </a:spcAft>
              <a:buFontTx/>
              <a:buChar char="•"/>
              <a:defRPr/>
            </a:pPr>
            <a:r>
              <a:rPr lang="en-US" dirty="0" smtClean="0">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p:txBody>
      </p:sp>
      <p:sp>
        <p:nvSpPr>
          <p:cNvPr id="4099" name="Rectangle 18"/>
          <p:cNvSpPr>
            <a:spLocks noGrp="1" noChangeArrowheads="1"/>
          </p:cNvSpPr>
          <p:nvPr>
            <p:ph type="title"/>
          </p:nvPr>
        </p:nvSpPr>
        <p:spPr bwMode="auto">
          <a:xfrm>
            <a:off x="1397000" y="1317625"/>
            <a:ext cx="7366000" cy="473075"/>
          </a:xfrm>
          <a:prstGeom prst="rect">
            <a:avLst/>
          </a:prstGeom>
          <a:noFill/>
          <a:ln w="9525">
            <a:noFill/>
            <a:miter lim="800000"/>
            <a:headEnd/>
            <a:tailEnd/>
          </a:ln>
        </p:spPr>
        <p:txBody>
          <a:bodyPr vert="horz" wrap="square" lIns="91388" tIns="45694" rIns="91388" bIns="45694" numCol="1" anchor="b" anchorCtr="0" compatLnSpc="1">
            <a:prstTxWarp prst="textNoShape">
              <a:avLst/>
            </a:prstTxWarp>
          </a:bodyPr>
          <a:lstStyle/>
          <a:p>
            <a:pPr lvl="0"/>
            <a:r>
              <a:rPr lang="en-US" altLang="ja-JP" smtClean="0"/>
              <a:t>Click to edit Master title style</a:t>
            </a:r>
          </a:p>
        </p:txBody>
      </p:sp>
      <p:sp>
        <p:nvSpPr>
          <p:cNvPr id="2"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defTabSz="914400">
              <a:buClrTx/>
              <a:buSzTx/>
              <a:buFontTx/>
              <a:buNone/>
              <a:defRPr/>
            </a:pPr>
            <a:endParaRPr lang="en-US">
              <a:solidFill>
                <a:srgbClr val="000000"/>
              </a:solidFill>
              <a:latin typeface="Arial" charset="0"/>
              <a:ea typeface="ＭＳ Ｐゴシック" charset="-128"/>
            </a:endParaRPr>
          </a:p>
        </p:txBody>
      </p:sp>
      <p:pic>
        <p:nvPicPr>
          <p:cNvPr id="4101" name="Picture 5" descr="Aruba_colorlogo.png"/>
          <p:cNvPicPr>
            <a:picLocks noChangeAspect="1"/>
          </p:cNvPicPr>
          <p:nvPr/>
        </p:nvPicPr>
        <p:blipFill>
          <a:blip r:embed="rId7" cstate="print"/>
          <a:srcRect/>
          <a:stretch>
            <a:fillRect/>
          </a:stretch>
        </p:blipFill>
        <p:spPr bwMode="auto">
          <a:xfrm>
            <a:off x="8029575" y="6503988"/>
            <a:ext cx="1030288" cy="285750"/>
          </a:xfrm>
          <a:prstGeom prst="rect">
            <a:avLst/>
          </a:prstGeom>
          <a:noFill/>
          <a:ln w="9525">
            <a:noFill/>
            <a:miter lim="800000"/>
            <a:headEnd/>
            <a:tailEnd/>
          </a:ln>
        </p:spPr>
      </p:pic>
      <p:pic>
        <p:nvPicPr>
          <p:cNvPr id="4102" name="Picture 6" descr="titleslide_graphic2.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0" y="0"/>
            <a:ext cx="9156700" cy="1282700"/>
          </a:xfrm>
          <a:prstGeom prst="rect">
            <a:avLst/>
          </a:prstGeom>
          <a:noFill/>
          <a:ln w="9525">
            <a:noFill/>
            <a:miter lim="800000"/>
            <a:headEnd/>
            <a:tailEnd/>
          </a:ln>
        </p:spPr>
      </p:pic>
      <p:sp>
        <p:nvSpPr>
          <p:cNvPr id="8"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a:buClrTx/>
              <a:buSzTx/>
              <a:buFontTx/>
              <a:buNone/>
              <a:defRPr/>
            </a:pPr>
            <a:r>
              <a:rPr lang="en-US" sz="600" dirty="0">
                <a:solidFill>
                  <a:srgbClr val="808080"/>
                </a:solidFill>
                <a:latin typeface="Arial" charset="0"/>
                <a:ea typeface="ＭＳ Ｐゴシック" charset="-128"/>
                <a:cs typeface="Arial" charset="0"/>
              </a:rPr>
              <a:t>CONFIDENTIAL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 Copyright </a:t>
            </a:r>
            <a:r>
              <a:rPr lang="en-US" sz="600" dirty="0" smtClean="0">
                <a:solidFill>
                  <a:srgbClr val="808080"/>
                </a:solidFill>
                <a:latin typeface="Arial" charset="0"/>
                <a:ea typeface="ＭＳ Ｐゴシック" charset="-128"/>
                <a:cs typeface="Arial" charset="0"/>
              </a:rPr>
              <a:t>2011. </a:t>
            </a:r>
            <a:r>
              <a:rPr lang="en-US" sz="600" dirty="0">
                <a:solidFill>
                  <a:srgbClr val="808080"/>
                </a:solidFill>
                <a:latin typeface="Arial" charset="0"/>
                <a:ea typeface="ＭＳ Ｐゴシック" charset="-128"/>
                <a:cs typeface="Arial" charset="0"/>
              </a:rPr>
              <a:t>Aruba Networks, Inc.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All rights reserved</a:t>
            </a:r>
          </a:p>
        </p:txBody>
      </p:sp>
      <p:sp>
        <p:nvSpPr>
          <p:cNvPr id="3" name="TextBox 2"/>
          <p:cNvSpPr txBox="1"/>
          <p:nvPr/>
        </p:nvSpPr>
        <p:spPr>
          <a:xfrm>
            <a:off x="4360422" y="6554530"/>
            <a:ext cx="435855" cy="246221"/>
          </a:xfrm>
          <a:prstGeom prst="rect">
            <a:avLst/>
          </a:prstGeom>
          <a:noFill/>
        </p:spPr>
        <p:txBody>
          <a:bodyPr wrap="square" rtlCol="0">
            <a:spAutoFit/>
          </a:bodyPr>
          <a:lstStyle/>
          <a:p>
            <a:pPr algn="ctr" defTabSz="914400" eaLnBrk="1" hangingPunct="1">
              <a:buClrTx/>
              <a:buSzTx/>
              <a:buFontTx/>
              <a:buNone/>
            </a:pPr>
            <a:fld id="{23012D06-F38B-4356-A24A-00D85CA6255C}" type="slidenum">
              <a:rPr lang="en-US" sz="1000" smtClean="0">
                <a:solidFill>
                  <a:srgbClr val="808080"/>
                </a:solidFill>
                <a:latin typeface="Arial" charset="0"/>
                <a:ea typeface="ＭＳ Ｐゴシック" charset="-128"/>
                <a:cs typeface="Arial" charset="0"/>
              </a:rPr>
              <a:pPr algn="ctr" defTabSz="914400" eaLnBrk="1" hangingPunct="1">
                <a:buClrTx/>
                <a:buSzTx/>
                <a:buFontTx/>
                <a:buNone/>
              </a:pPr>
              <a:t>‹#›</a:t>
            </a:fld>
            <a:endParaRPr lang="en-US" sz="1000" dirty="0">
              <a:solidFill>
                <a:srgbClr val="808080"/>
              </a:solidFill>
              <a:latin typeface="Arial" charset="0"/>
              <a:ea typeface="ＭＳ Ｐゴシック" charset="-128"/>
              <a:cs typeface="Arial" charset="0"/>
            </a:endParaRPr>
          </a:p>
        </p:txBody>
      </p:sp>
    </p:spTree>
    <p:extLst>
      <p:ext uri="{BB962C8B-B14F-4D97-AF65-F5344CB8AC3E}">
        <p14:creationId xmlns:p14="http://schemas.microsoft.com/office/powerpoint/2010/main" val="155707989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5" r:id="rId3"/>
    <p:sldLayoutId id="2147483686" r:id="rId4"/>
    <p:sldLayoutId id="2147483687" r:id="rId5"/>
  </p:sldLayoutIdLst>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ts val="300"/>
        </a:spcAft>
        <a:defRPr sz="3200" b="1">
          <a:solidFill>
            <a:schemeClr val="tx1"/>
          </a:solidFill>
          <a:latin typeface="Arial"/>
          <a:ea typeface="ＭＳ Ｐゴシック" pitchFamily="34" charset="-128"/>
          <a:cs typeface="Arial"/>
        </a:defRPr>
      </a:lvl1pPr>
      <a:lvl2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2pPr>
      <a:lvl3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3pPr>
      <a:lvl4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4pPr>
      <a:lvl5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5pPr>
      <a:lvl6pPr marL="45694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6pPr>
      <a:lvl7pPr marL="913883"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7pPr>
      <a:lvl8pPr marL="137083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8pPr>
      <a:lvl9pPr marL="1827772"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9pPr>
    </p:titleStyle>
    <p:bodyStyle>
      <a:lvl1pPr marL="342900" indent="-342900" algn="l" rtl="0" eaLnBrk="1" fontAlgn="base" hangingPunct="1">
        <a:lnSpc>
          <a:spcPct val="95000"/>
        </a:lnSpc>
        <a:spcBef>
          <a:spcPts val="1000"/>
        </a:spcBef>
        <a:spcAft>
          <a:spcPct val="0"/>
        </a:spcAft>
        <a:buClr>
          <a:srgbClr val="FF9933"/>
        </a:buClr>
        <a:defRPr sz="2400" b="1">
          <a:solidFill>
            <a:srgbClr val="1C1C1C"/>
          </a:solidFill>
          <a:latin typeface="Arial" pitchFamily="34" charset="0"/>
          <a:ea typeface="Arial"/>
          <a:cs typeface="Arial" pitchFamily="34" charset="0"/>
        </a:defRPr>
      </a:lvl1pPr>
      <a:lvl2pPr marL="473075" indent="-227013" algn="l" rtl="0" eaLnBrk="1" fontAlgn="base" hangingPunct="1">
        <a:lnSpc>
          <a:spcPct val="95000"/>
        </a:lnSpc>
        <a:spcBef>
          <a:spcPts val="300"/>
        </a:spcBef>
        <a:spcAft>
          <a:spcPct val="0"/>
        </a:spcAft>
        <a:buClr>
          <a:srgbClr val="FF9933"/>
        </a:buClr>
        <a:buFont typeface="Lucida Grande" charset="0"/>
        <a:buChar char="–"/>
        <a:defRPr sz="2000">
          <a:solidFill>
            <a:srgbClr val="595959"/>
          </a:solidFill>
          <a:latin typeface="Arial" pitchFamily="34" charset="0"/>
          <a:ea typeface="Arial"/>
          <a:cs typeface="Arial" pitchFamily="34" charset="0"/>
        </a:defRPr>
      </a:lvl2pPr>
      <a:lvl3pPr marL="703263" indent="-227013" algn="l" rtl="0" eaLnBrk="1" fontAlgn="base" hangingPunct="1">
        <a:lnSpc>
          <a:spcPct val="95000"/>
        </a:lnSpc>
        <a:spcBef>
          <a:spcPts val="300"/>
        </a:spcBef>
        <a:spcAft>
          <a:spcPct val="0"/>
        </a:spcAft>
        <a:buClr>
          <a:srgbClr val="FF9933"/>
        </a:buClr>
        <a:buFont typeface="Times" charset="0"/>
        <a:buChar char="•"/>
        <a:defRPr>
          <a:solidFill>
            <a:srgbClr val="595959"/>
          </a:solidFill>
          <a:latin typeface="Arial" pitchFamily="34" charset="0"/>
          <a:ea typeface="Arial"/>
          <a:cs typeface="Arial" pitchFamily="34" charset="0"/>
        </a:defRPr>
      </a:lvl3pPr>
      <a:lvl4pPr marL="1144588" indent="-169863"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4pPr>
      <a:lvl5pPr marL="1370013" indent="-111125"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40"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30" algn="l" defTabSz="913883" rtl="0" eaLnBrk="1" latinLnBrk="0" hangingPunct="1">
        <a:defRPr sz="1800" kern="1200">
          <a:solidFill>
            <a:schemeClr val="tx1"/>
          </a:solidFill>
          <a:latin typeface="+mn-lt"/>
          <a:ea typeface="+mn-ea"/>
          <a:cs typeface="+mn-cs"/>
        </a:defRPr>
      </a:lvl4pPr>
      <a:lvl5pPr marL="1827772" algn="l" defTabSz="913883" rtl="0" eaLnBrk="1" latinLnBrk="0" hangingPunct="1">
        <a:defRPr sz="1800" kern="1200">
          <a:solidFill>
            <a:schemeClr val="tx1"/>
          </a:solidFill>
          <a:latin typeface="+mn-lt"/>
          <a:ea typeface="+mn-ea"/>
          <a:cs typeface="+mn-cs"/>
        </a:defRPr>
      </a:lvl5pPr>
      <a:lvl6pPr marL="2284713" algn="l" defTabSz="913883" rtl="0" eaLnBrk="1" latinLnBrk="0" hangingPunct="1">
        <a:defRPr sz="1800" kern="1200">
          <a:solidFill>
            <a:schemeClr val="tx1"/>
          </a:solidFill>
          <a:latin typeface="+mn-lt"/>
          <a:ea typeface="+mn-ea"/>
          <a:cs typeface="+mn-cs"/>
        </a:defRPr>
      </a:lvl6pPr>
      <a:lvl7pPr marL="2741659" algn="l" defTabSz="913883" rtl="0" eaLnBrk="1" latinLnBrk="0" hangingPunct="1">
        <a:defRPr sz="1800" kern="1200">
          <a:solidFill>
            <a:schemeClr val="tx1"/>
          </a:solidFill>
          <a:latin typeface="+mn-lt"/>
          <a:ea typeface="+mn-ea"/>
          <a:cs typeface="+mn-cs"/>
        </a:defRPr>
      </a:lvl7pPr>
      <a:lvl8pPr marL="3198596" algn="l" defTabSz="913883" rtl="0" eaLnBrk="1" latinLnBrk="0" hangingPunct="1">
        <a:defRPr sz="1800" kern="1200">
          <a:solidFill>
            <a:schemeClr val="tx1"/>
          </a:solidFill>
          <a:latin typeface="+mn-lt"/>
          <a:ea typeface="+mn-ea"/>
          <a:cs typeface="+mn-cs"/>
        </a:defRPr>
      </a:lvl8pPr>
      <a:lvl9pPr marL="3655543" algn="l" defTabSz="91388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7"/>
          <p:cNvSpPr>
            <a:spLocks noGrp="1" noChangeArrowheads="1"/>
          </p:cNvSpPr>
          <p:nvPr>
            <p:ph type="body" idx="1"/>
          </p:nvPr>
        </p:nvSpPr>
        <p:spPr bwMode="auto">
          <a:xfrm>
            <a:off x="1384300" y="1924050"/>
            <a:ext cx="7442200" cy="4121150"/>
          </a:xfrm>
          <a:prstGeom prst="rect">
            <a:avLst/>
          </a:prstGeom>
          <a:noFill/>
          <a:ln w="9525">
            <a:noFill/>
            <a:miter lim="800000"/>
            <a:headEnd/>
            <a:tailEnd/>
          </a:ln>
        </p:spPr>
        <p:txBody>
          <a:bodyPr vert="horz" wrap="square" lIns="91388" tIns="45694" rIns="91388" bIns="45694" numCol="1" anchor="t" anchorCtr="0" compatLnSpc="1">
            <a:prstTxWarp prst="textNoShape">
              <a:avLst/>
            </a:prstTxWarp>
          </a:bodyPr>
          <a:lstStyle/>
          <a:p>
            <a:pPr marL="0" indent="0">
              <a:lnSpc>
                <a:spcPct val="100000"/>
              </a:lnSpc>
              <a:spcBef>
                <a:spcPts val="0"/>
              </a:spcBef>
              <a:spcAft>
                <a:spcPts val="1800"/>
              </a:spcAft>
              <a:buFontTx/>
              <a:buNone/>
              <a:defRPr/>
            </a:pPr>
            <a:r>
              <a:rPr lang="en-US" dirty="0" smtClean="0">
                <a:latin typeface="Arial" charset="0"/>
                <a:cs typeface="Arial" charset="0"/>
              </a:rPr>
              <a:t>Sub headline is 24 pt Arial bold, Text 1</a:t>
            </a:r>
          </a:p>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marL="233363" indent="-233363">
              <a:lnSpc>
                <a:spcPct val="100000"/>
              </a:lnSpc>
              <a:spcBef>
                <a:spcPts val="0"/>
              </a:spcBef>
              <a:spcAft>
                <a:spcPts val="600"/>
              </a:spcAft>
              <a:buFontTx/>
              <a:buChar char="•"/>
              <a:defRPr/>
            </a:pPr>
            <a:r>
              <a:rPr lang="en-US" dirty="0" smtClean="0">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p:txBody>
      </p:sp>
      <p:sp>
        <p:nvSpPr>
          <p:cNvPr id="4099" name="Rectangle 18"/>
          <p:cNvSpPr>
            <a:spLocks noGrp="1" noChangeArrowheads="1"/>
          </p:cNvSpPr>
          <p:nvPr>
            <p:ph type="title"/>
          </p:nvPr>
        </p:nvSpPr>
        <p:spPr bwMode="auto">
          <a:xfrm>
            <a:off x="1397000" y="1317625"/>
            <a:ext cx="7366000" cy="473075"/>
          </a:xfrm>
          <a:prstGeom prst="rect">
            <a:avLst/>
          </a:prstGeom>
          <a:noFill/>
          <a:ln w="9525">
            <a:noFill/>
            <a:miter lim="800000"/>
            <a:headEnd/>
            <a:tailEnd/>
          </a:ln>
        </p:spPr>
        <p:txBody>
          <a:bodyPr vert="horz" wrap="square" lIns="91388" tIns="45694" rIns="91388" bIns="45694" numCol="1" anchor="b" anchorCtr="0" compatLnSpc="1">
            <a:prstTxWarp prst="textNoShape">
              <a:avLst/>
            </a:prstTxWarp>
          </a:bodyPr>
          <a:lstStyle/>
          <a:p>
            <a:pPr lvl="0"/>
            <a:r>
              <a:rPr lang="en-US" altLang="ja-JP" smtClean="0"/>
              <a:t>Click to edit Master title style</a:t>
            </a:r>
          </a:p>
        </p:txBody>
      </p:sp>
      <p:sp>
        <p:nvSpPr>
          <p:cNvPr id="2"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defTabSz="914400">
              <a:buClrTx/>
              <a:buSzTx/>
              <a:buFontTx/>
              <a:buNone/>
              <a:defRPr/>
            </a:pPr>
            <a:endParaRPr lang="en-US">
              <a:solidFill>
                <a:srgbClr val="000000"/>
              </a:solidFill>
              <a:latin typeface="Arial"/>
              <a:ea typeface="ＭＳ Ｐゴシック" charset="-128"/>
            </a:endParaRPr>
          </a:p>
        </p:txBody>
      </p:sp>
      <p:pic>
        <p:nvPicPr>
          <p:cNvPr id="4102" name="Picture 6" descr="titleslide_graphic2.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0" y="0"/>
            <a:ext cx="9156700" cy="1282700"/>
          </a:xfrm>
          <a:prstGeom prst="rect">
            <a:avLst/>
          </a:prstGeom>
          <a:noFill/>
          <a:ln w="9525">
            <a:noFill/>
            <a:miter lim="800000"/>
            <a:headEnd/>
            <a:tailEnd/>
          </a:ln>
        </p:spPr>
      </p:pic>
      <p:sp>
        <p:nvSpPr>
          <p:cNvPr id="8"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a:buClrTx/>
              <a:buSzTx/>
              <a:buFontTx/>
              <a:buNone/>
              <a:defRPr/>
            </a:pPr>
            <a:r>
              <a:rPr lang="en-US" sz="600" dirty="0">
                <a:solidFill>
                  <a:srgbClr val="808080"/>
                </a:solidFill>
                <a:latin typeface="Arial"/>
                <a:ea typeface="ＭＳ Ｐゴシック" charset="-128"/>
                <a:cs typeface="Arial" charset="0"/>
              </a:rPr>
              <a:t>CONFIDENTIAL  </a:t>
            </a:r>
            <a:br>
              <a:rPr lang="en-US" sz="600" dirty="0">
                <a:solidFill>
                  <a:srgbClr val="808080"/>
                </a:solidFill>
                <a:latin typeface="Arial"/>
                <a:ea typeface="ＭＳ Ｐゴシック" charset="-128"/>
                <a:cs typeface="Arial" charset="0"/>
              </a:rPr>
            </a:br>
            <a:r>
              <a:rPr lang="en-US" sz="600" dirty="0">
                <a:solidFill>
                  <a:srgbClr val="808080"/>
                </a:solidFill>
                <a:latin typeface="Arial"/>
                <a:ea typeface="ＭＳ Ｐゴシック" charset="-128"/>
                <a:cs typeface="Arial" charset="0"/>
              </a:rPr>
              <a:t>© Copyright </a:t>
            </a:r>
            <a:r>
              <a:rPr lang="en-US" sz="600" dirty="0" smtClean="0">
                <a:solidFill>
                  <a:srgbClr val="808080"/>
                </a:solidFill>
                <a:latin typeface="Arial"/>
                <a:ea typeface="ＭＳ Ｐゴシック" charset="-128"/>
                <a:cs typeface="Arial" charset="0"/>
              </a:rPr>
              <a:t>2011. </a:t>
            </a:r>
            <a:r>
              <a:rPr lang="en-US" sz="600" dirty="0">
                <a:solidFill>
                  <a:srgbClr val="808080"/>
                </a:solidFill>
                <a:latin typeface="Arial"/>
                <a:ea typeface="ＭＳ Ｐゴシック" charset="-128"/>
                <a:cs typeface="Arial" charset="0"/>
              </a:rPr>
              <a:t>Aruba Networks, Inc. </a:t>
            </a:r>
            <a:br>
              <a:rPr lang="en-US" sz="600" dirty="0">
                <a:solidFill>
                  <a:srgbClr val="808080"/>
                </a:solidFill>
                <a:latin typeface="Arial"/>
                <a:ea typeface="ＭＳ Ｐゴシック" charset="-128"/>
                <a:cs typeface="Arial" charset="0"/>
              </a:rPr>
            </a:br>
            <a:r>
              <a:rPr lang="en-US" sz="600" dirty="0">
                <a:solidFill>
                  <a:srgbClr val="808080"/>
                </a:solidFill>
                <a:latin typeface="Arial"/>
                <a:ea typeface="ＭＳ Ｐゴシック" charset="-128"/>
                <a:cs typeface="Arial" charset="0"/>
              </a:rPr>
              <a:t>All rights reserved</a:t>
            </a:r>
          </a:p>
        </p:txBody>
      </p:sp>
    </p:spTree>
    <p:extLst>
      <p:ext uri="{BB962C8B-B14F-4D97-AF65-F5344CB8AC3E}">
        <p14:creationId xmlns:p14="http://schemas.microsoft.com/office/powerpoint/2010/main" val="272594833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ts val="300"/>
        </a:spcAft>
        <a:defRPr sz="3200" b="1">
          <a:solidFill>
            <a:schemeClr val="tx1"/>
          </a:solidFill>
          <a:latin typeface="Arial"/>
          <a:ea typeface="ＭＳ Ｐゴシック" pitchFamily="34" charset="-128"/>
          <a:cs typeface="Arial"/>
        </a:defRPr>
      </a:lvl1pPr>
      <a:lvl2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2pPr>
      <a:lvl3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3pPr>
      <a:lvl4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4pPr>
      <a:lvl5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5pPr>
      <a:lvl6pPr marL="45694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6pPr>
      <a:lvl7pPr marL="913883"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7pPr>
      <a:lvl8pPr marL="137083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8pPr>
      <a:lvl9pPr marL="1827772"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9pPr>
    </p:titleStyle>
    <p:bodyStyle>
      <a:lvl1pPr marL="342900" indent="-342900" algn="l" rtl="0" eaLnBrk="1" fontAlgn="base" hangingPunct="1">
        <a:lnSpc>
          <a:spcPct val="95000"/>
        </a:lnSpc>
        <a:spcBef>
          <a:spcPts val="1000"/>
        </a:spcBef>
        <a:spcAft>
          <a:spcPct val="0"/>
        </a:spcAft>
        <a:buClr>
          <a:srgbClr val="FF9933"/>
        </a:buClr>
        <a:defRPr sz="2400" b="1">
          <a:solidFill>
            <a:srgbClr val="1C1C1C"/>
          </a:solidFill>
          <a:latin typeface="Arial" pitchFamily="34" charset="0"/>
          <a:ea typeface="Arial"/>
          <a:cs typeface="Arial" pitchFamily="34" charset="0"/>
        </a:defRPr>
      </a:lvl1pPr>
      <a:lvl2pPr marL="473075" indent="-227013" algn="l" rtl="0" eaLnBrk="1" fontAlgn="base" hangingPunct="1">
        <a:lnSpc>
          <a:spcPct val="95000"/>
        </a:lnSpc>
        <a:spcBef>
          <a:spcPts val="300"/>
        </a:spcBef>
        <a:spcAft>
          <a:spcPct val="0"/>
        </a:spcAft>
        <a:buClr>
          <a:srgbClr val="FF9933"/>
        </a:buClr>
        <a:buFont typeface="Lucida Grande" charset="0"/>
        <a:buChar char="–"/>
        <a:defRPr sz="2000">
          <a:solidFill>
            <a:srgbClr val="595959"/>
          </a:solidFill>
          <a:latin typeface="Arial" pitchFamily="34" charset="0"/>
          <a:ea typeface="Arial"/>
          <a:cs typeface="Arial" pitchFamily="34" charset="0"/>
        </a:defRPr>
      </a:lvl2pPr>
      <a:lvl3pPr marL="703263" indent="-227013" algn="l" rtl="0" eaLnBrk="1" fontAlgn="base" hangingPunct="1">
        <a:lnSpc>
          <a:spcPct val="95000"/>
        </a:lnSpc>
        <a:spcBef>
          <a:spcPts val="300"/>
        </a:spcBef>
        <a:spcAft>
          <a:spcPct val="0"/>
        </a:spcAft>
        <a:buClr>
          <a:srgbClr val="FF9933"/>
        </a:buClr>
        <a:buFont typeface="Times" charset="0"/>
        <a:buChar char="•"/>
        <a:defRPr>
          <a:solidFill>
            <a:srgbClr val="595959"/>
          </a:solidFill>
          <a:latin typeface="Arial" pitchFamily="34" charset="0"/>
          <a:ea typeface="Arial"/>
          <a:cs typeface="Arial" pitchFamily="34" charset="0"/>
        </a:defRPr>
      </a:lvl3pPr>
      <a:lvl4pPr marL="1144588" indent="-169863"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4pPr>
      <a:lvl5pPr marL="1370013" indent="-111125"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40"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30" algn="l" defTabSz="913883" rtl="0" eaLnBrk="1" latinLnBrk="0" hangingPunct="1">
        <a:defRPr sz="1800" kern="1200">
          <a:solidFill>
            <a:schemeClr val="tx1"/>
          </a:solidFill>
          <a:latin typeface="+mn-lt"/>
          <a:ea typeface="+mn-ea"/>
          <a:cs typeface="+mn-cs"/>
        </a:defRPr>
      </a:lvl4pPr>
      <a:lvl5pPr marL="1827772" algn="l" defTabSz="913883" rtl="0" eaLnBrk="1" latinLnBrk="0" hangingPunct="1">
        <a:defRPr sz="1800" kern="1200">
          <a:solidFill>
            <a:schemeClr val="tx1"/>
          </a:solidFill>
          <a:latin typeface="+mn-lt"/>
          <a:ea typeface="+mn-ea"/>
          <a:cs typeface="+mn-cs"/>
        </a:defRPr>
      </a:lvl5pPr>
      <a:lvl6pPr marL="2284713" algn="l" defTabSz="913883" rtl="0" eaLnBrk="1" latinLnBrk="0" hangingPunct="1">
        <a:defRPr sz="1800" kern="1200">
          <a:solidFill>
            <a:schemeClr val="tx1"/>
          </a:solidFill>
          <a:latin typeface="+mn-lt"/>
          <a:ea typeface="+mn-ea"/>
          <a:cs typeface="+mn-cs"/>
        </a:defRPr>
      </a:lvl6pPr>
      <a:lvl7pPr marL="2741659" algn="l" defTabSz="913883" rtl="0" eaLnBrk="1" latinLnBrk="0" hangingPunct="1">
        <a:defRPr sz="1800" kern="1200">
          <a:solidFill>
            <a:schemeClr val="tx1"/>
          </a:solidFill>
          <a:latin typeface="+mn-lt"/>
          <a:ea typeface="+mn-ea"/>
          <a:cs typeface="+mn-cs"/>
        </a:defRPr>
      </a:lvl7pPr>
      <a:lvl8pPr marL="3198596" algn="l" defTabSz="913883" rtl="0" eaLnBrk="1" latinLnBrk="0" hangingPunct="1">
        <a:defRPr sz="1800" kern="1200">
          <a:solidFill>
            <a:schemeClr val="tx1"/>
          </a:solidFill>
          <a:latin typeface="+mn-lt"/>
          <a:ea typeface="+mn-ea"/>
          <a:cs typeface="+mn-cs"/>
        </a:defRPr>
      </a:lvl8pPr>
      <a:lvl9pPr marL="3655543" algn="l" defTabSz="9138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hdphoto" Target="../media/hdphoto1.wdp"/><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26.pn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108" y="872248"/>
            <a:ext cx="8534400" cy="1065213"/>
          </a:xfrm>
        </p:spPr>
        <p:txBody>
          <a:bodyPr/>
          <a:lstStyle/>
          <a:p>
            <a:r>
              <a:rPr lang="en-US" dirty="0" smtClean="0"/>
              <a:t>Use Cases of LRLP Operation for IoT  </a:t>
            </a:r>
            <a:endParaRPr lang="en-US" dirty="0"/>
          </a:p>
        </p:txBody>
      </p:sp>
      <p:sp>
        <p:nvSpPr>
          <p:cNvPr id="4" name="Date Placeholder 3"/>
          <p:cNvSpPr>
            <a:spLocks noGrp="1"/>
          </p:cNvSpPr>
          <p:nvPr>
            <p:ph type="dt" idx="10"/>
          </p:nvPr>
        </p:nvSpPr>
        <p:spPr/>
        <p:txBody>
          <a:bodyPr/>
          <a:lstStyle/>
          <a:p>
            <a:r>
              <a:rPr lang="en-US" dirty="0" smtClean="0"/>
              <a:t>November 2015</a:t>
            </a:r>
            <a:endParaRPr lang="en-GB" dirty="0"/>
          </a:p>
        </p:txBody>
      </p:sp>
      <p:sp>
        <p:nvSpPr>
          <p:cNvPr id="5" name="Footer Placeholder 4"/>
          <p:cNvSpPr>
            <a:spLocks noGrp="1"/>
          </p:cNvSpPr>
          <p:nvPr>
            <p:ph type="ftr" idx="11"/>
          </p:nvPr>
        </p:nvSpPr>
        <p:spPr/>
        <p:txBody>
          <a:bodyPr/>
          <a:lstStyle/>
          <a:p>
            <a:r>
              <a:rPr lang="en-GB" dirty="0" smtClean="0"/>
              <a:t>Chittabrata Ghosh, Intel</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a:t>
            </a:fld>
            <a:endParaRPr lang="en-GB"/>
          </a:p>
        </p:txBody>
      </p:sp>
      <p:sp>
        <p:nvSpPr>
          <p:cNvPr id="8" name="Rectangle 2"/>
          <p:cNvSpPr txBox="1">
            <a:spLocks noChangeArrowheads="1"/>
          </p:cNvSpPr>
          <p:nvPr/>
        </p:nvSpPr>
        <p:spPr bwMode="auto">
          <a:xfrm>
            <a:off x="596559" y="2004845"/>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smtClean="0">
                <a:solidFill>
                  <a:schemeClr val="tx1"/>
                </a:solidFill>
              </a:rPr>
              <a:t>Date:</a:t>
            </a:r>
            <a:r>
              <a:rPr lang="en-GB" sz="2000" b="0" kern="0" dirty="0" smtClean="0">
                <a:solidFill>
                  <a:schemeClr val="tx1"/>
                </a:solidFill>
              </a:rPr>
              <a:t> 2015-11-11</a:t>
            </a:r>
            <a:endParaRPr lang="en-GB" sz="2000" b="0" kern="0" dirty="0">
              <a:solidFill>
                <a:schemeClr val="tx1"/>
              </a:solidFill>
            </a:endParaRPr>
          </a:p>
        </p:txBody>
      </p:sp>
      <p:sp>
        <p:nvSpPr>
          <p:cNvPr id="10" name="Rectangle 4"/>
          <p:cNvSpPr>
            <a:spLocks noChangeArrowheads="1"/>
          </p:cNvSpPr>
          <p:nvPr/>
        </p:nvSpPr>
        <p:spPr bwMode="auto">
          <a:xfrm>
            <a:off x="595569" y="2517767"/>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Authors:</a:t>
            </a:r>
          </a:p>
        </p:txBody>
      </p:sp>
      <p:graphicFrame>
        <p:nvGraphicFramePr>
          <p:cNvPr id="14" name="Object 13"/>
          <p:cNvGraphicFramePr>
            <a:graphicFrameLocks noChangeAspect="1"/>
          </p:cNvGraphicFramePr>
          <p:nvPr>
            <p:extLst>
              <p:ext uri="{D42A27DB-BD31-4B8C-83A1-F6EECF244321}">
                <p14:modId xmlns:p14="http://schemas.microsoft.com/office/powerpoint/2010/main" val="3359373556"/>
              </p:ext>
            </p:extLst>
          </p:nvPr>
        </p:nvGraphicFramePr>
        <p:xfrm>
          <a:off x="622300" y="2971800"/>
          <a:ext cx="7696200" cy="3467100"/>
        </p:xfrm>
        <a:graphic>
          <a:graphicData uri="http://schemas.openxmlformats.org/presentationml/2006/ole">
            <mc:AlternateContent xmlns:mc="http://schemas.openxmlformats.org/markup-compatibility/2006">
              <mc:Choice xmlns:v="urn:schemas-microsoft-com:vml" Requires="v">
                <p:oleObj spid="_x0000_s6410" name="Document" r:id="rId4" imgW="9150683" imgH="4134303" progId="Word.Document.8">
                  <p:embed/>
                </p:oleObj>
              </mc:Choice>
              <mc:Fallback>
                <p:oleObj name="Document" r:id="rId4" imgW="9150683" imgH="4134303" progId="Word.Document.8">
                  <p:embed/>
                  <p:pic>
                    <p:nvPicPr>
                      <p:cNvPr id="0" name=""/>
                      <p:cNvPicPr>
                        <a:picLocks noChangeAspect="1" noChangeArrowheads="1"/>
                      </p:cNvPicPr>
                      <p:nvPr/>
                    </p:nvPicPr>
                    <p:blipFill>
                      <a:blip r:embed="rId5"/>
                      <a:srcRect/>
                      <a:stretch>
                        <a:fillRect/>
                      </a:stretch>
                    </p:blipFill>
                    <p:spPr bwMode="auto">
                      <a:xfrm>
                        <a:off x="622300" y="2971800"/>
                        <a:ext cx="7696200" cy="34671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708190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0087"/>
                    </a14:imgEffect>
                    <a14:imgEffect>
                      <a14:saturation sat="78000"/>
                    </a14:imgEffect>
                    <a14:imgEffect>
                      <a14:brightnessContrast bright="22000" contrast="-39000"/>
                    </a14:imgEffect>
                  </a14:imgLayer>
                </a14:imgProps>
              </a:ext>
              <a:ext uri="{28A0092B-C50C-407E-A947-70E740481C1C}">
                <a14:useLocalDpi xmlns:a14="http://schemas.microsoft.com/office/drawing/2010/main" val="0"/>
              </a:ext>
            </a:extLst>
          </a:blip>
          <a:stretch>
            <a:fillRect/>
          </a:stretch>
        </p:blipFill>
        <p:spPr>
          <a:xfrm>
            <a:off x="339968" y="2377550"/>
            <a:ext cx="5347425" cy="2900991"/>
          </a:xfrm>
          <a:prstGeom prst="rect">
            <a:avLst/>
          </a:prstGeom>
          <a:effectLst>
            <a:outerShdw blurRad="50800" dist="38100" dir="2700000" algn="tl" rotWithShape="0">
              <a:prstClr val="black">
                <a:alpha val="52000"/>
              </a:prstClr>
            </a:outerShdw>
          </a:effectLst>
        </p:spPr>
      </p:pic>
      <p:sp>
        <p:nvSpPr>
          <p:cNvPr id="20" name="Rounded Rectangle 19"/>
          <p:cNvSpPr/>
          <p:nvPr/>
        </p:nvSpPr>
        <p:spPr>
          <a:xfrm>
            <a:off x="618435" y="4223303"/>
            <a:ext cx="2040834" cy="1325218"/>
          </a:xfrm>
          <a:prstGeom prst="roundRect">
            <a:avLst>
              <a:gd name="adj" fmla="val 6911"/>
            </a:avLst>
          </a:prstGeom>
          <a:solidFill>
            <a:schemeClr val="bg2">
              <a:lumMod val="60000"/>
              <a:lumOff val="40000"/>
              <a:alpha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b"/>
          <a:lstStyle/>
          <a:p>
            <a:pPr algn="ctr" defTabSz="457189"/>
            <a:r>
              <a:rPr lang="en-US" sz="1050" dirty="0">
                <a:solidFill>
                  <a:prstClr val="black"/>
                </a:solidFill>
              </a:rPr>
              <a:t>Actuators</a:t>
            </a:r>
          </a:p>
        </p:txBody>
      </p:sp>
      <p:sp>
        <p:nvSpPr>
          <p:cNvPr id="19" name="Rounded Rectangle 18"/>
          <p:cNvSpPr/>
          <p:nvPr/>
        </p:nvSpPr>
        <p:spPr>
          <a:xfrm>
            <a:off x="2771912" y="4214468"/>
            <a:ext cx="2197653" cy="1325218"/>
          </a:xfrm>
          <a:prstGeom prst="roundRect">
            <a:avLst>
              <a:gd name="adj" fmla="val 6911"/>
            </a:avLst>
          </a:prstGeom>
          <a:solidFill>
            <a:schemeClr val="bg2">
              <a:lumMod val="60000"/>
              <a:lumOff val="40000"/>
              <a:alpha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b"/>
          <a:lstStyle/>
          <a:p>
            <a:pPr algn="ctr" defTabSz="457189"/>
            <a:r>
              <a:rPr lang="en-US" sz="1050" dirty="0">
                <a:solidFill>
                  <a:prstClr val="black"/>
                </a:solidFill>
              </a:rPr>
              <a:t>Sensors</a:t>
            </a:r>
          </a:p>
        </p:txBody>
      </p:sp>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10</a:t>
            </a:fld>
            <a:endParaRPr lang="en-US" dirty="0">
              <a:solidFill>
                <a:prstClr val="white"/>
              </a:solidFill>
            </a:endParaRPr>
          </a:p>
        </p:txBody>
      </p:sp>
      <p:sp>
        <p:nvSpPr>
          <p:cNvPr id="3" name="Title 2"/>
          <p:cNvSpPr>
            <a:spLocks noGrp="1"/>
          </p:cNvSpPr>
          <p:nvPr>
            <p:ph type="title"/>
          </p:nvPr>
        </p:nvSpPr>
        <p:spPr>
          <a:xfrm>
            <a:off x="411342" y="797220"/>
            <a:ext cx="8229600" cy="516342"/>
          </a:xfrm>
        </p:spPr>
        <p:txBody>
          <a:bodyPr/>
          <a:lstStyle/>
          <a:p>
            <a:r>
              <a:rPr lang="en-US" dirty="0" smtClean="0">
                <a:solidFill>
                  <a:schemeClr val="tx1"/>
                </a:solidFill>
                <a:latin typeface="+mj-lt"/>
              </a:rPr>
              <a:t>Precision Agriculture</a:t>
            </a:r>
            <a:endParaRPr lang="en-US" dirty="0">
              <a:solidFill>
                <a:schemeClr val="tx1"/>
              </a:solidFill>
              <a:latin typeface="+mj-lt"/>
            </a:endParaRPr>
          </a:p>
        </p:txBody>
      </p:sp>
      <p:sp>
        <p:nvSpPr>
          <p:cNvPr id="5" name="Cloud 4"/>
          <p:cNvSpPr/>
          <p:nvPr/>
        </p:nvSpPr>
        <p:spPr>
          <a:xfrm>
            <a:off x="6387898" y="2951267"/>
            <a:ext cx="1220186" cy="427626"/>
          </a:xfrm>
          <a:prstGeom prst="cloud">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a:solidFill>
                <a:prstClr val="white"/>
              </a:solidFill>
            </a:endParaRPr>
          </a:p>
        </p:txBody>
      </p:sp>
      <p:pic>
        <p:nvPicPr>
          <p:cNvPr id="6" name="Picture 5"/>
          <p:cNvPicPr>
            <a:picLocks noChangeAspect="1"/>
          </p:cNvPicPr>
          <p:nvPr/>
        </p:nvPicPr>
        <p:blipFill>
          <a:blip r:embed="rId4"/>
          <a:stretch>
            <a:fillRect/>
          </a:stretch>
        </p:blipFill>
        <p:spPr>
          <a:xfrm>
            <a:off x="4912141" y="2610404"/>
            <a:ext cx="1857513" cy="1044851"/>
          </a:xfrm>
          <a:prstGeom prst="rect">
            <a:avLst/>
          </a:prstGeom>
        </p:spPr>
      </p:pic>
      <p:pic>
        <p:nvPicPr>
          <p:cNvPr id="9" name="Picture 8"/>
          <p:cNvPicPr>
            <a:picLocks noChangeAspect="1"/>
          </p:cNvPicPr>
          <p:nvPr/>
        </p:nvPicPr>
        <p:blipFill>
          <a:blip r:embed="rId5"/>
          <a:stretch>
            <a:fillRect/>
          </a:stretch>
        </p:blipFill>
        <p:spPr>
          <a:xfrm rot="5400000">
            <a:off x="2788389" y="4506659"/>
            <a:ext cx="796061" cy="320261"/>
          </a:xfrm>
          <a:prstGeom prst="rect">
            <a:avLst/>
          </a:prstGeom>
        </p:spPr>
      </p:pic>
      <p:pic>
        <p:nvPicPr>
          <p:cNvPr id="10" name="Picture 9"/>
          <p:cNvPicPr>
            <a:picLocks noChangeAspect="1"/>
          </p:cNvPicPr>
          <p:nvPr/>
        </p:nvPicPr>
        <p:blipFill>
          <a:blip r:embed="rId6"/>
          <a:stretch>
            <a:fillRect/>
          </a:stretch>
        </p:blipFill>
        <p:spPr>
          <a:xfrm>
            <a:off x="3232427" y="4365212"/>
            <a:ext cx="836289" cy="611257"/>
          </a:xfrm>
          <a:prstGeom prst="rect">
            <a:avLst/>
          </a:prstGeom>
        </p:spPr>
      </p:pic>
      <p:pic>
        <p:nvPicPr>
          <p:cNvPr id="11" name="Picture 10"/>
          <p:cNvPicPr>
            <a:picLocks noChangeAspect="1"/>
          </p:cNvPicPr>
          <p:nvPr/>
        </p:nvPicPr>
        <p:blipFill>
          <a:blip r:embed="rId7"/>
          <a:stretch>
            <a:fillRect/>
          </a:stretch>
        </p:blipFill>
        <p:spPr>
          <a:xfrm>
            <a:off x="1804507" y="4354169"/>
            <a:ext cx="762579" cy="544995"/>
          </a:xfrm>
          <a:prstGeom prst="rect">
            <a:avLst/>
          </a:prstGeom>
        </p:spPr>
      </p:pic>
      <p:pic>
        <p:nvPicPr>
          <p:cNvPr id="12" name="Picture 11"/>
          <p:cNvPicPr>
            <a:picLocks noChangeAspect="1"/>
          </p:cNvPicPr>
          <p:nvPr/>
        </p:nvPicPr>
        <p:blipFill>
          <a:blip r:embed="rId8"/>
          <a:stretch>
            <a:fillRect/>
          </a:stretch>
        </p:blipFill>
        <p:spPr>
          <a:xfrm rot="19726133">
            <a:off x="3797855" y="4439203"/>
            <a:ext cx="880190" cy="493091"/>
          </a:xfrm>
          <a:prstGeom prst="rect">
            <a:avLst/>
          </a:prstGeom>
        </p:spPr>
      </p:pic>
      <p:sp>
        <p:nvSpPr>
          <p:cNvPr id="15" name="TextBox 14"/>
          <p:cNvSpPr txBox="1"/>
          <p:nvPr/>
        </p:nvSpPr>
        <p:spPr>
          <a:xfrm>
            <a:off x="2915479" y="5086903"/>
            <a:ext cx="364434" cy="154609"/>
          </a:xfrm>
          <a:prstGeom prst="rect">
            <a:avLst/>
          </a:prstGeom>
          <a:noFill/>
        </p:spPr>
        <p:txBody>
          <a:bodyPr vert="horz" wrap="square" lIns="0" tIns="0" rIns="0" bIns="0" rtlCol="0">
            <a:noAutofit/>
          </a:bodyPr>
          <a:lstStyle/>
          <a:p>
            <a:pPr defTabSz="457189"/>
            <a:r>
              <a:rPr lang="en-US" sz="800" dirty="0">
                <a:solidFill>
                  <a:srgbClr val="003C71"/>
                </a:solidFill>
              </a:rPr>
              <a:t>Soil</a:t>
            </a:r>
          </a:p>
        </p:txBody>
      </p:sp>
      <p:sp>
        <p:nvSpPr>
          <p:cNvPr id="16" name="TextBox 15"/>
          <p:cNvSpPr txBox="1"/>
          <p:nvPr/>
        </p:nvSpPr>
        <p:spPr>
          <a:xfrm>
            <a:off x="3357217" y="4965423"/>
            <a:ext cx="693530" cy="152400"/>
          </a:xfrm>
          <a:prstGeom prst="rect">
            <a:avLst/>
          </a:prstGeom>
          <a:noFill/>
        </p:spPr>
        <p:txBody>
          <a:bodyPr vert="horz" wrap="square" lIns="0" tIns="0" rIns="0" bIns="0" rtlCol="0">
            <a:noAutofit/>
          </a:bodyPr>
          <a:lstStyle/>
          <a:p>
            <a:pPr defTabSz="457189"/>
            <a:r>
              <a:rPr lang="en-US" sz="800" dirty="0">
                <a:solidFill>
                  <a:srgbClr val="003C71"/>
                </a:solidFill>
              </a:rPr>
              <a:t>Temperature</a:t>
            </a:r>
          </a:p>
        </p:txBody>
      </p:sp>
      <p:sp>
        <p:nvSpPr>
          <p:cNvPr id="17" name="TextBox 16"/>
          <p:cNvSpPr txBox="1"/>
          <p:nvPr/>
        </p:nvSpPr>
        <p:spPr>
          <a:xfrm>
            <a:off x="4117010" y="5106781"/>
            <a:ext cx="300382" cy="101600"/>
          </a:xfrm>
          <a:prstGeom prst="rect">
            <a:avLst/>
          </a:prstGeom>
          <a:noFill/>
        </p:spPr>
        <p:txBody>
          <a:bodyPr vert="horz" wrap="square" lIns="0" tIns="0" rIns="0" bIns="0" rtlCol="0">
            <a:noAutofit/>
          </a:bodyPr>
          <a:lstStyle/>
          <a:p>
            <a:pPr defTabSz="457189"/>
            <a:r>
              <a:rPr lang="en-US" sz="800" dirty="0">
                <a:solidFill>
                  <a:srgbClr val="003C71"/>
                </a:solidFill>
              </a:rPr>
              <a:t>pH</a:t>
            </a:r>
          </a:p>
        </p:txBody>
      </p:sp>
      <p:sp>
        <p:nvSpPr>
          <p:cNvPr id="18" name="TextBox 17"/>
          <p:cNvSpPr txBox="1"/>
          <p:nvPr/>
        </p:nvSpPr>
        <p:spPr>
          <a:xfrm>
            <a:off x="1731619" y="4952171"/>
            <a:ext cx="693530" cy="152400"/>
          </a:xfrm>
          <a:prstGeom prst="rect">
            <a:avLst/>
          </a:prstGeom>
          <a:noFill/>
        </p:spPr>
        <p:txBody>
          <a:bodyPr vert="horz" wrap="square" lIns="0" tIns="0" rIns="0" bIns="0" rtlCol="0">
            <a:noAutofit/>
          </a:bodyPr>
          <a:lstStyle/>
          <a:p>
            <a:pPr defTabSz="457189"/>
            <a:r>
              <a:rPr lang="en-US" sz="800" dirty="0">
                <a:solidFill>
                  <a:srgbClr val="003C71"/>
                </a:solidFill>
              </a:rPr>
              <a:t>Water Pump</a:t>
            </a:r>
          </a:p>
        </p:txBody>
      </p:sp>
      <p:pic>
        <p:nvPicPr>
          <p:cNvPr id="21" name="Picture 20"/>
          <p:cNvPicPr>
            <a:picLocks noChangeAspect="1"/>
          </p:cNvPicPr>
          <p:nvPr/>
        </p:nvPicPr>
        <p:blipFill>
          <a:blip r:embed="rId9"/>
          <a:stretch>
            <a:fillRect/>
          </a:stretch>
        </p:blipFill>
        <p:spPr>
          <a:xfrm>
            <a:off x="854213" y="4214469"/>
            <a:ext cx="345958" cy="695740"/>
          </a:xfrm>
          <a:prstGeom prst="rect">
            <a:avLst/>
          </a:prstGeom>
        </p:spPr>
      </p:pic>
      <p:sp>
        <p:nvSpPr>
          <p:cNvPr id="22" name="TextBox 21"/>
          <p:cNvSpPr txBox="1"/>
          <p:nvPr/>
        </p:nvSpPr>
        <p:spPr>
          <a:xfrm>
            <a:off x="724453" y="4894745"/>
            <a:ext cx="693530" cy="152400"/>
          </a:xfrm>
          <a:prstGeom prst="rect">
            <a:avLst/>
          </a:prstGeom>
          <a:noFill/>
        </p:spPr>
        <p:txBody>
          <a:bodyPr vert="horz" wrap="square" lIns="0" tIns="0" rIns="0" bIns="0" rtlCol="0">
            <a:noAutofit/>
          </a:bodyPr>
          <a:lstStyle/>
          <a:p>
            <a:pPr defTabSz="457189"/>
            <a:r>
              <a:rPr lang="en-US" sz="800" dirty="0">
                <a:solidFill>
                  <a:srgbClr val="003C71"/>
                </a:solidFill>
              </a:rPr>
              <a:t>Power Meter Actuator</a:t>
            </a:r>
          </a:p>
        </p:txBody>
      </p:sp>
      <p:sp>
        <p:nvSpPr>
          <p:cNvPr id="42" name="TextBox 41"/>
          <p:cNvSpPr txBox="1"/>
          <p:nvPr/>
        </p:nvSpPr>
        <p:spPr>
          <a:xfrm>
            <a:off x="5834309" y="3585827"/>
            <a:ext cx="686904" cy="143545"/>
          </a:xfrm>
          <a:prstGeom prst="rect">
            <a:avLst/>
          </a:prstGeom>
          <a:noFill/>
        </p:spPr>
        <p:txBody>
          <a:bodyPr vert="horz" wrap="square" lIns="0" tIns="0" rIns="0" bIns="0" rtlCol="0">
            <a:noAutofit/>
          </a:bodyPr>
          <a:lstStyle/>
          <a:p>
            <a:pPr defTabSz="457189"/>
            <a:r>
              <a:rPr lang="en-US" sz="800" dirty="0" err="1">
                <a:solidFill>
                  <a:srgbClr val="003C71"/>
                </a:solidFill>
              </a:rPr>
              <a:t>IoT</a:t>
            </a:r>
            <a:r>
              <a:rPr lang="en-US" sz="800" dirty="0">
                <a:solidFill>
                  <a:srgbClr val="003C71"/>
                </a:solidFill>
              </a:rPr>
              <a:t> Gateway</a:t>
            </a:r>
          </a:p>
        </p:txBody>
      </p:sp>
      <p:cxnSp>
        <p:nvCxnSpPr>
          <p:cNvPr id="45" name="Straight Connector 44"/>
          <p:cNvCxnSpPr/>
          <p:nvPr/>
        </p:nvCxnSpPr>
        <p:spPr>
          <a:xfrm flipV="1">
            <a:off x="2434704" y="3445652"/>
            <a:ext cx="3001141" cy="877445"/>
          </a:xfrm>
          <a:prstGeom prst="line">
            <a:avLst/>
          </a:prstGeom>
          <a:ln>
            <a:solidFill>
              <a:srgbClr val="8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rot="20687269">
            <a:off x="2693021" y="3621051"/>
            <a:ext cx="1531417" cy="298618"/>
          </a:xfrm>
          <a:prstGeom prst="rect">
            <a:avLst/>
          </a:prstGeom>
          <a:noFill/>
        </p:spPr>
        <p:txBody>
          <a:bodyPr vert="horz" wrap="square" lIns="0" tIns="0" rIns="0" bIns="0" rtlCol="0">
            <a:noAutofit/>
          </a:bodyPr>
          <a:lstStyle/>
          <a:p>
            <a:pPr defTabSz="457189"/>
            <a:r>
              <a:rPr lang="en-US" sz="1200" dirty="0" smtClean="0">
                <a:solidFill>
                  <a:srgbClr val="003C71"/>
                </a:solidFill>
              </a:rPr>
              <a:t>Local Communications</a:t>
            </a:r>
            <a:endParaRPr lang="en-US" sz="1200" dirty="0">
              <a:solidFill>
                <a:srgbClr val="003C71"/>
              </a:solidFill>
            </a:endParaRPr>
          </a:p>
        </p:txBody>
      </p:sp>
      <p:cxnSp>
        <p:nvCxnSpPr>
          <p:cNvPr id="52" name="Straight Connector 51"/>
          <p:cNvCxnSpPr/>
          <p:nvPr/>
        </p:nvCxnSpPr>
        <p:spPr>
          <a:xfrm flipV="1">
            <a:off x="6075026" y="3046456"/>
            <a:ext cx="1262151" cy="179437"/>
          </a:xfrm>
          <a:prstGeom prst="line">
            <a:avLst/>
          </a:prstGeom>
          <a:ln>
            <a:solidFill>
              <a:srgbClr val="8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rot="20987387">
            <a:off x="6275436" y="2788385"/>
            <a:ext cx="918824" cy="234051"/>
          </a:xfrm>
          <a:prstGeom prst="rect">
            <a:avLst/>
          </a:prstGeom>
          <a:noFill/>
        </p:spPr>
        <p:txBody>
          <a:bodyPr vert="horz" wrap="square" lIns="0" tIns="0" rIns="0" bIns="0" rtlCol="0">
            <a:noAutofit/>
          </a:bodyPr>
          <a:lstStyle/>
          <a:p>
            <a:pPr defTabSz="457189"/>
            <a:r>
              <a:rPr lang="en-US" sz="800" dirty="0">
                <a:solidFill>
                  <a:srgbClr val="003C71"/>
                </a:solidFill>
              </a:rPr>
              <a:t>Backhaul Network</a:t>
            </a:r>
          </a:p>
          <a:p>
            <a:pPr defTabSz="457189"/>
            <a:r>
              <a:rPr lang="en-US" sz="800" dirty="0">
                <a:solidFill>
                  <a:srgbClr val="003C71"/>
                </a:solidFill>
              </a:rPr>
              <a:t>(Cellular etc.)</a:t>
            </a:r>
          </a:p>
        </p:txBody>
      </p:sp>
      <p:sp>
        <p:nvSpPr>
          <p:cNvPr id="56" name="Rounded Rectangle 55"/>
          <p:cNvSpPr/>
          <p:nvPr/>
        </p:nvSpPr>
        <p:spPr>
          <a:xfrm>
            <a:off x="7745372" y="1681126"/>
            <a:ext cx="1212717" cy="3856194"/>
          </a:xfrm>
          <a:prstGeom prst="roundRect">
            <a:avLst>
              <a:gd name="adj" fmla="val 6911"/>
            </a:avLst>
          </a:prstGeom>
          <a:solidFill>
            <a:schemeClr val="bg2">
              <a:lumMod val="60000"/>
              <a:lumOff val="40000"/>
              <a:alpha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b"/>
          <a:lstStyle/>
          <a:p>
            <a:pPr algn="ctr" defTabSz="457189"/>
            <a:r>
              <a:rPr lang="en-US" sz="1200" dirty="0">
                <a:solidFill>
                  <a:prstClr val="black"/>
                </a:solidFill>
              </a:rPr>
              <a:t>Cloud Services</a:t>
            </a:r>
          </a:p>
        </p:txBody>
      </p:sp>
      <p:sp>
        <p:nvSpPr>
          <p:cNvPr id="57" name="Rounded Rectangle 56"/>
          <p:cNvSpPr/>
          <p:nvPr/>
        </p:nvSpPr>
        <p:spPr>
          <a:xfrm>
            <a:off x="7859780" y="2001522"/>
            <a:ext cx="1006783" cy="354725"/>
          </a:xfrm>
          <a:prstGeom prst="round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1000" dirty="0">
                <a:solidFill>
                  <a:prstClr val="white"/>
                </a:solidFill>
              </a:rPr>
              <a:t>Nutrient Models</a:t>
            </a:r>
          </a:p>
        </p:txBody>
      </p:sp>
      <p:sp>
        <p:nvSpPr>
          <p:cNvPr id="58" name="Rounded Rectangle 57"/>
          <p:cNvSpPr/>
          <p:nvPr/>
        </p:nvSpPr>
        <p:spPr>
          <a:xfrm>
            <a:off x="7874891" y="2439990"/>
            <a:ext cx="1006783" cy="354725"/>
          </a:xfrm>
          <a:prstGeom prst="round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1000" dirty="0">
                <a:solidFill>
                  <a:prstClr val="white"/>
                </a:solidFill>
              </a:rPr>
              <a:t>Disease Models</a:t>
            </a:r>
          </a:p>
        </p:txBody>
      </p:sp>
      <p:sp>
        <p:nvSpPr>
          <p:cNvPr id="59" name="Rounded Rectangle 58"/>
          <p:cNvSpPr/>
          <p:nvPr/>
        </p:nvSpPr>
        <p:spPr>
          <a:xfrm>
            <a:off x="7867121" y="2889901"/>
            <a:ext cx="1006783" cy="354725"/>
          </a:xfrm>
          <a:prstGeom prst="round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1000" dirty="0">
                <a:solidFill>
                  <a:prstClr val="white"/>
                </a:solidFill>
              </a:rPr>
              <a:t>Irrigation Models</a:t>
            </a:r>
          </a:p>
        </p:txBody>
      </p:sp>
      <p:sp>
        <p:nvSpPr>
          <p:cNvPr id="60" name="Rounded Rectangle 59"/>
          <p:cNvSpPr/>
          <p:nvPr/>
        </p:nvSpPr>
        <p:spPr>
          <a:xfrm>
            <a:off x="7870792" y="3328369"/>
            <a:ext cx="1006783" cy="354725"/>
          </a:xfrm>
          <a:prstGeom prst="round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1000" dirty="0">
                <a:solidFill>
                  <a:prstClr val="white"/>
                </a:solidFill>
              </a:rPr>
              <a:t>Pest Models</a:t>
            </a:r>
          </a:p>
        </p:txBody>
      </p:sp>
      <p:sp>
        <p:nvSpPr>
          <p:cNvPr id="61" name="Rounded Rectangle 60"/>
          <p:cNvSpPr/>
          <p:nvPr/>
        </p:nvSpPr>
        <p:spPr>
          <a:xfrm>
            <a:off x="7863022" y="3778280"/>
            <a:ext cx="1006783" cy="354725"/>
          </a:xfrm>
          <a:prstGeom prst="round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1000" dirty="0">
                <a:solidFill>
                  <a:prstClr val="white"/>
                </a:solidFill>
              </a:rPr>
              <a:t>User Experience</a:t>
            </a:r>
          </a:p>
        </p:txBody>
      </p:sp>
      <p:sp>
        <p:nvSpPr>
          <p:cNvPr id="62" name="Rounded Rectangle 61"/>
          <p:cNvSpPr/>
          <p:nvPr/>
        </p:nvSpPr>
        <p:spPr>
          <a:xfrm>
            <a:off x="7866693" y="4273961"/>
            <a:ext cx="1006783" cy="354725"/>
          </a:xfrm>
          <a:prstGeom prst="round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1000" dirty="0">
                <a:solidFill>
                  <a:prstClr val="white"/>
                </a:solidFill>
              </a:rPr>
              <a:t>Big Data &amp; Analytics</a:t>
            </a:r>
          </a:p>
        </p:txBody>
      </p:sp>
      <p:sp>
        <p:nvSpPr>
          <p:cNvPr id="49" name="TextBox 48"/>
          <p:cNvSpPr txBox="1"/>
          <p:nvPr/>
        </p:nvSpPr>
        <p:spPr>
          <a:xfrm>
            <a:off x="3840843" y="5703067"/>
            <a:ext cx="685800" cy="297683"/>
          </a:xfrm>
          <a:prstGeom prst="rect">
            <a:avLst/>
          </a:prstGeom>
          <a:noFill/>
        </p:spPr>
        <p:txBody>
          <a:bodyPr vert="horz" wrap="none" lIns="0" tIns="0" rIns="0" bIns="0" rtlCol="0">
            <a:noAutofit/>
          </a:bodyPr>
          <a:lstStyle/>
          <a:p>
            <a:r>
              <a:rPr lang="en-US" sz="825" dirty="0"/>
              <a:t>© Intel Corp</a:t>
            </a:r>
            <a:endParaRPr lang="en-US" sz="825" dirty="0">
              <a:solidFill>
                <a:srgbClr val="003C71"/>
              </a:solidFill>
            </a:endParaRPr>
          </a:p>
        </p:txBody>
      </p:sp>
      <p:sp>
        <p:nvSpPr>
          <p:cNvPr id="48" name="TextBox 47"/>
          <p:cNvSpPr txBox="1"/>
          <p:nvPr/>
        </p:nvSpPr>
        <p:spPr>
          <a:xfrm>
            <a:off x="2339125" y="5359745"/>
            <a:ext cx="914400" cy="396911"/>
          </a:xfrm>
          <a:prstGeom prst="rect">
            <a:avLst/>
          </a:prstGeom>
          <a:noFill/>
        </p:spPr>
        <p:txBody>
          <a:bodyPr vert="horz" wrap="none" lIns="0" tIns="0" rIns="0" bIns="0" rtlCol="0">
            <a:noAutofit/>
          </a:bodyPr>
          <a:lstStyle/>
          <a:p>
            <a:r>
              <a:rPr lang="en-US" sz="1100" dirty="0">
                <a:solidFill>
                  <a:schemeClr val="tx1"/>
                </a:solidFill>
              </a:rPr>
              <a:t>© Intel Corp</a:t>
            </a:r>
            <a:endParaRPr lang="en-US" sz="1100" dirty="0" smtClean="0">
              <a:solidFill>
                <a:schemeClr val="tx1"/>
              </a:solidFill>
            </a:endParaRPr>
          </a:p>
        </p:txBody>
      </p:sp>
      <p:sp>
        <p:nvSpPr>
          <p:cNvPr id="53" name="Footer Placeholder 4"/>
          <p:cNvSpPr>
            <a:spLocks noGrp="1"/>
          </p:cNvSpPr>
          <p:nvPr>
            <p:ph type="ftr" idx="11"/>
          </p:nvPr>
        </p:nvSpPr>
        <p:spPr>
          <a:xfrm>
            <a:off x="5357818" y="6475414"/>
            <a:ext cx="3184520" cy="180975"/>
          </a:xfrm>
        </p:spPr>
        <p:txBody>
          <a:bodyPr/>
          <a:lstStyle/>
          <a:p>
            <a:r>
              <a:rPr lang="en-GB" dirty="0" smtClean="0"/>
              <a:t>Chittabrata Ghosh, Intel</a:t>
            </a:r>
            <a:endParaRPr lang="en-GB" dirty="0"/>
          </a:p>
        </p:txBody>
      </p:sp>
      <p:sp>
        <p:nvSpPr>
          <p:cNvPr id="54" name="Slide Number Placeholder 5"/>
          <p:cNvSpPr txBox="1">
            <a:spLocks/>
          </p:cNvSpPr>
          <p:nvPr/>
        </p:nvSpPr>
        <p:spPr bwMode="auto">
          <a:xfrm>
            <a:off x="4497390" y="649446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smtClean="0"/>
              <a:t>Slide 10</a:t>
            </a:r>
            <a:endParaRPr lang="en-GB" dirty="0"/>
          </a:p>
        </p:txBody>
      </p:sp>
      <p:cxnSp>
        <p:nvCxnSpPr>
          <p:cNvPr id="14" name="Straight Arrow Connector 13"/>
          <p:cNvCxnSpPr>
            <a:stCxn id="12" idx="3"/>
          </p:cNvCxnSpPr>
          <p:nvPr/>
        </p:nvCxnSpPr>
        <p:spPr bwMode="auto">
          <a:xfrm flipV="1">
            <a:off x="4614268" y="3585827"/>
            <a:ext cx="880952" cy="871736"/>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3" name="Straight Arrow Connector 62"/>
          <p:cNvCxnSpPr/>
          <p:nvPr/>
        </p:nvCxnSpPr>
        <p:spPr bwMode="auto">
          <a:xfrm flipV="1">
            <a:off x="3881645" y="3543437"/>
            <a:ext cx="1581005" cy="1028563"/>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6" name="Straight Arrow Connector 65"/>
          <p:cNvCxnSpPr/>
          <p:nvPr/>
        </p:nvCxnSpPr>
        <p:spPr bwMode="auto">
          <a:xfrm flipV="1">
            <a:off x="3279913" y="3481277"/>
            <a:ext cx="2215307" cy="976287"/>
          </a:xfrm>
          <a:prstGeom prst="straightConnector1">
            <a:avLst/>
          </a:prstGeom>
          <a:solidFill>
            <a:srgbClr val="00B8FF"/>
          </a:solidFill>
          <a:ln w="9525" cap="flat" cmpd="sng" algn="ctr">
            <a:solidFill>
              <a:schemeClr val="tx1"/>
            </a:solidFill>
            <a:prstDash val="solid"/>
            <a:round/>
            <a:headEnd type="triangle"/>
            <a:tailEnd type="triangle"/>
          </a:ln>
          <a:effectLst/>
        </p:spPr>
      </p:cxnSp>
      <p:pic>
        <p:nvPicPr>
          <p:cNvPr id="67" name="Picture 66"/>
          <p:cNvPicPr>
            <a:picLocks noChangeAspect="1"/>
          </p:cNvPicPr>
          <p:nvPr/>
        </p:nvPicPr>
        <p:blipFill>
          <a:blip r:embed="rId10"/>
          <a:stretch>
            <a:fillRect/>
          </a:stretch>
        </p:blipFill>
        <p:spPr>
          <a:xfrm>
            <a:off x="5312207" y="3789687"/>
            <a:ext cx="250855" cy="210313"/>
          </a:xfrm>
          <a:prstGeom prst="rect">
            <a:avLst/>
          </a:prstGeom>
        </p:spPr>
      </p:pic>
      <p:sp>
        <p:nvSpPr>
          <p:cNvPr id="68" name="TextBox 67"/>
          <p:cNvSpPr txBox="1"/>
          <p:nvPr/>
        </p:nvSpPr>
        <p:spPr>
          <a:xfrm>
            <a:off x="5181600" y="3990304"/>
            <a:ext cx="526013" cy="246221"/>
          </a:xfrm>
          <a:prstGeom prst="rect">
            <a:avLst/>
          </a:prstGeom>
          <a:noFill/>
        </p:spPr>
        <p:txBody>
          <a:bodyPr wrap="square" rtlCol="0">
            <a:spAutoFit/>
          </a:bodyPr>
          <a:lstStyle/>
          <a:p>
            <a:pPr defTabSz="342892"/>
            <a:r>
              <a:rPr lang="en-US" sz="1000" dirty="0">
                <a:solidFill>
                  <a:srgbClr val="004280"/>
                </a:solidFill>
                <a:cs typeface="Neo Sans Intel"/>
              </a:rPr>
              <a:t>Wi-Fi</a:t>
            </a:r>
            <a:endParaRPr lang="en-US" sz="600" dirty="0">
              <a:solidFill>
                <a:srgbClr val="004280"/>
              </a:solidFill>
              <a:cs typeface="Neo Sans Intel"/>
            </a:endParaRPr>
          </a:p>
        </p:txBody>
      </p:sp>
      <p:pic>
        <p:nvPicPr>
          <p:cNvPr id="69" name="Picture 68"/>
          <p:cNvPicPr>
            <a:picLocks noChangeAspect="1"/>
          </p:cNvPicPr>
          <p:nvPr/>
        </p:nvPicPr>
        <p:blipFill>
          <a:blip r:embed="rId10"/>
          <a:stretch>
            <a:fillRect/>
          </a:stretch>
        </p:blipFill>
        <p:spPr>
          <a:xfrm>
            <a:off x="4321607" y="3613537"/>
            <a:ext cx="250855" cy="210313"/>
          </a:xfrm>
          <a:prstGeom prst="rect">
            <a:avLst/>
          </a:prstGeom>
        </p:spPr>
      </p:pic>
      <p:sp>
        <p:nvSpPr>
          <p:cNvPr id="70" name="TextBox 69"/>
          <p:cNvSpPr txBox="1"/>
          <p:nvPr/>
        </p:nvSpPr>
        <p:spPr>
          <a:xfrm>
            <a:off x="4191000" y="3814154"/>
            <a:ext cx="526013" cy="246221"/>
          </a:xfrm>
          <a:prstGeom prst="rect">
            <a:avLst/>
          </a:prstGeom>
          <a:noFill/>
        </p:spPr>
        <p:txBody>
          <a:bodyPr wrap="square" rtlCol="0">
            <a:spAutoFit/>
          </a:bodyPr>
          <a:lstStyle/>
          <a:p>
            <a:pPr defTabSz="342892"/>
            <a:r>
              <a:rPr lang="en-US" sz="1000" dirty="0">
                <a:solidFill>
                  <a:srgbClr val="004280"/>
                </a:solidFill>
                <a:cs typeface="Neo Sans Intel"/>
              </a:rPr>
              <a:t>Wi-Fi</a:t>
            </a:r>
            <a:endParaRPr lang="en-US" sz="600" dirty="0">
              <a:solidFill>
                <a:srgbClr val="004280"/>
              </a:solidFill>
              <a:cs typeface="Neo Sans Intel"/>
            </a:endParaRPr>
          </a:p>
        </p:txBody>
      </p:sp>
      <p:cxnSp>
        <p:nvCxnSpPr>
          <p:cNvPr id="71" name="Straight Connector 70"/>
          <p:cNvCxnSpPr/>
          <p:nvPr/>
        </p:nvCxnSpPr>
        <p:spPr>
          <a:xfrm flipV="1">
            <a:off x="1200171" y="3352801"/>
            <a:ext cx="4268070" cy="1104762"/>
          </a:xfrm>
          <a:prstGeom prst="line">
            <a:avLst/>
          </a:prstGeom>
          <a:ln>
            <a:solidFill>
              <a:srgbClr val="8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bwMode="auto">
          <a:xfrm>
            <a:off x="3464625" y="2416240"/>
            <a:ext cx="915990" cy="44991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64" name="Date Placeholder 3"/>
          <p:cNvSpPr txBox="1">
            <a:spLocks/>
          </p:cNvSpPr>
          <p:nvPr/>
        </p:nvSpPr>
        <p:spPr>
          <a:xfrm>
            <a:off x="696914" y="292431"/>
            <a:ext cx="1874823" cy="273051"/>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2000" dirty="0" smtClean="0">
                <a:solidFill>
                  <a:schemeClr val="tx1"/>
                </a:solidFill>
              </a:rPr>
              <a:t>November 2015 </a:t>
            </a:r>
            <a:r>
              <a:rPr lang="en-US" sz="2000" dirty="0" smtClean="0"/>
              <a:t>2015</a:t>
            </a:r>
            <a:endParaRPr lang="en-GB" sz="2000" dirty="0"/>
          </a:p>
        </p:txBody>
      </p:sp>
    </p:spTree>
    <p:extLst>
      <p:ext uri="{BB962C8B-B14F-4D97-AF65-F5344CB8AC3E}">
        <p14:creationId xmlns:p14="http://schemas.microsoft.com/office/powerpoint/2010/main" val="530458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for Outdoor LRLP Use Case</a:t>
            </a:r>
            <a:endParaRPr lang="en-US" dirty="0"/>
          </a:p>
        </p:txBody>
      </p:sp>
      <p:sp>
        <p:nvSpPr>
          <p:cNvPr id="3" name="Content Placeholder 2"/>
          <p:cNvSpPr>
            <a:spLocks noGrp="1"/>
          </p:cNvSpPr>
          <p:nvPr>
            <p:ph idx="1"/>
          </p:nvPr>
        </p:nvSpPr>
        <p:spPr>
          <a:xfrm>
            <a:off x="685801" y="1676400"/>
            <a:ext cx="7770813" cy="4113213"/>
          </a:xfrm>
        </p:spPr>
        <p:txBody>
          <a:bodyPr/>
          <a:lstStyle/>
          <a:p>
            <a:pPr>
              <a:buFont typeface="Arial" panose="020B0604020202020204" pitchFamily="34" charset="0"/>
              <a:buChar char="•"/>
            </a:pPr>
            <a:r>
              <a:rPr lang="en-US" sz="1800" dirty="0" smtClean="0"/>
              <a:t>Data transmission rate: </a:t>
            </a:r>
          </a:p>
          <a:p>
            <a:pPr lvl="1">
              <a:buFont typeface="Arial" panose="020B0604020202020204" pitchFamily="34" charset="0"/>
              <a:buChar char="•"/>
            </a:pPr>
            <a:r>
              <a:rPr lang="en-US" sz="1800" b="1" dirty="0" smtClean="0"/>
              <a:t>Sensors to IoT Gateway</a:t>
            </a:r>
            <a:r>
              <a:rPr lang="en-US" sz="1800" dirty="0" smtClean="0"/>
              <a:t>: Up to 512Kbps  </a:t>
            </a:r>
          </a:p>
          <a:p>
            <a:pPr>
              <a:buFont typeface="Arial" panose="020B0604020202020204" pitchFamily="34" charset="0"/>
              <a:buChar char="•"/>
            </a:pPr>
            <a:r>
              <a:rPr lang="en-US" sz="1800" dirty="0" smtClean="0"/>
              <a:t>Transmission range: </a:t>
            </a:r>
          </a:p>
          <a:p>
            <a:pPr lvl="1">
              <a:buFont typeface="Arial" panose="020B0604020202020204" pitchFamily="34" charset="0"/>
              <a:buChar char="•"/>
            </a:pPr>
            <a:r>
              <a:rPr lang="en-US" sz="1800" b="1" dirty="0" smtClean="0"/>
              <a:t>Sensors to IoT </a:t>
            </a:r>
            <a:r>
              <a:rPr lang="en-US" sz="1800" b="1" dirty="0"/>
              <a:t>Gateway</a:t>
            </a:r>
            <a:r>
              <a:rPr lang="en-US" sz="1800" dirty="0"/>
              <a:t>: </a:t>
            </a:r>
            <a:r>
              <a:rPr lang="en-US" sz="1800" dirty="0" smtClean="0"/>
              <a:t>Longer range greater than 500m (</a:t>
            </a:r>
            <a:r>
              <a:rPr lang="en-US" sz="1800" dirty="0" err="1" smtClean="0"/>
              <a:t>LoS</a:t>
            </a:r>
            <a:r>
              <a:rPr lang="en-US" sz="1800" dirty="0" smtClean="0"/>
              <a:t> with foliage loss)</a:t>
            </a:r>
          </a:p>
          <a:p>
            <a:pPr lvl="1">
              <a:buFont typeface="Arial" panose="020B0604020202020204" pitchFamily="34" charset="0"/>
              <a:buChar char="•"/>
            </a:pPr>
            <a:r>
              <a:rPr lang="en-US" sz="1800" dirty="0" smtClean="0"/>
              <a:t>Use case does not dictate star or mesh topology   </a:t>
            </a:r>
            <a:endParaRPr lang="en-US" sz="1800" dirty="0"/>
          </a:p>
          <a:p>
            <a:pPr>
              <a:buFont typeface="Arial" panose="020B0604020202020204" pitchFamily="34" charset="0"/>
              <a:buChar char="•"/>
            </a:pPr>
            <a:r>
              <a:rPr lang="en-US" sz="1800" dirty="0" smtClean="0"/>
              <a:t>Peak power consumption: </a:t>
            </a:r>
            <a:r>
              <a:rPr lang="en-US" sz="1800" b="0" dirty="0" smtClean="0"/>
              <a:t>This metric controls the power consumption during activity periods in specified duty cycle of LRLP operation</a:t>
            </a:r>
          </a:p>
          <a:p>
            <a:pPr>
              <a:buFont typeface="Arial" panose="020B0604020202020204" pitchFamily="34" charset="0"/>
              <a:buChar char="•"/>
            </a:pPr>
            <a:r>
              <a:rPr lang="en-US" sz="1800" dirty="0" smtClean="0"/>
              <a:t>Average current consumption: </a:t>
            </a:r>
            <a:r>
              <a:rPr lang="en-US" sz="1800" b="0" dirty="0" smtClean="0"/>
              <a:t>Battery life time is inversely related to this metric and is measured in mA</a:t>
            </a:r>
          </a:p>
          <a:p>
            <a:pPr marL="457200" lvl="1" indent="0"/>
            <a:endParaRPr lang="en-US" sz="1800" dirty="0" smtClean="0"/>
          </a:p>
          <a:p>
            <a:pPr marL="457200" lvl="1" indent="0"/>
            <a:endParaRPr lang="en-US" sz="1600" dirty="0" smtClean="0"/>
          </a:p>
          <a:p>
            <a:pPr>
              <a:buFont typeface="Arial" panose="020B0604020202020204" pitchFamily="34" charset="0"/>
              <a:buChar char="•"/>
            </a:pPr>
            <a:endParaRPr lang="en-US" dirty="0" smtClean="0"/>
          </a:p>
          <a:p>
            <a:endParaRPr lang="en-US"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11</a:t>
            </a:fld>
            <a:endParaRPr lang="en-GB"/>
          </a:p>
        </p:txBody>
      </p:sp>
      <p:sp>
        <p:nvSpPr>
          <p:cNvPr id="7" name="Footer Placeholder 4"/>
          <p:cNvSpPr>
            <a:spLocks noGrp="1"/>
          </p:cNvSpPr>
          <p:nvPr>
            <p:ph type="ftr" idx="11"/>
          </p:nvPr>
        </p:nvSpPr>
        <p:spPr>
          <a:xfrm>
            <a:off x="5357818" y="6475414"/>
            <a:ext cx="3184520" cy="180975"/>
          </a:xfrm>
        </p:spPr>
        <p:txBody>
          <a:bodyPr/>
          <a:lstStyle/>
          <a:p>
            <a:r>
              <a:rPr lang="en-GB" dirty="0" smtClean="0"/>
              <a:t>Chittabrata Ghosh, Intel</a:t>
            </a:r>
            <a:endParaRPr lang="en-GB" dirty="0"/>
          </a:p>
        </p:txBody>
      </p:sp>
      <p:sp>
        <p:nvSpPr>
          <p:cNvPr id="9" name="Date Placeholder 3"/>
          <p:cNvSpPr>
            <a:spLocks noGrp="1"/>
          </p:cNvSpPr>
          <p:nvPr>
            <p:ph type="dt" idx="10"/>
          </p:nvPr>
        </p:nvSpPr>
        <p:spPr>
          <a:xfrm>
            <a:off x="696914" y="333375"/>
            <a:ext cx="1874823" cy="273051"/>
          </a:xfrm>
        </p:spPr>
        <p:txBody>
          <a:bodyPr/>
          <a:lstStyle/>
          <a:p>
            <a:r>
              <a:rPr lang="en-US" dirty="0" smtClean="0"/>
              <a:t>November 2015</a:t>
            </a:r>
            <a:endParaRPr lang="en-GB" dirty="0"/>
          </a:p>
        </p:txBody>
      </p:sp>
    </p:spTree>
    <p:extLst>
      <p:ext uri="{BB962C8B-B14F-4D97-AF65-F5344CB8AC3E}">
        <p14:creationId xmlns:p14="http://schemas.microsoft.com/office/powerpoint/2010/main" val="1229023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We have </a:t>
            </a:r>
            <a:r>
              <a:rPr lang="en-US" sz="2000" dirty="0" smtClean="0"/>
              <a:t>presented two use cases for LRLP operation with IoT devices </a:t>
            </a:r>
            <a:endParaRPr lang="en-US" sz="2000" dirty="0"/>
          </a:p>
          <a:p>
            <a:pPr lvl="1">
              <a:buFont typeface="Arial" panose="020B0604020202020204" pitchFamily="34" charset="0"/>
              <a:buChar char="•"/>
            </a:pPr>
            <a:r>
              <a:rPr lang="en-US" dirty="0" smtClean="0"/>
              <a:t>Industrial connected worker</a:t>
            </a:r>
          </a:p>
          <a:p>
            <a:pPr lvl="1">
              <a:buFont typeface="Arial" panose="020B0604020202020204" pitchFamily="34" charset="0"/>
              <a:buChar char="•"/>
            </a:pPr>
            <a:r>
              <a:rPr lang="en-US" dirty="0" smtClean="0"/>
              <a:t>Precision Agriculture</a:t>
            </a:r>
          </a:p>
          <a:p>
            <a:pPr>
              <a:buFont typeface="Arial" panose="020B0604020202020204" pitchFamily="34" charset="0"/>
              <a:buChar char="•"/>
            </a:pPr>
            <a:r>
              <a:rPr lang="en-US" sz="2000" dirty="0" smtClean="0"/>
              <a:t>We have also proposed the metrics for indoor and outdoor LRLP use cases</a:t>
            </a:r>
            <a:endParaRPr lang="en-US" sz="2000"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12</a:t>
            </a:fld>
            <a:endParaRPr lang="en-GB"/>
          </a:p>
        </p:txBody>
      </p:sp>
      <p:sp>
        <p:nvSpPr>
          <p:cNvPr id="7" name="Footer Placeholder 4"/>
          <p:cNvSpPr>
            <a:spLocks noGrp="1"/>
          </p:cNvSpPr>
          <p:nvPr>
            <p:ph type="ftr" idx="11"/>
          </p:nvPr>
        </p:nvSpPr>
        <p:spPr>
          <a:xfrm>
            <a:off x="5357818" y="6475414"/>
            <a:ext cx="3184520" cy="180975"/>
          </a:xfrm>
        </p:spPr>
        <p:txBody>
          <a:bodyPr/>
          <a:lstStyle/>
          <a:p>
            <a:r>
              <a:rPr lang="en-GB" dirty="0" smtClean="0"/>
              <a:t>Chittabrata Ghosh, Intel</a:t>
            </a:r>
            <a:endParaRPr lang="en-GB" dirty="0"/>
          </a:p>
        </p:txBody>
      </p:sp>
      <p:sp>
        <p:nvSpPr>
          <p:cNvPr id="9" name="Date Placeholder 3"/>
          <p:cNvSpPr>
            <a:spLocks noGrp="1"/>
          </p:cNvSpPr>
          <p:nvPr>
            <p:ph type="dt" idx="10"/>
          </p:nvPr>
        </p:nvSpPr>
        <p:spPr>
          <a:xfrm>
            <a:off x="696914" y="333375"/>
            <a:ext cx="1874823" cy="273051"/>
          </a:xfrm>
        </p:spPr>
        <p:txBody>
          <a:bodyPr/>
          <a:lstStyle/>
          <a:p>
            <a:r>
              <a:rPr lang="en-US" dirty="0" smtClean="0"/>
              <a:t>November 2015</a:t>
            </a:r>
            <a:endParaRPr lang="en-GB" dirty="0"/>
          </a:p>
        </p:txBody>
      </p:sp>
    </p:spTree>
    <p:extLst>
      <p:ext uri="{BB962C8B-B14F-4D97-AF65-F5344CB8AC3E}">
        <p14:creationId xmlns:p14="http://schemas.microsoft.com/office/powerpoint/2010/main" val="4065631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r>
              <a:rPr lang="en-GB" dirty="0" smtClean="0"/>
              <a:t>[1] IEEE 11-15/0775r1: Integrated Long Range Low Power Operation for IoT</a:t>
            </a:r>
          </a:p>
          <a:p>
            <a:pPr marL="0" indent="0"/>
            <a:endParaRPr lang="en-GB" dirty="0" smtClean="0"/>
          </a:p>
          <a:p>
            <a:pPr>
              <a:buFont typeface="Arial" panose="020B0604020202020204" pitchFamily="34" charset="0"/>
              <a:buChar char="•"/>
            </a:pPr>
            <a:endParaRPr lang="en-GB" dirty="0" smtClean="0"/>
          </a:p>
          <a:p>
            <a:endParaRPr lang="en-GB" dirty="0" smtClean="0"/>
          </a:p>
          <a:p>
            <a:endParaRPr lang="en-US"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13</a:t>
            </a:fld>
            <a:endParaRPr lang="en-GB"/>
          </a:p>
        </p:txBody>
      </p:sp>
      <p:sp>
        <p:nvSpPr>
          <p:cNvPr id="7" name="Footer Placeholder 4"/>
          <p:cNvSpPr>
            <a:spLocks noGrp="1"/>
          </p:cNvSpPr>
          <p:nvPr>
            <p:ph type="ftr" idx="11"/>
          </p:nvPr>
        </p:nvSpPr>
        <p:spPr>
          <a:xfrm>
            <a:off x="5357818" y="6475414"/>
            <a:ext cx="3184520" cy="180975"/>
          </a:xfrm>
        </p:spPr>
        <p:txBody>
          <a:bodyPr/>
          <a:lstStyle/>
          <a:p>
            <a:r>
              <a:rPr lang="en-GB" dirty="0" smtClean="0"/>
              <a:t>Chittabrata Ghosh, Intel</a:t>
            </a:r>
            <a:endParaRPr lang="en-GB" dirty="0"/>
          </a:p>
        </p:txBody>
      </p:sp>
      <p:sp>
        <p:nvSpPr>
          <p:cNvPr id="8" name="Date Placeholder 3"/>
          <p:cNvSpPr>
            <a:spLocks noGrp="1"/>
          </p:cNvSpPr>
          <p:nvPr>
            <p:ph type="dt" idx="10"/>
          </p:nvPr>
        </p:nvSpPr>
        <p:spPr>
          <a:xfrm>
            <a:off x="696914" y="333375"/>
            <a:ext cx="1874823" cy="273051"/>
          </a:xfrm>
        </p:spPr>
        <p:txBody>
          <a:bodyPr/>
          <a:lstStyle/>
          <a:p>
            <a:r>
              <a:rPr lang="en-US" dirty="0" smtClean="0"/>
              <a:t>November 2015</a:t>
            </a:r>
            <a:endParaRPr lang="en-GB" dirty="0"/>
          </a:p>
        </p:txBody>
      </p:sp>
    </p:spTree>
    <p:extLst>
      <p:ext uri="{BB962C8B-B14F-4D97-AF65-F5344CB8AC3E}">
        <p14:creationId xmlns:p14="http://schemas.microsoft.com/office/powerpoint/2010/main" val="75372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this Contribution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Introduction to LRLP</a:t>
            </a:r>
          </a:p>
          <a:p>
            <a:pPr>
              <a:buFont typeface="Arial" panose="020B0604020202020204" pitchFamily="34" charset="0"/>
              <a:buChar char="•"/>
            </a:pPr>
            <a:r>
              <a:rPr lang="en-US" dirty="0" smtClean="0"/>
              <a:t>Indoor Use Case: Industrial connected worker</a:t>
            </a:r>
          </a:p>
          <a:p>
            <a:pPr>
              <a:buFont typeface="Arial" panose="020B0604020202020204" pitchFamily="34" charset="0"/>
              <a:buChar char="•"/>
            </a:pPr>
            <a:r>
              <a:rPr lang="en-US" dirty="0" smtClean="0"/>
              <a:t>Outdoor Use Case: Precision Agriculture</a:t>
            </a:r>
          </a:p>
          <a:p>
            <a:pPr>
              <a:buFont typeface="Arial" panose="020B0604020202020204" pitchFamily="34" charset="0"/>
              <a:buChar char="•"/>
            </a:pPr>
            <a:r>
              <a:rPr lang="en-US" dirty="0"/>
              <a:t>Metrics for LRLP</a:t>
            </a:r>
          </a:p>
          <a:p>
            <a:pPr marL="0" indent="0"/>
            <a:endParaRPr lang="en-US"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a:t>
            </a:fld>
            <a:endParaRPr lang="en-GB"/>
          </a:p>
        </p:txBody>
      </p:sp>
      <p:sp>
        <p:nvSpPr>
          <p:cNvPr id="8" name="Footer Placeholder 4"/>
          <p:cNvSpPr>
            <a:spLocks noGrp="1"/>
          </p:cNvSpPr>
          <p:nvPr>
            <p:ph type="ftr" idx="11"/>
          </p:nvPr>
        </p:nvSpPr>
        <p:spPr>
          <a:xfrm>
            <a:off x="5357818" y="6475414"/>
            <a:ext cx="3184520" cy="180975"/>
          </a:xfrm>
        </p:spPr>
        <p:txBody>
          <a:bodyPr/>
          <a:lstStyle/>
          <a:p>
            <a:r>
              <a:rPr lang="en-GB" dirty="0" smtClean="0"/>
              <a:t>Chittabrata Ghosh, Intel</a:t>
            </a:r>
            <a:endParaRPr lang="en-GB" dirty="0"/>
          </a:p>
        </p:txBody>
      </p:sp>
      <p:sp>
        <p:nvSpPr>
          <p:cNvPr id="9" name="Date Placeholder 3"/>
          <p:cNvSpPr>
            <a:spLocks noGrp="1"/>
          </p:cNvSpPr>
          <p:nvPr>
            <p:ph type="dt" idx="10"/>
          </p:nvPr>
        </p:nvSpPr>
        <p:spPr>
          <a:xfrm>
            <a:off x="696914" y="304800"/>
            <a:ext cx="1874823" cy="273051"/>
          </a:xfrm>
        </p:spPr>
        <p:txBody>
          <a:bodyPr/>
          <a:lstStyle/>
          <a:p>
            <a:r>
              <a:rPr lang="en-US" dirty="0" smtClean="0"/>
              <a:t>November 2015</a:t>
            </a:r>
            <a:endParaRPr lang="en-GB" dirty="0"/>
          </a:p>
        </p:txBody>
      </p:sp>
    </p:spTree>
    <p:extLst>
      <p:ext uri="{BB962C8B-B14F-4D97-AF65-F5344CB8AC3E}">
        <p14:creationId xmlns:p14="http://schemas.microsoft.com/office/powerpoint/2010/main" val="2275974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33400"/>
            <a:ext cx="7770813" cy="1065213"/>
          </a:xfrm>
        </p:spPr>
        <p:txBody>
          <a:bodyPr/>
          <a:lstStyle/>
          <a:p>
            <a:r>
              <a:rPr lang="en-US" dirty="0" smtClean="0"/>
              <a:t>Long Range Low Power Operation</a:t>
            </a:r>
            <a:endParaRPr lang="en-US" dirty="0"/>
          </a:p>
        </p:txBody>
      </p:sp>
      <p:sp>
        <p:nvSpPr>
          <p:cNvPr id="3" name="Content Placeholder 2"/>
          <p:cNvSpPr>
            <a:spLocks noGrp="1"/>
          </p:cNvSpPr>
          <p:nvPr>
            <p:ph idx="1"/>
          </p:nvPr>
        </p:nvSpPr>
        <p:spPr>
          <a:xfrm>
            <a:off x="696914" y="1751013"/>
            <a:ext cx="7770813" cy="4113213"/>
          </a:xfrm>
        </p:spPr>
        <p:txBody>
          <a:bodyPr/>
          <a:lstStyle/>
          <a:p>
            <a:pPr>
              <a:spcBef>
                <a:spcPts val="1200"/>
              </a:spcBef>
              <a:buFont typeface="Arial" panose="020B0604020202020204" pitchFamily="34" charset="0"/>
              <a:buChar char="•"/>
            </a:pPr>
            <a:r>
              <a:rPr lang="en-US" sz="1400" dirty="0"/>
              <a:t>Longer Range operation</a:t>
            </a:r>
          </a:p>
          <a:p>
            <a:pPr lvl="1">
              <a:spcBef>
                <a:spcPts val="1200"/>
              </a:spcBef>
              <a:buFont typeface="Arial" panose="020B0604020202020204" pitchFamily="34" charset="0"/>
              <a:buChar char="•"/>
            </a:pPr>
            <a:r>
              <a:rPr lang="en-US" sz="1400" dirty="0"/>
              <a:t>In mainstream 802.11</a:t>
            </a:r>
          </a:p>
          <a:p>
            <a:pPr>
              <a:spcBef>
                <a:spcPts val="1200"/>
              </a:spcBef>
              <a:buFont typeface="Arial" panose="020B0604020202020204" pitchFamily="34" charset="0"/>
              <a:buChar char="•"/>
            </a:pPr>
            <a:r>
              <a:rPr lang="en-US" sz="1400" dirty="0"/>
              <a:t>Lower Power operation</a:t>
            </a:r>
          </a:p>
          <a:p>
            <a:pPr lvl="1">
              <a:spcBef>
                <a:spcPts val="1200"/>
              </a:spcBef>
              <a:buFont typeface="Arial" panose="020B0604020202020204" pitchFamily="34" charset="0"/>
              <a:buChar char="•"/>
            </a:pPr>
            <a:r>
              <a:rPr lang="en-US" sz="1400" dirty="0"/>
              <a:t>Enable battery powered IoT</a:t>
            </a:r>
          </a:p>
          <a:p>
            <a:pPr>
              <a:spcBef>
                <a:spcPts val="1200"/>
              </a:spcBef>
              <a:buFont typeface="Arial" panose="020B0604020202020204" pitchFamily="34" charset="0"/>
              <a:buChar char="•"/>
            </a:pPr>
            <a:r>
              <a:rPr lang="en-US" sz="1400" dirty="0"/>
              <a:t>Integrated with mainstream networks</a:t>
            </a:r>
          </a:p>
          <a:p>
            <a:pPr lvl="1">
              <a:spcBef>
                <a:spcPts val="1200"/>
              </a:spcBef>
              <a:buFont typeface="Arial" panose="020B0604020202020204" pitchFamily="34" charset="0"/>
              <a:buChar char="•"/>
            </a:pPr>
            <a:r>
              <a:rPr lang="en-US" sz="1400" dirty="0"/>
              <a:t>Interoperable in mixed BSS case</a:t>
            </a:r>
          </a:p>
          <a:p>
            <a:pPr>
              <a:spcBef>
                <a:spcPts val="1200"/>
              </a:spcBef>
              <a:buFont typeface="Arial" panose="020B0604020202020204" pitchFamily="34" charset="0"/>
              <a:buChar char="•"/>
            </a:pPr>
            <a:r>
              <a:rPr lang="en-US" sz="1400" dirty="0"/>
              <a:t>Integrated with mainstream products</a:t>
            </a:r>
          </a:p>
          <a:p>
            <a:pPr lvl="1">
              <a:spcBef>
                <a:spcPts val="1200"/>
              </a:spcBef>
              <a:buFont typeface="Arial" panose="020B0604020202020204" pitchFamily="34" charset="0"/>
              <a:buChar char="•"/>
            </a:pPr>
            <a:r>
              <a:rPr lang="en-US" sz="1400" dirty="0"/>
              <a:t>Negligible incremental cost for implementation at an AP</a:t>
            </a:r>
          </a:p>
          <a:p>
            <a:pPr lvl="1">
              <a:spcBef>
                <a:spcPts val="1200"/>
              </a:spcBef>
              <a:buFont typeface="Arial" panose="020B0604020202020204" pitchFamily="34" charset="0"/>
              <a:buChar char="•"/>
            </a:pPr>
            <a:r>
              <a:rPr lang="en-US" sz="1400" dirty="0"/>
              <a:t>Acceptable to have a specialized low-cost silicon for LRLP STA, but the AP should be based on standard silicon.</a:t>
            </a:r>
          </a:p>
          <a:p>
            <a:pPr>
              <a:spcBef>
                <a:spcPts val="1200"/>
              </a:spcBef>
              <a:buFont typeface="Arial" panose="020B0604020202020204" pitchFamily="34" charset="0"/>
              <a:buChar char="•"/>
            </a:pPr>
            <a:r>
              <a:rPr lang="en-US" sz="1400" dirty="0"/>
              <a:t>Intended for M2M – managed impact on existing </a:t>
            </a:r>
            <a:r>
              <a:rPr lang="en-US" sz="1400" dirty="0" smtClean="0"/>
              <a:t>network</a:t>
            </a:r>
            <a:endParaRPr lang="en-US" sz="1400" dirty="0"/>
          </a:p>
          <a:p>
            <a:pPr lvl="1">
              <a:spcBef>
                <a:spcPts val="1200"/>
              </a:spcBef>
              <a:buFont typeface="Arial" panose="020B0604020202020204" pitchFamily="34" charset="0"/>
              <a:buChar char="•"/>
            </a:pPr>
            <a:r>
              <a:rPr lang="en-US" sz="1400" dirty="0"/>
              <a:t>Medium Occupancy Limit, average occupancy limit</a:t>
            </a:r>
          </a:p>
          <a:p>
            <a:pPr lvl="1">
              <a:spcBef>
                <a:spcPts val="1200"/>
              </a:spcBef>
              <a:buFont typeface="Arial" panose="020B0604020202020204" pitchFamily="34" charset="0"/>
              <a:buChar char="•"/>
            </a:pPr>
            <a:r>
              <a:rPr lang="en-US" sz="1400" dirty="0"/>
              <a:t>Other mechanisms as appropriate</a:t>
            </a:r>
          </a:p>
          <a:p>
            <a:endParaRPr lang="en-US" sz="1400" dirty="0"/>
          </a:p>
        </p:txBody>
      </p:sp>
      <p:sp>
        <p:nvSpPr>
          <p:cNvPr id="6" name="Slide Number Placeholder 5"/>
          <p:cNvSpPr>
            <a:spLocks noGrp="1"/>
          </p:cNvSpPr>
          <p:nvPr>
            <p:ph type="sldNum" idx="12"/>
          </p:nvPr>
        </p:nvSpPr>
        <p:spPr/>
        <p:txBody>
          <a:bodyPr/>
          <a:lstStyle/>
          <a:p>
            <a:r>
              <a:rPr lang="en-GB" dirty="0" smtClean="0"/>
              <a:t>Slide </a:t>
            </a:r>
            <a:fld id="{D09C756B-EB39-4236-ADBB-73052B179AE4}" type="slidenum">
              <a:rPr lang="en-GB" smtClean="0"/>
              <a:pPr/>
              <a:t>3</a:t>
            </a:fld>
            <a:endParaRPr lang="en-GB" dirty="0"/>
          </a:p>
        </p:txBody>
      </p:sp>
      <p:sp>
        <p:nvSpPr>
          <p:cNvPr id="8" name="Footer Placeholder 4"/>
          <p:cNvSpPr>
            <a:spLocks noGrp="1"/>
          </p:cNvSpPr>
          <p:nvPr>
            <p:ph type="ftr" idx="11"/>
          </p:nvPr>
        </p:nvSpPr>
        <p:spPr>
          <a:xfrm>
            <a:off x="5357818" y="6475414"/>
            <a:ext cx="3184520" cy="180975"/>
          </a:xfrm>
        </p:spPr>
        <p:txBody>
          <a:bodyPr/>
          <a:lstStyle/>
          <a:p>
            <a:r>
              <a:rPr lang="en-GB" dirty="0" smtClean="0"/>
              <a:t>Chittabrata Ghosh, Intel</a:t>
            </a:r>
            <a:endParaRPr lang="en-GB" dirty="0"/>
          </a:p>
        </p:txBody>
      </p:sp>
      <p:sp>
        <p:nvSpPr>
          <p:cNvPr id="9" name="Date Placeholder 3"/>
          <p:cNvSpPr>
            <a:spLocks noGrp="1"/>
          </p:cNvSpPr>
          <p:nvPr>
            <p:ph type="dt" idx="10"/>
          </p:nvPr>
        </p:nvSpPr>
        <p:spPr>
          <a:xfrm>
            <a:off x="696914" y="333375"/>
            <a:ext cx="1874823" cy="273051"/>
          </a:xfrm>
        </p:spPr>
        <p:txBody>
          <a:bodyPr/>
          <a:lstStyle/>
          <a:p>
            <a:r>
              <a:rPr lang="en-US" dirty="0" smtClean="0"/>
              <a:t>November 2015</a:t>
            </a:r>
            <a:endParaRPr lang="en-GB" dirty="0"/>
          </a:p>
        </p:txBody>
      </p:sp>
    </p:spTree>
    <p:extLst>
      <p:ext uri="{BB962C8B-B14F-4D97-AF65-F5344CB8AC3E}">
        <p14:creationId xmlns:p14="http://schemas.microsoft.com/office/powerpoint/2010/main" val="3459408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Indoor Use Case: </a:t>
            </a:r>
            <a:r>
              <a:rPr lang="en-US" dirty="0" smtClean="0"/>
              <a:t>Industrial Connected Worker</a:t>
            </a:r>
            <a:endParaRPr lang="en-US" b="1"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1800" dirty="0" smtClean="0"/>
              <a:t>Wireless Sensors and Mobile Hub (MH): </a:t>
            </a:r>
            <a:r>
              <a:rPr lang="en-US" sz="1800" b="0" dirty="0" smtClean="0"/>
              <a:t>Sensor instruments (for gesture, activity detection, gas level sensing, etc.) are clip-on Wi-Fi devices worn by an industrial worker that monitor the environment within an industrial floor and communicate LRLP metrics to his MH. The MH is a Wi-Fi device capable of sensor data fusion and equipped with GPS, indoor positioning, audio, and wireless charging</a:t>
            </a:r>
          </a:p>
          <a:p>
            <a:pPr>
              <a:buFont typeface="Arial" panose="020B0604020202020204" pitchFamily="34" charset="0"/>
              <a:buChar char="•"/>
            </a:pPr>
            <a:r>
              <a:rPr lang="en-US" sz="1800" dirty="0" smtClean="0"/>
              <a:t>Environment: </a:t>
            </a:r>
            <a:r>
              <a:rPr lang="en-US" sz="1800" b="0" dirty="0" smtClean="0"/>
              <a:t>The workers in an industrial have Wi-Fi devices (for example, Wi-Fi helmet camera) with embedded sensors for environment monitoring. These sensors exchange packets with the MH in pre-defined intervals. Multiple MHs communicate with an IoT Gateway over Wi-Fi links for local (internal) processing and upload aggregated data based on LRLP metrics to the remote server or Cloud. Surveillance of indoor environment within the industrial floor is achieved through a portal.</a:t>
            </a:r>
          </a:p>
          <a:p>
            <a:pPr marL="0" indent="0"/>
            <a:endParaRPr lang="en-US" sz="1800" b="0" dirty="0" smtClean="0"/>
          </a:p>
        </p:txBody>
      </p:sp>
      <p:sp>
        <p:nvSpPr>
          <p:cNvPr id="4" name="Footer Placeholder 4"/>
          <p:cNvSpPr>
            <a:spLocks noGrp="1"/>
          </p:cNvSpPr>
          <p:nvPr>
            <p:ph type="ftr" idx="11"/>
          </p:nvPr>
        </p:nvSpPr>
        <p:spPr>
          <a:xfrm>
            <a:off x="5357818" y="6475414"/>
            <a:ext cx="3184520" cy="180975"/>
          </a:xfrm>
        </p:spPr>
        <p:txBody>
          <a:bodyPr/>
          <a:lstStyle/>
          <a:p>
            <a:r>
              <a:rPr lang="en-GB" dirty="0" smtClean="0"/>
              <a:t>Chittabrata Ghosh, Intel</a:t>
            </a:r>
            <a:endParaRPr lang="en-GB" dirty="0"/>
          </a:p>
        </p:txBody>
      </p:sp>
      <p:sp>
        <p:nvSpPr>
          <p:cNvPr id="6" name="Date Placeholder 3"/>
          <p:cNvSpPr>
            <a:spLocks noGrp="1"/>
          </p:cNvSpPr>
          <p:nvPr>
            <p:ph type="dt" idx="10"/>
          </p:nvPr>
        </p:nvSpPr>
        <p:spPr>
          <a:xfrm>
            <a:off x="696914" y="333375"/>
            <a:ext cx="1874823" cy="273051"/>
          </a:xfrm>
        </p:spPr>
        <p:txBody>
          <a:bodyPr/>
          <a:lstStyle/>
          <a:p>
            <a:r>
              <a:rPr lang="en-US" dirty="0" smtClean="0"/>
              <a:t>November 2015</a:t>
            </a:r>
            <a:endParaRPr lang="en-GB" dirty="0"/>
          </a:p>
        </p:txBody>
      </p:sp>
      <p:sp>
        <p:nvSpPr>
          <p:cNvPr id="7" name="Slide Number Placeholder 5"/>
          <p:cNvSpPr>
            <a:spLocks noGrp="1"/>
          </p:cNvSpPr>
          <p:nvPr>
            <p:ph type="sldNum" idx="12"/>
          </p:nvPr>
        </p:nvSpPr>
        <p:spPr>
          <a:xfrm>
            <a:off x="4344990" y="6475414"/>
            <a:ext cx="528637" cy="363537"/>
          </a:xfrm>
        </p:spPr>
        <p:txBody>
          <a:bodyPr/>
          <a:lstStyle/>
          <a:p>
            <a:r>
              <a:rPr lang="en-GB" dirty="0" smtClean="0"/>
              <a:t>Slide </a:t>
            </a:r>
            <a:r>
              <a:rPr lang="en-GB" dirty="0"/>
              <a:t>4</a:t>
            </a:r>
          </a:p>
        </p:txBody>
      </p:sp>
    </p:spTree>
    <p:extLst>
      <p:ext uri="{BB962C8B-B14F-4D97-AF65-F5344CB8AC3E}">
        <p14:creationId xmlns:p14="http://schemas.microsoft.com/office/powerpoint/2010/main" val="2565371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Details</a:t>
            </a:r>
            <a:endParaRPr lang="en-US" dirty="0"/>
          </a:p>
        </p:txBody>
      </p:sp>
      <p:sp>
        <p:nvSpPr>
          <p:cNvPr id="3" name="Content Placeholder 2"/>
          <p:cNvSpPr>
            <a:spLocks noGrp="1"/>
          </p:cNvSpPr>
          <p:nvPr>
            <p:ph idx="1"/>
          </p:nvPr>
        </p:nvSpPr>
        <p:spPr/>
        <p:txBody>
          <a:bodyPr/>
          <a:lstStyle/>
          <a:p>
            <a:pPr marL="914400" lvl="1" indent="-457200">
              <a:buFont typeface="+mj-lt"/>
              <a:buAutoNum type="arabicPeriod"/>
            </a:pPr>
            <a:r>
              <a:rPr lang="en-US" sz="1800" dirty="0" smtClean="0"/>
              <a:t>Metrics </a:t>
            </a:r>
            <a:r>
              <a:rPr lang="en-US" sz="1800" dirty="0"/>
              <a:t>of interest near a heating assembly unit is reported by various sensors worn by a connected worker in periodic intervals to his MH.</a:t>
            </a:r>
          </a:p>
          <a:p>
            <a:pPr marL="914400" lvl="1" indent="-457200">
              <a:buFont typeface="+mj-lt"/>
              <a:buAutoNum type="arabicPeriod"/>
            </a:pPr>
            <a:r>
              <a:rPr lang="en-US" sz="1800" dirty="0"/>
              <a:t>The MH aggregates data from the various sensors and stores for local processing.</a:t>
            </a:r>
          </a:p>
          <a:p>
            <a:pPr marL="914400" lvl="1" indent="-457200">
              <a:buFont typeface="+mj-lt"/>
              <a:buAutoNum type="arabicPeriod"/>
            </a:pPr>
            <a:r>
              <a:rPr lang="en-US" sz="1800" dirty="0"/>
              <a:t>Aggregated data is communicated by each worker through his MH to the Cloud for visualization and potential alerts  for the remote manager accessible via the portal</a:t>
            </a:r>
          </a:p>
          <a:p>
            <a:pPr marL="914400" lvl="1" indent="-457200">
              <a:buFont typeface="+mj-lt"/>
              <a:buAutoNum type="arabicPeriod"/>
            </a:pPr>
            <a:r>
              <a:rPr lang="en-US" sz="1800" dirty="0"/>
              <a:t>A threshold (dynamic) is set at the MH for each of the operating metrics (internal temperature, gas level, or lack of air in tank) for data analytics  </a:t>
            </a:r>
          </a:p>
          <a:p>
            <a:pPr marL="914400" lvl="1" indent="-457200">
              <a:buFont typeface="+mj-lt"/>
              <a:buAutoNum type="arabicPeriod"/>
            </a:pPr>
            <a:r>
              <a:rPr lang="en-US" sz="1800" dirty="0"/>
              <a:t>If a threshold value is reached based on data processing, the MH sends an alarm to the worker with suggestive actions </a:t>
            </a:r>
          </a:p>
          <a:p>
            <a:endParaRPr lang="en-US" sz="1800"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5</a:t>
            </a:fld>
            <a:endParaRPr lang="en-GB"/>
          </a:p>
        </p:txBody>
      </p:sp>
      <p:sp>
        <p:nvSpPr>
          <p:cNvPr id="7" name="Date Placeholder 3"/>
          <p:cNvSpPr>
            <a:spLocks noGrp="1"/>
          </p:cNvSpPr>
          <p:nvPr>
            <p:ph type="dt" idx="10"/>
          </p:nvPr>
        </p:nvSpPr>
        <p:spPr>
          <a:xfrm>
            <a:off x="696914" y="333375"/>
            <a:ext cx="1874823" cy="273051"/>
          </a:xfrm>
        </p:spPr>
        <p:txBody>
          <a:bodyPr/>
          <a:lstStyle/>
          <a:p>
            <a:r>
              <a:rPr lang="en-US" dirty="0" smtClean="0"/>
              <a:t>November 2015</a:t>
            </a:r>
            <a:endParaRPr lang="en-GB" dirty="0"/>
          </a:p>
        </p:txBody>
      </p:sp>
      <p:sp>
        <p:nvSpPr>
          <p:cNvPr id="8" name="Footer Placeholder 4"/>
          <p:cNvSpPr>
            <a:spLocks noGrp="1"/>
          </p:cNvSpPr>
          <p:nvPr>
            <p:ph type="ftr" idx="11"/>
          </p:nvPr>
        </p:nvSpPr>
        <p:spPr>
          <a:xfrm>
            <a:off x="5357818" y="6475414"/>
            <a:ext cx="3184520" cy="180975"/>
          </a:xfrm>
        </p:spPr>
        <p:txBody>
          <a:bodyPr/>
          <a:lstStyle/>
          <a:p>
            <a:r>
              <a:rPr lang="en-GB" dirty="0" smtClean="0"/>
              <a:t>Chittabrata Ghosh, Intel</a:t>
            </a:r>
            <a:endParaRPr lang="en-GB" dirty="0"/>
          </a:p>
        </p:txBody>
      </p:sp>
    </p:spTree>
    <p:extLst>
      <p:ext uri="{BB962C8B-B14F-4D97-AF65-F5344CB8AC3E}">
        <p14:creationId xmlns:p14="http://schemas.microsoft.com/office/powerpoint/2010/main" val="1348355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4014837" y="3230936"/>
            <a:ext cx="2119606" cy="137608"/>
          </a:xfrm>
          <a:custGeom>
            <a:avLst/>
            <a:gdLst>
              <a:gd name="connsiteX0" fmla="*/ 0 w 3894667"/>
              <a:gd name="connsiteY0" fmla="*/ 1186681 h 1389881"/>
              <a:gd name="connsiteX1" fmla="*/ 2032000 w 3894667"/>
              <a:gd name="connsiteY1" fmla="*/ 1348 h 1389881"/>
              <a:gd name="connsiteX2" fmla="*/ 3894667 w 3894667"/>
              <a:gd name="connsiteY2" fmla="*/ 1389881 h 1389881"/>
            </a:gdLst>
            <a:ahLst/>
            <a:cxnLst>
              <a:cxn ang="0">
                <a:pos x="connsiteX0" y="connsiteY0"/>
              </a:cxn>
              <a:cxn ang="0">
                <a:pos x="connsiteX1" y="connsiteY1"/>
              </a:cxn>
              <a:cxn ang="0">
                <a:pos x="connsiteX2" y="connsiteY2"/>
              </a:cxn>
            </a:cxnLst>
            <a:rect l="l" t="t" r="r" b="b"/>
            <a:pathLst>
              <a:path w="3894667" h="1389881">
                <a:moveTo>
                  <a:pt x="0" y="1186681"/>
                </a:moveTo>
                <a:cubicBezTo>
                  <a:pt x="691444" y="577081"/>
                  <a:pt x="1382889" y="-32519"/>
                  <a:pt x="2032000" y="1348"/>
                </a:cubicBezTo>
                <a:cubicBezTo>
                  <a:pt x="2681111" y="35215"/>
                  <a:pt x="3894667" y="1389881"/>
                  <a:pt x="3894667" y="1389881"/>
                </a:cubicBezTo>
              </a:path>
            </a:pathLst>
          </a:custGeom>
          <a:ln w="38100">
            <a:solidFill>
              <a:schemeClr val="tx1"/>
            </a:solidFill>
            <a:prstDash val="sysDot"/>
            <a:headEnd type="triangle"/>
            <a:tailEnd type="triangle"/>
          </a:ln>
        </p:spPr>
        <p:txBody>
          <a:bodyPr vert="horz" wrap="square" lIns="38548" tIns="19275" rIns="38548" bIns="19275" numCol="1" rtlCol="0" anchor="t" anchorCtr="1" compatLnSpc="1">
            <a:prstTxWarp prst="textNoShape">
              <a:avLst/>
            </a:prstTxWarp>
            <a:spAutoFit/>
          </a:bodyPr>
          <a:lstStyle/>
          <a:p>
            <a:pPr defTabSz="385763">
              <a:lnSpc>
                <a:spcPct val="95000"/>
              </a:lnSpc>
              <a:spcBef>
                <a:spcPct val="30000"/>
              </a:spcBef>
              <a:buClr>
                <a:schemeClr val="tx1"/>
              </a:buClr>
            </a:pPr>
            <a:endParaRPr lang="en-US" sz="675" dirty="0">
              <a:solidFill>
                <a:srgbClr val="FFFFFF"/>
              </a:solidFill>
              <a:effectLst>
                <a:outerShdw blurRad="38100" dist="38100" dir="2700000" algn="tl">
                  <a:srgbClr val="000000">
                    <a:alpha val="43137"/>
                  </a:srgbClr>
                </a:outerShdw>
              </a:effectLst>
              <a:cs typeface="Arial" pitchFamily="34" charset="0"/>
            </a:endParaRPr>
          </a:p>
        </p:txBody>
      </p:sp>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738949">
            <a:off x="2477993" y="2669378"/>
            <a:ext cx="1121130" cy="209148"/>
          </a:xfrm>
          <a:prstGeom prst="rect">
            <a:avLst/>
          </a:prstGeom>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58363">
            <a:off x="2327984" y="3038078"/>
            <a:ext cx="1121130" cy="209148"/>
          </a:xfrm>
          <a:prstGeom prst="rect">
            <a:avLst/>
          </a:prstGeom>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65434">
            <a:off x="2283410" y="3489310"/>
            <a:ext cx="1121130" cy="209148"/>
          </a:xfrm>
          <a:prstGeom prst="rect">
            <a:avLst/>
          </a:prstGeom>
        </p:spPr>
      </p:pic>
      <p:sp>
        <p:nvSpPr>
          <p:cNvPr id="18" name="Title 17"/>
          <p:cNvSpPr>
            <a:spLocks noGrp="1"/>
          </p:cNvSpPr>
          <p:nvPr>
            <p:ph type="title"/>
          </p:nvPr>
        </p:nvSpPr>
        <p:spPr>
          <a:xfrm>
            <a:off x="458788" y="579120"/>
            <a:ext cx="8228012" cy="868680"/>
          </a:xfrm>
        </p:spPr>
        <p:txBody>
          <a:bodyPr/>
          <a:lstStyle/>
          <a:p>
            <a:r>
              <a:rPr lang="en-US" dirty="0" smtClean="0"/>
              <a:t>Industrial Connected </a:t>
            </a:r>
            <a:r>
              <a:rPr lang="en-US" dirty="0"/>
              <a:t>Worker</a:t>
            </a:r>
          </a:p>
        </p:txBody>
      </p:sp>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169210" y="4297004"/>
            <a:ext cx="938466" cy="484874"/>
          </a:xfrm>
          <a:prstGeom prst="rect">
            <a:avLst/>
          </a:prstGeom>
        </p:spPr>
      </p:pic>
      <p:grpSp>
        <p:nvGrpSpPr>
          <p:cNvPr id="4" name="Group 34"/>
          <p:cNvGrpSpPr/>
          <p:nvPr/>
        </p:nvGrpSpPr>
        <p:grpSpPr>
          <a:xfrm>
            <a:off x="5903207" y="3029125"/>
            <a:ext cx="1669949" cy="794589"/>
            <a:chOff x="5063551" y="3809637"/>
            <a:chExt cx="4491953" cy="2258950"/>
          </a:xfrm>
        </p:grpSpPr>
        <p:grpSp>
          <p:nvGrpSpPr>
            <p:cNvPr id="5" name="Group 25"/>
            <p:cNvGrpSpPr/>
            <p:nvPr/>
          </p:nvGrpSpPr>
          <p:grpSpPr>
            <a:xfrm>
              <a:off x="6357163" y="3839815"/>
              <a:ext cx="3198341" cy="2228772"/>
              <a:chOff x="10893137" y="1205729"/>
              <a:chExt cx="3853247" cy="2685143"/>
            </a:xfrm>
          </p:grpSpPr>
          <p:pic>
            <p:nvPicPr>
              <p:cNvPr id="9" name="Picture 8" descr="server2.png"/>
              <p:cNvPicPr>
                <a:picLocks noChangeAspect="1"/>
              </p:cNvPicPr>
              <p:nvPr/>
            </p:nvPicPr>
            <p:blipFill>
              <a:blip r:embed="rId4" cstate="print"/>
              <a:stretch>
                <a:fillRect/>
              </a:stretch>
            </p:blipFill>
            <p:spPr>
              <a:xfrm>
                <a:off x="11826676" y="1205729"/>
                <a:ext cx="1925134" cy="1443850"/>
              </a:xfrm>
              <a:prstGeom prst="rect">
                <a:avLst/>
              </a:prstGeom>
            </p:spPr>
          </p:pic>
          <p:pic>
            <p:nvPicPr>
              <p:cNvPr id="10" name="Picture 9" descr="Clouds.png"/>
              <p:cNvPicPr>
                <a:picLocks noChangeAspect="1"/>
              </p:cNvPicPr>
              <p:nvPr/>
            </p:nvPicPr>
            <p:blipFill>
              <a:blip r:embed="rId5" cstate="print"/>
              <a:srcRect r="3555"/>
              <a:stretch>
                <a:fillRect/>
              </a:stretch>
            </p:blipFill>
            <p:spPr>
              <a:xfrm>
                <a:off x="10893137" y="2114750"/>
                <a:ext cx="3853247" cy="1776122"/>
              </a:xfrm>
              <a:prstGeom prst="rect">
                <a:avLst/>
              </a:prstGeom>
            </p:spPr>
          </p:pic>
        </p:grpSp>
        <p:grpSp>
          <p:nvGrpSpPr>
            <p:cNvPr id="6" name="Group 28"/>
            <p:cNvGrpSpPr/>
            <p:nvPr/>
          </p:nvGrpSpPr>
          <p:grpSpPr>
            <a:xfrm>
              <a:off x="5063551" y="3809637"/>
              <a:ext cx="3247766" cy="2190727"/>
              <a:chOff x="5858682" y="1383958"/>
              <a:chExt cx="3247766" cy="2190726"/>
            </a:xfrm>
          </p:grpSpPr>
          <p:pic>
            <p:nvPicPr>
              <p:cNvPr id="7" name="Picture 6" descr="server1.png"/>
              <p:cNvPicPr>
                <a:picLocks noChangeAspect="1"/>
              </p:cNvPicPr>
              <p:nvPr/>
            </p:nvPicPr>
            <p:blipFill>
              <a:blip r:embed="rId6" cstate="print"/>
              <a:stretch>
                <a:fillRect/>
              </a:stretch>
            </p:blipFill>
            <p:spPr>
              <a:xfrm>
                <a:off x="6902175" y="1383958"/>
                <a:ext cx="1749731" cy="1314132"/>
              </a:xfrm>
              <a:prstGeom prst="rect">
                <a:avLst/>
              </a:prstGeom>
            </p:spPr>
          </p:pic>
          <p:pic>
            <p:nvPicPr>
              <p:cNvPr id="8" name="Picture 7" descr="Clouds.png"/>
              <p:cNvPicPr>
                <a:picLocks noChangeAspect="1"/>
              </p:cNvPicPr>
              <p:nvPr/>
            </p:nvPicPr>
            <p:blipFill>
              <a:blip r:embed="rId5" cstate="print"/>
              <a:srcRect r="3555"/>
              <a:stretch>
                <a:fillRect/>
              </a:stretch>
            </p:blipFill>
            <p:spPr>
              <a:xfrm>
                <a:off x="5858682" y="2077656"/>
                <a:ext cx="3247766" cy="1497028"/>
              </a:xfrm>
              <a:prstGeom prst="rect">
                <a:avLst/>
              </a:prstGeom>
            </p:spPr>
          </p:pic>
        </p:grpSp>
      </p:grpSp>
      <p:sp>
        <p:nvSpPr>
          <p:cNvPr id="11" name="TextBox 10"/>
          <p:cNvSpPr txBox="1"/>
          <p:nvPr/>
        </p:nvSpPr>
        <p:spPr>
          <a:xfrm>
            <a:off x="6452458" y="2741868"/>
            <a:ext cx="561371" cy="276999"/>
          </a:xfrm>
          <a:prstGeom prst="rect">
            <a:avLst/>
          </a:prstGeom>
          <a:noFill/>
          <a:ln>
            <a:noFill/>
          </a:ln>
        </p:spPr>
        <p:txBody>
          <a:bodyPr wrap="none" rtlCol="0">
            <a:spAutoFit/>
          </a:bodyPr>
          <a:lstStyle/>
          <a:p>
            <a:pPr algn="ctr"/>
            <a:r>
              <a:rPr lang="en-US" sz="1200" dirty="0">
                <a:solidFill>
                  <a:schemeClr val="tx1"/>
                </a:solidFill>
                <a:cs typeface="Neo Sans Intel"/>
              </a:rPr>
              <a:t>Cloud</a:t>
            </a:r>
            <a:endParaRPr lang="en-US" sz="1600" dirty="0">
              <a:solidFill>
                <a:schemeClr val="tx1"/>
              </a:solidFill>
              <a:cs typeface="Neo Sans Intel"/>
            </a:endParaRPr>
          </a:p>
        </p:txBody>
      </p:sp>
      <p:sp>
        <p:nvSpPr>
          <p:cNvPr id="12" name="Freeform 11"/>
          <p:cNvSpPr/>
          <p:nvPr/>
        </p:nvSpPr>
        <p:spPr>
          <a:xfrm rot="9337269">
            <a:off x="5198242" y="4075410"/>
            <a:ext cx="1670471" cy="137608"/>
          </a:xfrm>
          <a:custGeom>
            <a:avLst/>
            <a:gdLst>
              <a:gd name="connsiteX0" fmla="*/ 0 w 3894667"/>
              <a:gd name="connsiteY0" fmla="*/ 1186681 h 1389881"/>
              <a:gd name="connsiteX1" fmla="*/ 2032000 w 3894667"/>
              <a:gd name="connsiteY1" fmla="*/ 1348 h 1389881"/>
              <a:gd name="connsiteX2" fmla="*/ 3894667 w 3894667"/>
              <a:gd name="connsiteY2" fmla="*/ 1389881 h 1389881"/>
            </a:gdLst>
            <a:ahLst/>
            <a:cxnLst>
              <a:cxn ang="0">
                <a:pos x="connsiteX0" y="connsiteY0"/>
              </a:cxn>
              <a:cxn ang="0">
                <a:pos x="connsiteX1" y="connsiteY1"/>
              </a:cxn>
              <a:cxn ang="0">
                <a:pos x="connsiteX2" y="connsiteY2"/>
              </a:cxn>
            </a:cxnLst>
            <a:rect l="l" t="t" r="r" b="b"/>
            <a:pathLst>
              <a:path w="3894667" h="1389881">
                <a:moveTo>
                  <a:pt x="0" y="1186681"/>
                </a:moveTo>
                <a:cubicBezTo>
                  <a:pt x="691444" y="577081"/>
                  <a:pt x="1382889" y="-32519"/>
                  <a:pt x="2032000" y="1348"/>
                </a:cubicBezTo>
                <a:cubicBezTo>
                  <a:pt x="2681111" y="35215"/>
                  <a:pt x="3894667" y="1389881"/>
                  <a:pt x="3894667" y="1389881"/>
                </a:cubicBezTo>
              </a:path>
            </a:pathLst>
          </a:custGeom>
          <a:ln w="38100">
            <a:solidFill>
              <a:schemeClr val="tx1"/>
            </a:solidFill>
            <a:prstDash val="sysDot"/>
            <a:headEnd type="triangle"/>
            <a:tailEnd type="triangle"/>
          </a:ln>
        </p:spPr>
        <p:txBody>
          <a:bodyPr vert="horz" wrap="square" lIns="38548" tIns="19275" rIns="38548" bIns="19275" numCol="1" rtlCol="0" anchor="t" anchorCtr="1" compatLnSpc="1">
            <a:prstTxWarp prst="textNoShape">
              <a:avLst/>
            </a:prstTxWarp>
            <a:spAutoFit/>
          </a:bodyPr>
          <a:lstStyle/>
          <a:p>
            <a:pPr defTabSz="385763">
              <a:lnSpc>
                <a:spcPct val="95000"/>
              </a:lnSpc>
              <a:spcBef>
                <a:spcPct val="30000"/>
              </a:spcBef>
              <a:buClr>
                <a:schemeClr val="tx1"/>
              </a:buClr>
            </a:pPr>
            <a:endParaRPr lang="en-US" sz="675" dirty="0">
              <a:solidFill>
                <a:srgbClr val="FFFFFF"/>
              </a:solidFill>
              <a:effectLst>
                <a:outerShdw blurRad="38100" dist="38100" dir="2700000" algn="tl">
                  <a:srgbClr val="000000">
                    <a:alpha val="43137"/>
                  </a:srgbClr>
                </a:outerShdw>
              </a:effectLst>
              <a:cs typeface="Arial" pitchFamily="34" charset="0"/>
            </a:endParaRPr>
          </a:p>
        </p:txBody>
      </p:sp>
      <p:sp>
        <p:nvSpPr>
          <p:cNvPr id="13" name="TextBox 12"/>
          <p:cNvSpPr txBox="1"/>
          <p:nvPr/>
        </p:nvSpPr>
        <p:spPr>
          <a:xfrm>
            <a:off x="7838144" y="2174364"/>
            <a:ext cx="1057836" cy="646331"/>
          </a:xfrm>
          <a:prstGeom prst="rect">
            <a:avLst/>
          </a:prstGeom>
          <a:noFill/>
          <a:ln>
            <a:noFill/>
          </a:ln>
        </p:spPr>
        <p:txBody>
          <a:bodyPr wrap="square" rtlCol="0">
            <a:spAutoFit/>
          </a:bodyPr>
          <a:lstStyle/>
          <a:p>
            <a:r>
              <a:rPr lang="en-US" sz="1200" dirty="0">
                <a:solidFill>
                  <a:schemeClr val="tx1"/>
                </a:solidFill>
                <a:cs typeface="Neo Sans Intel"/>
              </a:rPr>
              <a:t>Portal </a:t>
            </a:r>
          </a:p>
          <a:p>
            <a:r>
              <a:rPr lang="en-US" sz="1200" dirty="0">
                <a:solidFill>
                  <a:schemeClr val="tx1"/>
                </a:solidFill>
                <a:cs typeface="Neo Sans Intel"/>
              </a:rPr>
              <a:t>(actionable intelligence)</a:t>
            </a:r>
          </a:p>
        </p:txBody>
      </p:sp>
      <p:sp>
        <p:nvSpPr>
          <p:cNvPr id="14" name="Freeform 13"/>
          <p:cNvSpPr/>
          <p:nvPr/>
        </p:nvSpPr>
        <p:spPr>
          <a:xfrm rot="2594737">
            <a:off x="3615967" y="3828297"/>
            <a:ext cx="1227584" cy="137608"/>
          </a:xfrm>
          <a:custGeom>
            <a:avLst/>
            <a:gdLst>
              <a:gd name="connsiteX0" fmla="*/ 0 w 3894667"/>
              <a:gd name="connsiteY0" fmla="*/ 1186681 h 1389881"/>
              <a:gd name="connsiteX1" fmla="*/ 2032000 w 3894667"/>
              <a:gd name="connsiteY1" fmla="*/ 1348 h 1389881"/>
              <a:gd name="connsiteX2" fmla="*/ 3894667 w 3894667"/>
              <a:gd name="connsiteY2" fmla="*/ 1389881 h 1389881"/>
            </a:gdLst>
            <a:ahLst/>
            <a:cxnLst>
              <a:cxn ang="0">
                <a:pos x="connsiteX0" y="connsiteY0"/>
              </a:cxn>
              <a:cxn ang="0">
                <a:pos x="connsiteX1" y="connsiteY1"/>
              </a:cxn>
              <a:cxn ang="0">
                <a:pos x="connsiteX2" y="connsiteY2"/>
              </a:cxn>
            </a:cxnLst>
            <a:rect l="l" t="t" r="r" b="b"/>
            <a:pathLst>
              <a:path w="3894667" h="1389881">
                <a:moveTo>
                  <a:pt x="0" y="1186681"/>
                </a:moveTo>
                <a:cubicBezTo>
                  <a:pt x="691444" y="577081"/>
                  <a:pt x="1382889" y="-32519"/>
                  <a:pt x="2032000" y="1348"/>
                </a:cubicBezTo>
                <a:cubicBezTo>
                  <a:pt x="2681111" y="35215"/>
                  <a:pt x="3894667" y="1389881"/>
                  <a:pt x="3894667" y="1389881"/>
                </a:cubicBezTo>
              </a:path>
            </a:pathLst>
          </a:custGeom>
          <a:ln w="38100">
            <a:solidFill>
              <a:schemeClr val="tx1"/>
            </a:solidFill>
            <a:prstDash val="sysDot"/>
            <a:headEnd type="triangle"/>
            <a:tailEnd type="triangle"/>
          </a:ln>
        </p:spPr>
        <p:txBody>
          <a:bodyPr vert="horz" wrap="square" lIns="38548" tIns="19275" rIns="38548" bIns="19275" numCol="1" rtlCol="0" anchor="t" anchorCtr="1" compatLnSpc="1">
            <a:prstTxWarp prst="textNoShape">
              <a:avLst/>
            </a:prstTxWarp>
            <a:spAutoFit/>
          </a:bodyPr>
          <a:lstStyle/>
          <a:p>
            <a:pPr defTabSz="385763">
              <a:lnSpc>
                <a:spcPct val="95000"/>
              </a:lnSpc>
              <a:spcBef>
                <a:spcPct val="30000"/>
              </a:spcBef>
              <a:buClr>
                <a:schemeClr val="tx1"/>
              </a:buClr>
            </a:pPr>
            <a:endParaRPr lang="en-US" sz="675" dirty="0">
              <a:solidFill>
                <a:srgbClr val="FFFFFF"/>
              </a:solidFill>
              <a:effectLst>
                <a:outerShdw blurRad="38100" dist="38100" dir="2700000" algn="tl">
                  <a:srgbClr val="000000">
                    <a:alpha val="43137"/>
                  </a:srgbClr>
                </a:outerShdw>
              </a:effectLst>
              <a:cs typeface="Arial" pitchFamily="34" charset="0"/>
            </a:endParaRPr>
          </a:p>
        </p:txBody>
      </p:sp>
      <p:sp>
        <p:nvSpPr>
          <p:cNvPr id="15" name="Freeform 14"/>
          <p:cNvSpPr/>
          <p:nvPr/>
        </p:nvSpPr>
        <p:spPr>
          <a:xfrm rot="10023137" flipV="1">
            <a:off x="7293881" y="3157292"/>
            <a:ext cx="535657" cy="137608"/>
          </a:xfrm>
          <a:custGeom>
            <a:avLst/>
            <a:gdLst>
              <a:gd name="connsiteX0" fmla="*/ 0 w 3894667"/>
              <a:gd name="connsiteY0" fmla="*/ 1186681 h 1389881"/>
              <a:gd name="connsiteX1" fmla="*/ 2032000 w 3894667"/>
              <a:gd name="connsiteY1" fmla="*/ 1348 h 1389881"/>
              <a:gd name="connsiteX2" fmla="*/ 3894667 w 3894667"/>
              <a:gd name="connsiteY2" fmla="*/ 1389881 h 1389881"/>
            </a:gdLst>
            <a:ahLst/>
            <a:cxnLst>
              <a:cxn ang="0">
                <a:pos x="connsiteX0" y="connsiteY0"/>
              </a:cxn>
              <a:cxn ang="0">
                <a:pos x="connsiteX1" y="connsiteY1"/>
              </a:cxn>
              <a:cxn ang="0">
                <a:pos x="connsiteX2" y="connsiteY2"/>
              </a:cxn>
            </a:cxnLst>
            <a:rect l="l" t="t" r="r" b="b"/>
            <a:pathLst>
              <a:path w="3894667" h="1389881">
                <a:moveTo>
                  <a:pt x="0" y="1186681"/>
                </a:moveTo>
                <a:cubicBezTo>
                  <a:pt x="691444" y="577081"/>
                  <a:pt x="1382889" y="-32519"/>
                  <a:pt x="2032000" y="1348"/>
                </a:cubicBezTo>
                <a:cubicBezTo>
                  <a:pt x="2681111" y="35215"/>
                  <a:pt x="3894667" y="1389881"/>
                  <a:pt x="3894667" y="1389881"/>
                </a:cubicBezTo>
              </a:path>
            </a:pathLst>
          </a:custGeom>
          <a:ln w="38100">
            <a:solidFill>
              <a:schemeClr val="tx1"/>
            </a:solidFill>
            <a:prstDash val="sysDot"/>
            <a:headEnd type="triangle"/>
            <a:tailEnd type="triangle"/>
          </a:ln>
        </p:spPr>
        <p:txBody>
          <a:bodyPr vert="horz" wrap="square" lIns="38548" tIns="19275" rIns="38548" bIns="19275" numCol="1" rtlCol="0" anchor="t" anchorCtr="1" compatLnSpc="1">
            <a:prstTxWarp prst="textNoShape">
              <a:avLst/>
            </a:prstTxWarp>
            <a:spAutoFit/>
          </a:bodyPr>
          <a:lstStyle/>
          <a:p>
            <a:pPr defTabSz="385763">
              <a:lnSpc>
                <a:spcPct val="95000"/>
              </a:lnSpc>
              <a:spcBef>
                <a:spcPct val="30000"/>
              </a:spcBef>
              <a:buClr>
                <a:schemeClr val="tx1"/>
              </a:buClr>
            </a:pPr>
            <a:endParaRPr lang="en-US" sz="675" dirty="0">
              <a:solidFill>
                <a:srgbClr val="FFFFFF"/>
              </a:solidFill>
              <a:effectLst>
                <a:outerShdw blurRad="38100" dist="38100" dir="2700000" algn="tl">
                  <a:srgbClr val="000000">
                    <a:alpha val="43137"/>
                  </a:srgbClr>
                </a:outerShdw>
              </a:effectLst>
              <a:cs typeface="Arial" pitchFamily="34" charset="0"/>
            </a:endParaRPr>
          </a:p>
        </p:txBody>
      </p:sp>
      <p:sp>
        <p:nvSpPr>
          <p:cNvPr id="16" name="TextBox 15"/>
          <p:cNvSpPr txBox="1"/>
          <p:nvPr/>
        </p:nvSpPr>
        <p:spPr>
          <a:xfrm>
            <a:off x="4043550" y="4752201"/>
            <a:ext cx="1298753" cy="276999"/>
          </a:xfrm>
          <a:prstGeom prst="rect">
            <a:avLst/>
          </a:prstGeom>
          <a:noFill/>
          <a:ln>
            <a:noFill/>
          </a:ln>
        </p:spPr>
        <p:txBody>
          <a:bodyPr wrap="none" rtlCol="0">
            <a:spAutoFit/>
          </a:bodyPr>
          <a:lstStyle/>
          <a:p>
            <a:r>
              <a:rPr lang="en-US" sz="1200" dirty="0" smtClean="0">
                <a:solidFill>
                  <a:schemeClr val="tx1"/>
                </a:solidFill>
                <a:cs typeface="Neo Sans Intel"/>
              </a:rPr>
              <a:t>IoT Gateway </a:t>
            </a:r>
            <a:r>
              <a:rPr lang="en-US" sz="1200" dirty="0">
                <a:solidFill>
                  <a:schemeClr val="tx1"/>
                </a:solidFill>
                <a:cs typeface="Neo Sans Intel"/>
              </a:rPr>
              <a:t>/ AP</a:t>
            </a:r>
          </a:p>
        </p:txBody>
      </p:sp>
      <p:sp>
        <p:nvSpPr>
          <p:cNvPr id="23" name="TextBox 22"/>
          <p:cNvSpPr txBox="1"/>
          <p:nvPr/>
        </p:nvSpPr>
        <p:spPr>
          <a:xfrm>
            <a:off x="3334114" y="2477869"/>
            <a:ext cx="2187911" cy="646331"/>
          </a:xfrm>
          <a:prstGeom prst="rect">
            <a:avLst/>
          </a:prstGeom>
          <a:noFill/>
          <a:ln>
            <a:noFill/>
          </a:ln>
        </p:spPr>
        <p:txBody>
          <a:bodyPr wrap="square" rtlCol="0">
            <a:spAutoFit/>
          </a:bodyPr>
          <a:lstStyle/>
          <a:p>
            <a:pPr algn="l"/>
            <a:r>
              <a:rPr lang="en-US" sz="1200" dirty="0">
                <a:solidFill>
                  <a:schemeClr val="tx1"/>
                </a:solidFill>
                <a:cs typeface="Neo Sans Intel"/>
              </a:rPr>
              <a:t>Mobile Hub </a:t>
            </a:r>
            <a:r>
              <a:rPr lang="en-US" sz="1200" dirty="0" smtClean="0">
                <a:solidFill>
                  <a:schemeClr val="tx1"/>
                </a:solidFill>
                <a:cs typeface="Neo Sans Intel"/>
              </a:rPr>
              <a:t>(MH)</a:t>
            </a:r>
            <a:endParaRPr lang="en-US" sz="1200" dirty="0">
              <a:solidFill>
                <a:schemeClr val="tx1"/>
              </a:solidFill>
              <a:cs typeface="Neo Sans Intel"/>
            </a:endParaRPr>
          </a:p>
          <a:p>
            <a:pPr algn="l"/>
            <a:r>
              <a:rPr lang="en-US" sz="1200" dirty="0">
                <a:solidFill>
                  <a:schemeClr val="tx1"/>
                </a:solidFill>
                <a:cs typeface="Neo Sans Intel"/>
              </a:rPr>
              <a:t>(Portable Worker Gateway)</a:t>
            </a:r>
          </a:p>
          <a:p>
            <a:pPr marL="128588" indent="-128588">
              <a:buFont typeface="Wingdings" panose="05000000000000000000" pitchFamily="2" charset="2"/>
              <a:buChar char="ü"/>
            </a:pPr>
            <a:r>
              <a:rPr lang="en-US" sz="1200" dirty="0" smtClean="0">
                <a:solidFill>
                  <a:schemeClr val="tx1"/>
                </a:solidFill>
                <a:cs typeface="Neo Sans Intel"/>
              </a:rPr>
              <a:t>Worker-worn</a:t>
            </a:r>
            <a:endParaRPr lang="en-US" sz="1200" dirty="0">
              <a:solidFill>
                <a:schemeClr val="tx1"/>
              </a:solidFill>
              <a:cs typeface="Neo Sans Intel"/>
            </a:endParaRPr>
          </a:p>
        </p:txBody>
      </p:sp>
      <p:pic>
        <p:nvPicPr>
          <p:cNvPr id="24" name="Picture 23"/>
          <p:cNvPicPr>
            <a:picLocks noChangeAspect="1"/>
          </p:cNvPicPr>
          <p:nvPr/>
        </p:nvPicPr>
        <p:blipFill>
          <a:blip r:embed="rId7"/>
          <a:stretch>
            <a:fillRect/>
          </a:stretch>
        </p:blipFill>
        <p:spPr>
          <a:xfrm>
            <a:off x="7846125" y="2902642"/>
            <a:ext cx="913791" cy="691715"/>
          </a:xfrm>
          <a:prstGeom prst="rect">
            <a:avLst/>
          </a:prstGeom>
        </p:spPr>
      </p:pic>
      <p:pic>
        <p:nvPicPr>
          <p:cNvPr id="34" name="Picture 33"/>
          <p:cNvPicPr>
            <a:picLocks noChangeAspect="1"/>
          </p:cNvPicPr>
          <p:nvPr/>
        </p:nvPicPr>
        <p:blipFill>
          <a:blip r:embed="rId8"/>
          <a:stretch>
            <a:fillRect/>
          </a:stretch>
        </p:blipFill>
        <p:spPr>
          <a:xfrm>
            <a:off x="2878507" y="2924818"/>
            <a:ext cx="250855" cy="210313"/>
          </a:xfrm>
          <a:prstGeom prst="rect">
            <a:avLst/>
          </a:prstGeom>
        </p:spPr>
      </p:pic>
      <p:pic>
        <p:nvPicPr>
          <p:cNvPr id="39" name="Picture 38"/>
          <p:cNvPicPr>
            <a:picLocks noChangeAspect="1"/>
          </p:cNvPicPr>
          <p:nvPr/>
        </p:nvPicPr>
        <p:blipFill>
          <a:blip r:embed="rId9"/>
          <a:stretch>
            <a:fillRect/>
          </a:stretch>
        </p:blipFill>
        <p:spPr>
          <a:xfrm>
            <a:off x="2238154" y="1905000"/>
            <a:ext cx="385053" cy="630087"/>
          </a:xfrm>
          <a:prstGeom prst="rect">
            <a:avLst/>
          </a:prstGeom>
        </p:spPr>
      </p:pic>
      <p:pic>
        <p:nvPicPr>
          <p:cNvPr id="40" name="Picture 39"/>
          <p:cNvPicPr>
            <a:picLocks noChangeAspect="1"/>
          </p:cNvPicPr>
          <p:nvPr/>
        </p:nvPicPr>
        <p:blipFill>
          <a:blip r:embed="rId10"/>
          <a:stretch>
            <a:fillRect/>
          </a:stretch>
        </p:blipFill>
        <p:spPr>
          <a:xfrm>
            <a:off x="2623207" y="2202770"/>
            <a:ext cx="211887" cy="164042"/>
          </a:xfrm>
          <a:prstGeom prst="rect">
            <a:avLst/>
          </a:prstGeom>
        </p:spPr>
      </p:pic>
      <p:sp>
        <p:nvSpPr>
          <p:cNvPr id="42" name="Rectangle 41"/>
          <p:cNvSpPr/>
          <p:nvPr/>
        </p:nvSpPr>
        <p:spPr bwMode="auto">
          <a:xfrm>
            <a:off x="3454226" y="3172566"/>
            <a:ext cx="536861" cy="301302"/>
          </a:xfrm>
          <a:prstGeom prst="rect">
            <a:avLst/>
          </a:prstGeom>
          <a:solidFill>
            <a:srgbClr val="000000"/>
          </a:solidFill>
          <a:ln w="5080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a:endParaRPr lang="en-US">
              <a:latin typeface="Verdana" pitchFamily="34" charset="0"/>
              <a:cs typeface="Arial" charset="0"/>
            </a:endParaRPr>
          </a:p>
        </p:txBody>
      </p:sp>
      <p:sp>
        <p:nvSpPr>
          <p:cNvPr id="43" name="TextBox 42"/>
          <p:cNvSpPr txBox="1"/>
          <p:nvPr/>
        </p:nvSpPr>
        <p:spPr>
          <a:xfrm>
            <a:off x="3495906" y="3149011"/>
            <a:ext cx="587647" cy="276999"/>
          </a:xfrm>
          <a:prstGeom prst="rect">
            <a:avLst/>
          </a:prstGeom>
          <a:noFill/>
        </p:spPr>
        <p:txBody>
          <a:bodyPr wrap="square" rtlCol="0">
            <a:spAutoFit/>
          </a:bodyPr>
          <a:lstStyle/>
          <a:p>
            <a:r>
              <a:rPr lang="en-US" sz="1200" b="1" dirty="0"/>
              <a:t>MH</a:t>
            </a:r>
            <a:endParaRPr lang="en-US" sz="788" b="1" dirty="0"/>
          </a:p>
        </p:txBody>
      </p:sp>
      <p:pic>
        <p:nvPicPr>
          <p:cNvPr id="48" name="Picture 47"/>
          <p:cNvPicPr>
            <a:picLocks noChangeAspect="1"/>
          </p:cNvPicPr>
          <p:nvPr/>
        </p:nvPicPr>
        <p:blipFill>
          <a:blip r:embed="rId8"/>
          <a:stretch>
            <a:fillRect/>
          </a:stretch>
        </p:blipFill>
        <p:spPr>
          <a:xfrm>
            <a:off x="2902257" y="2463612"/>
            <a:ext cx="250855" cy="210313"/>
          </a:xfrm>
          <a:prstGeom prst="rect">
            <a:avLst/>
          </a:prstGeom>
        </p:spPr>
      </p:pic>
      <p:sp>
        <p:nvSpPr>
          <p:cNvPr id="49" name="TextBox 48"/>
          <p:cNvSpPr txBox="1"/>
          <p:nvPr/>
        </p:nvSpPr>
        <p:spPr>
          <a:xfrm>
            <a:off x="2646769" y="2721425"/>
            <a:ext cx="526013" cy="246221"/>
          </a:xfrm>
          <a:prstGeom prst="rect">
            <a:avLst/>
          </a:prstGeom>
          <a:noFill/>
        </p:spPr>
        <p:txBody>
          <a:bodyPr wrap="square" rtlCol="0">
            <a:spAutoFit/>
          </a:bodyPr>
          <a:lstStyle/>
          <a:p>
            <a:pPr defTabSz="342892"/>
            <a:r>
              <a:rPr lang="en-US" sz="1000" dirty="0" smtClean="0">
                <a:solidFill>
                  <a:srgbClr val="004280"/>
                </a:solidFill>
                <a:cs typeface="Neo Sans Intel"/>
              </a:rPr>
              <a:t>Wi-Fi</a:t>
            </a:r>
            <a:endParaRPr lang="en-US" sz="600" dirty="0">
              <a:solidFill>
                <a:srgbClr val="004280"/>
              </a:solidFill>
              <a:cs typeface="Neo Sans Intel"/>
            </a:endParaRPr>
          </a:p>
        </p:txBody>
      </p:sp>
      <p:pic>
        <p:nvPicPr>
          <p:cNvPr id="50" name="Picture 49"/>
          <p:cNvPicPr>
            <a:picLocks noChangeAspect="1"/>
          </p:cNvPicPr>
          <p:nvPr/>
        </p:nvPicPr>
        <p:blipFill>
          <a:blip r:embed="rId8"/>
          <a:stretch>
            <a:fillRect/>
          </a:stretch>
        </p:blipFill>
        <p:spPr>
          <a:xfrm>
            <a:off x="2873345" y="3613537"/>
            <a:ext cx="250855" cy="210313"/>
          </a:xfrm>
          <a:prstGeom prst="rect">
            <a:avLst/>
          </a:prstGeom>
        </p:spPr>
      </p:pic>
      <p:pic>
        <p:nvPicPr>
          <p:cNvPr id="52" name="Picture 51"/>
          <p:cNvPicPr>
            <a:picLocks noChangeAspect="1"/>
          </p:cNvPicPr>
          <p:nvPr/>
        </p:nvPicPr>
        <p:blipFill>
          <a:blip r:embed="rId8"/>
          <a:stretch>
            <a:fillRect/>
          </a:stretch>
        </p:blipFill>
        <p:spPr>
          <a:xfrm>
            <a:off x="3862450" y="3735262"/>
            <a:ext cx="250855" cy="210313"/>
          </a:xfrm>
          <a:prstGeom prst="rect">
            <a:avLst/>
          </a:prstGeom>
        </p:spPr>
      </p:pic>
      <p:sp>
        <p:nvSpPr>
          <p:cNvPr id="53" name="TextBox 52"/>
          <p:cNvSpPr txBox="1"/>
          <p:nvPr/>
        </p:nvSpPr>
        <p:spPr>
          <a:xfrm>
            <a:off x="3740725" y="3921029"/>
            <a:ext cx="526013" cy="246221"/>
          </a:xfrm>
          <a:prstGeom prst="rect">
            <a:avLst/>
          </a:prstGeom>
          <a:noFill/>
        </p:spPr>
        <p:txBody>
          <a:bodyPr wrap="square" rtlCol="0">
            <a:spAutoFit/>
          </a:bodyPr>
          <a:lstStyle/>
          <a:p>
            <a:pPr defTabSz="342892"/>
            <a:r>
              <a:rPr lang="en-US" sz="1000" dirty="0">
                <a:solidFill>
                  <a:srgbClr val="004280"/>
                </a:solidFill>
                <a:cs typeface="Neo Sans Intel"/>
              </a:rPr>
              <a:t>Wi-Fi</a:t>
            </a:r>
            <a:endParaRPr lang="en-US" sz="600" dirty="0">
              <a:solidFill>
                <a:srgbClr val="004280"/>
              </a:solidFill>
              <a:cs typeface="Neo Sans Intel"/>
            </a:endParaRPr>
          </a:p>
        </p:txBody>
      </p:sp>
      <p:pic>
        <p:nvPicPr>
          <p:cNvPr id="54" name="Picture 53"/>
          <p:cNvPicPr>
            <a:picLocks noChangeAspect="1"/>
          </p:cNvPicPr>
          <p:nvPr/>
        </p:nvPicPr>
        <p:blipFill>
          <a:blip r:embed="rId8"/>
          <a:stretch>
            <a:fillRect/>
          </a:stretch>
        </p:blipFill>
        <p:spPr>
          <a:xfrm>
            <a:off x="7428520" y="2877634"/>
            <a:ext cx="250855" cy="210313"/>
          </a:xfrm>
          <a:prstGeom prst="rect">
            <a:avLst/>
          </a:prstGeom>
        </p:spPr>
      </p:pic>
      <p:sp>
        <p:nvSpPr>
          <p:cNvPr id="55" name="TextBox 54"/>
          <p:cNvSpPr txBox="1"/>
          <p:nvPr/>
        </p:nvSpPr>
        <p:spPr>
          <a:xfrm>
            <a:off x="7212968" y="2652681"/>
            <a:ext cx="676207" cy="246221"/>
          </a:xfrm>
          <a:prstGeom prst="rect">
            <a:avLst/>
          </a:prstGeom>
          <a:noFill/>
        </p:spPr>
        <p:txBody>
          <a:bodyPr wrap="square" rtlCol="0">
            <a:spAutoFit/>
          </a:bodyPr>
          <a:lstStyle/>
          <a:p>
            <a:pPr defTabSz="342892"/>
            <a:r>
              <a:rPr lang="en-US" sz="1000" dirty="0">
                <a:solidFill>
                  <a:srgbClr val="004280"/>
                </a:solidFill>
                <a:cs typeface="Neo Sans Intel"/>
              </a:rPr>
              <a:t>Cellular</a:t>
            </a:r>
            <a:endParaRPr lang="en-US" sz="600" dirty="0">
              <a:solidFill>
                <a:srgbClr val="004280"/>
              </a:solidFill>
              <a:cs typeface="Neo Sans Intel"/>
            </a:endParaRPr>
          </a:p>
        </p:txBody>
      </p:sp>
      <p:sp>
        <p:nvSpPr>
          <p:cNvPr id="57" name="TextBox 56"/>
          <p:cNvSpPr txBox="1"/>
          <p:nvPr/>
        </p:nvSpPr>
        <p:spPr>
          <a:xfrm>
            <a:off x="4877022" y="3310640"/>
            <a:ext cx="676207" cy="246221"/>
          </a:xfrm>
          <a:prstGeom prst="rect">
            <a:avLst/>
          </a:prstGeom>
          <a:noFill/>
        </p:spPr>
        <p:txBody>
          <a:bodyPr wrap="square" rtlCol="0">
            <a:spAutoFit/>
          </a:bodyPr>
          <a:lstStyle/>
          <a:p>
            <a:pPr defTabSz="342892"/>
            <a:r>
              <a:rPr lang="en-US" sz="1000" dirty="0">
                <a:solidFill>
                  <a:srgbClr val="004280"/>
                </a:solidFill>
                <a:cs typeface="Neo Sans Intel"/>
              </a:rPr>
              <a:t>Cellular</a:t>
            </a:r>
            <a:endParaRPr lang="en-US" sz="600" dirty="0">
              <a:solidFill>
                <a:srgbClr val="004280"/>
              </a:solidFill>
              <a:cs typeface="Neo Sans Intel"/>
            </a:endParaRPr>
          </a:p>
        </p:txBody>
      </p:sp>
      <p:sp>
        <p:nvSpPr>
          <p:cNvPr id="60" name="Footer Placeholder 4"/>
          <p:cNvSpPr>
            <a:spLocks noGrp="1"/>
          </p:cNvSpPr>
          <p:nvPr>
            <p:ph type="ftr" idx="11"/>
          </p:nvPr>
        </p:nvSpPr>
        <p:spPr>
          <a:xfrm>
            <a:off x="5357818" y="6475414"/>
            <a:ext cx="3184520" cy="180975"/>
          </a:xfrm>
        </p:spPr>
        <p:txBody>
          <a:bodyPr/>
          <a:lstStyle/>
          <a:p>
            <a:r>
              <a:rPr lang="en-GB" dirty="0" smtClean="0"/>
              <a:t>Chittabrata Ghosh, Intel</a:t>
            </a:r>
            <a:endParaRPr lang="en-GB" dirty="0"/>
          </a:p>
        </p:txBody>
      </p:sp>
      <p:sp>
        <p:nvSpPr>
          <p:cNvPr id="61" name="Slide Number Placeholder 5"/>
          <p:cNvSpPr>
            <a:spLocks noGrp="1"/>
          </p:cNvSpPr>
          <p:nvPr>
            <p:ph type="sldNum" idx="12"/>
          </p:nvPr>
        </p:nvSpPr>
        <p:spPr>
          <a:xfrm>
            <a:off x="4344990" y="6475414"/>
            <a:ext cx="528637" cy="363537"/>
          </a:xfrm>
        </p:spPr>
        <p:txBody>
          <a:bodyPr/>
          <a:lstStyle/>
          <a:p>
            <a:r>
              <a:rPr lang="en-GB" dirty="0" smtClean="0"/>
              <a:t>Slide </a:t>
            </a:r>
            <a:r>
              <a:rPr lang="en-GB" dirty="0"/>
              <a:t>6</a:t>
            </a:r>
          </a:p>
        </p:txBody>
      </p:sp>
      <p:sp>
        <p:nvSpPr>
          <p:cNvPr id="62" name="TextBox 61"/>
          <p:cNvSpPr txBox="1"/>
          <p:nvPr/>
        </p:nvSpPr>
        <p:spPr>
          <a:xfrm>
            <a:off x="2775418" y="2263429"/>
            <a:ext cx="526013" cy="246221"/>
          </a:xfrm>
          <a:prstGeom prst="rect">
            <a:avLst/>
          </a:prstGeom>
          <a:noFill/>
        </p:spPr>
        <p:txBody>
          <a:bodyPr wrap="square" rtlCol="0">
            <a:spAutoFit/>
          </a:bodyPr>
          <a:lstStyle/>
          <a:p>
            <a:pPr defTabSz="342892"/>
            <a:r>
              <a:rPr lang="en-US" sz="1000" dirty="0" smtClean="0">
                <a:solidFill>
                  <a:srgbClr val="004280"/>
                </a:solidFill>
                <a:cs typeface="Neo Sans Intel"/>
              </a:rPr>
              <a:t>Wi-Fi</a:t>
            </a:r>
            <a:endParaRPr lang="en-US" sz="600" dirty="0">
              <a:solidFill>
                <a:srgbClr val="004280"/>
              </a:solidFill>
              <a:cs typeface="Neo Sans Intel"/>
            </a:endParaRPr>
          </a:p>
        </p:txBody>
      </p:sp>
      <p:sp>
        <p:nvSpPr>
          <p:cNvPr id="63" name="TextBox 62"/>
          <p:cNvSpPr txBox="1"/>
          <p:nvPr/>
        </p:nvSpPr>
        <p:spPr>
          <a:xfrm>
            <a:off x="2743200" y="3792379"/>
            <a:ext cx="526013" cy="246221"/>
          </a:xfrm>
          <a:prstGeom prst="rect">
            <a:avLst/>
          </a:prstGeom>
          <a:noFill/>
        </p:spPr>
        <p:txBody>
          <a:bodyPr wrap="square" rtlCol="0">
            <a:spAutoFit/>
          </a:bodyPr>
          <a:lstStyle/>
          <a:p>
            <a:pPr defTabSz="342892"/>
            <a:r>
              <a:rPr lang="en-US" sz="1000" dirty="0" smtClean="0">
                <a:solidFill>
                  <a:srgbClr val="004280"/>
                </a:solidFill>
                <a:cs typeface="Neo Sans Intel"/>
              </a:rPr>
              <a:t>Wi-Fi</a:t>
            </a:r>
            <a:endParaRPr lang="en-US" sz="600" dirty="0">
              <a:solidFill>
                <a:srgbClr val="004280"/>
              </a:solidFill>
              <a:cs typeface="Neo Sans Intel"/>
            </a:endParaRPr>
          </a:p>
        </p:txBody>
      </p:sp>
      <p:pic>
        <p:nvPicPr>
          <p:cNvPr id="7170" name="Picture 2" descr="http://www.skokie.org/images/FDTurnOutGear/helmet.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76400" y="2689551"/>
            <a:ext cx="651686" cy="49006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skokie.org/images/FDTurnOutGear/turnoutcoat.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49653" y="3653934"/>
            <a:ext cx="812547" cy="61103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341911" y="4270198"/>
            <a:ext cx="1401289" cy="430887"/>
          </a:xfrm>
          <a:prstGeom prst="rect">
            <a:avLst/>
          </a:prstGeom>
          <a:noFill/>
        </p:spPr>
        <p:txBody>
          <a:bodyPr wrap="square" rtlCol="0">
            <a:spAutoFit/>
          </a:bodyPr>
          <a:lstStyle/>
          <a:p>
            <a:r>
              <a:rPr lang="en-US" sz="1100" dirty="0">
                <a:solidFill>
                  <a:schemeClr val="tx1"/>
                </a:solidFill>
              </a:rPr>
              <a:t>C</a:t>
            </a:r>
            <a:r>
              <a:rPr lang="en-US" sz="1100" dirty="0" smtClean="0">
                <a:solidFill>
                  <a:schemeClr val="tx1"/>
                </a:solidFill>
              </a:rPr>
              <a:t>oat with embedded Wi-Fi sensors</a:t>
            </a:r>
            <a:endParaRPr lang="en-US" sz="1100" kern="1200" dirty="0">
              <a:solidFill>
                <a:schemeClr val="tx1"/>
              </a:solidFill>
              <a:latin typeface="Times New Roman" pitchFamily="16" charset="0"/>
              <a:ea typeface="MS Gothic" charset="-128"/>
              <a:cs typeface="+mn-cs"/>
            </a:endParaRPr>
          </a:p>
        </p:txBody>
      </p:sp>
      <p:sp>
        <p:nvSpPr>
          <p:cNvPr id="65" name="TextBox 64"/>
          <p:cNvSpPr txBox="1"/>
          <p:nvPr/>
        </p:nvSpPr>
        <p:spPr>
          <a:xfrm>
            <a:off x="1295400" y="3198170"/>
            <a:ext cx="1450076" cy="261610"/>
          </a:xfrm>
          <a:prstGeom prst="rect">
            <a:avLst/>
          </a:prstGeom>
          <a:noFill/>
        </p:spPr>
        <p:txBody>
          <a:bodyPr wrap="square" rtlCol="0">
            <a:spAutoFit/>
          </a:bodyPr>
          <a:lstStyle/>
          <a:p>
            <a:r>
              <a:rPr lang="en-US" sz="1100" dirty="0">
                <a:solidFill>
                  <a:schemeClr val="tx1"/>
                </a:solidFill>
              </a:rPr>
              <a:t>H</a:t>
            </a:r>
            <a:r>
              <a:rPr lang="en-US" sz="1100" dirty="0" smtClean="0">
                <a:solidFill>
                  <a:schemeClr val="tx1"/>
                </a:solidFill>
              </a:rPr>
              <a:t>elmet with camera</a:t>
            </a:r>
            <a:endParaRPr lang="en-US" sz="1100" kern="1200" dirty="0">
              <a:solidFill>
                <a:schemeClr val="tx1"/>
              </a:solidFill>
              <a:latin typeface="Times New Roman" pitchFamily="16" charset="0"/>
              <a:ea typeface="MS Gothic" charset="-128"/>
              <a:cs typeface="+mn-cs"/>
            </a:endParaRPr>
          </a:p>
        </p:txBody>
      </p:sp>
      <p:sp>
        <p:nvSpPr>
          <p:cNvPr id="66" name="Date Placeholder 3"/>
          <p:cNvSpPr>
            <a:spLocks noGrp="1"/>
          </p:cNvSpPr>
          <p:nvPr>
            <p:ph type="dt" idx="10"/>
          </p:nvPr>
        </p:nvSpPr>
        <p:spPr>
          <a:xfrm>
            <a:off x="696914" y="333375"/>
            <a:ext cx="1874823" cy="273051"/>
          </a:xfrm>
        </p:spPr>
        <p:txBody>
          <a:bodyPr/>
          <a:lstStyle/>
          <a:p>
            <a:r>
              <a:rPr lang="en-US" dirty="0" smtClean="0"/>
              <a:t>November 2015</a:t>
            </a:r>
            <a:endParaRPr lang="en-GB" dirty="0"/>
          </a:p>
        </p:txBody>
      </p:sp>
    </p:spTree>
    <p:extLst>
      <p:ext uri="{BB962C8B-B14F-4D97-AF65-F5344CB8AC3E}">
        <p14:creationId xmlns:p14="http://schemas.microsoft.com/office/powerpoint/2010/main" val="1859198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for Indoor LRLP Use Case</a:t>
            </a:r>
            <a:endParaRPr lang="en-US" dirty="0"/>
          </a:p>
        </p:txBody>
      </p:sp>
      <p:sp>
        <p:nvSpPr>
          <p:cNvPr id="3" name="Content Placeholder 2"/>
          <p:cNvSpPr>
            <a:spLocks noGrp="1"/>
          </p:cNvSpPr>
          <p:nvPr>
            <p:ph idx="1"/>
          </p:nvPr>
        </p:nvSpPr>
        <p:spPr>
          <a:xfrm>
            <a:off x="685801" y="1676400"/>
            <a:ext cx="7770813" cy="4113213"/>
          </a:xfrm>
        </p:spPr>
        <p:txBody>
          <a:bodyPr/>
          <a:lstStyle/>
          <a:p>
            <a:pPr>
              <a:buFont typeface="Arial" panose="020B0604020202020204" pitchFamily="34" charset="0"/>
              <a:buChar char="•"/>
            </a:pPr>
            <a:r>
              <a:rPr lang="en-US" sz="1800" dirty="0" smtClean="0"/>
              <a:t>Data transmission rate: </a:t>
            </a:r>
          </a:p>
          <a:p>
            <a:pPr lvl="1">
              <a:buFont typeface="Arial" panose="020B0604020202020204" pitchFamily="34" charset="0"/>
              <a:buChar char="•"/>
            </a:pPr>
            <a:r>
              <a:rPr lang="en-US" sz="1800" b="1" dirty="0"/>
              <a:t>S</a:t>
            </a:r>
            <a:r>
              <a:rPr lang="en-US" sz="1800" b="1" dirty="0" smtClean="0"/>
              <a:t>ensors to MH</a:t>
            </a:r>
            <a:r>
              <a:rPr lang="en-US" sz="1800" dirty="0" smtClean="0"/>
              <a:t>: Ranging between 2-10Mbps  </a:t>
            </a:r>
          </a:p>
          <a:p>
            <a:pPr>
              <a:buFont typeface="Arial" panose="020B0604020202020204" pitchFamily="34" charset="0"/>
              <a:buChar char="•"/>
            </a:pPr>
            <a:r>
              <a:rPr lang="en-US" sz="1800" dirty="0" smtClean="0"/>
              <a:t>Transmission range: </a:t>
            </a:r>
          </a:p>
          <a:p>
            <a:pPr lvl="1">
              <a:buFont typeface="Arial" panose="020B0604020202020204" pitchFamily="34" charset="0"/>
              <a:buChar char="•"/>
            </a:pPr>
            <a:r>
              <a:rPr lang="en-US" sz="1800" b="1" dirty="0" smtClean="0"/>
              <a:t>Sensors </a:t>
            </a:r>
            <a:r>
              <a:rPr lang="en-US" sz="1800" b="1" dirty="0"/>
              <a:t>to MH</a:t>
            </a:r>
            <a:r>
              <a:rPr lang="en-US" sz="1800" dirty="0"/>
              <a:t>: </a:t>
            </a:r>
            <a:r>
              <a:rPr lang="en-US" sz="1800" dirty="0" smtClean="0"/>
              <a:t>Ranging between 1m to 20m  </a:t>
            </a:r>
            <a:endParaRPr lang="en-US" sz="1800" dirty="0"/>
          </a:p>
          <a:p>
            <a:pPr>
              <a:buFont typeface="Arial" panose="020B0604020202020204" pitchFamily="34" charset="0"/>
              <a:buChar char="•"/>
            </a:pPr>
            <a:r>
              <a:rPr lang="en-US" sz="1800" dirty="0" smtClean="0"/>
              <a:t>Peak power consumption: </a:t>
            </a:r>
            <a:r>
              <a:rPr lang="en-US" sz="1800" b="0" dirty="0" smtClean="0"/>
              <a:t>This metric controls the power consumption during activity periods in specified duty cycle of LRLP operation</a:t>
            </a:r>
          </a:p>
          <a:p>
            <a:pPr>
              <a:buFont typeface="Arial" panose="020B0604020202020204" pitchFamily="34" charset="0"/>
              <a:buChar char="•"/>
            </a:pPr>
            <a:r>
              <a:rPr lang="en-US" sz="1800" dirty="0" smtClean="0"/>
              <a:t>Average current consumption: </a:t>
            </a:r>
            <a:r>
              <a:rPr lang="en-US" sz="1800" b="0" dirty="0" smtClean="0"/>
              <a:t>Battery life time is inversely related to this metric and is measured in mA</a:t>
            </a:r>
          </a:p>
          <a:p>
            <a:pPr marL="457200" lvl="1" indent="0"/>
            <a:endParaRPr lang="en-US" sz="1800" dirty="0" smtClean="0"/>
          </a:p>
          <a:p>
            <a:pPr marL="457200" lvl="1" indent="0"/>
            <a:endParaRPr lang="en-US" sz="1800" dirty="0" smtClean="0"/>
          </a:p>
          <a:p>
            <a:pPr>
              <a:buFont typeface="Arial" panose="020B0604020202020204" pitchFamily="34" charset="0"/>
              <a:buChar char="•"/>
            </a:pPr>
            <a:endParaRPr lang="en-US" sz="1800" dirty="0" smtClean="0"/>
          </a:p>
          <a:p>
            <a:endParaRPr lang="en-US" sz="1800"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7</a:t>
            </a:fld>
            <a:endParaRPr lang="en-GB"/>
          </a:p>
        </p:txBody>
      </p:sp>
      <p:sp>
        <p:nvSpPr>
          <p:cNvPr id="7" name="Footer Placeholder 4"/>
          <p:cNvSpPr>
            <a:spLocks noGrp="1"/>
          </p:cNvSpPr>
          <p:nvPr>
            <p:ph type="ftr" idx="11"/>
          </p:nvPr>
        </p:nvSpPr>
        <p:spPr>
          <a:xfrm>
            <a:off x="5357818" y="6475414"/>
            <a:ext cx="3184520" cy="180975"/>
          </a:xfrm>
        </p:spPr>
        <p:txBody>
          <a:bodyPr/>
          <a:lstStyle/>
          <a:p>
            <a:r>
              <a:rPr lang="en-GB" dirty="0" smtClean="0"/>
              <a:t>Chittabrata Ghosh, Intel</a:t>
            </a:r>
            <a:endParaRPr lang="en-GB" dirty="0"/>
          </a:p>
        </p:txBody>
      </p:sp>
      <p:sp>
        <p:nvSpPr>
          <p:cNvPr id="9" name="Date Placeholder 3"/>
          <p:cNvSpPr>
            <a:spLocks noGrp="1"/>
          </p:cNvSpPr>
          <p:nvPr>
            <p:ph type="dt" idx="10"/>
          </p:nvPr>
        </p:nvSpPr>
        <p:spPr>
          <a:xfrm>
            <a:off x="696914" y="333375"/>
            <a:ext cx="1874823" cy="273051"/>
          </a:xfrm>
        </p:spPr>
        <p:txBody>
          <a:bodyPr/>
          <a:lstStyle/>
          <a:p>
            <a:r>
              <a:rPr lang="en-US" dirty="0" smtClean="0"/>
              <a:t>November 2015</a:t>
            </a:r>
            <a:endParaRPr lang="en-GB" dirty="0"/>
          </a:p>
        </p:txBody>
      </p:sp>
    </p:spTree>
    <p:extLst>
      <p:ext uri="{BB962C8B-B14F-4D97-AF65-F5344CB8AC3E}">
        <p14:creationId xmlns:p14="http://schemas.microsoft.com/office/powerpoint/2010/main" val="1856693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Outdoor Use Case: </a:t>
            </a:r>
            <a:r>
              <a:rPr lang="en-US" dirty="0" smtClean="0"/>
              <a:t>Precision Agriculture</a:t>
            </a:r>
            <a:endParaRPr lang="en-US" b="1" dirty="0"/>
          </a:p>
        </p:txBody>
      </p:sp>
      <p:sp>
        <p:nvSpPr>
          <p:cNvPr id="3" name="Content Placeholder 2"/>
          <p:cNvSpPr>
            <a:spLocks noGrp="1"/>
          </p:cNvSpPr>
          <p:nvPr>
            <p:ph idx="1"/>
          </p:nvPr>
        </p:nvSpPr>
        <p:spPr/>
        <p:txBody>
          <a:bodyPr>
            <a:normAutofit/>
          </a:bodyPr>
          <a:lstStyle/>
          <a:p>
            <a:pPr marL="0" indent="0"/>
            <a:r>
              <a:rPr lang="en-US" sz="1800" dirty="0" smtClean="0"/>
              <a:t>Wireless sensors: </a:t>
            </a:r>
            <a:r>
              <a:rPr lang="en-US" sz="1800" b="0" dirty="0" smtClean="0"/>
              <a:t>Sensor instruments (for soil moisture, temperature, </a:t>
            </a:r>
            <a:r>
              <a:rPr lang="en-US" sz="1800" b="0" i="1" dirty="0" smtClean="0"/>
              <a:t>etc.</a:t>
            </a:r>
            <a:r>
              <a:rPr lang="en-US" sz="1800" b="0" dirty="0" smtClean="0"/>
              <a:t>) are randomly deployed in the agricultural land</a:t>
            </a:r>
          </a:p>
          <a:p>
            <a:pPr marL="0" indent="0"/>
            <a:r>
              <a:rPr lang="en-US" sz="1800" dirty="0" smtClean="0"/>
              <a:t>Actuators</a:t>
            </a:r>
            <a:r>
              <a:rPr lang="en-US" sz="1800" b="0" dirty="0" smtClean="0"/>
              <a:t>: Water pump and power meters for irrigation are installed in the land with operation controlled by the IoT Gateway    </a:t>
            </a:r>
          </a:p>
          <a:p>
            <a:pPr marL="0" indent="0"/>
            <a:r>
              <a:rPr lang="en-US" sz="1800" dirty="0" smtClean="0"/>
              <a:t>Environment: </a:t>
            </a:r>
            <a:r>
              <a:rPr lang="en-US" sz="1800" b="0" dirty="0" smtClean="0"/>
              <a:t>The farmer uses an IoT Gateway as a data aggregator collecting measurements from sensors placed in the agricultural land of 100acres. The farmer may also install video DSS for remote monitoring. The data is sent by the sensors to the IoT Gateway for local processing. The data is communicated over a backhaul network by the IoT Gateway to the Cloud. Differentiated services may be provided remotely in terms of pest models, user experience, big data and data analytics, irrigation models, nutrients model, disease model, etc. </a:t>
            </a:r>
          </a:p>
        </p:txBody>
      </p:sp>
      <p:sp>
        <p:nvSpPr>
          <p:cNvPr id="4" name="Footer Placeholder 4"/>
          <p:cNvSpPr>
            <a:spLocks noGrp="1"/>
          </p:cNvSpPr>
          <p:nvPr>
            <p:ph type="ftr" idx="11"/>
          </p:nvPr>
        </p:nvSpPr>
        <p:spPr>
          <a:xfrm>
            <a:off x="5357818" y="6475414"/>
            <a:ext cx="3184520" cy="180975"/>
          </a:xfrm>
        </p:spPr>
        <p:txBody>
          <a:bodyPr/>
          <a:lstStyle/>
          <a:p>
            <a:r>
              <a:rPr lang="en-GB" dirty="0" smtClean="0"/>
              <a:t>Chittabrata Ghosh, Intel</a:t>
            </a:r>
            <a:endParaRPr lang="en-GB" dirty="0"/>
          </a:p>
        </p:txBody>
      </p:sp>
      <p:sp>
        <p:nvSpPr>
          <p:cNvPr id="6" name="Date Placeholder 3"/>
          <p:cNvSpPr>
            <a:spLocks noGrp="1"/>
          </p:cNvSpPr>
          <p:nvPr>
            <p:ph type="dt" idx="10"/>
          </p:nvPr>
        </p:nvSpPr>
        <p:spPr>
          <a:xfrm>
            <a:off x="696914" y="333375"/>
            <a:ext cx="1874823" cy="273051"/>
          </a:xfrm>
        </p:spPr>
        <p:txBody>
          <a:bodyPr/>
          <a:lstStyle/>
          <a:p>
            <a:r>
              <a:rPr lang="en-US" dirty="0" smtClean="0"/>
              <a:t>November 2015</a:t>
            </a:r>
            <a:endParaRPr lang="en-GB" dirty="0"/>
          </a:p>
        </p:txBody>
      </p:sp>
      <p:sp>
        <p:nvSpPr>
          <p:cNvPr id="7" name="Slide Number Placeholder 5"/>
          <p:cNvSpPr>
            <a:spLocks noGrp="1"/>
          </p:cNvSpPr>
          <p:nvPr>
            <p:ph type="sldNum" idx="12"/>
          </p:nvPr>
        </p:nvSpPr>
        <p:spPr>
          <a:xfrm>
            <a:off x="4344990" y="6475414"/>
            <a:ext cx="528637" cy="363537"/>
          </a:xfrm>
        </p:spPr>
        <p:txBody>
          <a:bodyPr/>
          <a:lstStyle/>
          <a:p>
            <a:r>
              <a:rPr lang="en-GB" dirty="0" smtClean="0"/>
              <a:t>Slide </a:t>
            </a:r>
            <a:r>
              <a:rPr lang="en-GB" dirty="0"/>
              <a:t>8</a:t>
            </a:r>
          </a:p>
        </p:txBody>
      </p:sp>
    </p:spTree>
    <p:extLst>
      <p:ext uri="{BB962C8B-B14F-4D97-AF65-F5344CB8AC3E}">
        <p14:creationId xmlns:p14="http://schemas.microsoft.com/office/powerpoint/2010/main" val="1285628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Details</a:t>
            </a:r>
            <a:endParaRPr lang="en-US" dirty="0"/>
          </a:p>
        </p:txBody>
      </p:sp>
      <p:sp>
        <p:nvSpPr>
          <p:cNvPr id="3" name="Content Placeholder 2"/>
          <p:cNvSpPr>
            <a:spLocks noGrp="1"/>
          </p:cNvSpPr>
          <p:nvPr>
            <p:ph idx="1"/>
          </p:nvPr>
        </p:nvSpPr>
        <p:spPr/>
        <p:txBody>
          <a:bodyPr/>
          <a:lstStyle/>
          <a:p>
            <a:pPr marL="914400" lvl="1" indent="-457200">
              <a:buFont typeface="+mj-lt"/>
              <a:buAutoNum type="arabicPeriod"/>
            </a:pPr>
            <a:r>
              <a:rPr lang="en-US" sz="1800" dirty="0" smtClean="0"/>
              <a:t>Metrics </a:t>
            </a:r>
            <a:r>
              <a:rPr lang="en-US" sz="1800" dirty="0"/>
              <a:t>of interest are measured by the wireless sensors deployed in the agricultural land</a:t>
            </a:r>
          </a:p>
          <a:p>
            <a:pPr marL="914400" lvl="1" indent="-457200">
              <a:buFont typeface="+mj-lt"/>
              <a:buAutoNum type="arabicPeriod"/>
            </a:pPr>
            <a:r>
              <a:rPr lang="en-US" sz="1800" dirty="0"/>
              <a:t>The farmer sets a specific threshold on soil moisture content or humidity concentration at the IoT Gateway</a:t>
            </a:r>
          </a:p>
          <a:p>
            <a:pPr marL="914400" lvl="1" indent="-457200">
              <a:buFont typeface="+mj-lt"/>
              <a:buAutoNum type="arabicPeriod"/>
            </a:pPr>
            <a:r>
              <a:rPr lang="en-US" sz="1800" dirty="0"/>
              <a:t>The IoT Gateway collects sensor measurements on soil moisture content over a Wi-Fi interface and checks for any measurement with respect to the defined threshold </a:t>
            </a:r>
          </a:p>
          <a:p>
            <a:pPr marL="914400" lvl="1" indent="-457200">
              <a:buFont typeface="+mj-lt"/>
              <a:buAutoNum type="arabicPeriod"/>
            </a:pPr>
            <a:r>
              <a:rPr lang="en-US" sz="1800" dirty="0"/>
              <a:t>The IoT Gateway sends processed data to the Cloud for remote processing and monitoring</a:t>
            </a:r>
          </a:p>
          <a:p>
            <a:pPr marL="914400" lvl="1" indent="-457200">
              <a:buFont typeface="+mj-lt"/>
              <a:buAutoNum type="arabicPeriod"/>
            </a:pPr>
            <a:r>
              <a:rPr lang="en-US" sz="1800" dirty="0"/>
              <a:t>If the soil moisture content is reduced below the defined threshold, </a:t>
            </a:r>
            <a:r>
              <a:rPr lang="en-US" sz="1800" dirty="0" smtClean="0"/>
              <a:t>the IoT </a:t>
            </a:r>
            <a:r>
              <a:rPr lang="en-US" sz="1800" dirty="0"/>
              <a:t>Gateway switches the water pump to irrigate the specific affected area only.  </a:t>
            </a:r>
          </a:p>
          <a:p>
            <a:endParaRPr lang="en-US" sz="1800"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9</a:t>
            </a:fld>
            <a:endParaRPr lang="en-GB"/>
          </a:p>
        </p:txBody>
      </p:sp>
      <p:sp>
        <p:nvSpPr>
          <p:cNvPr id="7" name="Date Placeholder 3"/>
          <p:cNvSpPr>
            <a:spLocks noGrp="1"/>
          </p:cNvSpPr>
          <p:nvPr>
            <p:ph type="dt" idx="10"/>
          </p:nvPr>
        </p:nvSpPr>
        <p:spPr>
          <a:xfrm>
            <a:off x="696914" y="333375"/>
            <a:ext cx="1874823" cy="273051"/>
          </a:xfrm>
        </p:spPr>
        <p:txBody>
          <a:bodyPr/>
          <a:lstStyle/>
          <a:p>
            <a:r>
              <a:rPr lang="en-US" dirty="0" smtClean="0"/>
              <a:t>November 2015</a:t>
            </a:r>
            <a:endParaRPr lang="en-GB" dirty="0"/>
          </a:p>
        </p:txBody>
      </p:sp>
      <p:sp>
        <p:nvSpPr>
          <p:cNvPr id="8" name="Footer Placeholder 4"/>
          <p:cNvSpPr>
            <a:spLocks noGrp="1"/>
          </p:cNvSpPr>
          <p:nvPr>
            <p:ph type="ftr" idx="11"/>
          </p:nvPr>
        </p:nvSpPr>
        <p:spPr>
          <a:xfrm>
            <a:off x="5357818" y="6475414"/>
            <a:ext cx="3184520" cy="180975"/>
          </a:xfrm>
        </p:spPr>
        <p:txBody>
          <a:bodyPr/>
          <a:lstStyle/>
          <a:p>
            <a:r>
              <a:rPr lang="en-GB" dirty="0" smtClean="0"/>
              <a:t>Chittabrata Ghosh, Intel</a:t>
            </a:r>
            <a:endParaRPr lang="en-GB" dirty="0"/>
          </a:p>
        </p:txBody>
      </p:sp>
    </p:spTree>
    <p:extLst>
      <p:ext uri="{BB962C8B-B14F-4D97-AF65-F5344CB8AC3E}">
        <p14:creationId xmlns:p14="http://schemas.microsoft.com/office/powerpoint/2010/main" val="4107642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2011_Aruba_template">
  <a:themeElements>
    <a:clrScheme name="Aruba">
      <a:dk1>
        <a:srgbClr val="000000"/>
      </a:dk1>
      <a:lt1>
        <a:srgbClr val="FFFFFF"/>
      </a:lt1>
      <a:dk2>
        <a:srgbClr val="000000"/>
      </a:dk2>
      <a:lt2>
        <a:srgbClr val="808080"/>
      </a:lt2>
      <a:accent1>
        <a:srgbClr val="F79823"/>
      </a:accent1>
      <a:accent2>
        <a:srgbClr val="8E988D"/>
      </a:accent2>
      <a:accent3>
        <a:srgbClr val="B9971A"/>
      </a:accent3>
      <a:accent4>
        <a:srgbClr val="6A82AA"/>
      </a:accent4>
      <a:accent5>
        <a:srgbClr val="807C63"/>
      </a:accent5>
      <a:accent6>
        <a:srgbClr val="B6AF12"/>
      </a:accent6>
      <a:hlink>
        <a:srgbClr val="404040"/>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ruba-2011-Template-Mktg">
  <a:themeElements>
    <a:clrScheme name="Aruba">
      <a:dk1>
        <a:srgbClr val="000000"/>
      </a:dk1>
      <a:lt1>
        <a:srgbClr val="FFFFFF"/>
      </a:lt1>
      <a:dk2>
        <a:srgbClr val="000000"/>
      </a:dk2>
      <a:lt2>
        <a:srgbClr val="808080"/>
      </a:lt2>
      <a:accent1>
        <a:srgbClr val="F8981E"/>
      </a:accent1>
      <a:accent2>
        <a:srgbClr val="8E988D"/>
      </a:accent2>
      <a:accent3>
        <a:srgbClr val="B9971A"/>
      </a:accent3>
      <a:accent4>
        <a:srgbClr val="6A82AA"/>
      </a:accent4>
      <a:accent5>
        <a:srgbClr val="807C63"/>
      </a:accent5>
      <a:accent6>
        <a:srgbClr val="B6AF12"/>
      </a:accent6>
      <a:hlink>
        <a:srgbClr val="404040"/>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ruba-2011-Template-Mktg">
  <a:themeElements>
    <a:clrScheme name="Aruba">
      <a:dk1>
        <a:srgbClr val="000000"/>
      </a:dk1>
      <a:lt1>
        <a:srgbClr val="FFFFFF"/>
      </a:lt1>
      <a:dk2>
        <a:srgbClr val="000000"/>
      </a:dk2>
      <a:lt2>
        <a:srgbClr val="808080"/>
      </a:lt2>
      <a:accent1>
        <a:srgbClr val="F8981E"/>
      </a:accent1>
      <a:accent2>
        <a:srgbClr val="8E988D"/>
      </a:accent2>
      <a:accent3>
        <a:srgbClr val="B9971A"/>
      </a:accent3>
      <a:accent4>
        <a:srgbClr val="6A82AA"/>
      </a:accent4>
      <a:accent5>
        <a:srgbClr val="807C63"/>
      </a:accent5>
      <a:accent6>
        <a:srgbClr val="B6AF12"/>
      </a:accent6>
      <a:hlink>
        <a:srgbClr val="404040"/>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12274</TotalTime>
  <Words>1055</Words>
  <Application>Microsoft Office PowerPoint</Application>
  <PresentationFormat>On-screen Show (4:3)</PresentationFormat>
  <Paragraphs>152</Paragraphs>
  <Slides>13</Slides>
  <Notes>1</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13</vt:i4>
      </vt:variant>
    </vt:vector>
  </HeadingPairs>
  <TitlesOfParts>
    <vt:vector size="29" baseType="lpstr">
      <vt:lpstr>Arial Unicode MS</vt:lpstr>
      <vt:lpstr>MS Gothic</vt:lpstr>
      <vt:lpstr>ＭＳ Ｐゴシック</vt:lpstr>
      <vt:lpstr>Arial</vt:lpstr>
      <vt:lpstr>Intel Clear</vt:lpstr>
      <vt:lpstr>Lucida Grande</vt:lpstr>
      <vt:lpstr>Neo Sans Intel</vt:lpstr>
      <vt:lpstr>Times</vt:lpstr>
      <vt:lpstr>Times New Roman</vt:lpstr>
      <vt:lpstr>Verdana</vt:lpstr>
      <vt:lpstr>Wingdings</vt:lpstr>
      <vt:lpstr>802-11-Submission</vt:lpstr>
      <vt:lpstr>2011_Aruba_template</vt:lpstr>
      <vt:lpstr>1_Aruba-2011-Template-Mktg</vt:lpstr>
      <vt:lpstr>Aruba-2011-Template-Mktg</vt:lpstr>
      <vt:lpstr>Microsoft Word 97 - 2003 Document</vt:lpstr>
      <vt:lpstr>Use Cases of LRLP Operation for IoT  </vt:lpstr>
      <vt:lpstr>Contents of this Contribution</vt:lpstr>
      <vt:lpstr>Long Range Low Power Operation</vt:lpstr>
      <vt:lpstr>Indoor Use Case: Industrial Connected Worker</vt:lpstr>
      <vt:lpstr>Use Case Details</vt:lpstr>
      <vt:lpstr>Industrial Connected Worker</vt:lpstr>
      <vt:lpstr>Metrics for Indoor LRLP Use Case</vt:lpstr>
      <vt:lpstr>Outdoor Use Case: Precision Agriculture</vt:lpstr>
      <vt:lpstr>Use Case Details</vt:lpstr>
      <vt:lpstr>Precision Agriculture</vt:lpstr>
      <vt:lpstr>Metrics for Outdoor LRLP Use Case</vt:lpstr>
      <vt:lpstr>Summary</vt:lpstr>
      <vt:lpstr>References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 Mode Definitions</dc:title>
  <dc:creator>Chittabrata Ghosh (Intel)</dc:creator>
  <cp:lastModifiedBy>Ghosh, Chittabrata</cp:lastModifiedBy>
  <cp:revision>217</cp:revision>
  <cp:lastPrinted>1601-01-01T00:00:00Z</cp:lastPrinted>
  <dcterms:created xsi:type="dcterms:W3CDTF">2014-05-13T18:39:25Z</dcterms:created>
  <dcterms:modified xsi:type="dcterms:W3CDTF">2015-11-11T05:37:04Z</dcterms:modified>
</cp:coreProperties>
</file>