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9" r:id="rId2"/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54" r:id="rId19"/>
    <p:sldId id="364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802.11-15/1364r0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2400" kern="0" dirty="0" smtClean="0"/>
              <a:t>Signaling Trigger Information for STAs in 802.11ax </a:t>
            </a:r>
            <a:endParaRPr lang="zh-CN" altLang="en-US" sz="2400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2015-11-09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568201"/>
              </p:ext>
            </p:extLst>
          </p:nvPr>
        </p:nvGraphicFramePr>
        <p:xfrm>
          <a:off x="800100" y="1861126"/>
          <a:ext cx="7239000" cy="30186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30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9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9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Yaron Alpert</a:t>
                      </a:r>
                      <a:endParaRPr lang="en-US" sz="9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yaron.alpert@intel.com</a:t>
                      </a:r>
                      <a:endParaRPr lang="en-US" sz="9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923930"/>
              </p:ext>
            </p:extLst>
          </p:nvPr>
        </p:nvGraphicFramePr>
        <p:xfrm>
          <a:off x="800100" y="4872845"/>
          <a:ext cx="7239000" cy="15134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9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present a signaling rule for resource allocation when an A-MPDU contains both a Trigger frame and DL MPDUs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5413"/>
            <a:ext cx="2183546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8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OFDMA ACK and Data Resources </a:t>
            </a:r>
            <a:r>
              <a:rPr lang="en-US" dirty="0"/>
              <a:t>A</a:t>
            </a:r>
            <a:r>
              <a:rPr lang="en-US" dirty="0" smtClean="0"/>
              <a:t>llocation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15438"/>
            <a:ext cx="8534400" cy="4114800"/>
          </a:xfrm>
        </p:spPr>
        <p:txBody>
          <a:bodyPr/>
          <a:lstStyle/>
          <a:p>
            <a:r>
              <a:rPr lang="en-US" dirty="0" smtClean="0"/>
              <a:t>11AX SFD [1] defines a method for UL resource allocation  </a:t>
            </a:r>
          </a:p>
          <a:p>
            <a:pPr marL="457200" lvl="1" indent="0">
              <a:buNone/>
            </a:pPr>
            <a:r>
              <a:rPr lang="en-US" i="1" dirty="0" smtClean="0"/>
              <a:t>Trigger frame that allocates resources for the UL OFDMA/MU-MIMO transmission</a:t>
            </a:r>
          </a:p>
          <a:p>
            <a:r>
              <a:rPr lang="en-US" dirty="0" smtClean="0"/>
              <a:t>11AX SFD [1] also has signaling mechanism of resource allocation in MAC header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The spec shall allow that the schedule information for OFDMA acknowledgement from STAs is contained in the MAC header of DL MPDU.</a:t>
            </a:r>
          </a:p>
          <a:p>
            <a:pPr lvl="1"/>
            <a:r>
              <a:rPr lang="en-US" i="1" dirty="0" smtClean="0"/>
              <a:t> The contents of the scheduling information for an UL OFDMA ACK/BA includes UL PPDU Length (9 bits) and RU Allocation (TBD).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5208" y="5627152"/>
            <a:ext cx="8491906" cy="70788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/>
              <a:t>Schedule information or trigger information for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UL OFDMA ACK or Data in the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Trigger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 and / or at the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 header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smtClean="0"/>
              <a:t> - Signaling duplication</a:t>
            </a:r>
            <a:endParaRPr lang="en-US" sz="2000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8897" y="6475413"/>
            <a:ext cx="504049" cy="184666"/>
          </a:xfrm>
        </p:spPr>
        <p:txBody>
          <a:bodyPr/>
          <a:lstStyle/>
          <a:p>
            <a:r>
              <a:rPr lang="en-US" dirty="0" smtClean="0"/>
              <a:t>Slide 11</a:t>
            </a:r>
            <a:endParaRPr lang="en-US" dirty="0"/>
          </a:p>
        </p:txBody>
      </p:sp>
      <p:sp>
        <p:nvSpPr>
          <p:cNvPr id="9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1066800"/>
          </a:xfrm>
        </p:spPr>
        <p:txBody>
          <a:bodyPr/>
          <a:lstStyle/>
          <a:p>
            <a:r>
              <a:rPr lang="en-US" dirty="0" smtClean="0"/>
              <a:t>OFDMA ACK + Data Trigger Information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Scenario I :UL ACK + Data for same STAs 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3400" y="3454113"/>
            <a:ext cx="480698" cy="182220"/>
            <a:chOff x="61259" y="1122249"/>
            <a:chExt cx="710144" cy="218675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203288" y="1122249"/>
              <a:ext cx="56811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>
              <a:off x="61259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203288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345317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487345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8" name="Straight Connector 17"/>
          <p:cNvCxnSpPr/>
          <p:nvPr/>
        </p:nvCxnSpPr>
        <p:spPr bwMode="auto">
          <a:xfrm flipV="1">
            <a:off x="899132" y="3632458"/>
            <a:ext cx="5990766" cy="70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/>
          <p:cNvGrpSpPr/>
          <p:nvPr/>
        </p:nvGrpSpPr>
        <p:grpSpPr>
          <a:xfrm>
            <a:off x="4196123" y="3628920"/>
            <a:ext cx="2890477" cy="1118164"/>
            <a:chOff x="3942646" y="2709408"/>
            <a:chExt cx="2448194" cy="1118164"/>
          </a:xfrm>
        </p:grpSpPr>
        <p:sp>
          <p:nvSpPr>
            <p:cNvPr id="20" name="Rectangle 19"/>
            <p:cNvSpPr/>
            <p:nvPr/>
          </p:nvSpPr>
          <p:spPr bwMode="auto">
            <a:xfrm>
              <a:off x="3942646" y="3460615"/>
              <a:ext cx="2448187" cy="36695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#n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942646" y="3076367"/>
              <a:ext cx="2448194" cy="36695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:                 :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42646" y="2709408"/>
              <a:ext cx="2448194" cy="36695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25" name="Rectangle 24"/>
          <p:cNvSpPr/>
          <p:nvPr/>
        </p:nvSpPr>
        <p:spPr bwMode="auto">
          <a:xfrm>
            <a:off x="4419600" y="4383665"/>
            <a:ext cx="1219197" cy="3669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>
              <a:spcAft>
                <a:spcPts val="0"/>
              </a:spcAft>
            </a:pPr>
            <a:r>
              <a:rPr lang="en-US" sz="1050" dirty="0"/>
              <a:t>ACK/ BA </a:t>
            </a:r>
            <a:r>
              <a:rPr lang="en-US" sz="1050" kern="1200" dirty="0" smtClean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STA #n 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419600" y="3999417"/>
            <a:ext cx="1219200" cy="3669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>
              <a:spcAft>
                <a:spcPts val="0"/>
              </a:spcAft>
            </a:pPr>
            <a:r>
              <a:rPr lang="en-US" sz="1050" kern="1200">
                <a:solidFill>
                  <a:srgbClr val="000000"/>
                </a:solidFill>
                <a:effectLst/>
                <a:latin typeface="Calibri"/>
                <a:ea typeface="Times New Roman"/>
                <a:cs typeface="Arial"/>
              </a:rPr>
              <a:t>:                 :</a:t>
            </a:r>
            <a:endParaRPr lang="en-US" sz="2000">
              <a:effectLst/>
              <a:latin typeface="Times New Roman"/>
              <a:ea typeface="Times New Roman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3632458"/>
            <a:ext cx="1219200" cy="3669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>
              <a:spcAft>
                <a:spcPts val="0"/>
              </a:spcAft>
            </a:pPr>
            <a:r>
              <a:rPr lang="en-US" sz="1050" dirty="0" smtClean="0"/>
              <a:t>ACK/ BA </a:t>
            </a:r>
            <a:r>
              <a:rPr lang="en-US" sz="1050" kern="1200" dirty="0" smtClean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STA #1 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9930" y="4747084"/>
            <a:ext cx="79039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Where should we indicate the </a:t>
            </a:r>
            <a:r>
              <a:rPr lang="en-US" sz="2000" b="1" i="1" dirty="0" smtClean="0"/>
              <a:t>trigger information for UL OFDMA ACK and Data? </a:t>
            </a:r>
            <a:endParaRPr lang="en-US" sz="2000" b="1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/>
              <a:t>Option 1 : only </a:t>
            </a:r>
            <a:r>
              <a:rPr lang="en-US" sz="2000" i="1" dirty="0" smtClean="0"/>
              <a:t>in </a:t>
            </a:r>
            <a:r>
              <a:rPr lang="en-US" sz="2000" i="1" dirty="0"/>
              <a:t>the TF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/>
              <a:t>Option </a:t>
            </a:r>
            <a:r>
              <a:rPr lang="en-US" sz="2000" i="1" dirty="0" smtClean="0"/>
              <a:t>1I </a:t>
            </a:r>
            <a:r>
              <a:rPr lang="en-US" sz="2000" i="1" dirty="0"/>
              <a:t>: only </a:t>
            </a:r>
            <a:r>
              <a:rPr lang="en-US" sz="2000" i="1" dirty="0" smtClean="0"/>
              <a:t>in </a:t>
            </a:r>
            <a:r>
              <a:rPr lang="en-US" sz="2000" i="1" dirty="0"/>
              <a:t>the MAC </a:t>
            </a:r>
            <a:r>
              <a:rPr lang="en-US" sz="2000" i="1" dirty="0" smtClean="0"/>
              <a:t>header of  DL MPDU</a:t>
            </a:r>
            <a:endParaRPr lang="en-US" sz="2000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/>
              <a:t>Option </a:t>
            </a:r>
            <a:r>
              <a:rPr lang="en-US" sz="2000" i="1" dirty="0" smtClean="0"/>
              <a:t>1II </a:t>
            </a:r>
            <a:r>
              <a:rPr lang="en-US" sz="2000" i="1" dirty="0"/>
              <a:t>: </a:t>
            </a:r>
            <a:r>
              <a:rPr lang="en-US" sz="2000" i="1" dirty="0" smtClean="0"/>
              <a:t>in </a:t>
            </a:r>
            <a:r>
              <a:rPr lang="en-US" sz="2000" i="1" dirty="0"/>
              <a:t>TF and </a:t>
            </a:r>
            <a:r>
              <a:rPr lang="en-US" sz="2000" i="1" dirty="0" smtClean="0"/>
              <a:t>in MAC </a:t>
            </a:r>
            <a:r>
              <a:rPr lang="en-US" sz="2000" i="1" dirty="0"/>
              <a:t>header </a:t>
            </a:r>
            <a:r>
              <a:rPr lang="en-US" sz="2000" i="1" dirty="0" smtClean="0"/>
              <a:t>as in SFD (duplication</a:t>
            </a:r>
            <a:r>
              <a:rPr lang="en-US" sz="2000" i="1" dirty="0"/>
              <a:t>)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329846" y="3200618"/>
            <a:ext cx="2536643" cy="41940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Garamond"/>
                <a:ea typeface="Times New Roman"/>
                <a:cs typeface="Arial"/>
              </a:rPr>
              <a:t>Trigger</a:t>
            </a:r>
            <a:r>
              <a:rPr lang="en-US" sz="1050" kern="1200" dirty="0" smtClean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 </a:t>
            </a:r>
            <a:r>
              <a:rPr lang="en-US" sz="1050" kern="1200" dirty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frame STA #n 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329846" y="2785693"/>
            <a:ext cx="2536643" cy="41940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Aft>
                <a:spcPts val="0"/>
              </a:spcAft>
            </a:pPr>
            <a:r>
              <a:rPr lang="en-US" sz="1050" kern="1200" dirty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:                 :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329846" y="2372644"/>
            <a:ext cx="2536643" cy="41940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Aft>
                <a:spcPts val="0"/>
              </a:spcAft>
            </a:pPr>
            <a:r>
              <a:rPr lang="en-US" sz="1050" kern="120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DL MU frame STA #1 </a:t>
            </a:r>
            <a:endParaRPr lang="en-US" sz="2000">
              <a:effectLst/>
              <a:latin typeface="Times New Roman"/>
              <a:ea typeface="Times New Roman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321496" y="2370769"/>
            <a:ext cx="638828" cy="44863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323584" y="2751768"/>
            <a:ext cx="638828" cy="44863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3191" y="6475413"/>
            <a:ext cx="509755" cy="184666"/>
          </a:xfrm>
        </p:spPr>
        <p:txBody>
          <a:bodyPr/>
          <a:lstStyle/>
          <a:p>
            <a:r>
              <a:rPr lang="en-US" dirty="0" smtClean="0"/>
              <a:t>Slide 12</a:t>
            </a:r>
            <a:endParaRPr lang="en-US" dirty="0"/>
          </a:p>
        </p:txBody>
      </p:sp>
      <p:sp>
        <p:nvSpPr>
          <p:cNvPr id="30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1066800"/>
          </a:xfrm>
        </p:spPr>
        <p:txBody>
          <a:bodyPr/>
          <a:lstStyle/>
          <a:p>
            <a:r>
              <a:rPr lang="en-US" dirty="0" smtClean="0"/>
              <a:t>OFDMA ACK + Data Trigger Information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Scenario II : UL ACK + Data for different STAs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609600" y="3799272"/>
            <a:ext cx="688989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Group 36"/>
          <p:cNvGrpSpPr/>
          <p:nvPr/>
        </p:nvGrpSpPr>
        <p:grpSpPr>
          <a:xfrm>
            <a:off x="802041" y="3675039"/>
            <a:ext cx="480698" cy="131371"/>
            <a:chOff x="61259" y="1122249"/>
            <a:chExt cx="710144" cy="218675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203288" y="1122249"/>
              <a:ext cx="56811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61259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H="1">
              <a:off x="203288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>
              <a:off x="345317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H="1">
              <a:off x="487345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4054549" y="3794556"/>
            <a:ext cx="3236513" cy="2225244"/>
            <a:chOff x="6200304" y="3484949"/>
            <a:chExt cx="2462358" cy="2225244"/>
          </a:xfrm>
        </p:grpSpPr>
        <p:sp>
          <p:nvSpPr>
            <p:cNvPr id="47" name="Rectangle 46"/>
            <p:cNvSpPr/>
            <p:nvPr/>
          </p:nvSpPr>
          <p:spPr bwMode="auto">
            <a:xfrm>
              <a:off x="6200304" y="4025197"/>
              <a:ext cx="2448187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#n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200304" y="3748857"/>
              <a:ext cx="2448194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:                 :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6200304" y="3484949"/>
              <a:ext cx="2448194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203844" y="4027742"/>
              <a:ext cx="1071687" cy="26390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/>
                <a:t>ACK/ BA</a:t>
              </a:r>
              <a:r>
                <a:rPr lang="en-US" sz="1050" dirty="0" smtClean="0">
                  <a:solidFill>
                    <a:srgbClr val="000000"/>
                  </a:solidFill>
                  <a:latin typeface="Calibri"/>
                  <a:ea typeface="Times New Roman"/>
                  <a:cs typeface="Arial"/>
                </a:rPr>
                <a:t>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 #n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203843" y="3751402"/>
              <a:ext cx="1071690" cy="26390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:                 :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6203843" y="3487494"/>
              <a:ext cx="1071690" cy="26390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/>
                <a:t>ACK/ BA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 #1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200304" y="4282637"/>
              <a:ext cx="2462358" cy="20537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/>
                <a:t>ACK/ BA</a:t>
              </a:r>
              <a:r>
                <a:rPr lang="en-US" sz="1050" dirty="0" smtClean="0">
                  <a:solidFill>
                    <a:srgbClr val="000000"/>
                  </a:solidFill>
                  <a:latin typeface="Calibri"/>
                  <a:ea typeface="Times New Roman"/>
                  <a:cs typeface="Arial"/>
                </a:rPr>
                <a:t>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 #n+1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200304" y="4491650"/>
              <a:ext cx="2462358" cy="20537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 smtClean="0"/>
                <a:t>:              :             :                 :           :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200304" y="4700663"/>
              <a:ext cx="2462358" cy="20537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/>
                <a:t>ACK/ BA</a:t>
              </a:r>
              <a:r>
                <a:rPr lang="en-US" sz="1050" dirty="0" smtClean="0">
                  <a:solidFill>
                    <a:srgbClr val="000000"/>
                  </a:solidFill>
                  <a:latin typeface="Calibri"/>
                  <a:ea typeface="Times New Roman"/>
                  <a:cs typeface="Arial"/>
                </a:rPr>
                <a:t>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 #k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6214468" y="5446287"/>
              <a:ext cx="2448187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#p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214468" y="5169947"/>
              <a:ext cx="2448194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:                 :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214468" y="4906039"/>
              <a:ext cx="2448194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#k+1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68" name="Rectangle 67"/>
          <p:cNvSpPr/>
          <p:nvPr/>
        </p:nvSpPr>
        <p:spPr>
          <a:xfrm>
            <a:off x="4267199" y="1828800"/>
            <a:ext cx="47084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Where should we indicate </a:t>
            </a:r>
            <a:r>
              <a:rPr lang="en-US" sz="2000" b="1" i="1" dirty="0" smtClean="0"/>
              <a:t>the trigger information in </a:t>
            </a:r>
            <a:r>
              <a:rPr lang="en-US" sz="2000" b="1" i="1" dirty="0"/>
              <a:t>case </a:t>
            </a:r>
            <a:r>
              <a:rPr lang="en-US" sz="2000" b="1" i="1" dirty="0" smtClean="0"/>
              <a:t>STAs </a:t>
            </a:r>
            <a:r>
              <a:rPr lang="en-US" sz="2000" b="1" i="1" dirty="0"/>
              <a:t>need to </a:t>
            </a:r>
            <a:r>
              <a:rPr lang="en-US" sz="2000" b="1" i="1" dirty="0" smtClean="0"/>
              <a:t>transmit?</a:t>
            </a:r>
            <a:endParaRPr lang="en-US" sz="20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UL OFDMA ACK only </a:t>
            </a:r>
            <a:endParaRPr lang="en-US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UL OFDMA ACK </a:t>
            </a:r>
            <a:r>
              <a:rPr lang="en-US" sz="2000" i="1" dirty="0"/>
              <a:t>+data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 UL OFDMA </a:t>
            </a:r>
            <a:r>
              <a:rPr lang="en-US" sz="2000" i="1" dirty="0"/>
              <a:t>d</a:t>
            </a:r>
            <a:r>
              <a:rPr lang="en-US" sz="2000" i="1" dirty="0" smtClean="0"/>
              <a:t>ata </a:t>
            </a:r>
            <a:r>
              <a:rPr lang="en-US" sz="2000" i="1" dirty="0"/>
              <a:t>only 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1266172" y="1841326"/>
            <a:ext cx="2140695" cy="1956461"/>
            <a:chOff x="1066800" y="1676204"/>
            <a:chExt cx="2140695" cy="1801311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073895" y="3175147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/>
                  <a:ea typeface="Times New Roman"/>
                </a:rPr>
                <a:t>Trigger frame STA #p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073895" y="2876007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:         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Trigger frame STA # k+1       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: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073895" y="2578221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DL MU frame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STA#n+1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1066800" y="2273130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DL MU frame STA #n 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1066800" y="1973990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:                 :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066800" y="1676204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DL MU frame STA #1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3" name="Rectangle 2"/>
          <p:cNvSpPr/>
          <p:nvPr/>
        </p:nvSpPr>
        <p:spPr bwMode="auto">
          <a:xfrm>
            <a:off x="1266172" y="1841326"/>
            <a:ext cx="638828" cy="32343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268260" y="2495965"/>
            <a:ext cx="638828" cy="32343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3191" y="6475413"/>
            <a:ext cx="509755" cy="184666"/>
          </a:xfrm>
        </p:spPr>
        <p:txBody>
          <a:bodyPr/>
          <a:lstStyle/>
          <a:p>
            <a:r>
              <a:rPr lang="en-US" dirty="0" smtClean="0"/>
              <a:t>Slide 13</a:t>
            </a:r>
            <a:endParaRPr lang="en-US" dirty="0"/>
          </a:p>
        </p:txBody>
      </p:sp>
      <p:sp>
        <p:nvSpPr>
          <p:cNvPr id="43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OFDMA ACK + Data Trigger Information Proposition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4572000"/>
          </a:xfrm>
        </p:spPr>
        <p:txBody>
          <a:bodyPr/>
          <a:lstStyle/>
          <a:p>
            <a:r>
              <a:rPr lang="en-US" dirty="0" smtClean="0"/>
              <a:t>We propose the following rule:</a:t>
            </a:r>
          </a:p>
          <a:p>
            <a:pPr lvl="1"/>
            <a:r>
              <a:rPr lang="en-US" i="1" dirty="0" smtClean="0"/>
              <a:t>The trigger information of a STA is signaled either in Trigger frame(s) or in MPDU(s) of an A-MPDU, but not in both of them</a:t>
            </a:r>
          </a:p>
          <a:p>
            <a:r>
              <a:rPr lang="en-US" dirty="0" smtClean="0"/>
              <a:t>Advantage:</a:t>
            </a:r>
          </a:p>
          <a:p>
            <a:pPr lvl="1"/>
            <a:r>
              <a:rPr lang="en-US" dirty="0" smtClean="0"/>
              <a:t>Avoids </a:t>
            </a:r>
            <a:r>
              <a:rPr lang="en-US" dirty="0"/>
              <a:t>duplications </a:t>
            </a:r>
            <a:r>
              <a:rPr lang="en-US" dirty="0" smtClean="0"/>
              <a:t>(e.g., AID) and complexity 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3191" y="6475413"/>
            <a:ext cx="509755" cy="184666"/>
          </a:xfrm>
        </p:spPr>
        <p:txBody>
          <a:bodyPr/>
          <a:lstStyle/>
          <a:p>
            <a:r>
              <a:rPr lang="en-US" dirty="0" smtClean="0"/>
              <a:t>Slide 14</a:t>
            </a:r>
            <a:endParaRPr lang="en-US" dirty="0"/>
          </a:p>
        </p:txBody>
      </p:sp>
      <p:sp>
        <p:nvSpPr>
          <p:cNvPr id="8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5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1066800"/>
          </a:xfrm>
        </p:spPr>
        <p:txBody>
          <a:bodyPr/>
          <a:lstStyle/>
          <a:p>
            <a:r>
              <a:rPr lang="en-US" dirty="0" smtClean="0"/>
              <a:t>Illustration of Trigger Information Signaling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Scenario </a:t>
            </a:r>
            <a:r>
              <a:rPr lang="en-US" dirty="0"/>
              <a:t>I :</a:t>
            </a:r>
            <a:r>
              <a:rPr lang="en-US" dirty="0" smtClean="0"/>
              <a:t>UL ACK + Data for same </a:t>
            </a:r>
            <a:r>
              <a:rPr lang="en-US" dirty="0"/>
              <a:t>STAs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41513" y="3200618"/>
            <a:ext cx="2536643" cy="41940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Garamond"/>
                <a:ea typeface="Times New Roman"/>
                <a:cs typeface="Arial"/>
              </a:rPr>
              <a:t>Trigger</a:t>
            </a:r>
            <a:r>
              <a:rPr lang="en-US" sz="1050" kern="1200" dirty="0" smtClean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 </a:t>
            </a:r>
            <a:r>
              <a:rPr lang="en-US" sz="1050" kern="1200" dirty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frame STA #n 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1513" y="2785693"/>
            <a:ext cx="2536643" cy="41940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Aft>
                <a:spcPts val="0"/>
              </a:spcAft>
            </a:pPr>
            <a:r>
              <a:rPr lang="en-US" sz="1050" kern="1200" dirty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:                 :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441513" y="2372644"/>
            <a:ext cx="2536643" cy="41940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Aft>
                <a:spcPts val="0"/>
              </a:spcAft>
            </a:pPr>
            <a:r>
              <a:rPr lang="en-US" sz="1050" kern="120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DL MU frame STA #1 </a:t>
            </a:r>
            <a:endParaRPr lang="en-US" sz="2000">
              <a:effectLst/>
              <a:latin typeface="Times New Roman"/>
              <a:ea typeface="Times New Roman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3400" y="3454113"/>
            <a:ext cx="480698" cy="182220"/>
            <a:chOff x="61259" y="1122249"/>
            <a:chExt cx="710144" cy="218675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203288" y="1122249"/>
              <a:ext cx="56811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>
              <a:off x="61259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203288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345317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487345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8" name="Straight Connector 17"/>
          <p:cNvCxnSpPr/>
          <p:nvPr/>
        </p:nvCxnSpPr>
        <p:spPr bwMode="auto">
          <a:xfrm flipV="1">
            <a:off x="899132" y="3632458"/>
            <a:ext cx="5990766" cy="70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/>
          <p:cNvGrpSpPr/>
          <p:nvPr/>
        </p:nvGrpSpPr>
        <p:grpSpPr>
          <a:xfrm>
            <a:off x="4196123" y="3628920"/>
            <a:ext cx="2890477" cy="1118164"/>
            <a:chOff x="3942646" y="2709408"/>
            <a:chExt cx="2448194" cy="1118164"/>
          </a:xfrm>
        </p:grpSpPr>
        <p:sp>
          <p:nvSpPr>
            <p:cNvPr id="20" name="Rectangle 19"/>
            <p:cNvSpPr/>
            <p:nvPr/>
          </p:nvSpPr>
          <p:spPr bwMode="auto">
            <a:xfrm>
              <a:off x="3942646" y="3460615"/>
              <a:ext cx="2448187" cy="36695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#n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942646" y="3076367"/>
              <a:ext cx="2448194" cy="36695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:                 :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42646" y="2709408"/>
              <a:ext cx="2448194" cy="36695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26" name="Rectangle 25"/>
          <p:cNvSpPr/>
          <p:nvPr/>
        </p:nvSpPr>
        <p:spPr bwMode="auto">
          <a:xfrm>
            <a:off x="4419600" y="3999417"/>
            <a:ext cx="1219200" cy="3669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>
              <a:spcAft>
                <a:spcPts val="0"/>
              </a:spcAft>
            </a:pPr>
            <a:r>
              <a:rPr lang="en-US" sz="1050" kern="1200">
                <a:solidFill>
                  <a:srgbClr val="000000"/>
                </a:solidFill>
                <a:effectLst/>
                <a:latin typeface="Calibri"/>
                <a:ea typeface="Times New Roman"/>
                <a:cs typeface="Arial"/>
              </a:rPr>
              <a:t>:                 :</a:t>
            </a:r>
            <a:endParaRPr lang="en-US" sz="2000">
              <a:effectLst/>
              <a:latin typeface="Times New Roman"/>
              <a:ea typeface="Times New Roman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3632458"/>
            <a:ext cx="1219200" cy="3669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>
              <a:spcAft>
                <a:spcPts val="0"/>
              </a:spcAft>
            </a:pPr>
            <a:r>
              <a:rPr lang="en-US" sz="1050" dirty="0" smtClean="0"/>
              <a:t>ACK/ BA </a:t>
            </a:r>
            <a:r>
              <a:rPr lang="en-US" sz="1050" kern="1200" dirty="0" smtClean="0">
                <a:solidFill>
                  <a:srgbClr val="000000"/>
                </a:solidFill>
                <a:effectLst/>
                <a:latin typeface="Garamond"/>
                <a:ea typeface="Times New Roman"/>
                <a:cs typeface="Arial"/>
              </a:rPr>
              <a:t>STA #1 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31" name="Elbow Connector 30"/>
          <p:cNvCxnSpPr/>
          <p:nvPr/>
        </p:nvCxnSpPr>
        <p:spPr>
          <a:xfrm>
            <a:off x="2189860" y="2711545"/>
            <a:ext cx="2608652" cy="116348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9" name="Line Callout 3 38"/>
          <p:cNvSpPr/>
          <p:nvPr/>
        </p:nvSpPr>
        <p:spPr bwMode="auto">
          <a:xfrm>
            <a:off x="533400" y="4648200"/>
            <a:ext cx="2282441" cy="1075195"/>
          </a:xfrm>
          <a:prstGeom prst="borderCallout3">
            <a:avLst>
              <a:gd name="adj1" fmla="val -6938"/>
              <a:gd name="adj2" fmla="val 51396"/>
              <a:gd name="adj3" fmla="val -28598"/>
              <a:gd name="adj4" fmla="val 55819"/>
              <a:gd name="adj5" fmla="val -39145"/>
              <a:gd name="adj6" fmla="val 41902"/>
              <a:gd name="adj7" fmla="val -88459"/>
              <a:gd name="adj8" fmla="val 51396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i="1" dirty="0"/>
              <a:t>I</a:t>
            </a:r>
            <a:r>
              <a:rPr lang="en-US" i="1" dirty="0" smtClean="0"/>
              <a:t>nformation </a:t>
            </a:r>
            <a:r>
              <a:rPr lang="en-US" i="1" dirty="0"/>
              <a:t>for OFDMA </a:t>
            </a:r>
            <a:r>
              <a:rPr lang="en-US" i="1" dirty="0" smtClean="0"/>
              <a:t>ACK </a:t>
            </a:r>
            <a:r>
              <a:rPr lang="en-US" i="1" dirty="0"/>
              <a:t>and for other frames </a:t>
            </a:r>
            <a:r>
              <a:rPr lang="en-US" i="1" dirty="0" smtClean="0"/>
              <a:t>contained </a:t>
            </a:r>
            <a:r>
              <a:rPr lang="en-US" i="1" dirty="0"/>
              <a:t>in </a:t>
            </a:r>
            <a:r>
              <a:rPr lang="en-US" i="1" dirty="0" smtClean="0"/>
              <a:t>resource allocation element within the </a:t>
            </a:r>
            <a:r>
              <a:rPr lang="en-US" i="1" dirty="0"/>
              <a:t>MAC header of DL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lbow Connector 22"/>
          <p:cNvCxnSpPr/>
          <p:nvPr/>
        </p:nvCxnSpPr>
        <p:spPr bwMode="auto">
          <a:xfrm>
            <a:off x="2893154" y="3461774"/>
            <a:ext cx="3050446" cy="118642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Elbow Connector 31"/>
          <p:cNvCxnSpPr>
            <a:stCxn id="35" idx="3"/>
          </p:cNvCxnSpPr>
          <p:nvPr/>
        </p:nvCxnSpPr>
        <p:spPr bwMode="auto">
          <a:xfrm>
            <a:off x="2246669" y="2584224"/>
            <a:ext cx="3696931" cy="1312420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Rectangle 34"/>
          <p:cNvSpPr/>
          <p:nvPr/>
        </p:nvSpPr>
        <p:spPr>
          <a:xfrm>
            <a:off x="1484669" y="2414947"/>
            <a:ext cx="762000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800" dirty="0"/>
              <a:t>MAC header STA</a:t>
            </a:r>
            <a:r>
              <a:rPr lang="en-US" sz="800" dirty="0" smtClean="0"/>
              <a:t># 1</a:t>
            </a:r>
            <a:endParaRPr lang="en-US" sz="800" dirty="0"/>
          </a:p>
        </p:txBody>
      </p:sp>
      <p:sp>
        <p:nvSpPr>
          <p:cNvPr id="2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3191" y="6475413"/>
            <a:ext cx="509755" cy="184666"/>
          </a:xfrm>
        </p:spPr>
        <p:txBody>
          <a:bodyPr/>
          <a:lstStyle/>
          <a:p>
            <a:r>
              <a:rPr lang="en-US" dirty="0" smtClean="0"/>
              <a:t>Slide 15</a:t>
            </a:r>
            <a:endParaRPr lang="en-US" dirty="0"/>
          </a:p>
        </p:txBody>
      </p:sp>
      <p:sp>
        <p:nvSpPr>
          <p:cNvPr id="30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1066800"/>
          </a:xfrm>
        </p:spPr>
        <p:txBody>
          <a:bodyPr/>
          <a:lstStyle/>
          <a:p>
            <a:r>
              <a:rPr lang="en-US" dirty="0" smtClean="0"/>
              <a:t>Illustration of Trigger Information Signaling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Scenario II : UL ACK + Data for different STAs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1828800" y="3951672"/>
            <a:ext cx="688989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Group 36"/>
          <p:cNvGrpSpPr/>
          <p:nvPr/>
        </p:nvGrpSpPr>
        <p:grpSpPr>
          <a:xfrm>
            <a:off x="2021241" y="3827439"/>
            <a:ext cx="480698" cy="131371"/>
            <a:chOff x="61259" y="1122249"/>
            <a:chExt cx="710144" cy="218675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203288" y="1122249"/>
              <a:ext cx="56811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61259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H="1">
              <a:off x="203288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>
              <a:off x="345317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H="1">
              <a:off x="487345" y="1122249"/>
              <a:ext cx="142029" cy="2186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5"/>
          <p:cNvGrpSpPr/>
          <p:nvPr/>
        </p:nvGrpSpPr>
        <p:grpSpPr>
          <a:xfrm>
            <a:off x="2895600" y="1981200"/>
            <a:ext cx="2140695" cy="1956461"/>
            <a:chOff x="1066800" y="1676204"/>
            <a:chExt cx="2140695" cy="1801311"/>
          </a:xfrm>
        </p:grpSpPr>
        <p:sp>
          <p:nvSpPr>
            <p:cNvPr id="33" name="Rectangle 32"/>
            <p:cNvSpPr/>
            <p:nvPr/>
          </p:nvSpPr>
          <p:spPr bwMode="auto">
            <a:xfrm>
              <a:off x="1073895" y="3175147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/>
                  <a:ea typeface="Times New Roman"/>
                </a:rPr>
                <a:t>Trigger frame STA #p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073895" y="2876007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:         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Trigger frame STA # k+1       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: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073895" y="2578221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DL MU frame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STA#n+1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066800" y="2273130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DL MU frame STA #n 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066800" y="1973990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:                 :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1066800" y="1676204"/>
              <a:ext cx="2133600" cy="30236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DL MU frame STA #1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273749" y="3946956"/>
            <a:ext cx="3236513" cy="2225244"/>
            <a:chOff x="6200304" y="3484949"/>
            <a:chExt cx="2462358" cy="2225244"/>
          </a:xfrm>
        </p:grpSpPr>
        <p:sp>
          <p:nvSpPr>
            <p:cNvPr id="47" name="Rectangle 46"/>
            <p:cNvSpPr/>
            <p:nvPr/>
          </p:nvSpPr>
          <p:spPr bwMode="auto">
            <a:xfrm>
              <a:off x="6200304" y="4025197"/>
              <a:ext cx="2448187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#n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200304" y="3748857"/>
              <a:ext cx="2448194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:                 :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6200304" y="3484949"/>
              <a:ext cx="2448194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333922" y="4027742"/>
              <a:ext cx="1071687" cy="26390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/>
                <a:t>ACK/ BA</a:t>
              </a:r>
              <a:r>
                <a:rPr lang="en-US" sz="1050" dirty="0" smtClean="0">
                  <a:solidFill>
                    <a:srgbClr val="000000"/>
                  </a:solidFill>
                  <a:latin typeface="Calibri"/>
                  <a:ea typeface="Times New Roman"/>
                  <a:cs typeface="Arial"/>
                </a:rPr>
                <a:t>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 #n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333921" y="3751402"/>
              <a:ext cx="1071690" cy="26390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:                 :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6333921" y="3487494"/>
              <a:ext cx="1071690" cy="26390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/>
                <a:t>ACK/ BA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 #1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200304" y="4282637"/>
              <a:ext cx="2462358" cy="20537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/>
                <a:t>ACK/ BA</a:t>
              </a:r>
              <a:r>
                <a:rPr lang="en-US" sz="1050" dirty="0" smtClean="0">
                  <a:solidFill>
                    <a:srgbClr val="000000"/>
                  </a:solidFill>
                  <a:latin typeface="Calibri"/>
                  <a:ea typeface="Times New Roman"/>
                  <a:cs typeface="Arial"/>
                </a:rPr>
                <a:t>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 #n+1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200304" y="4491650"/>
              <a:ext cx="2462358" cy="20537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 smtClean="0"/>
                <a:t>:              :             :                 :           :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200304" y="4700663"/>
              <a:ext cx="2462358" cy="20537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dirty="0"/>
                <a:t>ACK/ BA</a:t>
              </a:r>
              <a:r>
                <a:rPr lang="en-US" sz="1050" dirty="0" smtClean="0">
                  <a:solidFill>
                    <a:srgbClr val="000000"/>
                  </a:solidFill>
                  <a:latin typeface="Calibri"/>
                  <a:ea typeface="Times New Roman"/>
                  <a:cs typeface="Arial"/>
                </a:rPr>
                <a:t>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STA #k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6214468" y="5446287"/>
              <a:ext cx="2448187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#p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214468" y="5169947"/>
              <a:ext cx="2448194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:                 :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214468" y="4906039"/>
              <a:ext cx="2448194" cy="26390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>
                <a:spcAft>
                  <a:spcPts val="0"/>
                </a:spcAft>
              </a:pPr>
              <a:r>
                <a:rPr lang="en-US" sz="105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Arial"/>
                </a:rPr>
                <a:t>UL MU frame</a:t>
              </a:r>
              <a:r>
                <a:rPr lang="en-US" sz="1050" kern="1200" dirty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 STA </a:t>
              </a:r>
              <a:r>
                <a:rPr lang="en-US" sz="1050" kern="1200" dirty="0" smtClean="0">
                  <a:solidFill>
                    <a:srgbClr val="000000"/>
                  </a:solidFill>
                  <a:effectLst/>
                  <a:latin typeface="Garamond"/>
                  <a:ea typeface="Times New Roman"/>
                  <a:cs typeface="Arial"/>
                </a:rPr>
                <a:t>#k+1 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46" name="Elbow Connector 45"/>
          <p:cNvCxnSpPr/>
          <p:nvPr/>
        </p:nvCxnSpPr>
        <p:spPr>
          <a:xfrm>
            <a:off x="3569918" y="2254531"/>
            <a:ext cx="2068882" cy="18619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7" name="Elbow Connector 56"/>
          <p:cNvCxnSpPr/>
          <p:nvPr/>
        </p:nvCxnSpPr>
        <p:spPr>
          <a:xfrm>
            <a:off x="3581400" y="2819400"/>
            <a:ext cx="2133600" cy="18522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Elbow Connector 61"/>
          <p:cNvCxnSpPr/>
          <p:nvPr/>
        </p:nvCxnSpPr>
        <p:spPr>
          <a:xfrm>
            <a:off x="3921399" y="3147612"/>
            <a:ext cx="1616149" cy="176781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endCxn id="60" idx="1"/>
          </p:cNvCxnSpPr>
          <p:nvPr/>
        </p:nvCxnSpPr>
        <p:spPr>
          <a:xfrm rot="16200000" flipH="1">
            <a:off x="3471839" y="3679471"/>
            <a:ext cx="1628837" cy="201221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2894492" y="3713506"/>
            <a:ext cx="2588969" cy="2176018"/>
          </a:xfrm>
          <a:prstGeom prst="bentConnector3">
            <a:avLst>
              <a:gd name="adj1" fmla="val 9741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Line Callout 3 70"/>
          <p:cNvSpPr/>
          <p:nvPr/>
        </p:nvSpPr>
        <p:spPr bwMode="auto">
          <a:xfrm>
            <a:off x="6400800" y="2437352"/>
            <a:ext cx="2133600" cy="1075195"/>
          </a:xfrm>
          <a:prstGeom prst="borderCallout3">
            <a:avLst>
              <a:gd name="adj1" fmla="val -6938"/>
              <a:gd name="adj2" fmla="val 51396"/>
              <a:gd name="adj3" fmla="val -28598"/>
              <a:gd name="adj4" fmla="val 55819"/>
              <a:gd name="adj5" fmla="val -39145"/>
              <a:gd name="adj6" fmla="val 41902"/>
              <a:gd name="adj7" fmla="val -39171"/>
              <a:gd name="adj8" fmla="val -119092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i="1" dirty="0"/>
              <a:t>I</a:t>
            </a:r>
            <a:r>
              <a:rPr lang="en-US" i="1" dirty="0" smtClean="0"/>
              <a:t>nformation </a:t>
            </a:r>
            <a:r>
              <a:rPr lang="en-US" i="1" dirty="0"/>
              <a:t>for OFDMA </a:t>
            </a:r>
            <a:r>
              <a:rPr lang="en-US" i="1" dirty="0" smtClean="0"/>
              <a:t>ACK and other frames contained </a:t>
            </a:r>
            <a:r>
              <a:rPr lang="en-US" i="1" dirty="0"/>
              <a:t>in </a:t>
            </a:r>
            <a:r>
              <a:rPr lang="en-US" i="1" dirty="0" smtClean="0"/>
              <a:t>resource allocation element within the </a:t>
            </a:r>
            <a:r>
              <a:rPr lang="en-US" i="1" dirty="0"/>
              <a:t>MAC header of DL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Line Callout 3 71"/>
          <p:cNvSpPr/>
          <p:nvPr/>
        </p:nvSpPr>
        <p:spPr bwMode="auto">
          <a:xfrm>
            <a:off x="64634" y="4847332"/>
            <a:ext cx="1791875" cy="652667"/>
          </a:xfrm>
          <a:prstGeom prst="borderCallout3">
            <a:avLst>
              <a:gd name="adj1" fmla="val -6938"/>
              <a:gd name="adj2" fmla="val 51396"/>
              <a:gd name="adj3" fmla="val -28598"/>
              <a:gd name="adj4" fmla="val 55819"/>
              <a:gd name="adj5" fmla="val -55574"/>
              <a:gd name="adj6" fmla="val 58719"/>
              <a:gd name="adj7" fmla="val -147410"/>
              <a:gd name="adj8" fmla="val 140119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/>
              <a:t>TF allocate resources for STAs that have allocations for UL Data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Elbow Connector 17"/>
          <p:cNvCxnSpPr/>
          <p:nvPr/>
        </p:nvCxnSpPr>
        <p:spPr bwMode="auto">
          <a:xfrm>
            <a:off x="3532340" y="2678338"/>
            <a:ext cx="3554260" cy="1872723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Elbow Connector 20"/>
          <p:cNvCxnSpPr/>
          <p:nvPr/>
        </p:nvCxnSpPr>
        <p:spPr bwMode="auto">
          <a:xfrm>
            <a:off x="3569918" y="2168712"/>
            <a:ext cx="3429000" cy="1869888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Rectangle 60"/>
          <p:cNvSpPr/>
          <p:nvPr/>
        </p:nvSpPr>
        <p:spPr>
          <a:xfrm>
            <a:off x="2909170" y="1981200"/>
            <a:ext cx="762000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800" dirty="0"/>
              <a:t>MAC header STA</a:t>
            </a:r>
            <a:r>
              <a:rPr lang="en-US" sz="800" dirty="0" smtClean="0"/>
              <a:t># 1</a:t>
            </a:r>
            <a:endParaRPr lang="en-US" sz="800" dirty="0"/>
          </a:p>
        </p:txBody>
      </p:sp>
      <p:sp>
        <p:nvSpPr>
          <p:cNvPr id="73" name="Rectangle 72"/>
          <p:cNvSpPr/>
          <p:nvPr/>
        </p:nvSpPr>
        <p:spPr>
          <a:xfrm>
            <a:off x="2919608" y="2633246"/>
            <a:ext cx="762000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800" dirty="0"/>
              <a:t>MAC header STA</a:t>
            </a:r>
            <a:r>
              <a:rPr lang="en-US" sz="800" dirty="0" smtClean="0"/>
              <a:t># n</a:t>
            </a:r>
            <a:endParaRPr lang="en-US" sz="800" dirty="0"/>
          </a:p>
        </p:txBody>
      </p:sp>
      <p:sp>
        <p:nvSpPr>
          <p:cNvPr id="74" name="Rectangle 73"/>
          <p:cNvSpPr/>
          <p:nvPr/>
        </p:nvSpPr>
        <p:spPr>
          <a:xfrm>
            <a:off x="2921696" y="2961010"/>
            <a:ext cx="762000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800" dirty="0"/>
              <a:t>MAC header STA</a:t>
            </a:r>
            <a:r>
              <a:rPr lang="en-US" sz="800" dirty="0" smtClean="0"/>
              <a:t># n+1</a:t>
            </a:r>
            <a:endParaRPr lang="en-US" sz="800" dirty="0"/>
          </a:p>
        </p:txBody>
      </p:sp>
      <p:sp>
        <p:nvSpPr>
          <p:cNvPr id="5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3191" y="6475413"/>
            <a:ext cx="509755" cy="184666"/>
          </a:xfrm>
        </p:spPr>
        <p:txBody>
          <a:bodyPr/>
          <a:lstStyle/>
          <a:p>
            <a:r>
              <a:rPr lang="en-US" dirty="0" smtClean="0"/>
              <a:t>Slide 16</a:t>
            </a:r>
            <a:endParaRPr lang="en-US" dirty="0"/>
          </a:p>
        </p:txBody>
      </p:sp>
      <p:sp>
        <p:nvSpPr>
          <p:cNvPr id="65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8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avoid resource allocation duplication and  complexity therein, we have proposed to signal trigger information either in Trigger frame(s) or in MAC header of MPDU(s)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3191" y="6475413"/>
            <a:ext cx="509755" cy="184666"/>
          </a:xfrm>
        </p:spPr>
        <p:txBody>
          <a:bodyPr/>
          <a:lstStyle/>
          <a:p>
            <a:r>
              <a:rPr lang="en-US" dirty="0" smtClean="0"/>
              <a:t>Slide 17</a:t>
            </a:r>
            <a:endParaRPr lang="en-US" dirty="0"/>
          </a:p>
        </p:txBody>
      </p:sp>
      <p:sp>
        <p:nvSpPr>
          <p:cNvPr id="8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GB" altLang="ko-KR" sz="1800" dirty="0" smtClean="0"/>
              <a:t>IEEE 802.11-15/0132r9 </a:t>
            </a:r>
            <a:r>
              <a:rPr lang="en-GB" altLang="zh-CN" sz="1800" b="0" dirty="0"/>
              <a:t>“</a:t>
            </a:r>
            <a:r>
              <a:rPr lang="en-US" altLang="ko-KR" sz="1800" dirty="0"/>
              <a:t>Specification Framework for Tax”</a:t>
            </a:r>
          </a:p>
          <a:p>
            <a:pPr>
              <a:buNone/>
            </a:pPr>
            <a:endParaRPr lang="zh-CN" altLang="en-US" sz="1800" dirty="0"/>
          </a:p>
          <a:p>
            <a:pPr>
              <a:buNone/>
            </a:pPr>
            <a:endParaRPr lang="en-US" altLang="zh-CN" sz="1800" b="0" dirty="0" smtClean="0"/>
          </a:p>
          <a:p>
            <a:pPr>
              <a:buNone/>
            </a:pPr>
            <a:endParaRPr lang="en-US" altLang="ja-JP" sz="1800" b="0" dirty="0" smtClean="0">
              <a:ea typeface="MS PGothic" pitchFamily="34" charset="-128"/>
            </a:endParaRPr>
          </a:p>
          <a:p>
            <a:endParaRPr lang="zh-CN" altLang="en-US" sz="18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Within an A-MPDU the trigger information for a STA, if present, shall be signaled either in Trigger frame(s) or in the MAC header of MPDU(s) contained in the A-MPDU but not both. </a:t>
            </a:r>
            <a:endParaRPr lang="en-US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3191" y="6475413"/>
            <a:ext cx="509755" cy="184666"/>
          </a:xfrm>
        </p:spPr>
        <p:txBody>
          <a:bodyPr/>
          <a:lstStyle/>
          <a:p>
            <a:r>
              <a:rPr lang="en-US" dirty="0" smtClean="0"/>
              <a:t>Slide 1</a:t>
            </a:r>
            <a:r>
              <a:rPr lang="en-US" dirty="0"/>
              <a:t>9</a:t>
            </a:r>
          </a:p>
        </p:txBody>
      </p:sp>
      <p:sp>
        <p:nvSpPr>
          <p:cNvPr id="8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1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73925" y="72835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2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9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3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6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23927</TotalTime>
  <Words>1879</Words>
  <Application>Microsoft Office PowerPoint</Application>
  <PresentationFormat>On-screen Show (4:3)</PresentationFormat>
  <Paragraphs>612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MS PGothic</vt:lpstr>
      <vt:lpstr>Arial</vt:lpstr>
      <vt:lpstr>Calibri</vt:lpstr>
      <vt:lpstr>Garamond</vt:lpstr>
      <vt:lpstr>Times New Roman</vt:lpstr>
      <vt:lpstr>802-11-Submission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Background - OFDMA ACK and Data Resources Allocation </vt:lpstr>
      <vt:lpstr>OFDMA ACK + Data Trigger Information Scenario I :UL ACK + Data for same STAs </vt:lpstr>
      <vt:lpstr>OFDMA ACK + Data Trigger Information Scenario II : UL ACK + Data for different STAs </vt:lpstr>
      <vt:lpstr>UL OFDMA ACK + Data Trigger Information Proposition</vt:lpstr>
      <vt:lpstr>Illustration of Trigger Information Signaling  Scenario I :UL ACK + Data for same STAs </vt:lpstr>
      <vt:lpstr>Illustration of Trigger Information Signaling  Scenario II : UL ACK + Data for different STAs </vt:lpstr>
      <vt:lpstr>Conclusion</vt:lpstr>
      <vt:lpstr>References</vt:lpstr>
      <vt:lpstr>Straw Poll 1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128</cp:revision>
  <cp:lastPrinted>1998-02-10T13:28:06Z</cp:lastPrinted>
  <dcterms:created xsi:type="dcterms:W3CDTF">2008-11-13T20:03:38Z</dcterms:created>
  <dcterms:modified xsi:type="dcterms:W3CDTF">2015-11-09T04:28:23Z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