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6"/>
  </p:notesMasterIdLst>
  <p:handoutMasterIdLst>
    <p:handoutMasterId r:id="rId17"/>
  </p:handoutMasterIdLst>
  <p:sldIdLst>
    <p:sldId id="422" r:id="rId5"/>
    <p:sldId id="473" r:id="rId6"/>
    <p:sldId id="485" r:id="rId7"/>
    <p:sldId id="549" r:id="rId8"/>
    <p:sldId id="539" r:id="rId9"/>
    <p:sldId id="541" r:id="rId10"/>
    <p:sldId id="542" r:id="rId11"/>
    <p:sldId id="487" r:id="rId12"/>
    <p:sldId id="550" r:id="rId13"/>
    <p:sldId id="548" r:id="rId14"/>
    <p:sldId id="532" r:id="rId1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6582" autoAdjust="0"/>
  </p:normalViewPr>
  <p:slideViewPr>
    <p:cSldViewPr>
      <p:cViewPr>
        <p:scale>
          <a:sx n="112" d="100"/>
          <a:sy n="112" d="100"/>
        </p:scale>
        <p:origin x="14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KHMETO\Desktop\Power_8dev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KHMETO\Desktop\Power_8dev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KHMETO\Desktop\Power_8de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KHMETO\Desktop\Power_8de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RX time, 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Final!$A$1</c:f>
              <c:strCache>
                <c:ptCount val="1"/>
                <c:pt idx="0">
                  <c:v>PSP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Final!$L$4:$L$11</c:f>
              <c:numCache>
                <c:formatCode>General</c:formatCode>
                <c:ptCount val="8"/>
                <c:pt idx="0">
                  <c:v>1.5842895080542991</c:v>
                </c:pt>
                <c:pt idx="1">
                  <c:v>1.5782143423756401</c:v>
                </c:pt>
                <c:pt idx="2">
                  <c:v>1.6210972435901401</c:v>
                </c:pt>
                <c:pt idx="3">
                  <c:v>1.3154719658438361</c:v>
                </c:pt>
                <c:pt idx="4">
                  <c:v>1.7570047601061236</c:v>
                </c:pt>
                <c:pt idx="5">
                  <c:v>1.5615641962633362</c:v>
                </c:pt>
                <c:pt idx="6">
                  <c:v>1.5538978483128829</c:v>
                </c:pt>
                <c:pt idx="7">
                  <c:v>1.646111527677439</c:v>
                </c:pt>
              </c:numCache>
            </c:numRef>
          </c:val>
        </c:ser>
        <c:ser>
          <c:idx val="1"/>
          <c:order val="1"/>
          <c:tx>
            <c:strRef>
              <c:f>Final!$O$1</c:f>
              <c:strCache>
                <c:ptCount val="1"/>
                <c:pt idx="0">
                  <c:v>T-PSP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Final!$Y$4:$Y$11</c:f>
              <c:numCache>
                <c:formatCode>General</c:formatCode>
                <c:ptCount val="8"/>
                <c:pt idx="0">
                  <c:v>1.3226040168529429</c:v>
                </c:pt>
                <c:pt idx="1">
                  <c:v>1.3366184373372958</c:v>
                </c:pt>
                <c:pt idx="2">
                  <c:v>1.347224812178734</c:v>
                </c:pt>
                <c:pt idx="3">
                  <c:v>1.3075859085367179</c:v>
                </c:pt>
                <c:pt idx="4">
                  <c:v>1.3707871129078781</c:v>
                </c:pt>
                <c:pt idx="5">
                  <c:v>1.378597261285287</c:v>
                </c:pt>
                <c:pt idx="6">
                  <c:v>1.3978278773099539</c:v>
                </c:pt>
                <c:pt idx="7">
                  <c:v>1.3852175844438768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675064"/>
        <c:axId val="252673496"/>
      </c:barChart>
      <c:catAx>
        <c:axId val="2526750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3496"/>
        <c:crosses val="autoZero"/>
        <c:auto val="1"/>
        <c:lblAlgn val="ctr"/>
        <c:lblOffset val="100"/>
        <c:noMultiLvlLbl val="0"/>
      </c:catAx>
      <c:valAx>
        <c:axId val="252673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5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TX time, 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Final!$A$1</c:f>
              <c:strCache>
                <c:ptCount val="1"/>
                <c:pt idx="0">
                  <c:v>PSP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Final!$L$15:$L$22</c:f>
              <c:numCache>
                <c:formatCode>General</c:formatCode>
                <c:ptCount val="8"/>
                <c:pt idx="0">
                  <c:v>0.11132200000024502</c:v>
                </c:pt>
                <c:pt idx="1">
                  <c:v>0.114034000000274</c:v>
                </c:pt>
                <c:pt idx="2">
                  <c:v>0.11607400000029799</c:v>
                </c:pt>
                <c:pt idx="3">
                  <c:v>0.107944000000138</c:v>
                </c:pt>
                <c:pt idx="4">
                  <c:v>0.126598000000506</c:v>
                </c:pt>
                <c:pt idx="5">
                  <c:v>0.12073600000042099</c:v>
                </c:pt>
                <c:pt idx="6">
                  <c:v>0.122320000000437</c:v>
                </c:pt>
                <c:pt idx="7">
                  <c:v>0.12550600000051598</c:v>
                </c:pt>
              </c:numCache>
            </c:numRef>
          </c:val>
        </c:ser>
        <c:ser>
          <c:idx val="1"/>
          <c:order val="1"/>
          <c:tx>
            <c:strRef>
              <c:f>Final!$O$1</c:f>
              <c:strCache>
                <c:ptCount val="1"/>
                <c:pt idx="0">
                  <c:v>T-PSP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Final!$Y$15:$Y$22</c:f>
              <c:numCache>
                <c:formatCode>General</c:formatCode>
                <c:ptCount val="8"/>
                <c:pt idx="0">
                  <c:v>0.106558000000139</c:v>
                </c:pt>
                <c:pt idx="1">
                  <c:v>0.109036000000171</c:v>
                </c:pt>
                <c:pt idx="2">
                  <c:v>0.110956000000212</c:v>
                </c:pt>
                <c:pt idx="3">
                  <c:v>0.103492000000076</c:v>
                </c:pt>
                <c:pt idx="4">
                  <c:v>0.11564200000031899</c:v>
                </c:pt>
                <c:pt idx="5">
                  <c:v>0.11797000000037501</c:v>
                </c:pt>
                <c:pt idx="6">
                  <c:v>0.12293800000043098</c:v>
                </c:pt>
                <c:pt idx="7">
                  <c:v>0.12032200000041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678200"/>
        <c:axId val="252674280"/>
      </c:barChart>
      <c:catAx>
        <c:axId val="2526782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4280"/>
        <c:crosses val="autoZero"/>
        <c:auto val="1"/>
        <c:lblAlgn val="ctr"/>
        <c:lblOffset val="100"/>
        <c:noMultiLvlLbl val="0"/>
      </c:catAx>
      <c:valAx>
        <c:axId val="252674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8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Listen time, 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Final!$A$1</c:f>
              <c:strCache>
                <c:ptCount val="1"/>
                <c:pt idx="0">
                  <c:v>PSP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Final!$L$26:$L$33</c:f>
              <c:numCache>
                <c:formatCode>General</c:formatCode>
                <c:ptCount val="8"/>
                <c:pt idx="0">
                  <c:v>0.92936655491859699</c:v>
                </c:pt>
                <c:pt idx="1">
                  <c:v>0.92754394549423202</c:v>
                </c:pt>
                <c:pt idx="2">
                  <c:v>0.95317123770573597</c:v>
                </c:pt>
                <c:pt idx="3">
                  <c:v>0.77921195146974109</c:v>
                </c:pt>
                <c:pt idx="4">
                  <c:v>1.0404477956164579</c:v>
                </c:pt>
                <c:pt idx="5">
                  <c:v>0.92687399475608601</c:v>
                </c:pt>
                <c:pt idx="6">
                  <c:v>0.92266619123772986</c:v>
                </c:pt>
                <c:pt idx="7">
                  <c:v>0.98035583810513105</c:v>
                </c:pt>
              </c:numCache>
            </c:numRef>
          </c:val>
        </c:ser>
        <c:ser>
          <c:idx val="1"/>
          <c:order val="1"/>
          <c:tx>
            <c:strRef>
              <c:f>Final!$O$1</c:f>
              <c:strCache>
                <c:ptCount val="1"/>
                <c:pt idx="0">
                  <c:v>T-PSP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Final!$Y$26:$Y$33</c:f>
              <c:numCache>
                <c:formatCode>General</c:formatCode>
                <c:ptCount val="8"/>
                <c:pt idx="0">
                  <c:v>0.45460652184369704</c:v>
                </c:pt>
                <c:pt idx="1">
                  <c:v>0.46821387824533706</c:v>
                </c:pt>
                <c:pt idx="2">
                  <c:v>0.48086366106767892</c:v>
                </c:pt>
                <c:pt idx="3">
                  <c:v>0.43662058831952899</c:v>
                </c:pt>
                <c:pt idx="4">
                  <c:v>0.50994652801678608</c:v>
                </c:pt>
                <c:pt idx="5">
                  <c:v>0.51947278119947293</c:v>
                </c:pt>
                <c:pt idx="6">
                  <c:v>0.54708247659619891</c:v>
                </c:pt>
                <c:pt idx="7">
                  <c:v>0.53056927027203105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676240"/>
        <c:axId val="252680552"/>
      </c:barChart>
      <c:catAx>
        <c:axId val="2526762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80552"/>
        <c:crosses val="autoZero"/>
        <c:auto val="1"/>
        <c:lblAlgn val="ctr"/>
        <c:lblOffset val="100"/>
        <c:noMultiLvlLbl val="0"/>
      </c:catAx>
      <c:valAx>
        <c:axId val="25268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Sleep time, 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Final!$A$1</c:f>
              <c:strCache>
                <c:ptCount val="1"/>
                <c:pt idx="0">
                  <c:v>PSP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Final!$L$37:$L$44</c:f>
              <c:numCache>
                <c:formatCode>General</c:formatCode>
                <c:ptCount val="8"/>
                <c:pt idx="0">
                  <c:v>97.403137616427657</c:v>
                </c:pt>
                <c:pt idx="1">
                  <c:v>97.416150844743768</c:v>
                </c:pt>
                <c:pt idx="2">
                  <c:v>97.205534690430369</c:v>
                </c:pt>
                <c:pt idx="3">
                  <c:v>97.832749872679116</c:v>
                </c:pt>
                <c:pt idx="4">
                  <c:v>97.104415088564053</c:v>
                </c:pt>
                <c:pt idx="5">
                  <c:v>97.475818027144726</c:v>
                </c:pt>
                <c:pt idx="6">
                  <c:v>97.334065238489572</c:v>
                </c:pt>
                <c:pt idx="7">
                  <c:v>97.214336297743799</c:v>
                </c:pt>
              </c:numCache>
            </c:numRef>
          </c:val>
        </c:ser>
        <c:ser>
          <c:idx val="1"/>
          <c:order val="1"/>
          <c:tx>
            <c:strRef>
              <c:f>Final!$O$1</c:f>
              <c:strCache>
                <c:ptCount val="1"/>
                <c:pt idx="0">
                  <c:v>T-PSP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Final!$Y$37:$Y$44</c:f>
              <c:numCache>
                <c:formatCode>General</c:formatCode>
                <c:ptCount val="8"/>
                <c:pt idx="0">
                  <c:v>98.156163900451844</c:v>
                </c:pt>
                <c:pt idx="1">
                  <c:v>98.126543920764277</c:v>
                </c:pt>
                <c:pt idx="2">
                  <c:v>98.100781192348649</c:v>
                </c:pt>
                <c:pt idx="3">
                  <c:v>98.189105804678718</c:v>
                </c:pt>
                <c:pt idx="4">
                  <c:v>98.045671617856769</c:v>
                </c:pt>
                <c:pt idx="5">
                  <c:v>98.026702003808467</c:v>
                </c:pt>
                <c:pt idx="6">
                  <c:v>97.97763008058665</c:v>
                </c:pt>
                <c:pt idx="7">
                  <c:v>98.00530680106786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678984"/>
        <c:axId val="252676632"/>
      </c:barChart>
      <c:catAx>
        <c:axId val="2526789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6632"/>
        <c:crosses val="autoZero"/>
        <c:auto val="1"/>
        <c:lblAlgn val="ctr"/>
        <c:lblOffset val="100"/>
        <c:noMultiLvlLbl val="0"/>
      </c:catAx>
      <c:valAx>
        <c:axId val="25267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78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717" y="2020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802.11-15/0833r0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15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802.11-15/0833r0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802.11-15/0833r0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70F20475-2A78-44E8-B388-0071871B46A3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74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11/8/2015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1" lang="en-US" sz="18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anose="020B0600000101010101" pitchFamily="34" charset="-127"/>
                <a:cs typeface="+mn-cs"/>
              </a:rPr>
              <a:t>1361r0</a:t>
            </a:r>
            <a:r>
              <a:rPr kumimoji="1" lang="en-US" sz="12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anose="020B0600000101010101" pitchFamily="34" charset="-127"/>
                <a:cs typeface="+mn-cs"/>
              </a:rPr>
              <a:t> 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46B9E1D-1901-45A2-B69D-CDDF1331601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Dmitry Akhmetov (Intel)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Energy consumption with </a:t>
            </a: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Scheduled PSP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2015-11-09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18393"/>
              </p:ext>
            </p:extLst>
          </p:nvPr>
        </p:nvGraphicFramePr>
        <p:xfrm>
          <a:off x="681038" y="3475038"/>
          <a:ext cx="7777161" cy="1407452"/>
        </p:xfrm>
        <a:graphic>
          <a:graphicData uri="http://schemas.openxmlformats.org/drawingml/2006/table">
            <a:tbl>
              <a:tblPr/>
              <a:tblGrid>
                <a:gridCol w="1306537"/>
                <a:gridCol w="908025"/>
                <a:gridCol w="2362200"/>
                <a:gridCol w="1297754"/>
                <a:gridCol w="1902645"/>
              </a:tblGrid>
              <a:tr h="997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4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 Akhmetov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AVE, Hillsboro,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OR, 97123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+1-503-264-8081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dmitry.akhmetov@intel.com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8382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Initial simulation results, </a:t>
            </a:r>
            <a:b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</a:b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1 AP, 8 STAs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graphicFrame>
        <p:nvGraphicFramePr>
          <p:cNvPr id="16" name="Char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767209"/>
              </p:ext>
            </p:extLst>
          </p:nvPr>
        </p:nvGraphicFramePr>
        <p:xfrm>
          <a:off x="876300" y="3619500"/>
          <a:ext cx="3238500" cy="2236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593256"/>
              </p:ext>
            </p:extLst>
          </p:nvPr>
        </p:nvGraphicFramePr>
        <p:xfrm>
          <a:off x="4629151" y="3581400"/>
          <a:ext cx="3272769" cy="2236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325119"/>
              </p:ext>
            </p:extLst>
          </p:nvPr>
        </p:nvGraphicFramePr>
        <p:xfrm>
          <a:off x="876300" y="1447800"/>
          <a:ext cx="3247067" cy="224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54770"/>
              </p:ext>
            </p:extLst>
          </p:nvPr>
        </p:nvGraphicFramePr>
        <p:xfrm>
          <a:off x="4629150" y="1466850"/>
          <a:ext cx="3247067" cy="2230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696914" y="5817855"/>
            <a:ext cx="810895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kumimoji="0" lang="en-US" altLang="ko-KR" sz="2000" kern="0" dirty="0" smtClean="0">
                <a:ea typeface="굴림" panose="020B0600000101010101" pitchFamily="34" charset="-127"/>
              </a:rPr>
              <a:t>On average STAs spend 50% less time in Listen mode and 15% time less in Receive mode </a:t>
            </a:r>
          </a:p>
        </p:txBody>
      </p:sp>
    </p:spTree>
    <p:extLst>
      <p:ext uri="{BB962C8B-B14F-4D97-AF65-F5344CB8AC3E}">
        <p14:creationId xmlns:p14="http://schemas.microsoft.com/office/powerpoint/2010/main" val="45577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 smtClean="0">
                <a:ea typeface="굴림" panose="020B0600000101010101" pitchFamily="34" charset="-127"/>
              </a:rPr>
              <a:t>Provided simulations shows performance benefit </a:t>
            </a:r>
            <a:r>
              <a:rPr lang="en-US" altLang="ko-KR" sz="2800" dirty="0" smtClean="0">
                <a:ea typeface="굴림" panose="020B0600000101010101" pitchFamily="34" charset="-127"/>
              </a:rPr>
              <a:t>of Scheduled PSP by reducing 50-60</a:t>
            </a:r>
            <a:r>
              <a:rPr lang="en-US" altLang="ko-KR" sz="2800" dirty="0" smtClean="0">
                <a:ea typeface="굴림" panose="020B0600000101010101" pitchFamily="34" charset="-127"/>
              </a:rPr>
              <a:t>% time in Listen mode and </a:t>
            </a:r>
            <a:r>
              <a:rPr lang="en-US" altLang="ko-KR" sz="2800" dirty="0" smtClean="0">
                <a:ea typeface="굴림" panose="020B0600000101010101" pitchFamily="34" charset="-127"/>
              </a:rPr>
              <a:t>around 15% in Receive </a:t>
            </a:r>
            <a:r>
              <a:rPr lang="en-US" altLang="ko-KR" sz="2800" dirty="0" smtClean="0">
                <a:ea typeface="굴림" panose="020B0600000101010101" pitchFamily="34" charset="-127"/>
              </a:rPr>
              <a:t>mode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 smtClean="0">
                <a:ea typeface="굴림" panose="020B0600000101010101" pitchFamily="34" charset="-127"/>
              </a:rPr>
              <a:t>Designated/centralized wake up time allow to save more energy by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Removing/reducing unnecessary contention for DL data at AP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Reducing DL wait time at STA end, especially in loaded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Ignoring undesired packets directed to other radios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Allow to group power saving STAs together using advanced TX techniques such OFDMA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800" dirty="0" smtClean="0">
              <a:ea typeface="굴림" panose="020B0600000101010101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This presentation provides simulation results on energy consumption for </a:t>
            </a:r>
            <a:r>
              <a:rPr lang="en-US" sz="2000" dirty="0" smtClean="0"/>
              <a:t>Scheduled PSP in comparison with regular PSP</a:t>
            </a:r>
            <a:endParaRPr lang="en-US" sz="2000" dirty="0" smtClean="0"/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Quantify the reduced energy consumption in Listen/Receive states and increased time in Shallow sleep state</a:t>
            </a:r>
          </a:p>
          <a:p>
            <a:pPr marL="685800" lvl="1">
              <a:buFont typeface="Arial"/>
              <a:buChar char="•"/>
            </a:pPr>
            <a:endParaRPr lang="en-US" sz="1600" dirty="0"/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502280" y="6475414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	              Dmitry Akhmetov, Intel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457200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PSP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575914" y="1295400"/>
            <a:ext cx="826328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STA wakes every DTIM to check if it has any data in DL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If TIM bit is set STA transmits PS-Poll frame to indicate it’s presence to an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STA remains in active state until it receive DATA from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AP access the medium and transmit data in DL followed by an ACK frame from a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STA enters </a:t>
            </a:r>
            <a:r>
              <a:rPr lang="en-US" altLang="ko-KR" sz="1800" dirty="0" smtClean="0">
                <a:ea typeface="굴림" panose="020B0600000101010101" pitchFamily="34" charset="-127"/>
              </a:rPr>
              <a:t>Sleep </a:t>
            </a:r>
            <a:r>
              <a:rPr lang="en-US" altLang="ko-KR" sz="1800" dirty="0" smtClean="0">
                <a:ea typeface="굴림" panose="020B0600000101010101" pitchFamily="34" charset="-127"/>
              </a:rPr>
              <a:t>state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14" y="3657600"/>
            <a:ext cx="7966424" cy="28345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PSP </a:t>
            </a:r>
            <a:r>
              <a:rPr lang="en-US" dirty="0" smtClean="0"/>
              <a:t>using </a:t>
            </a:r>
            <a:r>
              <a:rPr lang="en-US" dirty="0" smtClean="0"/>
              <a:t>Target transmission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September meeting in </a:t>
            </a:r>
            <a:r>
              <a:rPr lang="en-GB" dirty="0" smtClean="0"/>
              <a:t>15/1107r0 a concept of target transmission time for TF-R was introduced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SFD 15/0132r09 states: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  <a:cs typeface="+mn-cs"/>
              </a:rPr>
              <a:t>“</a:t>
            </a:r>
            <a:r>
              <a:rPr lang="en-GB" sz="1600" b="1" i="1" dirty="0">
                <a:solidFill>
                  <a:schemeClr val="tx1"/>
                </a:solidFill>
                <a:cs typeface="+mn-cs"/>
              </a:rPr>
              <a:t>The spec shall include a mechanism that allows the Beacon frame to indicate the target transmission time(s) of one or more Trigger </a:t>
            </a:r>
            <a:r>
              <a:rPr lang="en-GB" sz="1600" b="1" i="1" dirty="0">
                <a:solidFill>
                  <a:schemeClr val="tx1"/>
                </a:solidFill>
                <a:cs typeface="+mn-cs"/>
              </a:rPr>
              <a:t>frame(s) that </a:t>
            </a:r>
            <a:r>
              <a:rPr lang="en-GB" sz="1600" b="1" i="1" dirty="0">
                <a:solidFill>
                  <a:schemeClr val="tx1"/>
                </a:solidFill>
                <a:cs typeface="+mn-cs"/>
              </a:rPr>
              <a:t>allocate resources for random access</a:t>
            </a:r>
            <a:r>
              <a:rPr lang="en-GB" sz="1600" b="1" i="1" dirty="0">
                <a:solidFill>
                  <a:schemeClr val="tx1"/>
                </a:solidFill>
                <a:cs typeface="+mn-cs"/>
              </a:rPr>
              <a:t>.”</a:t>
            </a:r>
            <a:r>
              <a:rPr lang="en-US" sz="1600" b="1" i="1" dirty="0">
                <a:solidFill>
                  <a:schemeClr val="tx1"/>
                </a:solidFill>
                <a:cs typeface="+mn-cs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Target Transmission Times(s) (TTT) can be used by power save STAs for increased energy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Power </a:t>
            </a:r>
            <a:r>
              <a:rPr lang="en-US" dirty="0" smtClean="0"/>
              <a:t>saving through decreased Listen and </a:t>
            </a:r>
            <a:r>
              <a:rPr lang="en-US" dirty="0" smtClean="0"/>
              <a:t>Receive times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Improved </a:t>
            </a:r>
            <a:r>
              <a:rPr lang="en-US" dirty="0" smtClean="0"/>
              <a:t>BSS performance by grouping/combining PS STAs for faster service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87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635195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Observations &amp; Improvements for Reduced Energy Consumption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840282"/>
            <a:ext cx="80010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In </a:t>
            </a:r>
            <a:r>
              <a:rPr lang="en-US" altLang="ko-KR" dirty="0" smtClean="0">
                <a:ea typeface="굴림" panose="020B0600000101010101" pitchFamily="34" charset="-127"/>
              </a:rPr>
              <a:t>legacy PSP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STA </a:t>
            </a:r>
            <a:r>
              <a:rPr lang="en-US" altLang="ko-KR" sz="1600" dirty="0" smtClean="0">
                <a:ea typeface="굴림" panose="020B0600000101010101" pitchFamily="34" charset="-127"/>
              </a:rPr>
              <a:t>shall remain in Listen state after receiving ACK to </a:t>
            </a:r>
            <a:r>
              <a:rPr lang="en-US" altLang="ko-KR" sz="1600" dirty="0" smtClean="0">
                <a:ea typeface="굴림" panose="020B0600000101010101" pitchFamily="34" charset="-127"/>
              </a:rPr>
              <a:t>PS-Poll </a:t>
            </a:r>
            <a:r>
              <a:rPr lang="en-US" altLang="ko-KR" sz="1600" dirty="0" smtClean="0">
                <a:ea typeface="굴림" panose="020B0600000101010101" pitchFamily="34" charset="-127"/>
              </a:rPr>
              <a:t>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Time between PS-Poll frame and DL data is undefined, there is no guarantee DL data to come immediately after </a:t>
            </a:r>
            <a:r>
              <a:rPr lang="en-US" altLang="ko-KR" sz="1600" dirty="0" smtClean="0">
                <a:ea typeface="굴림" panose="020B0600000101010101" pitchFamily="34" charset="-127"/>
              </a:rPr>
              <a:t>PS-Poll/ACK </a:t>
            </a:r>
            <a:r>
              <a:rPr lang="en-US" altLang="ko-KR" sz="1600" dirty="0" err="1" smtClean="0">
                <a:ea typeface="굴림" panose="020B0600000101010101" pitchFamily="34" charset="-127"/>
              </a:rPr>
              <a:t>Ack</a:t>
            </a:r>
            <a:r>
              <a:rPr lang="en-US" altLang="ko-KR" sz="1600" dirty="0" smtClean="0">
                <a:ea typeface="굴림" panose="020B0600000101010101" pitchFamily="34" charset="-127"/>
              </a:rPr>
              <a:t>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STA is forced to listen/receive frames while waiting for DL data and thus spends energy in such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Large number of STAs or saturated network traffic will create extreme power consumption overhead for PSP-enabled STAs </a:t>
            </a:r>
            <a:endParaRPr lang="en-US" altLang="ko-KR" sz="1400" dirty="0" smtClean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Improvement </a:t>
            </a:r>
            <a:r>
              <a:rPr lang="en-US" altLang="ko-KR" dirty="0" smtClean="0">
                <a:ea typeface="굴림" panose="020B0600000101010101" pitchFamily="34" charset="-127"/>
              </a:rPr>
              <a:t>for PSP or Scheduled PSP (S-PSP):</a:t>
            </a:r>
            <a:endParaRPr lang="en-US" altLang="ko-KR" dirty="0" smtClean="0">
              <a:ea typeface="굴림" panose="020B0600000101010101" pitchFamily="34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Announced target time for DL frame </a:t>
            </a:r>
            <a:r>
              <a:rPr lang="en-US" altLang="ko-KR" sz="1800" dirty="0" smtClean="0">
                <a:ea typeface="굴림" panose="020B0600000101010101" pitchFamily="34" charset="-127"/>
              </a:rPr>
              <a:t>reception</a:t>
            </a:r>
            <a:endParaRPr lang="en-US" altLang="ko-KR" sz="1600" dirty="0" smtClean="0">
              <a:ea typeface="굴림" panose="020B0600000101010101" pitchFamily="34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Reduced Listen time following reception of an ACK to an STA’s PS-Poll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STAs enter Shallow Sleep state after receiving ACK and wake up at defined intervals for DL frame reception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</p:spTree>
    <p:extLst>
      <p:ext uri="{BB962C8B-B14F-4D97-AF65-F5344CB8AC3E}">
        <p14:creationId xmlns:p14="http://schemas.microsoft.com/office/powerpoint/2010/main" val="69734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606426"/>
            <a:ext cx="7770813" cy="915987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Illustration of </a:t>
            </a:r>
            <a:r>
              <a:rPr lang="en-US" altLang="ko-KR" dirty="0" smtClean="0">
                <a:ea typeface="굴림" panose="020B0600000101010101" pitchFamily="34" charset="-127"/>
              </a:rPr>
              <a:t>S-PSP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49" y="3352800"/>
            <a:ext cx="6742115" cy="3142132"/>
          </a:xfrm>
          <a:prstGeom prst="rect">
            <a:avLst/>
          </a:prstGeom>
        </p:spPr>
      </p:pic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364221"/>
            <a:ext cx="8458200" cy="1758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STA wakes every DTIM to check if it has any data in DL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If TIM bit is set STA transmits PS-Poll frame to indicate it’s presence to an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STA </a:t>
            </a:r>
            <a:r>
              <a:rPr lang="en-US" altLang="ko-KR" sz="1600" b="1" dirty="0" smtClean="0">
                <a:solidFill>
                  <a:srgbClr val="FF0000"/>
                </a:solidFill>
                <a:ea typeface="굴림" panose="020B0600000101010101" pitchFamily="34" charset="-127"/>
              </a:rPr>
              <a:t>enter </a:t>
            </a:r>
            <a:r>
              <a:rPr lang="en-US" altLang="ko-KR" sz="1600" dirty="0" smtClean="0">
                <a:ea typeface="굴림" panose="020B0600000101010101" pitchFamily="34" charset="-127"/>
              </a:rPr>
              <a:t>into Sleep state and remains there until </a:t>
            </a:r>
            <a:r>
              <a:rPr lang="en-US" altLang="ko-KR" sz="1600" b="1" dirty="0" smtClean="0">
                <a:solidFill>
                  <a:srgbClr val="FF0000"/>
                </a:solidFill>
                <a:ea typeface="굴림" panose="020B0600000101010101" pitchFamily="34" charset="-127"/>
              </a:rPr>
              <a:t>Target Transmission time</a:t>
            </a:r>
            <a:endParaRPr lang="en-US" altLang="ko-KR" sz="1600" b="1" dirty="0" smtClean="0">
              <a:solidFill>
                <a:srgbClr val="FF0000"/>
              </a:solidFill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AP </a:t>
            </a:r>
            <a:r>
              <a:rPr lang="en-US" altLang="ko-KR" sz="1800" dirty="0" smtClean="0">
                <a:ea typeface="굴림" panose="020B0600000101010101" pitchFamily="34" charset="-127"/>
              </a:rPr>
              <a:t>gather PS Poll responses from other STAs and serve them in optimal manner at TTT event</a:t>
            </a:r>
          </a:p>
        </p:txBody>
      </p:sp>
    </p:spTree>
    <p:extLst>
      <p:ext uri="{BB962C8B-B14F-4D97-AF65-F5344CB8AC3E}">
        <p14:creationId xmlns:p14="http://schemas.microsoft.com/office/powerpoint/2010/main" val="1806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3810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Initial simulation results 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71500" y="1129478"/>
            <a:ext cx="8077200" cy="5042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3 simulation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1 AP, 1 power saving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DL link, 1 frame of 1.5k every 100ms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1 AP, 1 power saving STAs, 3 active STAs </a:t>
            </a:r>
            <a:endParaRPr lang="en-US" altLang="ko-KR" sz="1800" dirty="0" smtClean="0">
              <a:ea typeface="굴림" panose="020B0600000101010101" pitchFamily="34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DL </a:t>
            </a:r>
            <a:r>
              <a:rPr lang="en-US" altLang="ko-KR" sz="1400" dirty="0" smtClean="0">
                <a:ea typeface="굴림" panose="020B0600000101010101" pitchFamily="34" charset="-127"/>
              </a:rPr>
              <a:t>link to power saving STA, 1 frame of 1.5k every 100ms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3 </a:t>
            </a:r>
            <a:r>
              <a:rPr lang="en-US" altLang="ko-KR" sz="1600" dirty="0" smtClean="0">
                <a:ea typeface="굴림" panose="020B0600000101010101" pitchFamily="34" charset="-127"/>
              </a:rPr>
              <a:t>DL/UL links (VoIP) to 3 VoIP clients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anose="020B0600000101010101" pitchFamily="34" charset="-127"/>
              </a:rPr>
              <a:t>1 AP, </a:t>
            </a:r>
            <a:r>
              <a:rPr lang="en-US" altLang="ko-KR" sz="1800" dirty="0" smtClean="0">
                <a:ea typeface="굴림" panose="020B0600000101010101" pitchFamily="34" charset="-127"/>
              </a:rPr>
              <a:t>8 </a:t>
            </a:r>
            <a:r>
              <a:rPr lang="en-US" altLang="ko-KR" sz="1800" dirty="0">
                <a:ea typeface="굴림" panose="020B0600000101010101" pitchFamily="34" charset="-127"/>
              </a:rPr>
              <a:t>power saving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굴림" panose="020B0600000101010101" pitchFamily="34" charset="-127"/>
              </a:rPr>
              <a:t>DL </a:t>
            </a:r>
            <a:r>
              <a:rPr lang="en-US" altLang="ko-KR" sz="1600" dirty="0" smtClean="0">
                <a:ea typeface="굴림" panose="020B0600000101010101" pitchFamily="34" charset="-127"/>
              </a:rPr>
              <a:t>links, </a:t>
            </a:r>
            <a:r>
              <a:rPr lang="en-US" altLang="ko-KR" sz="1600" dirty="0">
                <a:ea typeface="굴림" panose="020B0600000101010101" pitchFamily="34" charset="-127"/>
              </a:rPr>
              <a:t>1 frame of </a:t>
            </a:r>
            <a:r>
              <a:rPr lang="en-US" altLang="ko-KR" sz="1600" dirty="0" smtClean="0">
                <a:ea typeface="굴림" panose="020B0600000101010101" pitchFamily="34" charset="-127"/>
              </a:rPr>
              <a:t>100bytes </a:t>
            </a:r>
            <a:r>
              <a:rPr lang="en-US" altLang="ko-KR" sz="1600" dirty="0">
                <a:ea typeface="굴림" panose="020B0600000101010101" pitchFamily="34" charset="-127"/>
              </a:rPr>
              <a:t>every </a:t>
            </a:r>
            <a:r>
              <a:rPr lang="en-US" altLang="ko-KR" sz="1600" dirty="0" smtClean="0">
                <a:ea typeface="굴림" panose="020B0600000101010101" pitchFamily="34" charset="-127"/>
              </a:rPr>
              <a:t>BI 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MCS0 for all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BI is 102.4ms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PSP and improved T-PSP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Metrics of 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굴림" panose="020B0600000101010101" pitchFamily="34" charset="-127"/>
              </a:rPr>
              <a:t>Total TX , RX, LISTEN and SLEEP time at power saving device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>
              <a:ea typeface="굴림" panose="020B0600000101010101" pitchFamily="34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</p:spTree>
    <p:extLst>
      <p:ext uri="{BB962C8B-B14F-4D97-AF65-F5344CB8AC3E}">
        <p14:creationId xmlns:p14="http://schemas.microsoft.com/office/powerpoint/2010/main" val="384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6858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Initial simulation results, </a:t>
            </a:r>
            <a:b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</a:b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1 AP, 1 STA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65068" y="4562071"/>
            <a:ext cx="7770813" cy="10005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kumimoji="0" lang="en-US" altLang="ko-KR" sz="2000" kern="0" dirty="0" smtClean="0">
                <a:ea typeface="굴림" panose="020B0600000101010101" pitchFamily="34" charset="-127"/>
              </a:rPr>
              <a:t>STA1 </a:t>
            </a:r>
            <a:r>
              <a:rPr kumimoji="0" lang="en-US" altLang="ko-KR" sz="2000" kern="0" dirty="0" smtClean="0">
                <a:ea typeface="굴림" panose="020B0600000101010101" pitchFamily="34" charset="-127"/>
              </a:rPr>
              <a:t>spends </a:t>
            </a:r>
            <a:r>
              <a:rPr kumimoji="0" lang="en-US" altLang="ko-KR" sz="2000" kern="0" dirty="0" smtClean="0">
                <a:ea typeface="굴림" panose="020B0600000101010101" pitchFamily="34" charset="-127"/>
              </a:rPr>
              <a:t>1.8x less time in Listen </a:t>
            </a:r>
            <a:r>
              <a:rPr kumimoji="0" lang="en-US" altLang="ko-KR" sz="2000" kern="0" dirty="0" smtClean="0">
                <a:ea typeface="굴림" panose="020B0600000101010101" pitchFamily="34" charset="-127"/>
              </a:rPr>
              <a:t>state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0" lang="en-US" altLang="ko-KR" sz="1600" kern="0" dirty="0" smtClean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altLang="ko-KR" sz="2000" kern="0" dirty="0" smtClean="0">
                <a:ea typeface="굴림" panose="020B0600000101010101" pitchFamily="34" charset="-127"/>
              </a:rPr>
              <a:t>Corresponding increase of time in Sleep state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337747"/>
              </p:ext>
            </p:extLst>
          </p:nvPr>
        </p:nvGraphicFramePr>
        <p:xfrm>
          <a:off x="696917" y="2075326"/>
          <a:ext cx="7951784" cy="1886280"/>
        </p:xfrm>
        <a:graphic>
          <a:graphicData uri="http://schemas.openxmlformats.org/drawingml/2006/table">
            <a:tbl>
              <a:tblPr/>
              <a:tblGrid>
                <a:gridCol w="700061"/>
                <a:gridCol w="1803422"/>
                <a:gridCol w="1219200"/>
                <a:gridCol w="1143000"/>
                <a:gridCol w="3086101"/>
              </a:tblGrid>
              <a:tr h="31438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power saving device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S-PSP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 time,s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 time,s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 time, s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 reduced listen time to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 time, s: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97.795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8382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Initial simulation results, </a:t>
            </a:r>
            <a:b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</a:b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Mix case, 1 Ap, 1 PS STA, 3 ActiveSTAs 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Akhmetov, Intel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730250" y="4876800"/>
            <a:ext cx="810895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kumimoji="0" lang="en-US" altLang="ko-KR" sz="2000" kern="0" dirty="0" smtClean="0">
                <a:ea typeface="굴림" panose="020B0600000101010101" pitchFamily="34" charset="-127"/>
              </a:rPr>
              <a:t>In this scenario STA1 spend almost </a:t>
            </a:r>
            <a:r>
              <a:rPr kumimoji="0" lang="en-US" altLang="ko-KR" sz="2000" kern="0" dirty="0" smtClean="0">
                <a:solidFill>
                  <a:srgbClr val="FF0000"/>
                </a:solidFill>
                <a:ea typeface="굴림" panose="020B0600000101010101" pitchFamily="34" charset="-127"/>
              </a:rPr>
              <a:t>1.5x</a:t>
            </a:r>
            <a:r>
              <a:rPr kumimoji="0" lang="en-US" altLang="ko-KR" sz="2000" kern="0" dirty="0" smtClean="0">
                <a:ea typeface="굴림" panose="020B0600000101010101" pitchFamily="34" charset="-127"/>
              </a:rPr>
              <a:t> less time in Listen mode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529539"/>
              </p:ext>
            </p:extLst>
          </p:nvPr>
        </p:nvGraphicFramePr>
        <p:xfrm>
          <a:off x="730248" y="1862994"/>
          <a:ext cx="7918451" cy="2915110"/>
        </p:xfrm>
        <a:graphic>
          <a:graphicData uri="http://schemas.openxmlformats.org/drawingml/2006/table">
            <a:tbl>
              <a:tblPr/>
              <a:tblGrid>
                <a:gridCol w="797699"/>
                <a:gridCol w="1215253"/>
                <a:gridCol w="1371600"/>
                <a:gridCol w="1371600"/>
                <a:gridCol w="3162299"/>
              </a:tblGrid>
              <a:tr h="43344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Mix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1 PS device and 3 active devices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S-PSP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1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 time,s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 time,s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 time, s 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63% reduced listen time to PSP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 time, s: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72567</TotalTime>
  <Words>853</Words>
  <Application>Microsoft Office PowerPoint</Application>
  <PresentationFormat>On-screen Show (4:3)</PresentationFormat>
  <Paragraphs>162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7" baseType="lpstr">
      <vt:lpstr>Arial Unicode MS</vt:lpstr>
      <vt:lpstr>바탕</vt:lpstr>
      <vt:lpstr>굴림</vt:lpstr>
      <vt:lpstr>맑은 고딕</vt:lpstr>
      <vt:lpstr>MS Gothic</vt:lpstr>
      <vt:lpstr>ＭＳ Ｐゴシック</vt:lpstr>
      <vt:lpstr>Arial</vt:lpstr>
      <vt:lpstr>Calibri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PowerPoint Presentation</vt:lpstr>
      <vt:lpstr>Abstract</vt:lpstr>
      <vt:lpstr>PSP</vt:lpstr>
      <vt:lpstr>PSP using Target transmission time</vt:lpstr>
      <vt:lpstr>Observations &amp; Improvements for Reduced Energy Consumption</vt:lpstr>
      <vt:lpstr>Illustration of S-PSP</vt:lpstr>
      <vt:lpstr>Initial simulation results </vt:lpstr>
      <vt:lpstr>Initial simulation results,  1 AP, 1 STA</vt:lpstr>
      <vt:lpstr>Initial simulation results,  Mix case, 1 Ap, 1 PS STA, 3 ActiveSTAs </vt:lpstr>
      <vt:lpstr>Initial simulation results,  1 AP, 8 STAs</vt:lpstr>
      <vt:lpstr>Conclusion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Akhmetov, Dmitry</cp:lastModifiedBy>
  <cp:revision>2254</cp:revision>
  <cp:lastPrinted>2015-03-07T03:09:48Z</cp:lastPrinted>
  <dcterms:created xsi:type="dcterms:W3CDTF">2007-05-21T21:00:37Z</dcterms:created>
  <dcterms:modified xsi:type="dcterms:W3CDTF">2015-11-09T04:20:05Z</dcterms:modified>
</cp:coreProperties>
</file>