
<file path=[Content_Types].xml><?xml version="1.0" encoding="utf-8"?>
<Types xmlns="http://schemas.openxmlformats.org/package/2006/content-types">
  <Default Extension="vsd" ContentType="application/vnd.visio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9" r:id="rId2"/>
    <p:sldId id="257" r:id="rId3"/>
    <p:sldId id="286" r:id="rId4"/>
    <p:sldId id="288" r:id="rId5"/>
    <p:sldId id="285" r:id="rId6"/>
    <p:sldId id="289" r:id="rId7"/>
    <p:sldId id="291" r:id="rId8"/>
    <p:sldId id="295" r:id="rId9"/>
    <p:sldId id="296" r:id="rId10"/>
    <p:sldId id="293" r:id="rId11"/>
    <p:sldId id="297" r:id="rId12"/>
    <p:sldId id="298" r:id="rId13"/>
    <p:sldId id="292" r:id="rId14"/>
    <p:sldId id="300" r:id="rId15"/>
    <p:sldId id="301" r:id="rId16"/>
    <p:sldId id="299" r:id="rId17"/>
    <p:sldId id="281" r:id="rId18"/>
    <p:sldId id="303" r:id="rId19"/>
    <p:sldId id="302" r:id="rId20"/>
    <p:sldId id="304" r:id="rId21"/>
    <p:sldId id="305" r:id="rId22"/>
    <p:sldId id="309" r:id="rId23"/>
    <p:sldId id="307" r:id="rId24"/>
    <p:sldId id="306" r:id="rId25"/>
    <p:sldId id="310" r:id="rId26"/>
    <p:sldId id="311" r:id="rId27"/>
    <p:sldId id="312" r:id="rId28"/>
    <p:sldId id="313" r:id="rId29"/>
    <p:sldId id="314" r:id="rId30"/>
    <p:sldId id="274" r:id="rId31"/>
    <p:sldId id="270" r:id="rId3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97" d="100"/>
          <a:sy n="97" d="100"/>
        </p:scale>
        <p:origin x="9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0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altLang="en-US" smtClean="0"/>
              <a:t>doc.: IEEE 802.11-15/1356r1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smtClean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altLang="en-US" smtClean="0"/>
              <a:t>doc.: IEEE 802.11-15/1356r1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400" smtClean="0"/>
              <a:t>November 2015</a:t>
            </a:r>
            <a:endParaRPr lang="en-US" altLang="en-US" sz="140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802.11-15/1356r1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400" smtClean="0"/>
              <a:t>November 2015</a:t>
            </a:r>
            <a:endParaRPr lang="en-US" altLang="en-US" sz="140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Page </a:t>
            </a:r>
            <a:fld id="{74E849FB-5C5E-4FE0-8B80-56EA7C7FB44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802.11-15/1356r1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57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 smtClean="0"/>
              <a:t>doc.: IEEE </a:t>
            </a:r>
            <a:r>
              <a:rPr lang="en-US" altLang="en-US" sz="1800" b="1" dirty="0" smtClean="0"/>
              <a:t>802.11-15/1356r1</a:t>
            </a:r>
            <a:endParaRPr lang="en-US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6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7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8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35.w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Microsoft_Visio_2003-2010_Drawing2.vsd"/><Relationship Id="rId7" Type="http://schemas.openxmlformats.org/officeDocument/2006/relationships/oleObject" Target="../embeddings/Microsoft_Visio_2003-2010_Drawing4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Visio_2003-2010_Drawing3.vsd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5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November 2015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sz="2800" dirty="0" smtClean="0"/>
              <a:t>Extension of Legacy </a:t>
            </a:r>
            <a:r>
              <a:rPr lang="en-US" altLang="en-US" sz="2800" dirty="0"/>
              <a:t>IEEE 802.11ad Channel Models </a:t>
            </a:r>
            <a:r>
              <a:rPr lang="en-US" altLang="en-US" sz="2800" dirty="0" smtClean="0"/>
              <a:t>for MIMO and Channel Bonding</a:t>
            </a:r>
            <a:endParaRPr lang="en-US" altLang="en-US" sz="2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838921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</a:t>
            </a:r>
            <a:r>
              <a:rPr lang="en-US" altLang="en-US" sz="2000" b="0" dirty="0" smtClean="0"/>
              <a:t>2015-11-11</a:t>
            </a:r>
            <a:endParaRPr lang="en-US" altLang="en-US" sz="2000" b="0" dirty="0" smtClean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325484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07965"/>
              </p:ext>
            </p:extLst>
          </p:nvPr>
        </p:nvGraphicFramePr>
        <p:xfrm>
          <a:off x="514350" y="3686175"/>
          <a:ext cx="80581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4" imgW="8290118" imgH="2534496" progId="Word.Document.8">
                  <p:embed/>
                </p:oleObj>
              </mc:Choice>
              <mc:Fallback>
                <p:oleObj name="Document" r:id="rId4" imgW="8290118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686175"/>
                        <a:ext cx="805815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Space Filtering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51856"/>
          </a:xfrm>
        </p:spPr>
        <p:txBody>
          <a:bodyPr/>
          <a:lstStyle/>
          <a:p>
            <a:pPr algn="just"/>
            <a:r>
              <a:rPr lang="en-GB" sz="1600" b="0" dirty="0"/>
              <a:t>Application of antennas at the TX and RX sides is equivalent to </a:t>
            </a:r>
            <a:r>
              <a:rPr lang="en-GB" sz="1600" b="0" dirty="0" smtClean="0"/>
              <a:t>the spatial </a:t>
            </a:r>
            <a:r>
              <a:rPr lang="en-GB" sz="1600" b="0" dirty="0"/>
              <a:t>filtering </a:t>
            </a:r>
            <a:r>
              <a:rPr lang="en-GB" sz="1600" b="0" dirty="0" smtClean="0"/>
              <a:t>procedure.</a:t>
            </a:r>
          </a:p>
          <a:p>
            <a:pPr algn="just"/>
            <a:r>
              <a:rPr lang="en-GB" sz="1600" b="0" dirty="0" smtClean="0"/>
              <a:t>The Channel Impulse Response (CIR) after </a:t>
            </a:r>
            <a:r>
              <a:rPr lang="en-GB" sz="1600" b="0" dirty="0"/>
              <a:t>application of TX and </a:t>
            </a:r>
            <a:r>
              <a:rPr lang="en-GB" sz="1600" b="0" dirty="0" smtClean="0"/>
              <a:t>RX </a:t>
            </a:r>
            <a:r>
              <a:rPr lang="en-GB" sz="1600" b="0" dirty="0"/>
              <a:t>antennas depends only on </a:t>
            </a:r>
            <a:r>
              <a:rPr lang="en-GB" sz="1600" b="0" dirty="0" smtClean="0"/>
              <a:t>the Time </a:t>
            </a:r>
            <a:r>
              <a:rPr lang="en-GB" sz="1600" b="0" dirty="0"/>
              <a:t>of </a:t>
            </a:r>
            <a:r>
              <a:rPr lang="en-GB" sz="1600" b="0" dirty="0" smtClean="0"/>
              <a:t>Arrival (</a:t>
            </a:r>
            <a:r>
              <a:rPr lang="en-GB" sz="1600" b="0" dirty="0" err="1" smtClean="0"/>
              <a:t>ToA</a:t>
            </a:r>
            <a:r>
              <a:rPr lang="en-GB" sz="1600" b="0" dirty="0" smtClean="0"/>
              <a:t>).</a:t>
            </a:r>
            <a:endParaRPr lang="ru-RU" sz="1600" b="0" dirty="0" smtClean="0"/>
          </a:p>
          <a:p>
            <a:pPr algn="just"/>
            <a:r>
              <a:rPr lang="en-US" sz="1600" dirty="0" smtClean="0"/>
              <a:t>CIR after beamforming without polarization support: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1720" y="40854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35656"/>
              </p:ext>
            </p:extLst>
          </p:nvPr>
        </p:nvGraphicFramePr>
        <p:xfrm>
          <a:off x="1262062" y="3593331"/>
          <a:ext cx="70485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" name="Equation" r:id="rId3" imgW="6006960" imgH="482400" progId="Equation.3">
                  <p:embed/>
                </p:oleObj>
              </mc:Choice>
              <mc:Fallback>
                <p:oleObj name="Equation" r:id="rId3" imgW="600696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2" y="3593331"/>
                        <a:ext cx="7048500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4314007"/>
            <a:ext cx="7772400" cy="208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600" b="0" dirty="0"/>
              <a:t>where </a:t>
            </a:r>
            <a:r>
              <a:rPr lang="en-GB" sz="1600" b="0" dirty="0" err="1"/>
              <a:t>g</a:t>
            </a:r>
            <a:r>
              <a:rPr lang="en-GB" sz="1600" b="0" i="1" baseline="-25000" dirty="0" err="1"/>
              <a:t>TX</a:t>
            </a:r>
            <a:r>
              <a:rPr lang="en-GB" sz="1600" b="0" dirty="0"/>
              <a:t>(</a:t>
            </a:r>
            <a:r>
              <a:rPr lang="en-GB" sz="1600" b="0" i="1" dirty="0"/>
              <a:t>φ, θ</a:t>
            </a:r>
            <a:r>
              <a:rPr lang="en-GB" sz="1600" b="0" dirty="0"/>
              <a:t>) and </a:t>
            </a:r>
            <a:r>
              <a:rPr lang="en-GB" sz="1600" b="0" dirty="0" err="1"/>
              <a:t>g</a:t>
            </a:r>
            <a:r>
              <a:rPr lang="en-GB" sz="1600" b="0" i="1" baseline="-25000" dirty="0" err="1"/>
              <a:t>RX</a:t>
            </a:r>
            <a:r>
              <a:rPr lang="en-GB" sz="1600" b="0" dirty="0"/>
              <a:t>(</a:t>
            </a:r>
            <a:r>
              <a:rPr lang="en-GB" sz="1600" b="0" i="1" dirty="0"/>
              <a:t>φ, θ</a:t>
            </a:r>
            <a:r>
              <a:rPr lang="en-GB" sz="1600" b="0" dirty="0"/>
              <a:t>) are antenna gain functions </a:t>
            </a:r>
            <a:r>
              <a:rPr lang="en-GB" sz="1600" b="0" dirty="0" smtClean="0"/>
              <a:t>defining antenna patterns </a:t>
            </a:r>
            <a:r>
              <a:rPr lang="en-GB" sz="1600" b="0" dirty="0"/>
              <a:t>for TX and RX </a:t>
            </a:r>
            <a:r>
              <a:rPr lang="en-GB" sz="1600" b="0" dirty="0" smtClean="0"/>
              <a:t>antennas accordingly.</a:t>
            </a:r>
          </a:p>
          <a:p>
            <a:pPr algn="just"/>
            <a:r>
              <a:rPr lang="en-GB" sz="1600" b="0" dirty="0"/>
              <a:t>In </a:t>
            </a:r>
            <a:r>
              <a:rPr lang="en-GB" sz="1600" b="0" dirty="0" smtClean="0"/>
              <a:t>case </a:t>
            </a:r>
            <a:r>
              <a:rPr lang="en-GB" sz="1600" b="0" dirty="0"/>
              <a:t>of the isotropic radiator antenna, the gain function is a constant value for all space directions and does not depend on azimuth and elevation angles</a:t>
            </a:r>
            <a:r>
              <a:rPr lang="en-GB" sz="1600" b="0" dirty="0" smtClean="0"/>
              <a:t>.</a:t>
            </a:r>
          </a:p>
          <a:p>
            <a:pPr algn="just"/>
            <a:r>
              <a:rPr lang="en-GB" sz="1600" dirty="0" smtClean="0"/>
              <a:t>Note:</a:t>
            </a:r>
            <a:r>
              <a:rPr lang="en-GB" sz="1600" b="0" dirty="0" smtClean="0"/>
              <a:t> antenna </a:t>
            </a:r>
            <a:r>
              <a:rPr lang="en-GB" sz="1600" b="0" dirty="0"/>
              <a:t>gain function g(</a:t>
            </a:r>
            <a:r>
              <a:rPr lang="en-GB" sz="1600" b="0" i="1" dirty="0"/>
              <a:t>φ, θ</a:t>
            </a:r>
            <a:r>
              <a:rPr lang="en-GB" sz="1600" b="0" dirty="0"/>
              <a:t>) is changed when antenna changes its spatial orientation. Therefore, the </a:t>
            </a:r>
            <a:r>
              <a:rPr lang="en-GB" sz="1600" b="0" dirty="0" smtClean="0"/>
              <a:t>CIR also </a:t>
            </a:r>
            <a:r>
              <a:rPr lang="en-GB" sz="1600" b="0" dirty="0"/>
              <a:t>depends on the antenna pattern spatial orientation.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3750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Beamforming Space Filtering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9688"/>
          </a:xfrm>
        </p:spPr>
        <p:txBody>
          <a:bodyPr/>
          <a:lstStyle/>
          <a:p>
            <a:pPr algn="just"/>
            <a:r>
              <a:rPr lang="en-US" sz="1600" dirty="0"/>
              <a:t>Channel impulse response with polarization support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24885"/>
              </p:ext>
            </p:extLst>
          </p:nvPr>
        </p:nvGraphicFramePr>
        <p:xfrm>
          <a:off x="1443838" y="2492896"/>
          <a:ext cx="7012130" cy="74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3" name="Equation" r:id="rId3" imgW="5981400" imgH="634680" progId="Equation.3">
                  <p:embed/>
                </p:oleObj>
              </mc:Choice>
              <mc:Fallback>
                <p:oleObj name="Equation" r:id="rId3" imgW="5981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38" y="2492896"/>
                        <a:ext cx="7012130" cy="747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205336"/>
            <a:ext cx="7772400" cy="102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US" sz="1600" kern="0" dirty="0"/>
              <a:t>where </a:t>
            </a:r>
            <a:r>
              <a:rPr lang="en-US" sz="1600" b="1" kern="0" dirty="0" err="1"/>
              <a:t>g</a:t>
            </a:r>
            <a:r>
              <a:rPr lang="en-US" sz="1600" kern="0" baseline="-25000" dirty="0" err="1"/>
              <a:t>TX</a:t>
            </a:r>
            <a:r>
              <a:rPr lang="en-US" sz="1600" kern="0" dirty="0"/>
              <a:t>(φ, θ) and </a:t>
            </a:r>
            <a:r>
              <a:rPr lang="en-US" sz="1600" b="1" kern="0" dirty="0" err="1"/>
              <a:t>g</a:t>
            </a:r>
            <a:r>
              <a:rPr lang="en-US" sz="1600" kern="0" baseline="-25000" dirty="0" err="1"/>
              <a:t>RX</a:t>
            </a:r>
            <a:r>
              <a:rPr lang="en-US" sz="1600" kern="0" dirty="0"/>
              <a:t>(φ, θ) are antenna gain </a:t>
            </a:r>
            <a:r>
              <a:rPr lang="en-US" sz="1600" kern="0" dirty="0" smtClean="0"/>
              <a:t>vector functions </a:t>
            </a:r>
            <a:r>
              <a:rPr lang="en-US" sz="1600" kern="0" dirty="0"/>
              <a:t>(supporting polarization characteristics) for TX and RX antennas respectively</a:t>
            </a:r>
            <a:r>
              <a:rPr lang="en-US" sz="1600" kern="0" dirty="0" smtClean="0"/>
              <a:t>.</a:t>
            </a:r>
          </a:p>
          <a:p>
            <a:pPr lvl="1" algn="just"/>
            <a:r>
              <a:rPr lang="en-US" sz="1600" kern="0" dirty="0" smtClean="0"/>
              <a:t>The antenna gain vector functions are defined as follows:</a:t>
            </a:r>
            <a:endParaRPr lang="ru-RU" sz="1600" kern="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48930"/>
              </p:ext>
            </p:extLst>
          </p:nvPr>
        </p:nvGraphicFramePr>
        <p:xfrm>
          <a:off x="1921607" y="4370046"/>
          <a:ext cx="2704196" cy="2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4" name="Equation" r:id="rId5" imgW="2070000" imgH="215640" progId="Equation.3">
                  <p:embed/>
                </p:oleObj>
              </mc:Choice>
              <mc:Fallback>
                <p:oleObj name="Equation" r:id="rId5" imgW="2070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07" y="4370046"/>
                        <a:ext cx="2704196" cy="283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28596"/>
              </p:ext>
            </p:extLst>
          </p:nvPr>
        </p:nvGraphicFramePr>
        <p:xfrm>
          <a:off x="4788024" y="4373389"/>
          <a:ext cx="3024358" cy="30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" name="Equation" r:id="rId7" imgW="2158920" imgH="215640" progId="Equation.3">
                  <p:embed/>
                </p:oleObj>
              </mc:Choice>
              <mc:Fallback>
                <p:oleObj name="Equation" r:id="rId7" imgW="2158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373389"/>
                        <a:ext cx="3024358" cy="304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8032" y="4922540"/>
            <a:ext cx="7772400" cy="13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US" sz="1600" kern="0" dirty="0"/>
              <a:t>where </a:t>
            </a:r>
            <a:r>
              <a:rPr lang="en-US" sz="1600" kern="0" dirty="0" err="1"/>
              <a:t>g</a:t>
            </a:r>
            <a:r>
              <a:rPr lang="en-US" sz="1600" kern="0" baseline="-25000" dirty="0" err="1"/>
              <a:t>TX</a:t>
            </a:r>
            <a:r>
              <a:rPr lang="en-US" sz="1600" kern="0" dirty="0"/>
              <a:t>(φ, θ) and </a:t>
            </a:r>
            <a:r>
              <a:rPr lang="en-US" sz="1600" kern="0" dirty="0" err="1"/>
              <a:t>g</a:t>
            </a:r>
            <a:r>
              <a:rPr lang="en-US" sz="1600" kern="0" baseline="-25000" dirty="0" err="1"/>
              <a:t>RX</a:t>
            </a:r>
            <a:r>
              <a:rPr lang="en-US" sz="1600" kern="0" dirty="0"/>
              <a:t>(φ, θ) are </a:t>
            </a:r>
            <a:r>
              <a:rPr lang="en-US" sz="1600" kern="0" dirty="0" smtClean="0"/>
              <a:t>scalar antenna </a:t>
            </a:r>
            <a:r>
              <a:rPr lang="en-US" sz="1600" kern="0" dirty="0"/>
              <a:t>gain </a:t>
            </a:r>
            <a:r>
              <a:rPr lang="en-US" sz="1600" kern="0" dirty="0" smtClean="0"/>
              <a:t>functions and </a:t>
            </a:r>
            <a:r>
              <a:rPr lang="en-US" sz="1600" b="1" kern="0" dirty="0" err="1" smtClean="0"/>
              <a:t>e</a:t>
            </a:r>
            <a:r>
              <a:rPr lang="en-US" sz="1600" b="1" kern="0" baseline="-25000" dirty="0" err="1" smtClean="0"/>
              <a:t>TX</a:t>
            </a:r>
            <a:r>
              <a:rPr lang="en-US" sz="1600" kern="0" dirty="0" smtClean="0"/>
              <a:t>, </a:t>
            </a:r>
            <a:r>
              <a:rPr lang="en-US" sz="1600" b="1" kern="0" dirty="0" err="1" smtClean="0"/>
              <a:t>e</a:t>
            </a:r>
            <a:r>
              <a:rPr lang="en-US" sz="1600" b="1" kern="0" baseline="-25000" dirty="0" err="1" smtClean="0"/>
              <a:t>RX</a:t>
            </a:r>
            <a:r>
              <a:rPr lang="en-US" sz="1600" kern="0" dirty="0" smtClean="0"/>
              <a:t> are Jones vectors describing TX and RX antenna polarization properties.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7241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Model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155" y="1828800"/>
            <a:ext cx="5089045" cy="4267200"/>
          </a:xfrm>
        </p:spPr>
        <p:txBody>
          <a:bodyPr/>
          <a:lstStyle/>
          <a:p>
            <a:pPr algn="just"/>
            <a:r>
              <a:rPr lang="en-US" sz="1600" dirty="0" smtClean="0"/>
              <a:t>Basic steerable antenna model, [1]:</a:t>
            </a:r>
          </a:p>
          <a:p>
            <a:pPr lvl="1" algn="just"/>
            <a:r>
              <a:rPr lang="en-GB" sz="1600" dirty="0" smtClean="0"/>
              <a:t>Main </a:t>
            </a:r>
            <a:r>
              <a:rPr lang="en-GB" sz="1600" dirty="0"/>
              <a:t>lobe </a:t>
            </a:r>
            <a:r>
              <a:rPr lang="en-GB" sz="1600" dirty="0" smtClean="0"/>
              <a:t>is defined by the Gaussian profile in </a:t>
            </a:r>
            <a:r>
              <a:rPr lang="en-GB" sz="1600" dirty="0"/>
              <a:t>linear scale (parabolic form in dB scale</a:t>
            </a:r>
            <a:r>
              <a:rPr lang="en-GB" sz="1600" dirty="0" smtClean="0"/>
              <a:t>);</a:t>
            </a:r>
          </a:p>
          <a:p>
            <a:pPr lvl="1" algn="just"/>
            <a:r>
              <a:rPr lang="en-GB" sz="1600" dirty="0" smtClean="0"/>
              <a:t>Axial symmetry;</a:t>
            </a:r>
          </a:p>
          <a:p>
            <a:pPr lvl="1" algn="just"/>
            <a:r>
              <a:rPr lang="en-GB" sz="1600" dirty="0" smtClean="0"/>
              <a:t>Constant level of side lobes;</a:t>
            </a:r>
          </a:p>
          <a:p>
            <a:pPr algn="just"/>
            <a:r>
              <a:rPr lang="en-US" sz="1600" dirty="0" smtClean="0"/>
              <a:t>Input parameter:</a:t>
            </a:r>
          </a:p>
          <a:p>
            <a:pPr lvl="1" algn="just"/>
            <a:r>
              <a:rPr lang="en-US" sz="1400" dirty="0" smtClean="0"/>
              <a:t>Half Power Beam Width (HPBW) of the main lobe </a:t>
            </a:r>
            <a:r>
              <a:rPr lang="el-GR" sz="1400" dirty="0" smtClean="0"/>
              <a:t>θ</a:t>
            </a:r>
            <a:r>
              <a:rPr lang="en-US" sz="1400" baseline="-25000" dirty="0" smtClean="0"/>
              <a:t>-3dB</a:t>
            </a:r>
            <a:r>
              <a:rPr lang="en-US" sz="1400" dirty="0" smtClean="0"/>
              <a:t>;</a:t>
            </a:r>
          </a:p>
          <a:p>
            <a:pPr lvl="1" algn="just"/>
            <a:r>
              <a:rPr lang="en-US" sz="1400" dirty="0" smtClean="0"/>
              <a:t>All other parameters are derived from the HPBW;</a:t>
            </a:r>
          </a:p>
          <a:p>
            <a:pPr algn="just"/>
            <a:r>
              <a:rPr lang="en-GB" sz="1600" b="0" dirty="0" smtClean="0"/>
              <a:t>Figure above shows examples of antenna </a:t>
            </a:r>
            <a:r>
              <a:rPr lang="en-GB" sz="1600" b="0" dirty="0"/>
              <a:t>patterns of the basic antenna model for different values of </a:t>
            </a:r>
            <a:r>
              <a:rPr lang="en-GB" sz="1600" b="0" i="1" dirty="0">
                <a:sym typeface="Symbol" panose="05050102010706020507" pitchFamily="18" charset="2"/>
              </a:rPr>
              <a:t></a:t>
            </a:r>
            <a:r>
              <a:rPr lang="en-GB" sz="1600" b="0" baseline="-25000" dirty="0"/>
              <a:t>-</a:t>
            </a:r>
            <a:r>
              <a:rPr lang="en-GB" sz="1600" b="0" baseline="-25000" dirty="0" smtClean="0"/>
              <a:t>3dB</a:t>
            </a:r>
            <a:r>
              <a:rPr lang="en-GB" sz="1600" b="0" dirty="0" smtClean="0"/>
              <a:t>.</a:t>
            </a:r>
          </a:p>
          <a:p>
            <a:pPr algn="just"/>
            <a:r>
              <a:rPr lang="en-US" sz="1600" b="0" dirty="0" smtClean="0"/>
              <a:t>Figure below shows a 3D antenna pattern for </a:t>
            </a:r>
            <a:r>
              <a:rPr lang="en-GB" sz="1600" b="0" i="1" dirty="0">
                <a:sym typeface="Symbol" panose="05050102010706020507" pitchFamily="18" charset="2"/>
              </a:rPr>
              <a:t></a:t>
            </a:r>
            <a:r>
              <a:rPr lang="en-GB" sz="1600" b="0" baseline="-25000" dirty="0"/>
              <a:t>-</a:t>
            </a:r>
            <a:r>
              <a:rPr lang="en-GB" sz="1600" b="0" baseline="-25000" dirty="0" smtClean="0"/>
              <a:t>3dB</a:t>
            </a:r>
            <a:r>
              <a:rPr lang="en-GB" sz="1600" b="0" dirty="0" smtClean="0"/>
              <a:t> = 30</a:t>
            </a:r>
            <a:r>
              <a:rPr lang="en-GB" sz="1600" b="0" baseline="30000" dirty="0" smtClean="0"/>
              <a:t>0</a:t>
            </a:r>
            <a:r>
              <a:rPr lang="en-GB" sz="1600" b="0" dirty="0" smtClean="0"/>
              <a:t>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5734"/>
            <a:ext cx="32616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5" y="4058658"/>
            <a:ext cx="3145871" cy="23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System of Coordinates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646" y="1981200"/>
            <a:ext cx="5317554" cy="4114800"/>
          </a:xfrm>
        </p:spPr>
        <p:txBody>
          <a:bodyPr/>
          <a:lstStyle/>
          <a:p>
            <a:pPr algn="just"/>
            <a:r>
              <a:rPr lang="en-US" sz="1600" b="0" dirty="0" smtClean="0"/>
              <a:t>The primary (XYZ) coordinate system is introduced for transmitter and receiver as shown in the figure.</a:t>
            </a:r>
          </a:p>
          <a:p>
            <a:pPr algn="just"/>
            <a:r>
              <a:rPr lang="en-US" sz="1600" b="0" dirty="0" smtClean="0"/>
              <a:t>At the transmitter (or receiver) ray spatial coordinates are defined by the pair of angles:</a:t>
            </a:r>
          </a:p>
          <a:p>
            <a:pPr lvl="1" algn="just"/>
            <a:r>
              <a:rPr lang="en-US" sz="1400" dirty="0" smtClean="0"/>
              <a:t>Azimuth angle </a:t>
            </a:r>
            <a:r>
              <a:rPr lang="el-GR" sz="1400" dirty="0" smtClean="0"/>
              <a:t>φ</a:t>
            </a:r>
            <a:r>
              <a:rPr lang="en-US" sz="1400" dirty="0" smtClean="0"/>
              <a:t>, (0, 360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);</a:t>
            </a:r>
          </a:p>
          <a:p>
            <a:pPr lvl="1" algn="just"/>
            <a:r>
              <a:rPr lang="en-US" sz="1400" dirty="0" smtClean="0"/>
              <a:t>Zenith angle </a:t>
            </a:r>
            <a:r>
              <a:rPr lang="el-GR" sz="1400" dirty="0" smtClean="0"/>
              <a:t>θ</a:t>
            </a:r>
            <a:r>
              <a:rPr lang="en-US" sz="1400" dirty="0" smtClean="0"/>
              <a:t>, (0, 180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);</a:t>
            </a:r>
          </a:p>
          <a:p>
            <a:pPr algn="just"/>
            <a:r>
              <a:rPr lang="en-US" sz="1600" b="0" dirty="0" smtClean="0"/>
              <a:t>X axis for both TX and RX systems is collocated with the LOS direction.</a:t>
            </a:r>
          </a:p>
          <a:p>
            <a:pPr algn="just"/>
            <a:r>
              <a:rPr lang="en-US" sz="1600" b="0" dirty="0" smtClean="0"/>
              <a:t>Channel is generated for the isotropic to isotropic case.</a:t>
            </a:r>
          </a:p>
          <a:p>
            <a:pPr algn="just"/>
            <a:r>
              <a:rPr lang="en-US" sz="1600" dirty="0" smtClean="0"/>
              <a:t>Note:</a:t>
            </a:r>
            <a:r>
              <a:rPr lang="en-US" sz="1600" b="0" dirty="0" smtClean="0"/>
              <a:t> If TX and RX are located at the different heights (for example, for AP – STA scenario), then X axis lies in the vertical plane comprising LOS direction.</a:t>
            </a:r>
          </a:p>
          <a:p>
            <a:pPr algn="just"/>
            <a:r>
              <a:rPr lang="en-US" sz="1600" b="0" dirty="0" smtClean="0"/>
              <a:t>X-Y plane is always parallel to the floor level.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9032" y="199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496" y="19884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82299"/>
              </p:ext>
            </p:extLst>
          </p:nvPr>
        </p:nvGraphicFramePr>
        <p:xfrm>
          <a:off x="35496" y="2060426"/>
          <a:ext cx="31051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4" name="Visio" r:id="rId3" imgW="3104998" imgH="2950159" progId="Visio.Drawing.11">
                  <p:embed/>
                </p:oleObj>
              </mc:Choice>
              <mc:Fallback>
                <p:oleObj name="Visio" r:id="rId3" imgW="3104998" imgH="295015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2060426"/>
                        <a:ext cx="3105150" cy="295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1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Algorithm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3087203"/>
          </a:xfrm>
        </p:spPr>
        <p:txBody>
          <a:bodyPr/>
          <a:lstStyle/>
          <a:p>
            <a:pPr algn="just"/>
            <a:r>
              <a:rPr lang="en-US" sz="1600" b="0" dirty="0" smtClean="0"/>
              <a:t>To perform spatial beamforming search the coordinates system (XYZ)</a:t>
            </a:r>
            <a:r>
              <a:rPr lang="en-US" sz="1600" b="0" baseline="-25000" dirty="0" smtClean="0"/>
              <a:t>r</a:t>
            </a:r>
            <a:r>
              <a:rPr lang="en-US" sz="1600" b="0" dirty="0" smtClean="0"/>
              <a:t> is associated with the 3D antenna pattern shown at the previous slide.</a:t>
            </a:r>
          </a:p>
          <a:p>
            <a:pPr algn="just"/>
            <a:r>
              <a:rPr lang="en-US" sz="1600" b="0" dirty="0" smtClean="0"/>
              <a:t>The 3D antenna pattern is positioned in space applying (XYZ)</a:t>
            </a:r>
            <a:r>
              <a:rPr lang="en-US" sz="1600" b="0" baseline="-25000" dirty="0" smtClean="0"/>
              <a:t>r</a:t>
            </a:r>
            <a:r>
              <a:rPr lang="en-US" sz="1600" b="0" dirty="0" smtClean="0"/>
              <a:t> system rotation relative to the basic system of coordinates (XYZ) associated with the TX/RX.</a:t>
            </a:r>
          </a:p>
          <a:p>
            <a:pPr algn="just"/>
            <a:r>
              <a:rPr lang="en-US" sz="1600" dirty="0" smtClean="0"/>
              <a:t>The positioning is done applying Euler’s rotations:</a:t>
            </a:r>
          </a:p>
          <a:p>
            <a:pPr lvl="1" algn="just"/>
            <a:r>
              <a:rPr lang="en-US" sz="1400" b="0" dirty="0" smtClean="0"/>
              <a:t>First rotation: rotation in azimuth plane by the angle </a:t>
            </a:r>
            <a:r>
              <a:rPr lang="el-GR" sz="1400" b="0" dirty="0" smtClean="0"/>
              <a:t>φ</a:t>
            </a:r>
            <a:r>
              <a:rPr lang="en-US" sz="1400" b="0" baseline="-25000" dirty="0" smtClean="0"/>
              <a:t>r</a:t>
            </a:r>
            <a:r>
              <a:rPr lang="en-US" sz="1400" b="0" dirty="0" smtClean="0"/>
              <a:t> over </a:t>
            </a:r>
            <a:r>
              <a:rPr lang="en-US" sz="1400" b="0" dirty="0" err="1" smtClean="0"/>
              <a:t>Z</a:t>
            </a:r>
            <a:r>
              <a:rPr lang="en-US" sz="1400" b="0" baseline="-25000" dirty="0" err="1" smtClean="0"/>
              <a:t>r</a:t>
            </a:r>
            <a:r>
              <a:rPr lang="en-US" sz="1400" b="0" dirty="0" smtClean="0"/>
              <a:t> axis;</a:t>
            </a:r>
          </a:p>
          <a:p>
            <a:pPr lvl="1" algn="just"/>
            <a:r>
              <a:rPr lang="en-US" sz="1400" b="0" dirty="0" smtClean="0"/>
              <a:t>Second rotation: rotation in elevation plane by the angle </a:t>
            </a:r>
            <a:r>
              <a:rPr lang="el-GR" sz="1400" b="0" dirty="0" smtClean="0"/>
              <a:t>θ</a:t>
            </a:r>
            <a:r>
              <a:rPr lang="en-US" sz="1400" b="0" baseline="-25000" dirty="0" smtClean="0"/>
              <a:t>r</a:t>
            </a:r>
            <a:r>
              <a:rPr lang="en-US" sz="1400" b="0" dirty="0" smtClean="0"/>
              <a:t> over </a:t>
            </a:r>
            <a:r>
              <a:rPr lang="en-US" sz="1400" b="0" dirty="0" err="1" smtClean="0"/>
              <a:t>X</a:t>
            </a:r>
            <a:r>
              <a:rPr lang="en-US" sz="1400" b="0" baseline="-25000" dirty="0" err="1" smtClean="0"/>
              <a:t>r</a:t>
            </a:r>
            <a:r>
              <a:rPr lang="en-US" sz="1400" b="0" dirty="0" smtClean="0"/>
              <a:t> axis;</a:t>
            </a:r>
          </a:p>
          <a:p>
            <a:pPr lvl="1" algn="just"/>
            <a:r>
              <a:rPr lang="en-US" sz="1400" dirty="0" smtClean="0"/>
              <a:t>Third rotation: rotation over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 axis, it is not needed if the antenna pattern has an axial symmetry;</a:t>
            </a:r>
          </a:p>
          <a:p>
            <a:pPr algn="just"/>
            <a:r>
              <a:rPr lang="en-US" sz="1600" dirty="0" smtClean="0"/>
              <a:t>Beamforming criterion: Maximum Power </a:t>
            </a:r>
            <a:r>
              <a:rPr lang="en-US" sz="1600" dirty="0"/>
              <a:t>Ray </a:t>
            </a:r>
            <a:r>
              <a:rPr lang="en-US" sz="1600" dirty="0" smtClean="0"/>
              <a:t>(MPR) algorithm, [1];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9752" y="41492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146001"/>
              </p:ext>
            </p:extLst>
          </p:nvPr>
        </p:nvGraphicFramePr>
        <p:xfrm>
          <a:off x="2362337" y="4572237"/>
          <a:ext cx="4785763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8" name="Visio" r:id="rId3" imgW="4271467" imgH="1733702" progId="Visio.Drawing.11">
                  <p:embed/>
                </p:oleObj>
              </mc:Choice>
              <mc:Fallback>
                <p:oleObj name="Visio" r:id="rId3" imgW="4271467" imgH="173370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337" y="4572237"/>
                        <a:ext cx="4785763" cy="1944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44590" y="4366996"/>
            <a:ext cx="1286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a typeface="Times New Roman" panose="02020603050405020304" pitchFamily="18" charset="0"/>
              </a:rPr>
              <a:t>Euler’s </a:t>
            </a:r>
            <a:r>
              <a:rPr lang="en-GB" b="1" dirty="0" smtClean="0">
                <a:ea typeface="Times New Roman" panose="02020603050405020304" pitchFamily="18" charset="0"/>
              </a:rPr>
              <a:t>rotations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49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802.11ad Channel Model Implementation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03784"/>
          </a:xfrm>
        </p:spPr>
        <p:txBody>
          <a:bodyPr/>
          <a:lstStyle/>
          <a:p>
            <a:pPr algn="just"/>
            <a:r>
              <a:rPr lang="en-US" sz="1400" b="0" dirty="0" smtClean="0"/>
              <a:t>The Matlab code implementing IEEE 802.11ad channel model for Conference Room (CR), Enterprise Cubicle (EC), and Living Room (LR) environments was made publically available, [4].</a:t>
            </a:r>
          </a:p>
          <a:p>
            <a:pPr algn="just"/>
            <a:r>
              <a:rPr lang="en-US" sz="1600" dirty="0" smtClean="0"/>
              <a:t>The process of CIR generation is shown below:</a:t>
            </a:r>
            <a:endParaRPr lang="ru-RU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27638"/>
              </p:ext>
            </p:extLst>
          </p:nvPr>
        </p:nvGraphicFramePr>
        <p:xfrm>
          <a:off x="1187624" y="2924944"/>
          <a:ext cx="658462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7" name="Visio" r:id="rId3" imgW="6719011" imgH="2492776" progId="Visio.Drawing.11">
                  <p:embed/>
                </p:oleObj>
              </mc:Choice>
              <mc:Fallback>
                <p:oleObj name="Visio" r:id="rId3" imgW="6719011" imgH="24927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24944"/>
                        <a:ext cx="6584622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5373216"/>
            <a:ext cx="777240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kern="0" dirty="0" smtClean="0"/>
              <a:t>Channel model output:</a:t>
            </a:r>
          </a:p>
          <a:p>
            <a:pPr lvl="1" algn="just"/>
            <a:r>
              <a:rPr lang="en-US" sz="1400" kern="0" dirty="0" smtClean="0"/>
              <a:t>Channel Impulse Response (CIR) realization in continuous time;</a:t>
            </a:r>
          </a:p>
          <a:p>
            <a:pPr lvl="1" algn="just"/>
            <a:r>
              <a:rPr lang="en-US" sz="1400" kern="0" dirty="0" smtClean="0"/>
              <a:t>CIR can be converted to the discrete time depending on the sample rate Fs;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22386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802.11ay Channel Model Requirements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The IEEE 802.11ay channel model should support new PHY features including SU-MIMO and channel bonding.</a:t>
            </a:r>
          </a:p>
          <a:p>
            <a:pPr algn="just"/>
            <a:r>
              <a:rPr lang="en-US" sz="1800" dirty="0" smtClean="0"/>
              <a:t>Based on the proposed SU-MIMO configurations in [5], IEEE </a:t>
            </a:r>
            <a:r>
              <a:rPr lang="en-US" sz="1800" dirty="0"/>
              <a:t>802.11ay</a:t>
            </a:r>
            <a:r>
              <a:rPr lang="en-US" sz="1800" dirty="0" smtClean="0"/>
              <a:t> model should satisfy </a:t>
            </a:r>
            <a:r>
              <a:rPr lang="en-US" sz="1800" dirty="0"/>
              <a:t>to the following requirements:</a:t>
            </a:r>
          </a:p>
          <a:p>
            <a:pPr lvl="1" algn="just"/>
            <a:endParaRPr lang="en-US" sz="1400" dirty="0"/>
          </a:p>
          <a:p>
            <a:pPr lvl="1" algn="just"/>
            <a:r>
              <a:rPr lang="en-US" sz="1400" dirty="0" smtClean="0"/>
              <a:t>Support </a:t>
            </a:r>
            <a:r>
              <a:rPr lang="en-US" sz="1400" b="1" dirty="0" smtClean="0"/>
              <a:t>Phased Antenna Array (PAA)</a:t>
            </a:r>
            <a:r>
              <a:rPr lang="en-US" sz="1400" dirty="0" smtClean="0"/>
              <a:t> antennas with </a:t>
            </a:r>
            <a:r>
              <a:rPr lang="en-US" sz="1400" b="1" dirty="0" smtClean="0"/>
              <a:t>single and dual polarizations </a:t>
            </a:r>
            <a:r>
              <a:rPr lang="en-US" sz="1400" dirty="0"/>
              <a:t> with an arbitrary number of </a:t>
            </a:r>
            <a:r>
              <a:rPr lang="en-US" sz="1400" dirty="0" smtClean="0"/>
              <a:t>elements at both TX and RX sides;</a:t>
            </a:r>
          </a:p>
          <a:p>
            <a:pPr lvl="1" algn="just"/>
            <a:r>
              <a:rPr lang="en-US" sz="1400" dirty="0" smtClean="0"/>
              <a:t>Support </a:t>
            </a:r>
            <a:r>
              <a:rPr lang="en-US" sz="1400" b="1" dirty="0" smtClean="0"/>
              <a:t>SU</a:t>
            </a:r>
            <a:r>
              <a:rPr lang="en-US" sz="1400" dirty="0" smtClean="0"/>
              <a:t>-</a:t>
            </a:r>
            <a:r>
              <a:rPr lang="en-US" sz="1400" b="1" dirty="0" smtClean="0"/>
              <a:t>MIMO </a:t>
            </a:r>
            <a:r>
              <a:rPr lang="en-US" sz="1400" b="1" dirty="0"/>
              <a:t>c</a:t>
            </a:r>
            <a:r>
              <a:rPr lang="en-US" sz="1400" b="1" dirty="0" smtClean="0"/>
              <a:t>onfigurations </a:t>
            </a:r>
            <a:r>
              <a:rPr lang="en-US" sz="1400" dirty="0" smtClean="0"/>
              <a:t>proposed in [5] and beamforming algorithms providing </a:t>
            </a:r>
            <a:r>
              <a:rPr lang="en-US" sz="1400" b="1" dirty="0" smtClean="0"/>
              <a:t>optimal Antenna Weight Vectors (AWVs)</a:t>
            </a:r>
            <a:r>
              <a:rPr lang="en-US" sz="1400" dirty="0" smtClean="0"/>
              <a:t> for signal transmission and reception in accordance with given criterion;</a:t>
            </a:r>
          </a:p>
          <a:p>
            <a:pPr lvl="1" algn="just"/>
            <a:r>
              <a:rPr lang="en-US" sz="1400" dirty="0" smtClean="0"/>
              <a:t>Provide Channel Impulse Response (CIR) realizations at the sample rates 2.64 GHz, 2 x 2,64 GHz, 3 x 2.64 GHz to support channel bonding;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The considered legacy channel models will not support MU-MIMO extension. MU-MIMO configuration is applied for large scale indoor and outdoor environments only.</a:t>
            </a:r>
            <a:endParaRPr lang="ru-R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Antenna Array Support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024136"/>
          </a:xfrm>
        </p:spPr>
        <p:txBody>
          <a:bodyPr/>
          <a:lstStyle/>
          <a:p>
            <a:pPr algn="just"/>
            <a:r>
              <a:rPr lang="en-US" sz="1600" b="0" dirty="0" smtClean="0"/>
              <a:t>Let’s consider an example of planar array of rectangular geometry and size 4 x 4 elements. Figure below shows the PAA and associated system of coordinates.</a:t>
            </a:r>
          </a:p>
          <a:p>
            <a:pPr algn="just"/>
            <a:r>
              <a:rPr lang="en-US" sz="1600" b="0" dirty="0" smtClean="0"/>
              <a:t>The pair of azimuth and zenith angles (</a:t>
            </a:r>
            <a:r>
              <a:rPr lang="el-GR" sz="1600" b="0" dirty="0" smtClean="0"/>
              <a:t>φ</a:t>
            </a:r>
            <a:r>
              <a:rPr lang="en-US" sz="1600" b="0" dirty="0" smtClean="0"/>
              <a:t>, </a:t>
            </a:r>
            <a:r>
              <a:rPr lang="el-GR" sz="1600" b="0" dirty="0" smtClean="0"/>
              <a:t>θ</a:t>
            </a:r>
            <a:r>
              <a:rPr lang="en-US" sz="1600" b="0" dirty="0" smtClean="0"/>
              <a:t>) defines ray spatial coordinates.</a:t>
            </a:r>
            <a:endParaRPr lang="en-GB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1607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339752" y="2831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09247"/>
              </p:ext>
            </p:extLst>
          </p:nvPr>
        </p:nvGraphicFramePr>
        <p:xfrm>
          <a:off x="2483768" y="2780927"/>
          <a:ext cx="3672408" cy="201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name="Visio" r:id="rId3" imgW="4467292" imgH="2448091" progId="Visio.Drawing.15">
                  <p:embed/>
                </p:oleObj>
              </mc:Choice>
              <mc:Fallback>
                <p:oleObj name="Visio" r:id="rId3" imgW="4467292" imgH="2448091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780927"/>
                        <a:ext cx="3672408" cy="2012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568" y="4869160"/>
            <a:ext cx="77724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d</a:t>
            </a:r>
            <a:r>
              <a:rPr lang="en-US" sz="1600" b="0" baseline="-25000" dirty="0"/>
              <a:t>x</a:t>
            </a:r>
            <a:r>
              <a:rPr lang="en-US" sz="1600" b="0" dirty="0"/>
              <a:t> and </a:t>
            </a:r>
            <a:r>
              <a:rPr lang="en-US" sz="1600" b="0" dirty="0" err="1"/>
              <a:t>d</a:t>
            </a:r>
            <a:r>
              <a:rPr lang="en-US" sz="1600" b="0" baseline="-25000" dirty="0" err="1"/>
              <a:t>y</a:t>
            </a:r>
            <a:r>
              <a:rPr lang="en-US" sz="1600" b="0" dirty="0"/>
              <a:t> are the distances between elements along different array </a:t>
            </a:r>
            <a:r>
              <a:rPr lang="en-US" sz="1600" b="0" dirty="0" smtClean="0"/>
              <a:t>dimensions, each element of the array is defined by the pair of indexes </a:t>
            </a:r>
            <a:r>
              <a:rPr lang="en-US" sz="1600" b="0" dirty="0"/>
              <a:t>(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,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 smtClean="0"/>
              <a:t>).</a:t>
            </a:r>
          </a:p>
          <a:p>
            <a:pPr algn="just"/>
            <a:r>
              <a:rPr lang="en-GB" sz="1600" b="0" kern="0" dirty="0" smtClean="0"/>
              <a:t>The system of coordinates associated with the PAA is set up relative to the basic system associated with TX and RX and introduced at the previous slide.</a:t>
            </a:r>
          </a:p>
          <a:p>
            <a:pPr algn="just"/>
            <a:r>
              <a:rPr lang="en-GB" sz="1600" b="0" kern="0" dirty="0" smtClean="0"/>
              <a:t>The setup is done applying Euler’s rotations considered above.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9274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Antenna Array Support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960240"/>
          </a:xfrm>
        </p:spPr>
        <p:txBody>
          <a:bodyPr/>
          <a:lstStyle/>
          <a:p>
            <a:pPr algn="just"/>
            <a:r>
              <a:rPr lang="en-US" sz="1600" b="0" dirty="0" smtClean="0"/>
              <a:t>Following the clustering approach channel impulse response represents a superposition of the </a:t>
            </a:r>
            <a:r>
              <a:rPr lang="en-US" sz="1600" b="0" dirty="0"/>
              <a:t>clusters with each cluster consisting of several rays </a:t>
            </a:r>
            <a:r>
              <a:rPr lang="en-GB" sz="1600" b="0" dirty="0"/>
              <a:t>closely spaced in time and angular domains</a:t>
            </a:r>
            <a:r>
              <a:rPr lang="en-GB" sz="1600" b="0" dirty="0" smtClean="0"/>
              <a:t>.</a:t>
            </a:r>
          </a:p>
          <a:p>
            <a:pPr algn="just"/>
            <a:r>
              <a:rPr lang="en-GB" sz="1600" b="0" dirty="0" smtClean="0"/>
              <a:t>Let’s consider a single ray incident to the to the PAA as a plane wave describing by the wave vector </a:t>
            </a:r>
            <a:r>
              <a:rPr lang="en-GB" sz="1600" dirty="0" smtClean="0"/>
              <a:t>k</a:t>
            </a:r>
            <a:r>
              <a:rPr lang="en-GB" sz="1600" b="0" dirty="0" smtClean="0"/>
              <a:t>.</a:t>
            </a:r>
          </a:p>
          <a:p>
            <a:r>
              <a:rPr lang="en-US" sz="1600" b="0" dirty="0"/>
              <a:t>The phase shift for element with indexes (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,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/>
              <a:t>) of two dimensional array for the spatial receive direction (</a:t>
            </a:r>
            <a:r>
              <a:rPr lang="en-US" sz="1600" b="0" dirty="0" err="1"/>
              <a:t>θ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, </a:t>
            </a:r>
            <a:r>
              <a:rPr lang="en-US" sz="1600" b="0" dirty="0" err="1"/>
              <a:t>φ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) is defined as follows: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1607" y="36450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5656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568" y="4637112"/>
            <a:ext cx="7772400" cy="1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d</a:t>
            </a:r>
            <a:r>
              <a:rPr lang="en-US" sz="1600" b="0" baseline="-25000" dirty="0"/>
              <a:t>x</a:t>
            </a:r>
            <a:r>
              <a:rPr lang="en-US" sz="1600" b="0" dirty="0"/>
              <a:t> and </a:t>
            </a:r>
            <a:r>
              <a:rPr lang="en-US" sz="1600" b="0" dirty="0" err="1"/>
              <a:t>d</a:t>
            </a:r>
            <a:r>
              <a:rPr lang="en-US" sz="1600" b="0" baseline="-25000" dirty="0" err="1"/>
              <a:t>y</a:t>
            </a:r>
            <a:r>
              <a:rPr lang="en-US" sz="1600" b="0" dirty="0"/>
              <a:t> are the distances between elements along different array dimensions, </a:t>
            </a:r>
            <a:r>
              <a:rPr lang="en-US" sz="1600" b="0" dirty="0" err="1"/>
              <a:t>k</a:t>
            </a:r>
            <a:r>
              <a:rPr lang="en-US" sz="1600" b="0" baseline="-25000" dirty="0" err="1"/>
              <a:t>x</a:t>
            </a:r>
            <a:r>
              <a:rPr lang="en-US" sz="1600" b="0" dirty="0"/>
              <a:t> and </a:t>
            </a:r>
            <a:r>
              <a:rPr lang="en-US" sz="1600" b="0" dirty="0" err="1"/>
              <a:t>k</a:t>
            </a:r>
            <a:r>
              <a:rPr lang="en-US" sz="1600" b="0" baseline="-25000" dirty="0" err="1"/>
              <a:t>y</a:t>
            </a:r>
            <a:r>
              <a:rPr lang="en-US" sz="1600" b="0" dirty="0"/>
              <a:t> are projections of wave vector into the X and Y axis correspondingly, </a:t>
            </a:r>
            <a:r>
              <a:rPr lang="en-US" sz="1600" b="0" dirty="0" err="1"/>
              <a:t>θ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 defines an incident elevation angle, </a:t>
            </a:r>
            <a:r>
              <a:rPr lang="en-US" sz="1600" b="0" dirty="0" err="1"/>
              <a:t>φ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RX</a:t>
            </a:r>
            <a:r>
              <a:rPr lang="en-US" sz="1600" b="0" dirty="0"/>
              <a:t> defines an incident azimuth angle, and λ is a wavelength. </a:t>
            </a:r>
            <a:endParaRPr lang="ru-RU" sz="1600" b="0" kern="0" dirty="0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123728" y="4038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74721"/>
              </p:ext>
            </p:extLst>
          </p:nvPr>
        </p:nvGraphicFramePr>
        <p:xfrm>
          <a:off x="2573106" y="4030016"/>
          <a:ext cx="18764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7" name="Equation" r:id="rId3" imgW="1879600" imgH="241300" progId="Equation.3">
                  <p:embed/>
                </p:oleObj>
              </mc:Choice>
              <mc:Fallback>
                <p:oleObj name="Equation" r:id="rId3" imgW="1879600" imgH="2413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106" y="4030016"/>
                        <a:ext cx="18764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65522"/>
              </p:ext>
            </p:extLst>
          </p:nvPr>
        </p:nvGraphicFramePr>
        <p:xfrm>
          <a:off x="4892251" y="3853804"/>
          <a:ext cx="1647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8" name="Equation" r:id="rId5" imgW="1651000" imgH="533400" progId="Equation.3">
                  <p:embed/>
                </p:oleObj>
              </mc:Choice>
              <mc:Fallback>
                <p:oleObj name="Equation" r:id="rId5" imgW="1651000" imgH="5334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251" y="3853804"/>
                        <a:ext cx="1647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7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Antenna Array </a:t>
            </a:r>
            <a:r>
              <a:rPr lang="en-US" dirty="0" smtClean="0"/>
              <a:t>Support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algn="just"/>
            <a:r>
              <a:rPr lang="en-US" sz="1600" b="0" dirty="0"/>
              <a:t>The two dimensional planar array supposes two dimensional indexing, however one can introduce one dimensional indexing in the following way</a:t>
            </a:r>
            <a:r>
              <a:rPr lang="en-US" sz="1600" b="0" dirty="0" smtClean="0"/>
              <a:t>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43808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421359"/>
            <a:ext cx="7772400" cy="11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 is the number of elements along X axis,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/>
              <a:t> is the number of elements along Y axis, and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x</a:t>
            </a:r>
            <a:r>
              <a:rPr lang="en-US" sz="1600" b="0" dirty="0"/>
              <a:t> *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y</a:t>
            </a:r>
            <a:r>
              <a:rPr lang="en-US" sz="1600" b="0" dirty="0"/>
              <a:t> = N</a:t>
            </a:r>
            <a:r>
              <a:rPr lang="en-US" sz="1600" b="0" baseline="-25000" dirty="0"/>
              <a:t>RX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The receive channel </a:t>
            </a:r>
            <a:r>
              <a:rPr lang="en-US" sz="1600" b="0" dirty="0" smtClean="0"/>
              <a:t>phasor vector </a:t>
            </a:r>
            <a:r>
              <a:rPr lang="en-US" sz="1600" b="0" dirty="0"/>
              <a:t>component is defined in accordance with the following equation</a:t>
            </a:r>
            <a:r>
              <a:rPr lang="en-US" sz="1600" b="0" dirty="0" smtClean="0"/>
              <a:t>:</a:t>
            </a:r>
            <a:endParaRPr lang="ru-RU" sz="1600" b="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64206" y="46912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131840" y="27386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85922"/>
              </p:ext>
            </p:extLst>
          </p:nvPr>
        </p:nvGraphicFramePr>
        <p:xfrm>
          <a:off x="3131840" y="2738665"/>
          <a:ext cx="3181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3" name="Equation" r:id="rId3" imgW="3187700" imgH="482600" progId="Equation.3">
                  <p:embed/>
                </p:oleObj>
              </mc:Choice>
              <mc:Fallback>
                <p:oleObj name="Equation" r:id="rId3" imgW="31877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738665"/>
                        <a:ext cx="31813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864206" y="456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79855"/>
              </p:ext>
            </p:extLst>
          </p:nvPr>
        </p:nvGraphicFramePr>
        <p:xfrm>
          <a:off x="2864206" y="4565046"/>
          <a:ext cx="37909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4" name="Equation" r:id="rId5" imgW="3797300" imgH="990600" progId="Equation.3">
                  <p:embed/>
                </p:oleObj>
              </mc:Choice>
              <mc:Fallback>
                <p:oleObj name="Equation" r:id="rId5" imgW="3797300" imgH="990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206" y="4565046"/>
                        <a:ext cx="379095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6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November 2015</a:t>
            </a:r>
            <a:endParaRPr lang="en-US" altLang="en-US" sz="18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47A48EA4-A075-4523-9ADE-5EC53206D38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noFill/>
        </p:spPr>
        <p:txBody>
          <a:bodyPr/>
          <a:lstStyle/>
          <a:p>
            <a:pPr algn="just"/>
            <a:r>
              <a:rPr lang="en-US" altLang="en-US" sz="1800" dirty="0" smtClean="0"/>
              <a:t>This presentation describes an extension of legacy IEEE 802.11ad channel model to support SU-MIMO and channel bonding PHY features proposed in 11ay.</a:t>
            </a:r>
          </a:p>
          <a:p>
            <a:pPr algn="just"/>
            <a:r>
              <a:rPr lang="en-US" altLang="en-US" sz="1800" dirty="0" smtClean="0"/>
              <a:t>The first part of the presentation provides an overview of the 11ad channel model requirements, scenarios, general channel structure, beamforming algorithm, and implementation details.</a:t>
            </a:r>
          </a:p>
          <a:p>
            <a:pPr algn="just"/>
            <a:r>
              <a:rPr lang="en-US" altLang="en-US" sz="1800" dirty="0" smtClean="0"/>
              <a:t>The second part provides channel model requirements for 11ay and the practical steps for 11ad channel model update to support new PHY features.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Antenna Array Support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7680"/>
          </a:xfrm>
        </p:spPr>
        <p:txBody>
          <a:bodyPr/>
          <a:lstStyle/>
          <a:p>
            <a:pPr algn="just"/>
            <a:r>
              <a:rPr lang="en-US" sz="1600" b="0" dirty="0"/>
              <a:t>Similar, the transmit channel </a:t>
            </a:r>
            <a:r>
              <a:rPr lang="en-US" sz="1600" b="0" dirty="0" smtClean="0"/>
              <a:t>phasor vector </a:t>
            </a:r>
            <a:r>
              <a:rPr lang="en-US" sz="1600" b="0" dirty="0"/>
              <a:t>component is defined as follows: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7784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20204"/>
              </p:ext>
            </p:extLst>
          </p:nvPr>
        </p:nvGraphicFramePr>
        <p:xfrm>
          <a:off x="2627784" y="2492896"/>
          <a:ext cx="37814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" name="Equation" r:id="rId3" imgW="3784600" imgH="990600" progId="Equation.3">
                  <p:embed/>
                </p:oleObj>
              </mc:Choice>
              <mc:Fallback>
                <p:oleObj name="Equation" r:id="rId3" imgW="3784600" imgH="990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92896"/>
                        <a:ext cx="37814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637384"/>
            <a:ext cx="7772400" cy="11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Therefore even in the two dimensional case one can use one dimensional indexing and represent </a:t>
            </a:r>
            <a:r>
              <a:rPr lang="en-US" sz="1600" b="0" dirty="0" err="1"/>
              <a:t>V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ch</a:t>
            </a:r>
            <a:r>
              <a:rPr lang="en-US" sz="1600" b="0" dirty="0"/>
              <a:t> and </a:t>
            </a:r>
            <a:r>
              <a:rPr lang="en-US" sz="1600" b="0" dirty="0" err="1"/>
              <a:t>U</a:t>
            </a:r>
            <a:r>
              <a:rPr lang="en-US" sz="1600" b="0" baseline="-25000" dirty="0" err="1"/>
              <a:t>i</a:t>
            </a:r>
            <a:r>
              <a:rPr lang="en-US" sz="1600" b="0" baseline="30000" dirty="0" err="1"/>
              <a:t>ch</a:t>
            </a:r>
            <a:r>
              <a:rPr lang="en-US" sz="1600" b="0" dirty="0"/>
              <a:t> channel vectors using column vector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The channel space matrix describing the single ray channel between N</a:t>
            </a:r>
            <a:r>
              <a:rPr lang="en-US" sz="1600" b="0" baseline="-25000" dirty="0"/>
              <a:t>TX</a:t>
            </a:r>
            <a:r>
              <a:rPr lang="en-US" sz="1600" b="0" dirty="0"/>
              <a:t> and N</a:t>
            </a:r>
            <a:r>
              <a:rPr lang="en-US" sz="1600" b="0" baseline="-25000" dirty="0"/>
              <a:t>RX</a:t>
            </a:r>
            <a:r>
              <a:rPr lang="en-US" sz="1600" b="0" dirty="0"/>
              <a:t> elements for </a:t>
            </a:r>
            <a:r>
              <a:rPr lang="en-US" sz="1600" b="0" dirty="0" smtClean="0"/>
              <a:t>the PAA can </a:t>
            </a:r>
            <a:r>
              <a:rPr lang="en-US" sz="1600" b="0" dirty="0"/>
              <a:t>be written as follows</a:t>
            </a:r>
            <a:r>
              <a:rPr lang="en-US" sz="1600" b="0" dirty="0" smtClean="0"/>
              <a:t>:</a:t>
            </a:r>
            <a:endParaRPr lang="ru-RU" sz="1600" b="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923928" y="50379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35309"/>
              </p:ext>
            </p:extLst>
          </p:nvPr>
        </p:nvGraphicFramePr>
        <p:xfrm>
          <a:off x="3779912" y="4891792"/>
          <a:ext cx="1297546" cy="33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8" name="Equation" r:id="rId5" imgW="1104900" imgH="279400" progId="Equation.3">
                  <p:embed/>
                </p:oleObj>
              </mc:Choice>
              <mc:Fallback>
                <p:oleObj name="Equation" r:id="rId5" imgW="11049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891792"/>
                        <a:ext cx="1297546" cy="335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568" y="5373216"/>
            <a:ext cx="7772400" cy="8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A</a:t>
            </a:r>
            <a:r>
              <a:rPr lang="en-US" sz="1600" b="0" baseline="-25000" dirty="0"/>
              <a:t>i</a:t>
            </a:r>
            <a:r>
              <a:rPr lang="en-US" sz="1600" b="0" dirty="0"/>
              <a:t> is amplitude of the </a:t>
            </a:r>
            <a:r>
              <a:rPr lang="en-US" sz="1600" b="0" dirty="0" smtClean="0"/>
              <a:t>ray </a:t>
            </a:r>
            <a:r>
              <a:rPr lang="en-US" sz="1600" b="0" dirty="0"/>
              <a:t>and </a:t>
            </a:r>
            <a:r>
              <a:rPr lang="en-US" sz="1600" dirty="0" err="1"/>
              <a:t>V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ch</a:t>
            </a:r>
            <a:r>
              <a:rPr lang="en-US" sz="1600" b="0" dirty="0"/>
              <a:t> and </a:t>
            </a:r>
            <a:r>
              <a:rPr lang="en-US" sz="1600" dirty="0" err="1"/>
              <a:t>U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ch</a:t>
            </a:r>
            <a:r>
              <a:rPr lang="en-US" sz="1600" b="0" dirty="0"/>
              <a:t> are channel </a:t>
            </a:r>
            <a:r>
              <a:rPr lang="en-US" sz="1600" b="0" dirty="0" smtClean="0"/>
              <a:t>vectors. </a:t>
            </a:r>
            <a:r>
              <a:rPr lang="en-US" sz="1600" b="0" dirty="0"/>
              <a:t>Both vectors are column vectors and symbol H denotes Hermitian transpose function</a:t>
            </a:r>
            <a:r>
              <a:rPr lang="en-US" sz="1600" b="0" dirty="0" smtClean="0"/>
              <a:t>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35451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Channel Structure for PAA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1087760"/>
          </a:xfrm>
        </p:spPr>
        <p:txBody>
          <a:bodyPr/>
          <a:lstStyle/>
          <a:p>
            <a:pPr algn="just"/>
            <a:r>
              <a:rPr lang="en-US" sz="1600" b="0" dirty="0" smtClean="0"/>
              <a:t>Channel matrix for a single ray defines </a:t>
            </a:r>
            <a:r>
              <a:rPr lang="en-US" sz="1600" b="0" dirty="0"/>
              <a:t>the phase relations between all elements of the </a:t>
            </a:r>
            <a:r>
              <a:rPr lang="en-US" sz="1600" b="0" dirty="0" smtClean="0"/>
              <a:t>TX and RX arrays</a:t>
            </a:r>
            <a:r>
              <a:rPr lang="en-US" sz="1600" b="0" dirty="0"/>
              <a:t>. The amplitude does not depend on the element and is equal to A</a:t>
            </a:r>
            <a:r>
              <a:rPr lang="en-US" sz="1600" b="0" baseline="-25000" dirty="0"/>
              <a:t>i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Note that </a:t>
            </a:r>
            <a:r>
              <a:rPr lang="en-US" sz="1600" b="0" dirty="0" smtClean="0"/>
              <a:t>this matrix has </a:t>
            </a:r>
            <a:r>
              <a:rPr lang="en-US" sz="1600" b="0" dirty="0"/>
              <a:t>size of N</a:t>
            </a:r>
            <a:r>
              <a:rPr lang="en-US" sz="1600" b="0" baseline="-25000" dirty="0"/>
              <a:t>RX</a:t>
            </a:r>
            <a:r>
              <a:rPr lang="en-US" sz="1600" b="0" dirty="0"/>
              <a:t> by N</a:t>
            </a:r>
            <a:r>
              <a:rPr lang="en-US" sz="1600" b="0" baseline="-25000" dirty="0"/>
              <a:t>TX</a:t>
            </a:r>
            <a:r>
              <a:rPr lang="en-US" sz="1600" b="0" dirty="0"/>
              <a:t> and all its rows and columns are linear dependent. It follows that the single ray channel is described by the matrix with rank 1</a:t>
            </a:r>
            <a:r>
              <a:rPr lang="en-US" sz="1600" b="0" dirty="0" smtClean="0"/>
              <a:t>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3212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10459"/>
              </p:ext>
            </p:extLst>
          </p:nvPr>
        </p:nvGraphicFramePr>
        <p:xfrm>
          <a:off x="660135" y="2854846"/>
          <a:ext cx="57245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" name="Equation" r:id="rId3" imgW="5740400" imgH="1066800" progId="Equation.3">
                  <p:embed/>
                </p:oleObj>
              </mc:Choice>
              <mc:Fallback>
                <p:oleObj name="Equation" r:id="rId3" imgW="5740400" imgH="1066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35" y="2854846"/>
                        <a:ext cx="57245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85160"/>
              </p:ext>
            </p:extLst>
          </p:nvPr>
        </p:nvGraphicFramePr>
        <p:xfrm>
          <a:off x="6721267" y="3214886"/>
          <a:ext cx="1266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" name="Equation" r:id="rId5" imgW="1269449" imgH="266584" progId="Equation.3">
                  <p:embed/>
                </p:oleObj>
              </mc:Choice>
              <mc:Fallback>
                <p:oleObj name="Equation" r:id="rId5" imgW="1269449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267" y="3214886"/>
                        <a:ext cx="12668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3568" y="3984848"/>
            <a:ext cx="7772400" cy="90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 smtClean="0"/>
              <a:t>Generalizing CIR for </a:t>
            </a:r>
            <a:r>
              <a:rPr lang="en-US" sz="1600" b="0" dirty="0"/>
              <a:t>the case of multi-ray channel one can represent it as a superposition of a number of </a:t>
            </a:r>
            <a:r>
              <a:rPr lang="en-US" sz="1600" b="0" dirty="0" smtClean="0"/>
              <a:t>rays.</a:t>
            </a:r>
          </a:p>
          <a:p>
            <a:pPr algn="just"/>
            <a:r>
              <a:rPr lang="en-US" sz="1600" dirty="0" smtClean="0"/>
              <a:t>CIR without polarization support is defined as follows:</a:t>
            </a:r>
            <a:endParaRPr lang="ru-RU" sz="1600" kern="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92482"/>
              </p:ext>
            </p:extLst>
          </p:nvPr>
        </p:nvGraphicFramePr>
        <p:xfrm>
          <a:off x="3600450" y="4961485"/>
          <a:ext cx="2019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" name="Equation" r:id="rId7" imgW="2019300" imgH="457200" progId="Equation.3">
                  <p:embed/>
                </p:oleObj>
              </mc:Choice>
              <mc:Fallback>
                <p:oleObj name="Equation" r:id="rId7" imgW="2019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4961485"/>
                        <a:ext cx="20193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3568" y="5445224"/>
            <a:ext cx="7772400" cy="6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dirty="0"/>
              <a:t>where δ() is a delta function and </a:t>
            </a:r>
            <a:r>
              <a:rPr lang="en-US" sz="1600" b="0" dirty="0" err="1"/>
              <a:t>N</a:t>
            </a:r>
            <a:r>
              <a:rPr lang="en-US" sz="1600" b="0" baseline="-25000" dirty="0" err="1"/>
              <a:t>taps</a:t>
            </a:r>
            <a:r>
              <a:rPr lang="en-US" sz="1600" b="0" dirty="0"/>
              <a:t> </a:t>
            </a:r>
            <a:r>
              <a:rPr lang="en-US" sz="1600" b="0" dirty="0" smtClean="0"/>
              <a:t>defines </a:t>
            </a:r>
            <a:r>
              <a:rPr lang="en-US" sz="1600" b="0" dirty="0"/>
              <a:t>the number of rays or taps in the channel matrix. </a:t>
            </a:r>
            <a:r>
              <a:rPr lang="en-US" sz="1600" b="0" dirty="0" smtClean="0"/>
              <a:t>It </a:t>
            </a:r>
            <a:r>
              <a:rPr lang="en-US" sz="1600" b="0" dirty="0"/>
              <a:t>defines a space-time channel structure and can have a rank greater than 1 for the time instance t.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1052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Channel Structure for </a:t>
            </a:r>
            <a:r>
              <a:rPr lang="en-US" dirty="0" smtClean="0"/>
              <a:t>PAA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algn="just"/>
            <a:r>
              <a:rPr lang="en-US" sz="1800" dirty="0" smtClean="0"/>
              <a:t>Channel impulse response with polarization support:</a:t>
            </a:r>
            <a:endParaRPr lang="ru-RU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568" y="3140968"/>
            <a:ext cx="7772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GB" sz="1600" dirty="0" smtClean="0"/>
              <a:t>where </a:t>
            </a:r>
            <a:r>
              <a:rPr lang="en-GB" sz="1600" b="1" dirty="0" smtClean="0"/>
              <a:t>H</a:t>
            </a:r>
            <a:r>
              <a:rPr lang="en-GB" sz="1600" b="1" baseline="-25000" dirty="0" smtClean="0"/>
              <a:t>i</a:t>
            </a:r>
            <a:r>
              <a:rPr lang="en-GB" sz="1600" dirty="0" smtClean="0"/>
              <a:t> is polarization matrix for ray with index </a:t>
            </a:r>
            <a:r>
              <a:rPr lang="en-GB" sz="1600" dirty="0" err="1" smtClean="0"/>
              <a:t>i</a:t>
            </a:r>
            <a:r>
              <a:rPr lang="en-GB" sz="1600" dirty="0" smtClean="0"/>
              <a:t>, </a:t>
            </a:r>
            <a:r>
              <a:rPr lang="en-GB" sz="1600" b="1" dirty="0" err="1" smtClean="0"/>
              <a:t>e</a:t>
            </a:r>
            <a:r>
              <a:rPr lang="en-GB" sz="1600" b="1" baseline="-25000" dirty="0" err="1" smtClean="0"/>
              <a:t>TX</a:t>
            </a:r>
            <a:r>
              <a:rPr lang="en-GB" sz="1600" dirty="0" smtClean="0"/>
              <a:t> and </a:t>
            </a:r>
            <a:r>
              <a:rPr lang="en-GB" sz="1600" b="1" dirty="0" err="1" smtClean="0"/>
              <a:t>e</a:t>
            </a:r>
            <a:r>
              <a:rPr lang="en-GB" sz="1600" b="1" baseline="-25000" dirty="0" err="1" smtClean="0"/>
              <a:t>RX</a:t>
            </a:r>
            <a:r>
              <a:rPr lang="en-GB" sz="1600" dirty="0" smtClean="0"/>
              <a:t> are Jones vectors defining the polarization type for TX and RX.</a:t>
            </a:r>
          </a:p>
          <a:p>
            <a:pPr lvl="1" algn="just"/>
            <a:r>
              <a:rPr lang="en-GB" sz="1600" dirty="0" smtClean="0"/>
              <a:t>Note that polarization characteristics still can be introduced at the cluster level, in that case the rays comprising a single cluster will have identical </a:t>
            </a:r>
            <a:r>
              <a:rPr lang="en-GB" sz="1600" b="1" dirty="0" smtClean="0"/>
              <a:t>H</a:t>
            </a:r>
            <a:r>
              <a:rPr lang="en-GB" sz="1600" b="1" baseline="-25000" dirty="0" smtClean="0"/>
              <a:t>i</a:t>
            </a:r>
            <a:r>
              <a:rPr lang="en-GB" sz="1600" dirty="0" smtClean="0"/>
              <a:t> matrices.</a:t>
            </a:r>
          </a:p>
          <a:p>
            <a:pPr lvl="1" algn="just"/>
            <a:endParaRPr lang="en-GB" sz="16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927079"/>
              </p:ext>
            </p:extLst>
          </p:nvPr>
        </p:nvGraphicFramePr>
        <p:xfrm>
          <a:off x="3063875" y="2482850"/>
          <a:ext cx="30940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3" imgW="2641320" imgH="457200" progId="Equation.3">
                  <p:embed/>
                </p:oleObj>
              </mc:Choice>
              <mc:Fallback>
                <p:oleObj name="Equation" r:id="rId3" imgW="2641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482850"/>
                        <a:ext cx="3094038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4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Beamforming Space Filtering for PAA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1447800"/>
          </a:xfrm>
        </p:spPr>
        <p:txBody>
          <a:bodyPr/>
          <a:lstStyle/>
          <a:p>
            <a:pPr algn="just"/>
            <a:r>
              <a:rPr lang="en-GB" sz="1600" b="0" dirty="0"/>
              <a:t>Application of antennas at the TX and RX sides is equivalent to the spatial filtering procedure.</a:t>
            </a:r>
          </a:p>
          <a:p>
            <a:pPr algn="just"/>
            <a:r>
              <a:rPr lang="en-GB" sz="1600" b="0" dirty="0"/>
              <a:t>The Channel Impulse Response (CIR) after application of TX and RX </a:t>
            </a:r>
            <a:r>
              <a:rPr lang="en-GB" sz="1600" b="0" dirty="0" smtClean="0"/>
              <a:t>Antenna Weight Vectors (AWVs) depends </a:t>
            </a:r>
            <a:r>
              <a:rPr lang="en-GB" sz="1600" b="0" dirty="0"/>
              <a:t>only on the Time of Arrival (</a:t>
            </a:r>
            <a:r>
              <a:rPr lang="en-GB" sz="1600" b="0" dirty="0" err="1"/>
              <a:t>ToA</a:t>
            </a:r>
            <a:r>
              <a:rPr lang="en-GB" sz="1600" b="0" dirty="0"/>
              <a:t>).</a:t>
            </a:r>
            <a:endParaRPr lang="ru-RU" sz="1600" b="0" dirty="0"/>
          </a:p>
          <a:p>
            <a:pPr algn="just"/>
            <a:r>
              <a:rPr lang="en-US" sz="1600" dirty="0"/>
              <a:t>CIR after beamforming without polarization support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5247"/>
              </p:ext>
            </p:extLst>
          </p:nvPr>
        </p:nvGraphicFramePr>
        <p:xfrm>
          <a:off x="2952750" y="3300264"/>
          <a:ext cx="33147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" name="Equation" r:id="rId3" imgW="3314520" imgH="965160" progId="Equation.3">
                  <p:embed/>
                </p:oleObj>
              </mc:Choice>
              <mc:Fallback>
                <p:oleObj name="Equation" r:id="rId3" imgW="33145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300264"/>
                        <a:ext cx="3314700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568" y="4437112"/>
            <a:ext cx="7772400" cy="5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kern="0" dirty="0" smtClean="0"/>
              <a:t>where </a:t>
            </a:r>
            <a:r>
              <a:rPr lang="en-US" sz="1600" kern="0" dirty="0" smtClean="0"/>
              <a:t>V</a:t>
            </a:r>
            <a:r>
              <a:rPr lang="en-US" sz="1600" b="0" kern="0" dirty="0" smtClean="0"/>
              <a:t> and </a:t>
            </a:r>
            <a:r>
              <a:rPr lang="en-US" sz="1600" kern="0" dirty="0" smtClean="0"/>
              <a:t>U</a:t>
            </a:r>
            <a:r>
              <a:rPr lang="en-US" sz="1600" b="0" kern="0" dirty="0" smtClean="0"/>
              <a:t> are transmit and receive AWVs accordingly. Vectors </a:t>
            </a:r>
            <a:r>
              <a:rPr lang="en-US" sz="1600" kern="0" dirty="0" smtClean="0"/>
              <a:t>V</a:t>
            </a:r>
            <a:r>
              <a:rPr lang="en-US" sz="1600" b="0" kern="0" dirty="0" smtClean="0"/>
              <a:t> and </a:t>
            </a:r>
            <a:r>
              <a:rPr lang="en-US" sz="1600" kern="0" dirty="0" smtClean="0"/>
              <a:t>U</a:t>
            </a:r>
            <a:r>
              <a:rPr lang="en-US" sz="1600" b="0" kern="0" dirty="0" smtClean="0"/>
              <a:t> are column vectors, hence </a:t>
            </a:r>
            <a:r>
              <a:rPr lang="en-US" sz="1600" kern="0" dirty="0" err="1" smtClean="0"/>
              <a:t>U</a:t>
            </a:r>
            <a:r>
              <a:rPr lang="en-US" sz="1600" kern="0" baseline="30000" dirty="0" err="1" smtClean="0"/>
              <a:t>H</a:t>
            </a:r>
            <a:r>
              <a:rPr lang="en-US" sz="1600" kern="0" dirty="0" err="1" smtClean="0"/>
              <a:t>U</a:t>
            </a:r>
            <a:r>
              <a:rPr lang="en-US" sz="1600" kern="0" baseline="-25000" dirty="0" err="1" smtClean="0"/>
              <a:t>i</a:t>
            </a:r>
            <a:r>
              <a:rPr lang="en-US" sz="1600" kern="0" baseline="30000" dirty="0" err="1" smtClean="0"/>
              <a:t>ch</a:t>
            </a:r>
            <a:r>
              <a:rPr lang="en-US" sz="1600" b="0" kern="0" dirty="0" smtClean="0"/>
              <a:t> and (</a:t>
            </a:r>
            <a:r>
              <a:rPr lang="en-US" sz="1600" kern="0" dirty="0" err="1" smtClean="0"/>
              <a:t>V</a:t>
            </a:r>
            <a:r>
              <a:rPr lang="en-US" sz="1600" kern="0" baseline="-25000" dirty="0" err="1" smtClean="0"/>
              <a:t>i</a:t>
            </a:r>
            <a:r>
              <a:rPr lang="en-US" sz="1600" kern="0" baseline="30000" dirty="0" err="1" smtClean="0"/>
              <a:t>ch</a:t>
            </a:r>
            <a:r>
              <a:rPr lang="en-US" sz="1600" b="0" kern="0" dirty="0" smtClean="0"/>
              <a:t>)</a:t>
            </a:r>
            <a:r>
              <a:rPr lang="en-US" sz="1600" kern="0" baseline="30000" dirty="0" smtClean="0"/>
              <a:t>H</a:t>
            </a:r>
            <a:r>
              <a:rPr lang="en-US" sz="1600" kern="0" dirty="0" smtClean="0"/>
              <a:t>V</a:t>
            </a:r>
            <a:r>
              <a:rPr lang="en-US" sz="1600" b="0" kern="0" dirty="0" smtClean="0"/>
              <a:t> define the dot products.</a:t>
            </a:r>
            <a:endParaRPr lang="ru-RU" sz="16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085184"/>
            <a:ext cx="7772400" cy="5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kern="0" dirty="0" smtClean="0"/>
              <a:t>CIR after beamforming with polarization support:</a:t>
            </a:r>
            <a:endParaRPr lang="ru-RU" sz="1600" kern="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7386"/>
              </p:ext>
            </p:extLst>
          </p:nvPr>
        </p:nvGraphicFramePr>
        <p:xfrm>
          <a:off x="2699792" y="5596880"/>
          <a:ext cx="3060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3" name="Equation" r:id="rId5" imgW="3060360" imgH="457200" progId="Equation.3">
                  <p:embed/>
                </p:oleObj>
              </mc:Choice>
              <mc:Fallback>
                <p:oleObj name="Equation" r:id="rId5" imgW="306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596880"/>
                        <a:ext cx="30607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3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 SU-MIMO Configurations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360"/>
              </p:ext>
            </p:extLst>
          </p:nvPr>
        </p:nvGraphicFramePr>
        <p:xfrm>
          <a:off x="4481513" y="3144838"/>
          <a:ext cx="439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Equation" r:id="rId3" imgW="4394160" imgH="533160" progId="Equation.3">
                  <p:embed/>
                </p:oleObj>
              </mc:Choice>
              <mc:Fallback>
                <p:oleObj name="Equation" r:id="rId3" imgW="439416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144838"/>
                        <a:ext cx="4397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#1: single array, single polarization, 2 streams</a:t>
            </a:r>
            <a:endParaRPr lang="ru-RU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914" y="2761818"/>
            <a:ext cx="2000372" cy="816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422100"/>
            <a:ext cx="1877846" cy="140853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51920" y="4219971"/>
            <a:ext cx="5110062" cy="5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#2;</a:t>
            </a:r>
            <a:endParaRPr lang="ru-RU" sz="1400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651" y="3933056"/>
            <a:ext cx="2436525" cy="13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</a:t>
            </a:r>
            <a:r>
              <a:rPr lang="en-US" dirty="0" smtClean="0"/>
              <a:t>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07" y="2658684"/>
            <a:ext cx="2359083" cy="101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0440"/>
            <a:ext cx="1534131" cy="13906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1916832"/>
            <a:ext cx="7772400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800" kern="0" dirty="0" smtClean="0"/>
              <a:t>Configuration #2: single array, dual polarization, 2 streams</a:t>
            </a:r>
            <a:endParaRPr lang="ru-RU" sz="1400" b="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1" y="4183229"/>
            <a:ext cx="1954307" cy="914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938" y="4110514"/>
            <a:ext cx="1999388" cy="1059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" y="5295975"/>
            <a:ext cx="1854350" cy="92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8410" y="5295975"/>
            <a:ext cx="1914033" cy="957434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6326" y="4219970"/>
            <a:ext cx="4905656" cy="1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– Jones vector for </a:t>
            </a:r>
            <a:r>
              <a:rPr lang="en-US" sz="1400" b="0" kern="0" dirty="0" smtClean="0"/>
              <a:t>horizontal </a:t>
            </a:r>
            <a:r>
              <a:rPr lang="en-US" sz="1400" b="0" kern="0" dirty="0"/>
              <a:t>polarization</a:t>
            </a:r>
            <a:r>
              <a:rPr lang="en-US" sz="1400" b="0" kern="0" dirty="0" smtClean="0"/>
              <a:t>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#2;</a:t>
            </a:r>
          </a:p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stream #1,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– stream #2;</a:t>
            </a:r>
            <a:endParaRPr lang="ru-RU" sz="1400" kern="0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51263"/>
              </p:ext>
            </p:extLst>
          </p:nvPr>
        </p:nvGraphicFramePr>
        <p:xfrm>
          <a:off x="4483100" y="3135313"/>
          <a:ext cx="440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Equation" r:id="rId9" imgW="4406760" imgH="533160" progId="Equation.3">
                  <p:embed/>
                </p:oleObj>
              </mc:Choice>
              <mc:Fallback>
                <p:oleObj name="Equation" r:id="rId9" imgW="4406760" imgH="533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135313"/>
                        <a:ext cx="4406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2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#3: dual array, single polarization, 2 streams</a:t>
            </a:r>
            <a:endParaRPr lang="ru-RU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" y="2043634"/>
            <a:ext cx="2808312" cy="2061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61" y="4266788"/>
            <a:ext cx="1440160" cy="97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084323"/>
            <a:ext cx="1709578" cy="1302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5386980"/>
            <a:ext cx="1740329" cy="1326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5" y="5247994"/>
            <a:ext cx="1650543" cy="1257673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61095" y="3610864"/>
            <a:ext cx="4905656" cy="1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– Jones vector for </a:t>
            </a:r>
            <a:r>
              <a:rPr lang="en-US" sz="1400" b="0" kern="0" dirty="0" smtClean="0"/>
              <a:t>horizontal </a:t>
            </a:r>
            <a:r>
              <a:rPr lang="en-US" sz="1400" b="0" kern="0" dirty="0"/>
              <a:t>polarization</a:t>
            </a:r>
            <a:r>
              <a:rPr lang="en-US" sz="1400" b="0" kern="0" dirty="0" smtClean="0"/>
              <a:t>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#2;</a:t>
            </a:r>
          </a:p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stream #1,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– stream #2;</a:t>
            </a:r>
            <a:endParaRPr lang="ru-RU" sz="1400" kern="0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639507"/>
              </p:ext>
            </p:extLst>
          </p:nvPr>
        </p:nvGraphicFramePr>
        <p:xfrm>
          <a:off x="4110038" y="2619375"/>
          <a:ext cx="440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" name="Equation" r:id="rId8" imgW="4406760" imgH="533160" progId="Equation.3">
                  <p:embed/>
                </p:oleObj>
              </mc:Choice>
              <mc:Fallback>
                <p:oleObj name="Equation" r:id="rId8" imgW="440676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2619375"/>
                        <a:ext cx="4406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44319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#4: dual array, dual polarization, 4 streams</a:t>
            </a:r>
            <a:endParaRPr lang="ru-RU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3" y="2138359"/>
            <a:ext cx="3168352" cy="2154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206483"/>
            <a:ext cx="1438772" cy="959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983" y="3215728"/>
            <a:ext cx="1296848" cy="977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666" y="3166082"/>
            <a:ext cx="1365376" cy="1029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015" y="2162817"/>
            <a:ext cx="1263816" cy="95255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599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36220"/>
              </p:ext>
            </p:extLst>
          </p:nvPr>
        </p:nvGraphicFramePr>
        <p:xfrm>
          <a:off x="330200" y="4460875"/>
          <a:ext cx="81819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" name="Equation" r:id="rId8" imgW="8178480" imgH="990360" progId="Equation.3">
                  <p:embed/>
                </p:oleObj>
              </mc:Choice>
              <mc:Fallback>
                <p:oleObj name="Equation" r:id="rId8" imgW="8178480" imgH="990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460875"/>
                        <a:ext cx="818197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70371" y="5661247"/>
            <a:ext cx="8424365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b="0" kern="0" dirty="0" smtClean="0"/>
              <a:t>(</a:t>
            </a:r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– stream #1, </a:t>
            </a:r>
            <a:r>
              <a:rPr lang="en-US" sz="1400" b="0" kern="0" dirty="0"/>
              <a:t>(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2</a:t>
            </a:r>
            <a:r>
              <a:rPr lang="en-US" sz="1400" b="0" kern="0" dirty="0" smtClean="0"/>
              <a:t>) – stream #2, </a:t>
            </a:r>
            <a:r>
              <a:rPr lang="en-US" sz="1400" b="0" kern="0" dirty="0"/>
              <a:t>(</a:t>
            </a:r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3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3</a:t>
            </a:r>
            <a:r>
              <a:rPr lang="en-US" sz="1400" b="0" kern="0" dirty="0" smtClean="0"/>
              <a:t>) </a:t>
            </a:r>
            <a:r>
              <a:rPr lang="en-US" sz="1400" b="0" kern="0" dirty="0"/>
              <a:t>– stream </a:t>
            </a:r>
            <a:r>
              <a:rPr lang="en-US" sz="1400" b="0" kern="0" dirty="0" smtClean="0"/>
              <a:t>#3, </a:t>
            </a:r>
            <a:r>
              <a:rPr lang="en-US" sz="1400" b="0" kern="0" dirty="0"/>
              <a:t>(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4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4</a:t>
            </a:r>
            <a:r>
              <a:rPr lang="en-US" sz="1400" b="0" kern="0" dirty="0" smtClean="0"/>
              <a:t>) </a:t>
            </a:r>
            <a:r>
              <a:rPr lang="en-US" sz="1400" b="0" kern="0" dirty="0"/>
              <a:t>– stream </a:t>
            </a:r>
            <a:r>
              <a:rPr lang="en-US" sz="1400" b="0" kern="0" dirty="0" smtClean="0"/>
              <a:t>#4;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9203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for SU-MIMO Configurations (Cont’d)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367680"/>
          </a:xfrm>
        </p:spPr>
        <p:txBody>
          <a:bodyPr/>
          <a:lstStyle/>
          <a:p>
            <a:pPr algn="just"/>
            <a:r>
              <a:rPr lang="en-US" sz="1800" dirty="0" smtClean="0"/>
              <a:t>Configuration #5: single array, single to dual polarization, 1 stream</a:t>
            </a:r>
            <a:endParaRPr lang="ru-RU" sz="1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28033" y="2519820"/>
            <a:ext cx="2327193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 smtClean="0"/>
              <a:t>Device 1 configuration:</a:t>
            </a:r>
            <a:endParaRPr lang="ru-RU" sz="14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99592" y="4178475"/>
            <a:ext cx="2327193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400" kern="0" dirty="0" smtClean="0"/>
              <a:t>Device 2 configuration:</a:t>
            </a:r>
            <a:endParaRPr lang="ru-RU" sz="14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5" y="2935539"/>
            <a:ext cx="2664505" cy="1146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46155"/>
            <a:ext cx="3197253" cy="1207653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60305"/>
              </p:ext>
            </p:extLst>
          </p:nvPr>
        </p:nvGraphicFramePr>
        <p:xfrm>
          <a:off x="4159250" y="3251200"/>
          <a:ext cx="43211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7" name="Equation" r:id="rId5" imgW="4317840" imgH="291960" progId="Equation.3">
                  <p:embed/>
                </p:oleObj>
              </mc:Choice>
              <mc:Fallback>
                <p:oleObj name="Equation" r:id="rId5" imgW="4317840" imgH="291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3251200"/>
                        <a:ext cx="43211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62234" y="3822155"/>
            <a:ext cx="4905656" cy="18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400" kern="0" dirty="0" smtClean="0"/>
              <a:t>e</a:t>
            </a:r>
            <a:r>
              <a:rPr lang="en-US" sz="1400" kern="0" baseline="-25000" dirty="0" smtClean="0"/>
              <a:t>V</a:t>
            </a:r>
            <a:r>
              <a:rPr lang="en-US" sz="1400" b="0" kern="0" dirty="0" smtClean="0"/>
              <a:t> – Jones vector for vertical polarization, </a:t>
            </a:r>
            <a:r>
              <a:rPr lang="en-US" sz="1400" kern="0" dirty="0" err="1" smtClean="0"/>
              <a:t>e</a:t>
            </a:r>
            <a:r>
              <a:rPr lang="en-US" sz="1400" kern="0" baseline="-25000" dirty="0" err="1" smtClean="0"/>
              <a:t>H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– Jones vector for </a:t>
            </a:r>
            <a:r>
              <a:rPr lang="en-US" sz="1400" b="0" kern="0" dirty="0" smtClean="0"/>
              <a:t>horizontal </a:t>
            </a:r>
            <a:r>
              <a:rPr lang="en-US" sz="1400" b="0" kern="0" dirty="0"/>
              <a:t>polarization</a:t>
            </a:r>
            <a:r>
              <a:rPr lang="en-US" sz="1400" b="0" kern="0" dirty="0" smtClean="0"/>
              <a:t>, (</a:t>
            </a:r>
            <a:r>
              <a:rPr lang="en-US" sz="1400" kern="0" dirty="0" smtClean="0"/>
              <a:t>V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, </a:t>
            </a:r>
            <a:r>
              <a:rPr lang="en-US" sz="1400" kern="0" dirty="0" smtClean="0"/>
              <a:t>U</a:t>
            </a:r>
            <a:r>
              <a:rPr lang="en-US" sz="1400" kern="0" baseline="-25000" dirty="0" smtClean="0"/>
              <a:t>1</a:t>
            </a:r>
            <a:r>
              <a:rPr lang="en-US" sz="1400" b="0" kern="0" dirty="0" smtClean="0"/>
              <a:t>) TX/RX beamforming vectors for stream #1;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82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b="0" dirty="0" smtClean="0"/>
              <a:t>Channel Impulse Responses (CIRs) are generated in continuous time and therefore can be sampled with different time resolution depending on the signal bandwidth, i.e. 2.64 GHz, 2 x 2.64 GHz, and 3 x 2.64 GHz.</a:t>
            </a:r>
          </a:p>
          <a:p>
            <a:pPr algn="just"/>
            <a:r>
              <a:rPr lang="en-US" sz="1600" b="0" dirty="0" smtClean="0"/>
              <a:t>IEEE 802.11ad model is based on the channel measurements of the intra-cluster structure conducted with signal bandwidth equal </a:t>
            </a:r>
            <a:r>
              <a:rPr lang="en-US" sz="1600" b="0" dirty="0"/>
              <a:t>to 3.0 GHz, </a:t>
            </a:r>
            <a:r>
              <a:rPr lang="en-US" sz="1600" b="0" dirty="0" smtClean="0"/>
              <a:t>[6], [7].</a:t>
            </a:r>
          </a:p>
          <a:p>
            <a:pPr algn="just"/>
            <a:r>
              <a:rPr lang="en-US" sz="1600" b="0" dirty="0" smtClean="0"/>
              <a:t>For the bonded channels additional channel measurements should be completed to verify intra-cluster channel structure proposed in 11ad model.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802.11ad Channel Model Requirements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/>
              <a:t>The channel model for 60 GHz WLAN systems described in [1] was developed to support standardization process in IEEE 802.11ad TG.</a:t>
            </a:r>
          </a:p>
          <a:p>
            <a:pPr algn="just"/>
            <a:r>
              <a:rPr lang="en-US" sz="1600" dirty="0" smtClean="0"/>
              <a:t>The developed model takes into account propagation properties of 60 GHz channel and assumes application to 60 GHz WLAN technology. The considered model satisfies to the following requirements:</a:t>
            </a:r>
          </a:p>
          <a:p>
            <a:pPr lvl="1" algn="just"/>
            <a:endParaRPr lang="en-US" sz="1400" dirty="0" smtClean="0"/>
          </a:p>
          <a:p>
            <a:pPr lvl="1" algn="just"/>
            <a:r>
              <a:rPr lang="en-US" sz="1400" dirty="0" smtClean="0"/>
              <a:t>Provide accurate </a:t>
            </a:r>
            <a:r>
              <a:rPr lang="en-US" sz="1400" b="1" dirty="0" smtClean="0"/>
              <a:t>space-time </a:t>
            </a:r>
            <a:r>
              <a:rPr lang="en-US" sz="1400" b="1" dirty="0"/>
              <a:t>characteristics </a:t>
            </a:r>
            <a:r>
              <a:rPr lang="en-US" sz="1400" dirty="0"/>
              <a:t>of the propagation channel (basic requirement</a:t>
            </a:r>
            <a:r>
              <a:rPr lang="en-US" sz="1400" dirty="0" smtClean="0"/>
              <a:t>);</a:t>
            </a:r>
            <a:endParaRPr lang="ru-RU" sz="1400" dirty="0"/>
          </a:p>
          <a:p>
            <a:pPr lvl="1" algn="just"/>
            <a:r>
              <a:rPr lang="en-US" sz="1400" dirty="0"/>
              <a:t>Support </a:t>
            </a:r>
            <a:r>
              <a:rPr lang="en-US" sz="1400" b="1" dirty="0"/>
              <a:t>beamforming</a:t>
            </a:r>
            <a:r>
              <a:rPr lang="en-US" sz="1400" dirty="0"/>
              <a:t> with steerable directional antennas </a:t>
            </a:r>
            <a:r>
              <a:rPr lang="en-US" sz="1400" dirty="0" smtClean="0"/>
              <a:t>at </a:t>
            </a:r>
            <a:r>
              <a:rPr lang="en-US" sz="1400" dirty="0"/>
              <a:t>both TX and RX sides with no limitation on the antenna </a:t>
            </a:r>
            <a:r>
              <a:rPr lang="en-US" sz="1400" dirty="0" smtClean="0"/>
              <a:t>technology;</a:t>
            </a:r>
            <a:endParaRPr lang="ru-RU" sz="1400" dirty="0"/>
          </a:p>
          <a:p>
            <a:pPr lvl="1" algn="just"/>
            <a:r>
              <a:rPr lang="en-US" sz="1400" dirty="0"/>
              <a:t>Account for </a:t>
            </a:r>
            <a:r>
              <a:rPr lang="en-US" sz="1400" b="1" dirty="0"/>
              <a:t>polarization characteristics</a:t>
            </a:r>
            <a:r>
              <a:rPr lang="en-US" sz="1400" dirty="0"/>
              <a:t> of antennas and signals;</a:t>
            </a:r>
            <a:endParaRPr lang="ru-RU" sz="1400" dirty="0"/>
          </a:p>
          <a:p>
            <a:pPr lvl="1" algn="just"/>
            <a:r>
              <a:rPr lang="en-GB" sz="1400" dirty="0"/>
              <a:t>Support </a:t>
            </a:r>
            <a:r>
              <a:rPr lang="en-GB" sz="1400" b="1" dirty="0" smtClean="0"/>
              <a:t>non-stationary </a:t>
            </a:r>
            <a:r>
              <a:rPr lang="en-GB" sz="1400" b="1" dirty="0"/>
              <a:t>characteristics</a:t>
            </a:r>
            <a:r>
              <a:rPr lang="en-GB" sz="1400" dirty="0"/>
              <a:t> of the propagation channel arising from people motion around the area causing time-dependent channel </a:t>
            </a:r>
            <a:r>
              <a:rPr lang="en-GB" sz="1400" dirty="0" smtClean="0"/>
              <a:t>variations.</a:t>
            </a:r>
            <a:endParaRPr lang="en-US" sz="1400" dirty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considered model supports SISO channel and does not support MIMO configurations.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5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This presentation describes the practical steps for 11ad channel model update to support SU-MIMO and channel bonding PHY features proposed in 11ay.</a:t>
            </a:r>
          </a:p>
          <a:p>
            <a:pPr algn="just"/>
            <a:r>
              <a:rPr lang="en-US" sz="1800" dirty="0" smtClean="0"/>
              <a:t>The channel structure defining the channel for the Phased Antenna Arrays (PAAs) was proposed.</a:t>
            </a:r>
          </a:p>
          <a:p>
            <a:pPr algn="just"/>
            <a:r>
              <a:rPr lang="en-US" sz="1800" dirty="0" smtClean="0"/>
              <a:t>It was shown that SU-MIMO configurations defined in [5] can be naturally supported using the proposed channel structure.</a:t>
            </a:r>
          </a:p>
          <a:p>
            <a:pPr algn="just"/>
            <a:r>
              <a:rPr lang="en-US" sz="1800" dirty="0" smtClean="0"/>
              <a:t>The enhanced time resolution for the Channel Impulse Response (CIR) function required to support channel bonding can be achieved adjusting Fs parameters in the legacy 11ad model.</a:t>
            </a:r>
          </a:p>
          <a:p>
            <a:pPr algn="just"/>
            <a:r>
              <a:rPr lang="en-US" sz="1800" dirty="0" smtClean="0"/>
              <a:t>However additional experimental verification is required to justify 11ad model for the intra-cluster channel structure.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8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 sz="1800" smtClean="0"/>
              <a:t>November 2015</a:t>
            </a:r>
            <a:endParaRPr lang="en-US" altLang="en-US" sz="180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C6E6ADA7-6ACE-45C4-9475-61B528C605F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References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A. Maltsev </a:t>
            </a:r>
            <a:r>
              <a:rPr lang="en-US" altLang="en-US" sz="1400" i="1" dirty="0" smtClean="0"/>
              <a:t>et al</a:t>
            </a:r>
            <a:r>
              <a:rPr lang="en-US" altLang="en-US" sz="1400" dirty="0" smtClean="0"/>
              <a:t>, “</a:t>
            </a:r>
            <a:r>
              <a:rPr lang="da-DK" altLang="en-US" sz="1400" dirty="0" smtClean="0"/>
              <a:t>Channel Models for 60 GHz WLAN Systems,</a:t>
            </a:r>
            <a:r>
              <a:rPr lang="en-US" altLang="en-US" sz="1400" dirty="0" smtClean="0"/>
              <a:t>” IEEE doc. 11-09/0334r8.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E. Perahia, “</a:t>
            </a:r>
            <a:r>
              <a:rPr lang="en-US" altLang="en-US" sz="1400" dirty="0" err="1" smtClean="0"/>
              <a:t>TGad</a:t>
            </a:r>
            <a:r>
              <a:rPr lang="en-US" altLang="en-US" sz="1400" dirty="0" smtClean="0"/>
              <a:t> Evaluation Methodology,” IEEE doc. 11-09/0296r16.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A. Maltsev </a:t>
            </a:r>
            <a:r>
              <a:rPr lang="en-US" altLang="en-US" sz="1400" i="1" dirty="0" smtClean="0"/>
              <a:t>et al.</a:t>
            </a:r>
            <a:r>
              <a:rPr lang="en-US" altLang="en-US" sz="1400" dirty="0" smtClean="0"/>
              <a:t>, “Impact of Polarization Characteristics on 60 GHz Indoor Radio Communication Systems,” Antennas and Wireless Propagation Letters, vol. 9, pp. 413 - 416, 2010.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400" dirty="0" smtClean="0"/>
              <a:t>R. Maslennikov, </a:t>
            </a:r>
            <a:r>
              <a:rPr lang="en-US" sz="1400" i="1" dirty="0" smtClean="0"/>
              <a:t>et al</a:t>
            </a:r>
            <a:r>
              <a:rPr lang="en-US" sz="1400" dirty="0" smtClean="0"/>
              <a:t>, “Implementation of 60 GHz WLAN Channel Model,” </a:t>
            </a:r>
            <a:r>
              <a:rPr lang="en-US" altLang="en-US" sz="1400" dirty="0" smtClean="0"/>
              <a:t>IEEE doc. 11-09/0854r3.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smtClean="0"/>
              <a:t>A. Maltsev, et al., “SU-MIMO </a:t>
            </a:r>
            <a:r>
              <a:rPr lang="en-US" altLang="en-US" sz="1400" dirty="0"/>
              <a:t>Configurations for IEEE </a:t>
            </a:r>
            <a:r>
              <a:rPr lang="en-US" altLang="en-US" sz="1400" dirty="0" smtClean="0"/>
              <a:t>802.11ay,” IEEE doc. 11-15/1145r0.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err="1" smtClean="0"/>
              <a:t>Hirokazu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Sawada, et al., “Intra-Cluster response Model and Parameter for Channel Modeling at 60 GHz,” IEEE doc 112 r3, January 2010.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en-US" sz="1400" dirty="0" err="1" smtClean="0"/>
              <a:t>Hirokazu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Sawada, “Intra-cluster response model and parameter for the enterprise cubicle environments at 60GHz,” IEEE doc 372 r0, March 2010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802.11ad Use Cases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752600"/>
            <a:ext cx="5904656" cy="4556720"/>
          </a:xfrm>
        </p:spPr>
        <p:txBody>
          <a:bodyPr/>
          <a:lstStyle/>
          <a:p>
            <a:pPr algn="just"/>
            <a:r>
              <a:rPr lang="en-US" sz="1600" dirty="0" smtClean="0"/>
              <a:t>In accordance with the developed evaluation methodology in [2], several typical WLAN use cases were considered, including:</a:t>
            </a:r>
          </a:p>
          <a:p>
            <a:pPr lvl="1" algn="just"/>
            <a:r>
              <a:rPr lang="en-US" sz="1400" b="1" dirty="0" smtClean="0"/>
              <a:t>Small Conference Room (CR) scenario:</a:t>
            </a:r>
            <a:r>
              <a:rPr lang="en-US" sz="1400" dirty="0" smtClean="0"/>
              <a:t> in this scenario the link is established either between two STAs located on the table or between AP and STA with AP located near the ceiling in small CR; </a:t>
            </a:r>
          </a:p>
          <a:p>
            <a:pPr lvl="1" algn="just"/>
            <a:r>
              <a:rPr lang="en-US" sz="1400" b="1" dirty="0" smtClean="0"/>
              <a:t>Enterprise Cubicle (EC) scenario:</a:t>
            </a:r>
            <a:r>
              <a:rPr lang="en-US" sz="1400" dirty="0" smtClean="0"/>
              <a:t> in this scenario the link is established between AP and STA with AP located near the celling above the chain of the cubicles and STA on the table inside the cubicle; cubicles are mounted at the large floor of the high tech building;</a:t>
            </a:r>
          </a:p>
          <a:p>
            <a:pPr lvl="1" algn="just"/>
            <a:r>
              <a:rPr lang="en-US" sz="1400" b="1" dirty="0" smtClean="0"/>
              <a:t>Living Room (LR) scenario:</a:t>
            </a:r>
            <a:r>
              <a:rPr lang="en-US" sz="1400" dirty="0" smtClean="0"/>
              <a:t> in this scenario the link is established between the set top box (STB) and TV receiving uncompressed video; the position of STB can be different in the room however the TV set is stationary mounted on one of the walls;</a:t>
            </a:r>
            <a:endParaRPr lang="en-US" sz="18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described models support indoor environments and do not support any outdoor scenarios.</a:t>
            </a:r>
            <a:endParaRPr lang="ru-RU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35413"/>
              </p:ext>
            </p:extLst>
          </p:nvPr>
        </p:nvGraphicFramePr>
        <p:xfrm>
          <a:off x="6232026" y="1390854"/>
          <a:ext cx="2317827" cy="162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Visio" r:id="rId3" imgW="5070764" imgH="3554767" progId="Visio.Drawing.11">
                  <p:embed/>
                </p:oleObj>
              </mc:Choice>
              <mc:Fallback>
                <p:oleObj name="Visio" r:id="rId3" imgW="5070764" imgH="35547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026" y="1390854"/>
                        <a:ext cx="2317827" cy="1624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69079"/>
              </p:ext>
            </p:extLst>
          </p:nvPr>
        </p:nvGraphicFramePr>
        <p:xfrm>
          <a:off x="6444208" y="3035230"/>
          <a:ext cx="2181500" cy="176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Visio" r:id="rId5" imgW="8025439" imgH="6505557" progId="Visio.Drawing.11">
                  <p:embed/>
                </p:oleObj>
              </mc:Choice>
              <mc:Fallback>
                <p:oleObj name="Visio" r:id="rId5" imgW="8025439" imgH="65055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035230"/>
                        <a:ext cx="2181500" cy="1769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28082"/>
              </p:ext>
            </p:extLst>
          </p:nvPr>
        </p:nvGraphicFramePr>
        <p:xfrm>
          <a:off x="6252457" y="4848964"/>
          <a:ext cx="2160240" cy="189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Visio" r:id="rId7" imgW="5200605" imgH="4572159" progId="Visio.Drawing.11">
                  <p:embed/>
                </p:oleObj>
              </mc:Choice>
              <mc:Fallback>
                <p:oleObj name="Visio" r:id="rId7" imgW="5200605" imgH="45721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457" y="4848964"/>
                        <a:ext cx="2160240" cy="189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4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of IEEE 802.11ad Model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384176"/>
          </a:xfrm>
        </p:spPr>
        <p:txBody>
          <a:bodyPr/>
          <a:lstStyle/>
          <a:p>
            <a:pPr algn="just"/>
            <a:r>
              <a:rPr lang="en-US" sz="1600" dirty="0" smtClean="0"/>
              <a:t>The IEEE 802.11ad channel model adopts clustering approach with each cluster consisting of several rays </a:t>
            </a:r>
            <a:r>
              <a:rPr lang="en-GB" sz="1600" dirty="0"/>
              <a:t>closely spaced in time and angular domains</a:t>
            </a:r>
            <a:r>
              <a:rPr lang="en-GB" sz="1600" dirty="0" smtClean="0"/>
              <a:t>.</a:t>
            </a:r>
          </a:p>
          <a:p>
            <a:pPr algn="just"/>
            <a:r>
              <a:rPr lang="en-US" sz="1600" dirty="0" smtClean="0"/>
              <a:t>Channel impulse response without polarization support:</a:t>
            </a:r>
            <a:endParaRPr lang="ru-R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91742" y="2996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39376"/>
              </p:ext>
            </p:extLst>
          </p:nvPr>
        </p:nvGraphicFramePr>
        <p:xfrm>
          <a:off x="1320800" y="2871788"/>
          <a:ext cx="6875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" name="Equation" r:id="rId3" imgW="5574960" imgH="711000" progId="Equation.3">
                  <p:embed/>
                </p:oleObj>
              </mc:Choice>
              <mc:Fallback>
                <p:oleObj name="Equation" r:id="rId3" imgW="557496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871788"/>
                        <a:ext cx="6875463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3568" y="3781400"/>
            <a:ext cx="7772400" cy="25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where:</a:t>
            </a:r>
            <a:endParaRPr lang="ru-RU" sz="1600" dirty="0"/>
          </a:p>
          <a:p>
            <a:pPr lvl="1"/>
            <a:r>
              <a:rPr lang="en-US" sz="1400" i="1" dirty="0"/>
              <a:t>h </a:t>
            </a:r>
            <a:r>
              <a:rPr lang="en-US" sz="1400" dirty="0"/>
              <a:t>is a generated channel impulse </a:t>
            </a:r>
            <a:r>
              <a:rPr lang="en-US" sz="1400" dirty="0" smtClean="0"/>
              <a:t>response;</a:t>
            </a:r>
            <a:endParaRPr lang="ru-RU" sz="1400" dirty="0"/>
          </a:p>
          <a:p>
            <a:pPr lvl="1"/>
            <a:r>
              <a:rPr lang="en-US" sz="1400" i="1" dirty="0"/>
              <a:t>t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tx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tx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rx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rx</a:t>
            </a:r>
            <a:r>
              <a:rPr lang="en-US" sz="1400" dirty="0"/>
              <a:t> are time and azimuth and elevation angles at the transmitter and receiver, </a:t>
            </a:r>
            <a:r>
              <a:rPr lang="en-US" sz="1400" dirty="0" smtClean="0"/>
              <a:t>respectively;</a:t>
            </a:r>
            <a:endParaRPr lang="ru-RU" sz="1400" dirty="0"/>
          </a:p>
          <a:p>
            <a:pPr lvl="1"/>
            <a:r>
              <a:rPr lang="en-US" sz="1400" i="1" dirty="0"/>
              <a:t>A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and</a:t>
            </a:r>
            <a:r>
              <a:rPr lang="en-US" sz="1400" i="1" dirty="0"/>
              <a:t> C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are the gain and the channel impulse response for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cluster </a:t>
            </a:r>
            <a:r>
              <a:rPr lang="en-US" sz="1400" dirty="0" smtClean="0"/>
              <a:t>respectively;</a:t>
            </a:r>
            <a:endParaRPr lang="ru-RU" sz="1400" dirty="0"/>
          </a:p>
          <a:p>
            <a:pPr lvl="1"/>
            <a:r>
              <a:rPr lang="en-US" sz="1400" i="1" dirty="0">
                <a:sym typeface="Symbol" panose="05050102010706020507" pitchFamily="18" charset="2"/>
              </a:rPr>
              <a:t></a:t>
            </a:r>
            <a:r>
              <a:rPr lang="en-US" sz="1400" dirty="0"/>
              <a:t>( )- is the Dirac delta </a:t>
            </a:r>
            <a:r>
              <a:rPr lang="en-US" sz="1400" dirty="0" smtClean="0"/>
              <a:t>function;</a:t>
            </a:r>
            <a:endParaRPr lang="ru-RU" sz="1400" dirty="0"/>
          </a:p>
          <a:p>
            <a:pPr lvl="1"/>
            <a:r>
              <a:rPr lang="en-US" sz="1400" i="1" dirty="0" smtClean="0"/>
              <a:t>T</a:t>
            </a:r>
            <a:r>
              <a:rPr lang="en-US" sz="1400" baseline="30000" dirty="0" smtClean="0"/>
              <a:t>(</a:t>
            </a:r>
            <a:r>
              <a:rPr lang="en-US" sz="1400" i="1" baseline="30000" dirty="0" err="1" smtClean="0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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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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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baseline="300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are time-angular coordinates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cluster;</a:t>
            </a:r>
            <a:endParaRPr lang="ru-RU" sz="1400" dirty="0"/>
          </a:p>
          <a:p>
            <a:pPr lvl="1"/>
            <a:r>
              <a:rPr lang="en-US" sz="1400" i="1" dirty="0">
                <a:sym typeface="Symbol" panose="05050102010706020507" pitchFamily="18" charset="2"/>
              </a:rPr>
              <a:t>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 is the amplitude of the </a:t>
            </a:r>
            <a:r>
              <a:rPr lang="en-US" sz="1400" i="1" dirty="0"/>
              <a:t>k</a:t>
            </a:r>
            <a:r>
              <a:rPr lang="en-US" sz="1400" dirty="0"/>
              <a:t>-</a:t>
            </a:r>
            <a:r>
              <a:rPr lang="en-US" sz="1400" dirty="0" err="1"/>
              <a:t>th</a:t>
            </a:r>
            <a:r>
              <a:rPr lang="en-US" sz="1400" dirty="0"/>
              <a:t> ray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cluster;</a:t>
            </a:r>
            <a:endParaRPr lang="ru-RU" sz="1400" dirty="0"/>
          </a:p>
          <a:p>
            <a:pPr lvl="1"/>
            <a:r>
              <a:rPr lang="en-US" sz="1400" i="1" dirty="0">
                <a:sym typeface="Symbol" panose="05050102010706020507" pitchFamily="18" charset="2"/>
              </a:rPr>
              <a:t>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tx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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, </a:t>
            </a:r>
            <a:r>
              <a:rPr lang="en-US" sz="1400" i="1" dirty="0">
                <a:sym typeface="Symbol" panose="05050102010706020507" pitchFamily="18" charset="2"/>
              </a:rPr>
              <a:t></a:t>
            </a:r>
            <a:r>
              <a:rPr lang="en-US" sz="1400" i="1" baseline="-25000" dirty="0" err="1"/>
              <a:t>rx</a:t>
            </a:r>
            <a:r>
              <a:rPr lang="en-US" sz="1400" baseline="30000" dirty="0"/>
              <a:t>(</a:t>
            </a:r>
            <a:r>
              <a:rPr lang="en-US" sz="1400" i="1" baseline="30000" dirty="0" err="1"/>
              <a:t>i,k</a:t>
            </a:r>
            <a:r>
              <a:rPr lang="en-US" sz="1400" baseline="30000" dirty="0"/>
              <a:t>)</a:t>
            </a:r>
            <a:r>
              <a:rPr lang="en-US" sz="1400" dirty="0"/>
              <a:t> are relative time-angular coordinates of </a:t>
            </a:r>
            <a:r>
              <a:rPr lang="en-US" sz="1400" i="1" dirty="0"/>
              <a:t>k</a:t>
            </a:r>
            <a:r>
              <a:rPr lang="en-US" sz="1400" dirty="0"/>
              <a:t>-</a:t>
            </a:r>
            <a:r>
              <a:rPr lang="en-US" sz="1400" dirty="0" err="1"/>
              <a:t>th</a:t>
            </a:r>
            <a:r>
              <a:rPr lang="en-US" sz="1400" dirty="0"/>
              <a:t> ray of </a:t>
            </a:r>
            <a:r>
              <a:rPr lang="en-US" sz="1400" i="1" dirty="0" err="1"/>
              <a:t>i</a:t>
            </a:r>
            <a:r>
              <a:rPr lang="en-US" sz="1400" dirty="0" err="1"/>
              <a:t>-th</a:t>
            </a:r>
            <a:r>
              <a:rPr lang="en-US" sz="1400" dirty="0"/>
              <a:t> </a:t>
            </a:r>
            <a:r>
              <a:rPr lang="en-US" sz="1400" dirty="0" smtClean="0"/>
              <a:t>cluster</a:t>
            </a:r>
            <a:r>
              <a:rPr lang="en-US" sz="1400" dirty="0"/>
              <a:t>;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1843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Structure of IEEE 802.11ad </a:t>
            </a:r>
            <a:r>
              <a:rPr lang="en-US" dirty="0" smtClean="0"/>
              <a:t>Model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txBody>
          <a:bodyPr/>
          <a:lstStyle/>
          <a:p>
            <a:pPr algn="just"/>
            <a:r>
              <a:rPr lang="en-US" sz="1800" dirty="0" smtClean="0"/>
              <a:t>Channel impulse response with polarization support:</a:t>
            </a:r>
            <a:endParaRPr lang="ru-R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3" y="2636911"/>
            <a:ext cx="92035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04996"/>
              </p:ext>
            </p:extLst>
          </p:nvPr>
        </p:nvGraphicFramePr>
        <p:xfrm>
          <a:off x="1403648" y="2593125"/>
          <a:ext cx="6575177" cy="47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" name="Equation" r:id="rId3" imgW="4343400" imgH="317500" progId="Equation.3">
                  <p:embed/>
                </p:oleObj>
              </mc:Choice>
              <mc:Fallback>
                <p:oleObj name="Equation" r:id="rId3" imgW="4343400" imgH="317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93125"/>
                        <a:ext cx="6575177" cy="475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3140968"/>
            <a:ext cx="7772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/>
            <a:r>
              <a:rPr lang="en-GB" sz="1600" dirty="0" smtClean="0"/>
              <a:t>The </a:t>
            </a:r>
            <a:r>
              <a:rPr lang="en-GB" sz="1600" dirty="0"/>
              <a:t>polarization characteristics of the model were introduced at the cluster level, assuming that all rays comprising one cluster have (approximately) the same polarization </a:t>
            </a:r>
            <a:r>
              <a:rPr lang="en-GB" sz="1600" dirty="0" smtClean="0"/>
              <a:t>characteristics.</a:t>
            </a:r>
          </a:p>
          <a:p>
            <a:pPr lvl="1" algn="just"/>
            <a:r>
              <a:rPr lang="en-GB" sz="1600" dirty="0"/>
              <a:t>Therefore, extending the channel structure for polarization support requires changing scalar cluster gain coefficients </a:t>
            </a:r>
            <a:r>
              <a:rPr lang="en-GB" sz="1600" i="1" dirty="0"/>
              <a:t>A</a:t>
            </a:r>
            <a:r>
              <a:rPr lang="en-GB" sz="1600" baseline="30000" dirty="0"/>
              <a:t>(</a:t>
            </a:r>
            <a:r>
              <a:rPr lang="en-GB" sz="1600" i="1" baseline="30000" dirty="0" err="1"/>
              <a:t>i</a:t>
            </a:r>
            <a:r>
              <a:rPr lang="en-GB" sz="1600" baseline="30000" dirty="0"/>
              <a:t>)</a:t>
            </a:r>
            <a:r>
              <a:rPr lang="en-GB" sz="1600" dirty="0"/>
              <a:t> by 2x2 cluster polarization matrices </a:t>
            </a:r>
            <a:r>
              <a:rPr lang="en-GB" sz="1600" b="1" dirty="0"/>
              <a:t>H</a:t>
            </a:r>
            <a:r>
              <a:rPr lang="en-GB" sz="1600" b="1" baseline="30000" dirty="0"/>
              <a:t>(</a:t>
            </a:r>
            <a:r>
              <a:rPr lang="en-GB" sz="1600" b="1" i="1" baseline="30000" dirty="0" err="1"/>
              <a:t>i</a:t>
            </a:r>
            <a:r>
              <a:rPr lang="en-GB" sz="1600" b="1" baseline="30000" dirty="0"/>
              <a:t>)</a:t>
            </a:r>
            <a:r>
              <a:rPr lang="en-GB" sz="1600" dirty="0"/>
              <a:t>, and the channel impulse responses realization to be described by matrix </a:t>
            </a:r>
            <a:r>
              <a:rPr lang="en-GB" sz="1600" b="1" dirty="0" smtClean="0"/>
              <a:t>h</a:t>
            </a:r>
            <a:r>
              <a:rPr lang="en-GB" sz="1600" dirty="0" smtClean="0"/>
              <a:t>.</a:t>
            </a:r>
          </a:p>
          <a:p>
            <a:pPr lvl="1" algn="just"/>
            <a:r>
              <a:rPr lang="en-GB" sz="1600" dirty="0"/>
              <a:t>The structure of the model for intra cluster channel impulse response </a:t>
            </a:r>
            <a:r>
              <a:rPr lang="en-GB" sz="1600" i="1" dirty="0"/>
              <a:t>C</a:t>
            </a:r>
            <a:r>
              <a:rPr lang="en-GB" sz="1600" baseline="30000" dirty="0"/>
              <a:t>(</a:t>
            </a:r>
            <a:r>
              <a:rPr lang="en-GB" sz="1600" i="1" baseline="30000" dirty="0" err="1"/>
              <a:t>i</a:t>
            </a:r>
            <a:r>
              <a:rPr lang="en-GB" sz="1600" baseline="30000" dirty="0"/>
              <a:t>)</a:t>
            </a:r>
            <a:r>
              <a:rPr lang="en-GB" sz="1600" dirty="0"/>
              <a:t> is kept unchanged </a:t>
            </a:r>
            <a:r>
              <a:rPr lang="en-GB" sz="1600" dirty="0" smtClean="0"/>
              <a:t>from the scalar case.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8625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Support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700808"/>
            <a:ext cx="5254352" cy="3816424"/>
          </a:xfrm>
        </p:spPr>
        <p:txBody>
          <a:bodyPr/>
          <a:lstStyle/>
          <a:p>
            <a:pPr algn="just"/>
            <a:r>
              <a:rPr lang="en-GB" sz="1600" b="0" dirty="0"/>
              <a:t>Polarization is a property of EM waves describing the orientation of electric field </a:t>
            </a:r>
            <a:r>
              <a:rPr lang="en-GB" sz="1600" dirty="0"/>
              <a:t>E</a:t>
            </a:r>
            <a:r>
              <a:rPr lang="en-GB" sz="1600" b="0" dirty="0"/>
              <a:t> and magnetic intensity </a:t>
            </a:r>
            <a:r>
              <a:rPr lang="en-GB" sz="1600" dirty="0"/>
              <a:t>H</a:t>
            </a:r>
            <a:r>
              <a:rPr lang="en-GB" sz="1600" b="0" dirty="0"/>
              <a:t> orientation in space and time</a:t>
            </a:r>
            <a:r>
              <a:rPr lang="en-GB" sz="1600" b="0" dirty="0" smtClean="0"/>
              <a:t>.</a:t>
            </a:r>
            <a:endParaRPr lang="en-US" sz="1600" b="0" dirty="0" smtClean="0"/>
          </a:p>
          <a:p>
            <a:pPr algn="just"/>
            <a:r>
              <a:rPr lang="en-GB" sz="1600" b="0" dirty="0"/>
              <a:t>The vector </a:t>
            </a:r>
            <a:r>
              <a:rPr lang="en-GB" sz="1600" dirty="0"/>
              <a:t>H</a:t>
            </a:r>
            <a:r>
              <a:rPr lang="en-GB" sz="1600" b="0" dirty="0"/>
              <a:t> due to properties of EM waves can always be unambiguously found if </a:t>
            </a:r>
            <a:r>
              <a:rPr lang="en-GB" sz="1600" dirty="0"/>
              <a:t>E</a:t>
            </a:r>
            <a:r>
              <a:rPr lang="en-GB" sz="1600" b="0" dirty="0"/>
              <a:t> orientation and the direction of propagation are </a:t>
            </a:r>
            <a:r>
              <a:rPr lang="en-GB" sz="1600" b="0" dirty="0" smtClean="0"/>
              <a:t>known.</a:t>
            </a:r>
          </a:p>
          <a:p>
            <a:pPr algn="just"/>
            <a:r>
              <a:rPr lang="en-GB" sz="1600" b="0" dirty="0" smtClean="0"/>
              <a:t>Hence </a:t>
            </a:r>
            <a:r>
              <a:rPr lang="en-GB" sz="1600" b="0" dirty="0"/>
              <a:t>the polarization properties are usually described for </a:t>
            </a:r>
            <a:r>
              <a:rPr lang="en-GB" sz="1600" dirty="0"/>
              <a:t>E</a:t>
            </a:r>
            <a:r>
              <a:rPr lang="en-GB" sz="1600" b="0" dirty="0"/>
              <a:t> vector only</a:t>
            </a:r>
            <a:r>
              <a:rPr lang="en-GB" sz="1600" b="0" dirty="0" smtClean="0"/>
              <a:t>.</a:t>
            </a:r>
          </a:p>
          <a:p>
            <a:pPr algn="just"/>
            <a:r>
              <a:rPr lang="en-US" sz="1600" b="0" dirty="0"/>
              <a:t>In the far field zone of the EM field radiated by the antenna, the electric vector </a:t>
            </a:r>
            <a:r>
              <a:rPr lang="en-US" sz="1600" dirty="0"/>
              <a:t>E</a:t>
            </a:r>
            <a:r>
              <a:rPr lang="en-US" sz="1600" b="0" dirty="0"/>
              <a:t> is a function of the radiation direction </a:t>
            </a:r>
            <a:r>
              <a:rPr lang="en-US" sz="1600" b="0" dirty="0" smtClean="0"/>
              <a:t>(</a:t>
            </a:r>
            <a:r>
              <a:rPr lang="el-GR" sz="1600" b="0" dirty="0" smtClean="0"/>
              <a:t>φ</a:t>
            </a:r>
            <a:r>
              <a:rPr lang="en-US" sz="1600" b="0" dirty="0" smtClean="0"/>
              <a:t>, </a:t>
            </a:r>
            <a:r>
              <a:rPr lang="el-GR" sz="1600" b="0" dirty="0" smtClean="0"/>
              <a:t>θ</a:t>
            </a:r>
            <a:r>
              <a:rPr lang="en-US" sz="1600" b="0" dirty="0" smtClean="0"/>
              <a:t>) </a:t>
            </a:r>
            <a:r>
              <a:rPr lang="en-US" sz="1600" b="0" dirty="0"/>
              <a:t>and decreases as r</a:t>
            </a:r>
            <a:r>
              <a:rPr lang="en-US" sz="1600" b="0" baseline="30000" dirty="0"/>
              <a:t>-1</a:t>
            </a:r>
            <a:r>
              <a:rPr lang="en-US" sz="1600" b="0" dirty="0"/>
              <a:t> with increase of the distance r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An illustration of the transmitted </a:t>
            </a:r>
            <a:r>
              <a:rPr lang="en-US" sz="1600" dirty="0"/>
              <a:t>E</a:t>
            </a:r>
            <a:r>
              <a:rPr lang="en-US" sz="1600" b="0" dirty="0"/>
              <a:t> vector in the far field zone is shown </a:t>
            </a:r>
            <a:r>
              <a:rPr lang="en-US" sz="1600" b="0" dirty="0" smtClean="0"/>
              <a:t>in the figure.</a:t>
            </a:r>
            <a:endParaRPr lang="en-GB" sz="16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93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52549"/>
              </p:ext>
            </p:extLst>
          </p:nvPr>
        </p:nvGraphicFramePr>
        <p:xfrm>
          <a:off x="120284" y="2204864"/>
          <a:ext cx="3155572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" name="Visio" r:id="rId3" imgW="3055315" imgH="2793187" progId="Visio.Drawing.11">
                  <p:embed/>
                </p:oleObj>
              </mc:Choice>
              <mc:Fallback>
                <p:oleObj name="Visio" r:id="rId3" imgW="3055315" imgH="27931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84" y="2204864"/>
                        <a:ext cx="3155572" cy="288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779" y="5733256"/>
            <a:ext cx="7888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/>
              <a:t>Experimental </a:t>
            </a:r>
            <a:r>
              <a:rPr lang="en-US" sz="1400" b="1" dirty="0"/>
              <a:t>proof of the strong polarization impact on 60 GHz WLAN </a:t>
            </a:r>
            <a:r>
              <a:rPr lang="en-US" sz="1400" b="1" dirty="0" smtClean="0"/>
              <a:t>systems is given in [3].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98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900064"/>
          </a:xfrm>
        </p:spPr>
        <p:txBody>
          <a:bodyPr/>
          <a:lstStyle/>
          <a:p>
            <a:pPr algn="just"/>
            <a:r>
              <a:rPr lang="en-GB" sz="1600" b="0" dirty="0" smtClean="0"/>
              <a:t>In the IEEE 802.11ad channel model wave </a:t>
            </a:r>
            <a:r>
              <a:rPr lang="en-GB" sz="1600" b="0" dirty="0"/>
              <a:t>polarization </a:t>
            </a:r>
            <a:r>
              <a:rPr lang="en-GB" sz="1600" b="0" dirty="0" smtClean="0"/>
              <a:t>is described </a:t>
            </a:r>
            <a:r>
              <a:rPr lang="en-GB" sz="1600" b="0" dirty="0"/>
              <a:t>using </a:t>
            </a:r>
            <a:r>
              <a:rPr lang="en-GB" sz="1600" dirty="0"/>
              <a:t>Jones </a:t>
            </a:r>
            <a:r>
              <a:rPr lang="en-GB" sz="1600" dirty="0" smtClean="0"/>
              <a:t>vector </a:t>
            </a:r>
            <a:r>
              <a:rPr lang="en-GB" sz="1600" b="0" dirty="0" smtClean="0"/>
              <a:t>introduced </a:t>
            </a:r>
            <a:r>
              <a:rPr lang="en-GB" sz="1600" b="0" dirty="0"/>
              <a:t>in optics for description of the polarized light</a:t>
            </a:r>
            <a:r>
              <a:rPr lang="en-GB" sz="1600" b="0" dirty="0" smtClean="0"/>
              <a:t>.</a:t>
            </a:r>
          </a:p>
          <a:p>
            <a:pPr algn="just"/>
            <a:r>
              <a:rPr lang="en-US" sz="1600" b="0" dirty="0"/>
              <a:t>In </a:t>
            </a:r>
            <a:r>
              <a:rPr lang="en-US" sz="1600" b="0" dirty="0" smtClean="0"/>
              <a:t>general </a:t>
            </a:r>
            <a:r>
              <a:rPr lang="en-US" sz="1600" b="0" dirty="0"/>
              <a:t>case, a Jones vector is composed </a:t>
            </a:r>
            <a:r>
              <a:rPr lang="en-US" sz="1600" b="0" dirty="0" smtClean="0"/>
              <a:t>of two </a:t>
            </a:r>
            <a:r>
              <a:rPr lang="en-US" sz="1600" b="0" dirty="0"/>
              <a:t>components of the electric </a:t>
            </a:r>
            <a:r>
              <a:rPr lang="en-US" sz="1600" b="0" dirty="0" smtClean="0"/>
              <a:t>field. </a:t>
            </a:r>
            <a:r>
              <a:rPr lang="en-US" sz="1600" b="0" dirty="0"/>
              <a:t>The Jones vector </a:t>
            </a:r>
            <a:r>
              <a:rPr lang="en-US" sz="1600" dirty="0"/>
              <a:t>e</a:t>
            </a:r>
            <a:r>
              <a:rPr lang="en-US" sz="1600" b="0" dirty="0"/>
              <a:t> is defined as the normalized two-dimensional electrical field vector </a:t>
            </a:r>
            <a:r>
              <a:rPr lang="en-US" sz="1600" dirty="0" smtClean="0"/>
              <a:t>E</a:t>
            </a:r>
            <a:r>
              <a:rPr lang="en-US" sz="1600" b="0" dirty="0" smtClean="0"/>
              <a:t>.</a:t>
            </a:r>
          </a:p>
          <a:p>
            <a:pPr algn="just"/>
            <a:r>
              <a:rPr lang="en-US" sz="1600" b="0" dirty="0"/>
              <a:t>The first element of the Jones vector </a:t>
            </a:r>
            <a:r>
              <a:rPr lang="en-US" sz="1600" b="0" dirty="0" smtClean="0"/>
              <a:t>is a </a:t>
            </a:r>
            <a:r>
              <a:rPr lang="en-US" sz="1600" b="0" dirty="0"/>
              <a:t>real number. The second element of this vector is </a:t>
            </a:r>
            <a:r>
              <a:rPr lang="en-US" sz="1600" b="0" dirty="0" smtClean="0"/>
              <a:t>a complex number. The phase of the second component </a:t>
            </a:r>
            <a:r>
              <a:rPr lang="en-US" sz="1600" b="0" dirty="0"/>
              <a:t>defines </a:t>
            </a:r>
            <a:r>
              <a:rPr lang="en-US" sz="1600" b="0" dirty="0" smtClean="0"/>
              <a:t>the phase </a:t>
            </a:r>
            <a:r>
              <a:rPr lang="en-US" sz="1600" b="0" dirty="0"/>
              <a:t>difference between orthogonal components of the </a:t>
            </a:r>
            <a:r>
              <a:rPr lang="en-US" sz="1600" dirty="0"/>
              <a:t>E</a:t>
            </a:r>
            <a:r>
              <a:rPr lang="en-US" sz="1600" b="0" dirty="0"/>
              <a:t> field</a:t>
            </a:r>
            <a:r>
              <a:rPr lang="en-US" sz="1600" b="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82485"/>
              </p:ext>
            </p:extLst>
          </p:nvPr>
        </p:nvGraphicFramePr>
        <p:xfrm>
          <a:off x="1906244" y="4089778"/>
          <a:ext cx="5543844" cy="12636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1922"/>
                <a:gridCol w="2771922"/>
              </a:tblGrid>
              <a:tr h="326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Antenna polarization type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Corresponding Jones vector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27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Linear polarized in the 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200" dirty="0">
                          <a:effectLst/>
                        </a:rPr>
                        <a:t>-direction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(1, 0)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5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Linear polarized in the φ-direction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(0, 1)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5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Left hand circular polarized (LHCP)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(1, j)/</a:t>
                      </a:r>
                      <a:r>
                        <a:rPr lang="en-US" sz="1200" dirty="0" err="1" smtClean="0">
                          <a:effectLst/>
                        </a:rPr>
                        <a:t>sqrt</a:t>
                      </a:r>
                      <a:r>
                        <a:rPr lang="en-US" sz="1200" dirty="0" smtClean="0">
                          <a:effectLst/>
                        </a:rPr>
                        <a:t>(2)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202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Right hand circular polarized (RHCP)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(1, -j)/</a:t>
                      </a:r>
                      <a:r>
                        <a:rPr lang="en-US" sz="1200" dirty="0" err="1" smtClean="0">
                          <a:effectLst/>
                        </a:rPr>
                        <a:t>sqrt</a:t>
                      </a:r>
                      <a:r>
                        <a:rPr lang="en-US" sz="1200" dirty="0" smtClean="0">
                          <a:effectLst/>
                        </a:rPr>
                        <a:t>(2)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85148" y="3789040"/>
            <a:ext cx="5186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400" b="1" dirty="0"/>
              <a:t>Examples of antennas polarization description using Jones </a:t>
            </a:r>
            <a:r>
              <a:rPr lang="en-GB" sz="1400" b="1" dirty="0" smtClean="0"/>
              <a:t>vector</a:t>
            </a:r>
            <a:endParaRPr lang="ru-RU" sz="1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5797624"/>
            <a:ext cx="7772400" cy="5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600" kern="0" dirty="0" smtClean="0"/>
              <a:t>IEEE 802.11ad channel model does not </a:t>
            </a:r>
            <a:r>
              <a:rPr lang="en-GB" sz="1600" kern="0" dirty="0"/>
              <a:t>s</a:t>
            </a:r>
            <a:r>
              <a:rPr lang="en-GB" sz="1600" kern="0" dirty="0" smtClean="0"/>
              <a:t>upport dual polarized antennas.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6161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Modeling (Cont’d)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807840"/>
          </a:xfrm>
        </p:spPr>
        <p:txBody>
          <a:bodyPr/>
          <a:lstStyle/>
          <a:p>
            <a:pPr algn="just"/>
            <a:r>
              <a:rPr lang="en-US" sz="1600" b="0" dirty="0" smtClean="0"/>
              <a:t>IEEE 802.11ad cannel model supports linear (vertical or horizontal), LHCP, RHCP polarizations.</a:t>
            </a:r>
          </a:p>
          <a:p>
            <a:pPr algn="just"/>
            <a:r>
              <a:rPr lang="en-US" sz="1600" b="0" dirty="0"/>
              <a:t>With the selected </a:t>
            </a:r>
            <a:r>
              <a:rPr lang="en-US" sz="1600" dirty="0"/>
              <a:t>E</a:t>
            </a:r>
            <a:r>
              <a:rPr lang="en-US" sz="1600" b="0" dirty="0"/>
              <a:t> field bases (</a:t>
            </a:r>
            <a:r>
              <a:rPr lang="en-US" sz="1600" b="0" dirty="0" smtClean="0"/>
              <a:t>E</a:t>
            </a:r>
            <a:r>
              <a:rPr lang="el-GR" sz="1600" b="0" baseline="-25000" dirty="0" smtClean="0"/>
              <a:t>θ</a:t>
            </a:r>
            <a:r>
              <a:rPr lang="en-US" sz="1600" b="0" dirty="0" smtClean="0"/>
              <a:t> </a:t>
            </a:r>
            <a:r>
              <a:rPr lang="en-US" sz="1600" b="0" dirty="0"/>
              <a:t>and </a:t>
            </a:r>
            <a:r>
              <a:rPr lang="en-US" sz="1600" b="0" dirty="0" err="1"/>
              <a:t>E</a:t>
            </a:r>
            <a:r>
              <a:rPr lang="en-US" sz="1600" b="0" baseline="-25000" dirty="0" err="1"/>
              <a:t>φ</a:t>
            </a:r>
            <a:r>
              <a:rPr lang="en-US" sz="1600" b="0" dirty="0"/>
              <a:t> components) for the TX and RX antennas, the polarization characteristics of each ray of the propagation channel may be described by channel polarization matrix </a:t>
            </a:r>
            <a:r>
              <a:rPr lang="en-US" sz="1600" dirty="0"/>
              <a:t>H</a:t>
            </a:r>
            <a:r>
              <a:rPr lang="en-US" sz="1600" b="0" dirty="0" smtClean="0"/>
              <a:t>.</a:t>
            </a:r>
          </a:p>
          <a:p>
            <a:pPr algn="just"/>
            <a:r>
              <a:rPr lang="en-GB" sz="1600" dirty="0" smtClean="0"/>
              <a:t>The </a:t>
            </a:r>
            <a:r>
              <a:rPr lang="en-GB" sz="1600" dirty="0"/>
              <a:t>transmission equation for a single ray channel </a:t>
            </a:r>
            <a:r>
              <a:rPr lang="en-GB" sz="1600" dirty="0" smtClean="0"/>
              <a:t>can be </a:t>
            </a:r>
            <a:r>
              <a:rPr lang="en-GB" sz="1600" dirty="0"/>
              <a:t>written </a:t>
            </a:r>
            <a:r>
              <a:rPr lang="en-GB" sz="1600" dirty="0" smtClean="0"/>
              <a:t>as:</a:t>
            </a:r>
            <a:endParaRPr lang="ru-RU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November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Intel Corporation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30650" y="37985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8431"/>
              </p:ext>
            </p:extLst>
          </p:nvPr>
        </p:nvGraphicFramePr>
        <p:xfrm>
          <a:off x="3779912" y="3842382"/>
          <a:ext cx="1325861" cy="35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7" name="Equation" r:id="rId3" imgW="825142" imgH="215806" progId="Equation.3">
                  <p:embed/>
                </p:oleObj>
              </mc:Choice>
              <mc:Fallback>
                <p:oleObj name="Equation" r:id="rId3" imgW="825142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842382"/>
                        <a:ext cx="1325861" cy="350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3568" y="4429472"/>
            <a:ext cx="7772400" cy="1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b="0" kern="0" dirty="0"/>
              <a:t>where x and y are the transmitted and received signals, </a:t>
            </a:r>
            <a:r>
              <a:rPr lang="en-US" sz="1600" kern="0" dirty="0" err="1"/>
              <a:t>e</a:t>
            </a:r>
            <a:r>
              <a:rPr lang="en-US" sz="1600" kern="0" baseline="-25000" dirty="0" err="1"/>
              <a:t>TX</a:t>
            </a:r>
            <a:r>
              <a:rPr lang="en-US" sz="1600" b="0" kern="0" dirty="0"/>
              <a:t> and </a:t>
            </a:r>
            <a:r>
              <a:rPr lang="en-US" sz="1600" kern="0" dirty="0" err="1"/>
              <a:t>e</a:t>
            </a:r>
            <a:r>
              <a:rPr lang="en-US" sz="1600" kern="0" baseline="-25000" dirty="0" err="1"/>
              <a:t>RX</a:t>
            </a:r>
            <a:r>
              <a:rPr lang="en-US" sz="1600" b="0" kern="0" dirty="0"/>
              <a:t> are the polarization (Jones) vectors for the TX and RX antennas respectively</a:t>
            </a:r>
            <a:r>
              <a:rPr lang="en-US" sz="1600" b="0" kern="0" dirty="0" smtClean="0"/>
              <a:t>.</a:t>
            </a:r>
          </a:p>
          <a:p>
            <a:pPr algn="just"/>
            <a:r>
              <a:rPr lang="en-US" sz="1600" b="0" kern="0" dirty="0"/>
              <a:t>Components of polarization matrix </a:t>
            </a:r>
            <a:r>
              <a:rPr lang="en-US" sz="1600" kern="0" dirty="0"/>
              <a:t>H</a:t>
            </a:r>
            <a:r>
              <a:rPr lang="en-US" sz="1600" b="0" kern="0" dirty="0"/>
              <a:t> define gain coefficients between the </a:t>
            </a:r>
            <a:r>
              <a:rPr lang="en-US" sz="1600" b="0" dirty="0"/>
              <a:t>E</a:t>
            </a:r>
            <a:r>
              <a:rPr lang="el-GR" sz="1600" b="0" baseline="-25000" dirty="0"/>
              <a:t>θ</a:t>
            </a:r>
            <a:r>
              <a:rPr lang="en-US" sz="1600" b="0" dirty="0"/>
              <a:t> and </a:t>
            </a:r>
            <a:r>
              <a:rPr lang="en-US" sz="1600" b="0" dirty="0" err="1"/>
              <a:t>E</a:t>
            </a:r>
            <a:r>
              <a:rPr lang="en-US" sz="1600" b="0" baseline="-25000" dirty="0" err="1"/>
              <a:t>φ</a:t>
            </a:r>
            <a:r>
              <a:rPr lang="en-US" sz="1600" b="0" dirty="0"/>
              <a:t> </a:t>
            </a:r>
            <a:r>
              <a:rPr lang="en-US" sz="1600" b="0" kern="0" dirty="0" smtClean="0"/>
              <a:t>components </a:t>
            </a:r>
            <a:r>
              <a:rPr lang="en-US" sz="1600" b="0" kern="0" dirty="0"/>
              <a:t>at the TX and RX antennas</a:t>
            </a:r>
            <a:r>
              <a:rPr lang="en-US" sz="1600" b="0" kern="0" dirty="0" smtClean="0"/>
              <a:t>.</a:t>
            </a:r>
            <a:endParaRPr lang="ru-RU" sz="1600" b="0" kern="0" dirty="0"/>
          </a:p>
        </p:txBody>
      </p:sp>
    </p:spTree>
    <p:extLst>
      <p:ext uri="{BB962C8B-B14F-4D97-AF65-F5344CB8AC3E}">
        <p14:creationId xmlns:p14="http://schemas.microsoft.com/office/powerpoint/2010/main" val="33931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4170</TotalTime>
  <Words>3519</Words>
  <Application>Microsoft Office PowerPoint</Application>
  <PresentationFormat>On-screen Show (4:3)</PresentationFormat>
  <Paragraphs>298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MS Mincho</vt:lpstr>
      <vt:lpstr>Arial</vt:lpstr>
      <vt:lpstr>Symbol</vt:lpstr>
      <vt:lpstr>Times New Roman</vt:lpstr>
      <vt:lpstr>802-11-Submission</vt:lpstr>
      <vt:lpstr>Document</vt:lpstr>
      <vt:lpstr>Visio</vt:lpstr>
      <vt:lpstr>Equation</vt:lpstr>
      <vt:lpstr>Microsoft Equation 3.0</vt:lpstr>
      <vt:lpstr>Extension of Legacy IEEE 802.11ad Channel Models for MIMO and Channel Bonding</vt:lpstr>
      <vt:lpstr>Introduction</vt:lpstr>
      <vt:lpstr>IEEE 802.11ad Channel Model Requirements</vt:lpstr>
      <vt:lpstr>IEEE 802.11ad Use Cases</vt:lpstr>
      <vt:lpstr>General Structure of IEEE 802.11ad Model</vt:lpstr>
      <vt:lpstr>General Structure of IEEE 802.11ad Model (Cont’d)</vt:lpstr>
      <vt:lpstr>Polarization Support</vt:lpstr>
      <vt:lpstr>Polarization Modeling</vt:lpstr>
      <vt:lpstr>Polarization Modeling (Cont’d)</vt:lpstr>
      <vt:lpstr>Beamforming Space Filtering</vt:lpstr>
      <vt:lpstr>Beamforming Space Filtering (Cont’d)</vt:lpstr>
      <vt:lpstr>Antenna Model</vt:lpstr>
      <vt:lpstr>Basic System of Coordinates</vt:lpstr>
      <vt:lpstr>Beamforming Algorithm</vt:lpstr>
      <vt:lpstr>IEEE 802.11ad Channel Model Implementation</vt:lpstr>
      <vt:lpstr>IEEE 802.11ay Channel Model Requirements</vt:lpstr>
      <vt:lpstr>Phased Antenna Array Support</vt:lpstr>
      <vt:lpstr>Phased Antenna Array Support (Cont’d)</vt:lpstr>
      <vt:lpstr>Phased Antenna Array Support (Cont’d)</vt:lpstr>
      <vt:lpstr>Phased Antenna Array Support (Cont’d)</vt:lpstr>
      <vt:lpstr>General Channel Structure for PAA</vt:lpstr>
      <vt:lpstr>General Channel Structure for PAA (Cont’d)</vt:lpstr>
      <vt:lpstr>Beamforming Space Filtering for PAA</vt:lpstr>
      <vt:lpstr>Channel for SU-MIMO Configurations</vt:lpstr>
      <vt:lpstr>Channel for SU-MIMO Configurations (Cont’d)</vt:lpstr>
      <vt:lpstr>Channel for SU-MIMO Configurations (Cont’d)</vt:lpstr>
      <vt:lpstr>Channel for SU-MIMO Configurations (Cont’d)</vt:lpstr>
      <vt:lpstr>Channel for SU-MIMO Configurations (Cont’d)</vt:lpstr>
      <vt:lpstr>Channel Bonding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IEEE 802.11ad Channel Model for Enterprise Cubical Environment</dc:title>
  <dc:creator>Lomayev, Artyom</dc:creator>
  <cp:lastModifiedBy>Lomayev, Artyom</cp:lastModifiedBy>
  <cp:revision>2637</cp:revision>
  <cp:lastPrinted>1998-02-10T13:28:06Z</cp:lastPrinted>
  <dcterms:created xsi:type="dcterms:W3CDTF">2015-03-24T14:22:58Z</dcterms:created>
  <dcterms:modified xsi:type="dcterms:W3CDTF">2015-11-11T12:49:18Z</dcterms:modified>
</cp:coreProperties>
</file>