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0" r:id="rId2"/>
    <p:sldId id="491" r:id="rId3"/>
    <p:sldId id="498" r:id="rId4"/>
    <p:sldId id="493" r:id="rId5"/>
    <p:sldId id="494" r:id="rId6"/>
    <p:sldId id="497" r:id="rId7"/>
    <p:sldId id="496" r:id="rId8"/>
    <p:sldId id="502" r:id="rId9"/>
    <p:sldId id="503" r:id="rId10"/>
    <p:sldId id="507" r:id="rId11"/>
    <p:sldId id="508" r:id="rId12"/>
    <p:sldId id="509" r:id="rId13"/>
    <p:sldId id="510" r:id="rId14"/>
    <p:sldId id="513" r:id="rId15"/>
    <p:sldId id="511" r:id="rId16"/>
    <p:sldId id="512" r:id="rId17"/>
    <p:sldId id="504" r:id="rId18"/>
    <p:sldId id="505" r:id="rId19"/>
    <p:sldId id="506" r:id="rId20"/>
    <p:sldId id="514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 varScale="1">
        <p:scale>
          <a:sx n="76" d="100"/>
          <a:sy n="76" d="100"/>
        </p:scale>
        <p:origin x="99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73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4" y="6475413"/>
            <a:ext cx="17190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altLang="ko-KR" dirty="0" smtClean="0"/>
              <a:t>Yakun Sun, et. al. (Marvell)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802.11-15/0817r0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19" y="609600"/>
            <a:ext cx="7772400" cy="833932"/>
          </a:xfrm>
        </p:spPr>
        <p:txBody>
          <a:bodyPr/>
          <a:lstStyle/>
          <a:p>
            <a:r>
              <a:rPr lang="en-US" dirty="0" smtClean="0"/>
              <a:t>Spatial Configuration And Signaling </a:t>
            </a:r>
            <a:br>
              <a:rPr lang="en-US" dirty="0" smtClean="0"/>
            </a:br>
            <a:r>
              <a:rPr lang="en-US" dirty="0" smtClean="0"/>
              <a:t>for MU-MIMO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45628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190670" y="15917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278415"/>
              </p:ext>
            </p:extLst>
          </p:nvPr>
        </p:nvGraphicFramePr>
        <p:xfrm>
          <a:off x="1038225" y="1985468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Current HESIGB Content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Recall the agreed HESIGB content design [1]:</a:t>
            </a:r>
          </a:p>
          <a:p>
            <a:pPr lvl="1"/>
            <a:r>
              <a:rPr lang="en-GB" dirty="0" smtClean="0"/>
              <a:t>“The </a:t>
            </a:r>
            <a:r>
              <a:rPr lang="en-GB" dirty="0"/>
              <a:t>RU allocation signaling in the common field of HE-SIG-B signals an 8 bit, per 20 MHz PPDU BW for signaling </a:t>
            </a:r>
            <a:endParaRPr lang="en-US" dirty="0"/>
          </a:p>
          <a:p>
            <a:pPr lvl="2"/>
            <a:r>
              <a:rPr lang="en-GB" dirty="0"/>
              <a:t>The RU arrangement in frequency domain </a:t>
            </a:r>
            <a:endParaRPr lang="en-US" dirty="0"/>
          </a:p>
          <a:p>
            <a:pPr lvl="2"/>
            <a:r>
              <a:rPr lang="en-GB" dirty="0"/>
              <a:t>Number of MU-MIMO allocations: </a:t>
            </a:r>
            <a:r>
              <a:rPr lang="en-GB" dirty="0">
                <a:solidFill>
                  <a:srgbClr val="FF0000"/>
                </a:solidFill>
              </a:rPr>
              <a:t>The RUs allocated for MU-MIMO and the number of users in the MU-MIMO </a:t>
            </a:r>
            <a:r>
              <a:rPr lang="en-GB" dirty="0" smtClean="0">
                <a:solidFill>
                  <a:srgbClr val="FF0000"/>
                </a:solidFill>
              </a:rPr>
              <a:t>allocations</a:t>
            </a:r>
            <a:r>
              <a:rPr lang="en-US" dirty="0" smtClean="0"/>
              <a:t>”</a:t>
            </a:r>
          </a:p>
          <a:p>
            <a:pPr lvl="2"/>
            <a:endParaRPr lang="en-US" dirty="0" smtClean="0"/>
          </a:p>
          <a:p>
            <a:pPr lvl="1"/>
            <a:r>
              <a:rPr lang="en-GB" dirty="0" smtClean="0"/>
              <a:t>“The </a:t>
            </a:r>
            <a:r>
              <a:rPr lang="en-GB" dirty="0"/>
              <a:t>user specific subfields of HE-SIG-B containing the per user dedicated information include the following fields:</a:t>
            </a:r>
            <a:endParaRPr lang="en-US" dirty="0"/>
          </a:p>
          <a:p>
            <a:pPr lvl="2"/>
            <a:r>
              <a:rPr lang="en-GB" dirty="0">
                <a:solidFill>
                  <a:srgbClr val="FF0000"/>
                </a:solidFill>
              </a:rPr>
              <a:t>STA-ID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GB" dirty="0"/>
              <a:t>For single-user allocations in an RU: NSTS (Number of Spatial Streams), TxBF (transmit beamforming ), MCS (Modulation and Coding Scheme) and Coding (Use of LDPC)</a:t>
            </a:r>
            <a:endParaRPr lang="en-US" dirty="0"/>
          </a:p>
          <a:p>
            <a:pPr lvl="2"/>
            <a:r>
              <a:rPr lang="en-GB" dirty="0"/>
              <a:t>For each user in a multi-user allocation in an RU: </a:t>
            </a:r>
            <a:r>
              <a:rPr lang="en-GB" dirty="0">
                <a:solidFill>
                  <a:srgbClr val="FF0000"/>
                </a:solidFill>
              </a:rPr>
              <a:t>Spatial </a:t>
            </a:r>
            <a:r>
              <a:rPr lang="en-GB" dirty="0" smtClean="0">
                <a:solidFill>
                  <a:srgbClr val="FF0000"/>
                </a:solidFill>
              </a:rPr>
              <a:t>Configuration </a:t>
            </a:r>
            <a:r>
              <a:rPr lang="en-GB" dirty="0">
                <a:solidFill>
                  <a:srgbClr val="FF0000"/>
                </a:solidFill>
              </a:rPr>
              <a:t>Fields</a:t>
            </a:r>
            <a:r>
              <a:rPr lang="en-GB" dirty="0"/>
              <a:t>, MCS and Coding</a:t>
            </a:r>
            <a:r>
              <a:rPr lang="en-GB" dirty="0" smtClean="0"/>
              <a:t>.</a:t>
            </a:r>
            <a:r>
              <a:rPr lang="en-US" dirty="0" smtClean="0"/>
              <a:t>”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88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MU-MMO Spatial Configuration Signaling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needs to be signaled in spatial configuration field in a user’s specific subfield?</a:t>
            </a:r>
          </a:p>
          <a:p>
            <a:pPr lvl="1"/>
            <a:r>
              <a:rPr lang="en-US" dirty="0" smtClean="0"/>
              <a:t>The number of space-time streams for this user</a:t>
            </a:r>
          </a:p>
          <a:p>
            <a:pPr lvl="1"/>
            <a:r>
              <a:rPr lang="en-US" dirty="0" smtClean="0"/>
              <a:t>The indices of the space-time streams for this user</a:t>
            </a:r>
          </a:p>
          <a:p>
            <a:pPr lvl="1"/>
            <a:r>
              <a:rPr lang="en-US" dirty="0" smtClean="0"/>
              <a:t>The total number of space-time streams for this MU-MIMO RU.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Why to signal the total number of space-time streams (</a:t>
            </a:r>
            <a:r>
              <a:rPr lang="en-US" i="1" dirty="0" err="1" smtClean="0"/>
              <a:t>Nsts,total</a:t>
            </a:r>
            <a:r>
              <a:rPr lang="en-US" dirty="0" smtClean="0"/>
              <a:t>)?</a:t>
            </a:r>
          </a:p>
          <a:p>
            <a:pPr lvl="1"/>
            <a:r>
              <a:rPr lang="en-US" dirty="0" smtClean="0"/>
              <a:t>The number of HELTF symbols in a MU frame is determined by the maximum </a:t>
            </a:r>
            <a:r>
              <a:rPr lang="en-US" i="1" dirty="0" smtClean="0"/>
              <a:t>Nsts</a:t>
            </a:r>
            <a:r>
              <a:rPr lang="en-US" dirty="0" smtClean="0"/>
              <a:t> across all RUs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i="1" dirty="0" err="1" smtClean="0">
                <a:sym typeface="Wingdings" panose="05000000000000000000" pitchFamily="2" charset="2"/>
              </a:rPr>
              <a:t>Nsts,total</a:t>
            </a:r>
            <a:r>
              <a:rPr lang="en-US" dirty="0" smtClean="0">
                <a:sym typeface="Wingdings" panose="05000000000000000000" pitchFamily="2" charset="2"/>
              </a:rPr>
              <a:t> for a given RU cannot be inferred.</a:t>
            </a:r>
          </a:p>
          <a:p>
            <a:pPr lvl="1"/>
            <a:r>
              <a:rPr lang="en-US" dirty="0" smtClean="0"/>
              <a:t>A user needs to build the MIMO equalizer per </a:t>
            </a:r>
            <a:r>
              <a:rPr lang="en-US" i="1" dirty="0" err="1" smtClean="0"/>
              <a:t>Nsts,total</a:t>
            </a:r>
            <a:r>
              <a:rPr lang="en-US" dirty="0" smtClean="0"/>
              <a:t> to reliably suppress multi-user interference.</a:t>
            </a:r>
          </a:p>
          <a:p>
            <a:pPr lvl="1"/>
            <a:r>
              <a:rPr lang="en-US" dirty="0" smtClean="0"/>
              <a:t>It is also desirable for each intended user to decode its own user specific subfield for the sake of performance and complexity.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31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Compression of Spatial Configuration Info.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large number of all possible space-time stream allocations but with a lot of redundant information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Compress spatial configuration info to reduce the bits needed.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Fact 1: </a:t>
            </a:r>
            <a:r>
              <a:rPr lang="en-US" i="1" dirty="0" err="1" smtClean="0"/>
              <a:t>Nuser</a:t>
            </a:r>
            <a:r>
              <a:rPr lang="en-US" dirty="0" smtClean="0"/>
              <a:t> is known before parsing the spatial configuration field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a particular spatial configuration table can be constructed for </a:t>
            </a:r>
            <a:r>
              <a:rPr lang="en-US" dirty="0" smtClean="0">
                <a:solidFill>
                  <a:srgbClr val="FF0000"/>
                </a:solidFill>
              </a:rPr>
              <a:t>each value </a:t>
            </a:r>
            <a:r>
              <a:rPr lang="en-US" dirty="0" smtClean="0"/>
              <a:t>of </a:t>
            </a:r>
            <a:r>
              <a:rPr lang="en-US" i="1" dirty="0" err="1" smtClean="0"/>
              <a:t>Nuser</a:t>
            </a:r>
            <a:r>
              <a:rPr lang="en-US" dirty="0" smtClean="0"/>
              <a:t>.</a:t>
            </a:r>
          </a:p>
          <a:p>
            <a:pPr lvl="2"/>
            <a:endParaRPr lang="en-US" dirty="0"/>
          </a:p>
          <a:p>
            <a:r>
              <a:rPr lang="en-US" dirty="0" smtClean="0"/>
              <a:t>Fact 2: Also, since users are not pre-grouped for MU-MIMO transmission, there is no reason to fix users’ order in signaling.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 U</a:t>
            </a:r>
            <a:r>
              <a:rPr lang="en-US" dirty="0" smtClean="0"/>
              <a:t>sers are ordered such that the </a:t>
            </a:r>
            <a:r>
              <a:rPr lang="en-US" dirty="0"/>
              <a:t>number of streams is </a:t>
            </a:r>
            <a:r>
              <a:rPr lang="en-US" dirty="0">
                <a:solidFill>
                  <a:srgbClr val="FF0000"/>
                </a:solidFill>
              </a:rPr>
              <a:t>non-increasing</a:t>
            </a:r>
            <a:r>
              <a:rPr lang="en-US" dirty="0"/>
              <a:t> </a:t>
            </a:r>
            <a:r>
              <a:rPr lang="en-US" dirty="0" smtClean="0"/>
              <a:t>across users in a MU-MIMO transmission.</a:t>
            </a:r>
          </a:p>
          <a:p>
            <a:pPr lvl="2"/>
            <a:r>
              <a:rPr lang="en-US" dirty="0" smtClean="0"/>
              <a:t>Namely, </a:t>
            </a:r>
            <a:r>
              <a:rPr lang="en-US" i="1" dirty="0" err="1"/>
              <a:t>Nsts</a:t>
            </a:r>
            <a:r>
              <a:rPr lang="en-US" i="1" dirty="0"/>
              <a:t>[1] ≥ </a:t>
            </a:r>
            <a:r>
              <a:rPr lang="en-US" i="1" dirty="0" err="1"/>
              <a:t>Nsts</a:t>
            </a:r>
            <a:r>
              <a:rPr lang="en-US" i="1" dirty="0"/>
              <a:t>[2]≥… ≥</a:t>
            </a:r>
            <a:r>
              <a:rPr lang="en-US" i="1" dirty="0" err="1"/>
              <a:t>Nsts</a:t>
            </a:r>
            <a:r>
              <a:rPr lang="en-US" i="1" dirty="0"/>
              <a:t>[</a:t>
            </a:r>
            <a:r>
              <a:rPr lang="en-US" i="1" dirty="0" err="1"/>
              <a:t>N</a:t>
            </a:r>
            <a:r>
              <a:rPr lang="en-US" i="1" baseline="-25000" dirty="0" err="1"/>
              <a:t>user</a:t>
            </a:r>
            <a:r>
              <a:rPr lang="en-US" i="1" dirty="0"/>
              <a:t>]</a:t>
            </a:r>
          </a:p>
          <a:p>
            <a:pPr lvl="2"/>
            <a:r>
              <a:rPr lang="en-US" dirty="0" smtClean="0"/>
              <a:t>This ordering has no performance impact at all.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949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Example, </a:t>
            </a:r>
            <a:r>
              <a:rPr lang="en-US" dirty="0" err="1" smtClean="0"/>
              <a:t>Nuser</a:t>
            </a:r>
            <a:r>
              <a:rPr lang="en-US" dirty="0" smtClean="0"/>
              <a:t>=2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an example, a two-user MU-MIMO transmission. Space-time streams are allocated such that:</a:t>
            </a:r>
          </a:p>
          <a:p>
            <a:pPr lvl="1"/>
            <a:r>
              <a:rPr lang="en-US" i="1" dirty="0" smtClean="0"/>
              <a:t>Nsts</a:t>
            </a:r>
            <a:r>
              <a:rPr lang="en-US" dirty="0" smtClean="0"/>
              <a:t> for each user is no more than 4.</a:t>
            </a:r>
          </a:p>
          <a:p>
            <a:pPr lvl="1"/>
            <a:r>
              <a:rPr lang="en-US" i="1" dirty="0" err="1" smtClean="0"/>
              <a:t>Nsts,total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i="1" dirty="0" smtClean="0"/>
              <a:t>= </a:t>
            </a:r>
            <a:r>
              <a:rPr lang="en-US" i="1" dirty="0" err="1" smtClean="0"/>
              <a:t>Nsts</a:t>
            </a:r>
            <a:r>
              <a:rPr lang="en-US" i="1" dirty="0" smtClean="0"/>
              <a:t>[1] + </a:t>
            </a:r>
            <a:r>
              <a:rPr lang="en-US" i="1" dirty="0" err="1" smtClean="0"/>
              <a:t>Nsts</a:t>
            </a:r>
            <a:r>
              <a:rPr lang="en-US" i="1" dirty="0" smtClean="0"/>
              <a:t>[2]</a:t>
            </a:r>
            <a:r>
              <a:rPr lang="en-US" dirty="0" smtClean="0"/>
              <a:t>) is no more than 8.</a:t>
            </a:r>
          </a:p>
          <a:p>
            <a:pPr lvl="1"/>
            <a:r>
              <a:rPr lang="en-US" i="1" dirty="0" err="1" smtClean="0"/>
              <a:t>Nsts</a:t>
            </a:r>
            <a:r>
              <a:rPr lang="en-US" i="1" dirty="0" smtClean="0"/>
              <a:t>[1] </a:t>
            </a:r>
            <a:r>
              <a:rPr lang="en-US" i="1" dirty="0"/>
              <a:t>≥ </a:t>
            </a:r>
            <a:r>
              <a:rPr lang="en-US" i="1" dirty="0" err="1"/>
              <a:t>Nsts</a:t>
            </a:r>
            <a:r>
              <a:rPr lang="en-US" i="1" dirty="0"/>
              <a:t>[2</a:t>
            </a:r>
            <a:r>
              <a:rPr lang="en-US" i="1" dirty="0" smtClean="0"/>
              <a:t>]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dirty="0" smtClean="0"/>
              <a:t>Given all those constraints, all possible space-time stream allocations are: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858774"/>
              </p:ext>
            </p:extLst>
          </p:nvPr>
        </p:nvGraphicFramePr>
        <p:xfrm>
          <a:off x="1981200" y="4278448"/>
          <a:ext cx="4343399" cy="18048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847"/>
                <a:gridCol w="1024847"/>
                <a:gridCol w="1024847"/>
                <a:gridCol w="1268858"/>
              </a:tblGrid>
              <a:tr h="367393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Nuser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Nsts</a:t>
                      </a:r>
                      <a:r>
                        <a:rPr lang="en-US" sz="1600" dirty="0" smtClean="0"/>
                        <a:t>[1]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Nsts</a:t>
                      </a:r>
                      <a:r>
                        <a:rPr lang="en-US" sz="1600" dirty="0" smtClean="0"/>
                        <a:t>[2]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# entries</a:t>
                      </a:r>
                      <a:endParaRPr lang="en-US" sz="1600" dirty="0"/>
                    </a:p>
                  </a:txBody>
                  <a:tcPr/>
                </a:tc>
              </a:tr>
              <a:tr h="367393"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1~4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10</a:t>
                      </a:r>
                    </a:p>
                    <a:p>
                      <a:r>
                        <a:rPr lang="en-US" sz="1600" dirty="0" smtClean="0"/>
                        <a:t>(4bit)</a:t>
                      </a:r>
                      <a:endParaRPr lang="en-US" sz="1600" dirty="0"/>
                    </a:p>
                  </a:txBody>
                  <a:tcPr/>
                </a:tc>
              </a:tr>
              <a:tr h="367393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2~4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67393">
                <a:tc vMerge="1"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3~4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130629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1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How to Use Spatial Config Field?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380052"/>
              </p:ext>
            </p:extLst>
          </p:nvPr>
        </p:nvGraphicFramePr>
        <p:xfrm>
          <a:off x="1651010" y="3699162"/>
          <a:ext cx="3765135" cy="18048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8635"/>
                <a:gridCol w="1328990"/>
                <a:gridCol w="833755"/>
                <a:gridCol w="833755"/>
              </a:tblGrid>
              <a:tr h="367393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Nuser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B0…B3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Nsts[1]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Nsts</a:t>
                      </a:r>
                      <a:r>
                        <a:rPr lang="en-US" sz="1600" dirty="0" smtClean="0"/>
                        <a:t>[2]</a:t>
                      </a:r>
                      <a:endParaRPr lang="en-US" sz="1600" dirty="0"/>
                    </a:p>
                  </a:txBody>
                  <a:tcPr/>
                </a:tc>
              </a:tr>
              <a:tr h="367393"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600" dirty="0" smtClean="0"/>
                        <a:t>0000~0011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1~4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</a:tr>
              <a:tr h="367393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600" dirty="0" smtClean="0"/>
                        <a:t>0100~0110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2~4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</a:tr>
              <a:tr h="367393">
                <a:tc vMerge="1"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600" dirty="0" smtClean="0"/>
                        <a:t>0111~1000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3~4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</a:tr>
              <a:tr h="130629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600" dirty="0" smtClean="0"/>
                        <a:t>1001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Down Arrow 15"/>
          <p:cNvSpPr/>
          <p:nvPr/>
        </p:nvSpPr>
        <p:spPr bwMode="auto">
          <a:xfrm rot="2637646">
            <a:off x="4967036" y="3039427"/>
            <a:ext cx="356585" cy="623561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21758" y="4372714"/>
            <a:ext cx="222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/>
              <a:t>Nsts[1]=2, Nsts[2]=2</a:t>
            </a:r>
            <a:endParaRPr lang="en-US" sz="1800" i="1" dirty="0"/>
          </a:p>
        </p:txBody>
      </p:sp>
      <p:sp>
        <p:nvSpPr>
          <p:cNvPr id="20" name="Down Arrow 19"/>
          <p:cNvSpPr/>
          <p:nvPr/>
        </p:nvSpPr>
        <p:spPr bwMode="auto">
          <a:xfrm>
            <a:off x="7029839" y="4822211"/>
            <a:ext cx="356195" cy="567125"/>
          </a:xfrm>
          <a:prstGeom prst="downArrow">
            <a:avLst>
              <a:gd name="adj1" fmla="val 50000"/>
              <a:gd name="adj2" fmla="val 5556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90095" y="5466018"/>
            <a:ext cx="3501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err="1" smtClean="0">
                <a:solidFill>
                  <a:srgbClr val="FF0000"/>
                </a:solidFill>
              </a:rPr>
              <a:t>Nsts,total</a:t>
            </a:r>
            <a:r>
              <a:rPr lang="en-US" sz="1800" i="1" dirty="0" smtClean="0">
                <a:solidFill>
                  <a:srgbClr val="FF0000"/>
                </a:solidFill>
              </a:rPr>
              <a:t>=4</a:t>
            </a:r>
            <a:r>
              <a:rPr lang="en-US" sz="1800" dirty="0" smtClean="0">
                <a:solidFill>
                  <a:srgbClr val="FF0000"/>
                </a:solidFill>
              </a:rPr>
              <a:t>,  the 3</a:t>
            </a:r>
            <a:r>
              <a:rPr lang="en-US" sz="1800" baseline="30000" dirty="0" smtClean="0">
                <a:solidFill>
                  <a:srgbClr val="FF0000"/>
                </a:solidFill>
              </a:rPr>
              <a:t>rd</a:t>
            </a:r>
            <a:r>
              <a:rPr lang="en-US" sz="1800" dirty="0" smtClean="0">
                <a:solidFill>
                  <a:srgbClr val="FF0000"/>
                </a:solidFill>
              </a:rPr>
              <a:t> and 4</a:t>
            </a:r>
            <a:r>
              <a:rPr lang="en-US" sz="1800" baseline="30000" dirty="0" smtClean="0">
                <a:solidFill>
                  <a:srgbClr val="FF0000"/>
                </a:solidFill>
              </a:rPr>
              <a:t>th</a:t>
            </a:r>
            <a:r>
              <a:rPr lang="en-US" sz="1800" dirty="0" smtClean="0">
                <a:solidFill>
                  <a:srgbClr val="FF0000"/>
                </a:solidFill>
              </a:rPr>
              <a:t> stream for the intended user (2 streams) 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7" name="Right Arrow 16"/>
          <p:cNvSpPr/>
          <p:nvPr/>
        </p:nvSpPr>
        <p:spPr bwMode="auto">
          <a:xfrm rot="10800000" flipH="1">
            <a:off x="5571864" y="4321030"/>
            <a:ext cx="600335" cy="445066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Down Arrow 24"/>
          <p:cNvSpPr/>
          <p:nvPr/>
        </p:nvSpPr>
        <p:spPr bwMode="auto">
          <a:xfrm rot="18842585">
            <a:off x="2098383" y="3024359"/>
            <a:ext cx="356585" cy="644931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644539" y="1600200"/>
            <a:ext cx="6563102" cy="1374578"/>
            <a:chOff x="644539" y="1600200"/>
            <a:chExt cx="6563102" cy="1374578"/>
          </a:xfrm>
        </p:grpSpPr>
        <p:grpSp>
          <p:nvGrpSpPr>
            <p:cNvPr id="19" name="Group 18"/>
            <p:cNvGrpSpPr/>
            <p:nvPr/>
          </p:nvGrpSpPr>
          <p:grpSpPr>
            <a:xfrm>
              <a:off x="644539" y="1600200"/>
              <a:ext cx="6563102" cy="1374578"/>
              <a:chOff x="1209300" y="1778000"/>
              <a:chExt cx="6563102" cy="1374578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4711700" y="2390578"/>
                <a:ext cx="3048000" cy="762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>
                <a:off x="5286000" y="2390578"/>
                <a:ext cx="1600200" cy="762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Spatial Config</a:t>
                </a:r>
                <a:endParaRPr lang="en-US" sz="1600" dirty="0"/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“0100”</a:t>
                </a: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1209300" y="2390578"/>
                <a:ext cx="2219700" cy="762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Common</a:t>
                </a:r>
                <a:r>
                  <a:rPr kumimoji="0" lang="en-US" sz="16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Block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baseline="0" dirty="0" smtClean="0"/>
                  <a:t>“242-RU with</a:t>
                </a:r>
                <a:r>
                  <a:rPr lang="en-US" sz="1600" dirty="0" smtClean="0"/>
                  <a:t> 2 user”</a:t>
                </a: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552496" y="2390578"/>
                <a:ext cx="100540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……</a:t>
                </a:r>
                <a:endParaRPr lang="en-US" sz="3200" dirty="0"/>
              </a:p>
            </p:txBody>
          </p:sp>
          <p:sp>
            <p:nvSpPr>
              <p:cNvPr id="12" name="Right Brace 11"/>
              <p:cNvSpPr/>
              <p:nvPr/>
            </p:nvSpPr>
            <p:spPr bwMode="auto">
              <a:xfrm rot="16200000">
                <a:off x="6140358" y="668233"/>
                <a:ext cx="214500" cy="3049589"/>
              </a:xfrm>
              <a:prstGeom prst="rightBrace">
                <a:avLst>
                  <a:gd name="adj1" fmla="val 34976"/>
                  <a:gd name="adj2" fmla="val 49167"/>
                </a:avLst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286000" y="1778000"/>
                <a:ext cx="2308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rgbClr val="FF0000"/>
                    </a:solidFill>
                  </a:rPr>
                  <a:t>2nd</a:t>
                </a:r>
                <a:r>
                  <a:rPr lang="en-US" sz="1400" dirty="0" smtClean="0"/>
                  <a:t> user specific subfield </a:t>
                </a:r>
                <a:endParaRPr lang="en-US" sz="1400" dirty="0"/>
              </a:p>
            </p:txBody>
          </p:sp>
        </p:grpSp>
        <p:sp>
          <p:nvSpPr>
            <p:cNvPr id="26" name="Rectangle 25"/>
            <p:cNvSpPr/>
            <p:nvPr/>
          </p:nvSpPr>
          <p:spPr bwMode="auto">
            <a:xfrm>
              <a:off x="2864239" y="2212778"/>
              <a:ext cx="1293813" cy="762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7448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Spatial Configuration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925" y="1264047"/>
            <a:ext cx="7772400" cy="457200"/>
          </a:xfrm>
        </p:spPr>
        <p:txBody>
          <a:bodyPr/>
          <a:lstStyle/>
          <a:p>
            <a:r>
              <a:rPr lang="en-US" dirty="0" smtClean="0"/>
              <a:t>For all possible </a:t>
            </a:r>
            <a:r>
              <a:rPr lang="en-US" dirty="0" err="1" smtClean="0"/>
              <a:t>Nuser</a:t>
            </a:r>
            <a:r>
              <a:rPr lang="en-US" dirty="0" smtClean="0"/>
              <a:t> &gt; 1, the spatial configuration table 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435708"/>
              </p:ext>
            </p:extLst>
          </p:nvPr>
        </p:nvGraphicFramePr>
        <p:xfrm>
          <a:off x="1423987" y="1689894"/>
          <a:ext cx="6553203" cy="4800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3124"/>
                <a:gridCol w="583124"/>
                <a:gridCol w="583124"/>
                <a:gridCol w="583124"/>
                <a:gridCol w="583124"/>
                <a:gridCol w="583124"/>
                <a:gridCol w="583124"/>
                <a:gridCol w="583124"/>
                <a:gridCol w="583124"/>
                <a:gridCol w="583124"/>
                <a:gridCol w="721963"/>
              </a:tblGrid>
              <a:tr h="0">
                <a:tc>
                  <a:txBody>
                    <a:bodyPr/>
                    <a:lstStyle/>
                    <a:p>
                      <a:r>
                        <a:rPr lang="en-US" sz="900" b="1" dirty="0" err="1" smtClean="0">
                          <a:solidFill>
                            <a:schemeClr val="bg1"/>
                          </a:solidFill>
                        </a:rPr>
                        <a:t>Nuser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B0…B3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err="1" smtClean="0">
                          <a:solidFill>
                            <a:schemeClr val="bg1"/>
                          </a:solidFill>
                        </a:rPr>
                        <a:t>Nsts</a:t>
                      </a:r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[1]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err="1" smtClean="0">
                          <a:solidFill>
                            <a:schemeClr val="bg1"/>
                          </a:solidFill>
                        </a:rPr>
                        <a:t>Nsts</a:t>
                      </a:r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[2]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err="1" smtClean="0">
                          <a:solidFill>
                            <a:schemeClr val="bg1"/>
                          </a:solidFill>
                        </a:rPr>
                        <a:t>Nsts</a:t>
                      </a:r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[3]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err="1" smtClean="0">
                          <a:solidFill>
                            <a:schemeClr val="bg1"/>
                          </a:solidFill>
                        </a:rPr>
                        <a:t>Nsts</a:t>
                      </a:r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[4]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err="1" smtClean="0">
                          <a:solidFill>
                            <a:schemeClr val="bg1"/>
                          </a:solidFill>
                        </a:rPr>
                        <a:t>Nsts</a:t>
                      </a:r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[5]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err="1" smtClean="0">
                          <a:solidFill>
                            <a:schemeClr val="bg1"/>
                          </a:solidFill>
                        </a:rPr>
                        <a:t>Nsts</a:t>
                      </a:r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[6]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err="1" smtClean="0">
                          <a:solidFill>
                            <a:schemeClr val="bg1"/>
                          </a:solidFill>
                        </a:rPr>
                        <a:t>Nsts</a:t>
                      </a:r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[7]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err="1" smtClean="0">
                          <a:solidFill>
                            <a:schemeClr val="bg1"/>
                          </a:solidFill>
                        </a:rPr>
                        <a:t>Nsts</a:t>
                      </a:r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[8]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#Entries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17784">
                <a:tc rowSpan="4">
                  <a:txBody>
                    <a:bodyPr/>
                    <a:lstStyle/>
                    <a:p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0000~0011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1~4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900" dirty="0" smtClean="0"/>
                        <a:t>10</a:t>
                      </a:r>
                    </a:p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0100~0110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2~4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224464">
                <a:tc vMerge="1"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0111~1000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3~4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201604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1001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153194">
                <a:tc rowSpan="5">
                  <a:txBody>
                    <a:bodyPr/>
                    <a:lstStyle/>
                    <a:p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0000~0011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1~4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900" dirty="0" smtClean="0"/>
                        <a:t>13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130334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0100~0110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2~4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0111~1000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3~4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1001~1011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2~4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137954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1100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0">
                <a:tc rowSpan="5">
                  <a:txBody>
                    <a:bodyPr/>
                    <a:lstStyle/>
                    <a:p>
                      <a:r>
                        <a:rPr lang="en-US" sz="900" dirty="0" smtClean="0"/>
                        <a:t>4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0000~0011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1~4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900" dirty="0" smtClean="0"/>
                        <a:t>11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0100~0110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2~4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130912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0111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1000~1001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2~3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1010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r>
                        <a:rPr lang="en-US" sz="900" dirty="0" smtClean="0"/>
                        <a:t>5</a:t>
                      </a:r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0000~0011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1~4</a:t>
                      </a:r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900" dirty="0" smtClean="0"/>
                        <a:t>6</a:t>
                      </a:r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0100~0101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2~3</a:t>
                      </a:r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r>
                        <a:rPr lang="en-US" sz="900" dirty="0" smtClean="0"/>
                        <a:t>6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0000~0010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1~3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900" dirty="0" smtClean="0"/>
                        <a:t>4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0011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7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0000~0001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1~2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 0000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9349" y="2435653"/>
            <a:ext cx="1364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</a:t>
            </a:r>
            <a:r>
              <a:rPr lang="en-US" baseline="-25000" dirty="0" err="1" smtClean="0"/>
              <a:t>user</a:t>
            </a:r>
            <a:r>
              <a:rPr lang="en-US" dirty="0" smtClean="0"/>
              <a:t> from RU signaling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1413260" y="2819400"/>
            <a:ext cx="582856" cy="113828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996116" y="2819400"/>
            <a:ext cx="5969287" cy="11430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39016" y="3798008"/>
            <a:ext cx="14305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“Spatial </a:t>
            </a:r>
            <a:r>
              <a:rPr lang="en-US" dirty="0" err="1" smtClean="0"/>
              <a:t>config</a:t>
            </a:r>
            <a:r>
              <a:rPr lang="en-US" dirty="0" smtClean="0"/>
              <a:t>” signals one entry corresponding to </a:t>
            </a:r>
            <a:r>
              <a:rPr lang="en-US" dirty="0" err="1" smtClean="0"/>
              <a:t>Nuser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1013441" y="2732114"/>
            <a:ext cx="410128" cy="219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/>
          <p:cNvCxnSpPr>
            <a:endCxn id="10" idx="1"/>
          </p:cNvCxnSpPr>
          <p:nvPr/>
        </p:nvCxnSpPr>
        <p:spPr bwMode="auto">
          <a:xfrm flipV="1">
            <a:off x="957989" y="3390900"/>
            <a:ext cx="1038127" cy="3700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8267700" y="3170407"/>
            <a:ext cx="1022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Max 4bit for any </a:t>
            </a:r>
            <a:r>
              <a:rPr lang="en-US" dirty="0" err="1" smtClean="0"/>
              <a:t>Nuser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1" name="Oval 40"/>
          <p:cNvSpPr/>
          <p:nvPr/>
        </p:nvSpPr>
        <p:spPr bwMode="auto">
          <a:xfrm>
            <a:off x="1107811" y="2477387"/>
            <a:ext cx="228600" cy="24773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1</a:t>
            </a:r>
          </a:p>
        </p:txBody>
      </p:sp>
      <p:sp>
        <p:nvSpPr>
          <p:cNvPr id="42" name="Oval 41"/>
          <p:cNvSpPr/>
          <p:nvPr/>
        </p:nvSpPr>
        <p:spPr bwMode="auto">
          <a:xfrm>
            <a:off x="1027460" y="3373695"/>
            <a:ext cx="228600" cy="24773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FF0000"/>
                </a:solidFill>
              </a:rPr>
              <a:t>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ight Brace 42"/>
          <p:cNvSpPr/>
          <p:nvPr/>
        </p:nvSpPr>
        <p:spPr bwMode="auto">
          <a:xfrm>
            <a:off x="8031473" y="2832100"/>
            <a:ext cx="248927" cy="1138280"/>
          </a:xfrm>
          <a:prstGeom prst="rightBrace">
            <a:avLst>
              <a:gd name="adj1" fmla="val 35118"/>
              <a:gd name="adj2" fmla="val 5000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4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number of spatially multiplexed users in a MU-MIMO transmission is up to 8 (for a given RU).</a:t>
            </a:r>
          </a:p>
          <a:p>
            <a:endParaRPr lang="en-US" dirty="0"/>
          </a:p>
          <a:p>
            <a:r>
              <a:rPr lang="en-US" dirty="0" smtClean="0"/>
              <a:t>The number of space-time streams for each user in a MU-MIMO transmission is up to 4 as in 11ac.</a:t>
            </a:r>
          </a:p>
          <a:p>
            <a:endParaRPr lang="en-US" dirty="0"/>
          </a:p>
          <a:p>
            <a:r>
              <a:rPr lang="en-US" dirty="0" smtClean="0"/>
              <a:t>The spatial </a:t>
            </a:r>
            <a:r>
              <a:rPr lang="en-US" dirty="0" err="1" smtClean="0"/>
              <a:t>config</a:t>
            </a:r>
            <a:r>
              <a:rPr lang="en-US" dirty="0" smtClean="0"/>
              <a:t> field in each use specific subfield of 4 bits indicates the value of </a:t>
            </a:r>
            <a:r>
              <a:rPr lang="en-US" i="1" dirty="0" smtClean="0"/>
              <a:t>Nsts</a:t>
            </a:r>
            <a:r>
              <a:rPr lang="en-US" dirty="0" smtClean="0"/>
              <a:t> for each spatially multiplexed user in this MU-MIMO RU.</a:t>
            </a:r>
          </a:p>
          <a:p>
            <a:pPr lvl="1"/>
            <a:r>
              <a:rPr lang="en-US" dirty="0" smtClean="0"/>
              <a:t>The value of 4 bits are defined differently per </a:t>
            </a:r>
            <a:r>
              <a:rPr lang="en-US" i="1" dirty="0" err="1" smtClean="0"/>
              <a:t>Nuser</a:t>
            </a:r>
            <a:r>
              <a:rPr lang="en-US" i="1" dirty="0" smtClean="0"/>
              <a:t>, </a:t>
            </a:r>
            <a:r>
              <a:rPr lang="en-US" dirty="0" smtClean="0"/>
              <a:t>as shown in the spatial configuration table.</a:t>
            </a:r>
          </a:p>
          <a:p>
            <a:pPr lvl="1"/>
            <a:r>
              <a:rPr lang="en-US" dirty="0" smtClean="0"/>
              <a:t>A very efficient signaling for MU-MIMO stream allocations.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8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add the following text in </a:t>
            </a:r>
            <a:r>
              <a:rPr lang="en-US" dirty="0"/>
              <a:t>Section </a:t>
            </a:r>
            <a:r>
              <a:rPr lang="en-US" dirty="0" err="1"/>
              <a:t>x.x.x</a:t>
            </a:r>
            <a:r>
              <a:rPr lang="en-US" dirty="0"/>
              <a:t> </a:t>
            </a:r>
            <a:r>
              <a:rPr lang="en-US" dirty="0" smtClean="0"/>
              <a:t>in current SFD:</a:t>
            </a:r>
          </a:p>
          <a:p>
            <a:pPr lvl="1"/>
            <a:r>
              <a:rPr lang="en-US" dirty="0" smtClean="0"/>
              <a:t>The number of spatially multiplexed user in a DL or UL MU-MIMO transmission is up to 8 (in a given RU)?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3383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SP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add the following text in </a:t>
            </a:r>
            <a:r>
              <a:rPr lang="en-US" dirty="0"/>
              <a:t>Section </a:t>
            </a:r>
            <a:r>
              <a:rPr lang="en-US" dirty="0" err="1"/>
              <a:t>x.x.x</a:t>
            </a:r>
            <a:r>
              <a:rPr lang="en-US" dirty="0" smtClean="0"/>
              <a:t> current SFD: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Nsts value </a:t>
            </a:r>
            <a:r>
              <a:rPr lang="en-US" dirty="0"/>
              <a:t>for each user in a MU-MIMO RU is less than or equal to </a:t>
            </a:r>
            <a:r>
              <a:rPr lang="en-US" dirty="0" smtClean="0"/>
              <a:t>4?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97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22300"/>
            <a:ext cx="7772400" cy="522284"/>
          </a:xfrm>
        </p:spPr>
        <p:txBody>
          <a:bodyPr/>
          <a:lstStyle/>
          <a:p>
            <a:r>
              <a:rPr lang="en-US" dirty="0" smtClean="0"/>
              <a:t>SP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613" y="1144584"/>
            <a:ext cx="7772400" cy="114141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Do you support to add the following text in Section </a:t>
            </a:r>
            <a:r>
              <a:rPr lang="en-US" dirty="0" err="1" smtClean="0"/>
              <a:t>x.x.x</a:t>
            </a:r>
            <a:r>
              <a:rPr lang="en-US" dirty="0" smtClean="0"/>
              <a:t> in current SFD: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MU-MIMO user block includes a “spatial </a:t>
            </a:r>
            <a:r>
              <a:rPr lang="en-US" dirty="0" err="1"/>
              <a:t>config</a:t>
            </a:r>
            <a:r>
              <a:rPr lang="en-US" dirty="0"/>
              <a:t>” </a:t>
            </a:r>
            <a:r>
              <a:rPr lang="en-US" dirty="0" smtClean="0"/>
              <a:t>field </a:t>
            </a:r>
            <a:r>
              <a:rPr lang="en-US" dirty="0"/>
              <a:t>of 4bit indicating the number of spatial streams for each multiplexed STA. The </a:t>
            </a:r>
            <a:r>
              <a:rPr lang="en-US" dirty="0" smtClean="0"/>
              <a:t>field </a:t>
            </a:r>
            <a:r>
              <a:rPr lang="en-US" dirty="0"/>
              <a:t>is constructed by using the entries corresponding to the value of </a:t>
            </a:r>
            <a:r>
              <a:rPr lang="en-US" dirty="0" err="1"/>
              <a:t>Nuser</a:t>
            </a:r>
            <a:r>
              <a:rPr lang="en-US" dirty="0"/>
              <a:t> of this RU in the following </a:t>
            </a:r>
            <a:r>
              <a:rPr lang="en-US" dirty="0" smtClean="0"/>
              <a:t>table?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92053"/>
              </p:ext>
            </p:extLst>
          </p:nvPr>
        </p:nvGraphicFramePr>
        <p:xfrm>
          <a:off x="1505111" y="2285997"/>
          <a:ext cx="6133778" cy="41148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75215"/>
                <a:gridCol w="675215"/>
                <a:gridCol w="519929"/>
                <a:gridCol w="519929"/>
                <a:gridCol w="519929"/>
                <a:gridCol w="519929"/>
                <a:gridCol w="519929"/>
                <a:gridCol w="519929"/>
                <a:gridCol w="519929"/>
                <a:gridCol w="519929"/>
                <a:gridCol w="623916"/>
              </a:tblGrid>
              <a:tr h="1959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err="1">
                          <a:effectLst/>
                        </a:rPr>
                        <a:t>Nuser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B0…B3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Nsts[1]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Nsts[2]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Nsts[3]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Nsts[4]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Nsts[5]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Nsts[6]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Nsts[7]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Nsts[8]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#Entries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</a:tr>
              <a:tr h="195943"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0000~0011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1~4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0100~0110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2~4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0111~1000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3~4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1001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0000~0011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1~4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0100~0110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2~4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0111~1000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3~4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1001~1011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2~4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1100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0000~0011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1~4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0100~0110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2~4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0111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1000~1001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2~3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1010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0000~0011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1~4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0100~0101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2~3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0000~0010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1~3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</a:tr>
              <a:tr h="1959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0011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59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0000~0001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1~2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endParaRPr lang="en-US" sz="8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</a:tr>
              <a:tr h="1959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0000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9156" marR="69156" marT="34578" marB="3457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62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771525" y="8382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759480"/>
              </p:ext>
            </p:extLst>
          </p:nvPr>
        </p:nvGraphicFramePr>
        <p:xfrm>
          <a:off x="773113" y="1524000"/>
          <a:ext cx="7239000" cy="42107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29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11-15-0132-09-00ax-spec-framework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395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685800" y="609600"/>
            <a:ext cx="7772400" cy="4572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990600"/>
          <a:ext cx="7620000" cy="548419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Hyeyoung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Choi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hy0117.choi@lge.com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Joonsuk Kim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Aon 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619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095578"/>
              </p:ext>
            </p:extLst>
          </p:nvPr>
        </p:nvGraphicFramePr>
        <p:xfrm>
          <a:off x="416719" y="1447800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239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824135"/>
              </p:ext>
            </p:extLst>
          </p:nvPr>
        </p:nvGraphicFramePr>
        <p:xfrm>
          <a:off x="682625" y="13716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74943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334" y="1066800"/>
          <a:ext cx="7772400" cy="53870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615199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72151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607109"/>
              </p:ext>
            </p:extLst>
          </p:nvPr>
        </p:nvGraphicFramePr>
        <p:xfrm>
          <a:off x="914400" y="1447800"/>
          <a:ext cx="7239000" cy="4806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5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Sub.bo1@zte.com.cn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52872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9"/>
            <a:ext cx="7772400" cy="724693"/>
          </a:xfrm>
        </p:spPr>
        <p:txBody>
          <a:bodyPr/>
          <a:lstStyle/>
          <a:p>
            <a:r>
              <a:rPr lang="en-US" dirty="0" smtClean="0"/>
              <a:t>MU-MIMO Transmission in 11ac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 to 4 users in a MU-MIMO is grouped with a GROUP_ID (GID).</a:t>
            </a:r>
          </a:p>
          <a:p>
            <a:pPr lvl="1"/>
            <a:r>
              <a:rPr lang="en-US" dirty="0" smtClean="0"/>
              <a:t>Maximum 62 groups per BSS.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Each MU-MIMO transmission supports up to 8 space-time streams, and no more than 4 streams for each user.</a:t>
            </a:r>
          </a:p>
          <a:p>
            <a:endParaRPr lang="en-US" dirty="0"/>
          </a:p>
          <a:p>
            <a:r>
              <a:rPr lang="en-US" dirty="0" smtClean="0"/>
              <a:t>MU-MIMO spatial stream configuration is signaled in VHTSIGA.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4333081"/>
            <a:ext cx="8534400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25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MU-MIMO Transmission in 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11ax is targeted at supporting dense network with higher population.</a:t>
            </a:r>
          </a:p>
          <a:p>
            <a:pPr lvl="1"/>
            <a:r>
              <a:rPr lang="en-US" dirty="0" smtClean="0"/>
              <a:t>It is desirable to increase the number of users that can be multiplexed in a MU-MIMO transmission toward this target.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Increase the number of spatially multiplexed users in a MU-MIMO RU to be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8</a:t>
            </a:r>
            <a:r>
              <a:rPr lang="en-US" dirty="0" smtClean="0">
                <a:sym typeface="Wingdings" panose="05000000000000000000" pitchFamily="2" charset="2"/>
              </a:rPr>
              <a:t>.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Meanwhile, it is reasonable to maintain the number of space-time streams for each user in a MU-MIMO transmission to be no more than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4</a:t>
            </a:r>
            <a:r>
              <a:rPr lang="en-US" dirty="0" smtClean="0">
                <a:sym typeface="Wingdings" panose="05000000000000000000" pitchFamily="2" charset="2"/>
              </a:rPr>
              <a:t> as in 11ac.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It is more suitable for a STA who can support a large number of space-time streams to use SU-MIMO.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Also enable reusing 11ac MU-MIMO receiver design to reduce implementation cost for chip vendors.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9103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108509</TotalTime>
  <Words>2304</Words>
  <Application>Microsoft Office PowerPoint</Application>
  <PresentationFormat>On-screen Show (4:3)</PresentationFormat>
  <Paragraphs>827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宋体</vt:lpstr>
      <vt:lpstr>Arial</vt:lpstr>
      <vt:lpstr>Calibri</vt:lpstr>
      <vt:lpstr>Times New Roman</vt:lpstr>
      <vt:lpstr>Wingdings</vt:lpstr>
      <vt:lpstr>802-11-Submission</vt:lpstr>
      <vt:lpstr>Spatial Configuration And Signaling  for MU-MIMO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MU-MIMO Transmission in 11ac</vt:lpstr>
      <vt:lpstr>MU-MIMO Transmission in 11ax</vt:lpstr>
      <vt:lpstr>Current HESIGB Content Design</vt:lpstr>
      <vt:lpstr>MU-MMO Spatial Configuration Signaling</vt:lpstr>
      <vt:lpstr>Compression of Spatial Configuration Info.</vt:lpstr>
      <vt:lpstr>Example, Nuser=2</vt:lpstr>
      <vt:lpstr>How to Use Spatial Config Field?</vt:lpstr>
      <vt:lpstr>Complete Spatial Configuration Table</vt:lpstr>
      <vt:lpstr>Conclusions</vt:lpstr>
      <vt:lpstr>SP #1</vt:lpstr>
      <vt:lpstr>SP #2</vt:lpstr>
      <vt:lpstr>SP #3</vt:lpstr>
      <vt:lpstr>Reference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Yakun Sun</cp:lastModifiedBy>
  <cp:revision>1813</cp:revision>
  <cp:lastPrinted>1998-02-10T13:28:06Z</cp:lastPrinted>
  <dcterms:created xsi:type="dcterms:W3CDTF">2007-05-21T21:00:37Z</dcterms:created>
  <dcterms:modified xsi:type="dcterms:W3CDTF">2015-11-07T15:51:29Z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