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7" r:id="rId3"/>
    <p:sldId id="264" r:id="rId4"/>
    <p:sldId id="268" r:id="rId5"/>
    <p:sldId id="269" r:id="rId6"/>
    <p:sldId id="270" r:id="rId7"/>
    <p:sldId id="271" r:id="rId8"/>
    <p:sldId id="263" r:id="rId9"/>
    <p:sldId id="273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ngho Moon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08" autoAdjust="0"/>
    <p:restoredTop sz="94660"/>
  </p:normalViewPr>
  <p:slideViewPr>
    <p:cSldViewPr>
      <p:cViewPr varScale="1">
        <p:scale>
          <a:sx n="94" d="100"/>
          <a:sy n="94" d="100"/>
        </p:scale>
        <p:origin x="858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802.11-15/1349r0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defRPr/>
            </a:pPr>
            <a:r>
              <a:rPr lang="en-US" altLang="ko-KR" sz="2800" dirty="0" smtClean="0">
                <a:ea typeface="굴림" pitchFamily="50" charset="-127"/>
              </a:rPr>
              <a:t>Sounding for Uplink Transmission</a:t>
            </a:r>
            <a:endParaRPr lang="en-US" altLang="ko-KR" sz="2800" dirty="0">
              <a:ea typeface="굴림" pitchFamily="50" charset="-127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2015-11-09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1452488"/>
              </p:ext>
            </p:extLst>
          </p:nvPr>
        </p:nvGraphicFramePr>
        <p:xfrm>
          <a:off x="567117" y="2466975"/>
          <a:ext cx="7234237" cy="400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0" name="Document" r:id="rId5" imgW="8707476" imgH="4781102" progId="Word.Document.8">
                  <p:embed/>
                </p:oleObj>
              </mc:Choice>
              <mc:Fallback>
                <p:oleObj name="Document" r:id="rId5" imgW="8707476" imgH="47811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117" y="2466975"/>
                        <a:ext cx="7234237" cy="40084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SFD</a:t>
            </a:r>
            <a:r>
              <a:rPr lang="ko-KR" altLang="en-US" sz="2000" dirty="0"/>
              <a:t> </a:t>
            </a:r>
            <a:r>
              <a:rPr lang="en-US" altLang="ko-KR" sz="2000" dirty="0" smtClean="0"/>
              <a:t>defines a</a:t>
            </a:r>
            <a:r>
              <a:rPr lang="en-US" sz="2000" dirty="0" smtClean="0"/>
              <a:t> new channel sounding sequence to multiplex the Compressed Beamforming Action frame (CSI feedback)</a:t>
            </a:r>
          </a:p>
          <a:p>
            <a:endParaRPr lang="en-US" sz="2000" dirty="0"/>
          </a:p>
          <a:p>
            <a:r>
              <a:rPr lang="en-US" sz="2000" dirty="0" smtClean="0"/>
              <a:t>However, it can be used to measure downlink channel, i.e., channel from an AP to STAs, and there is no sounding sequence for uplink channel</a:t>
            </a:r>
          </a:p>
          <a:p>
            <a:endParaRPr lang="en-US" sz="2000" dirty="0"/>
          </a:p>
          <a:p>
            <a:r>
              <a:rPr lang="en-US" sz="2000" dirty="0" smtClean="0"/>
              <a:t>This contribution is talking about UL sounding sequence, i.e. to measure uplink channels from STAs to an AP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pPr lvl="1"/>
            <a:endParaRPr lang="en-US" sz="16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82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Necessity of UL Sounding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Multiple </a:t>
            </a:r>
            <a:r>
              <a:rPr lang="en-US" sz="2000" dirty="0" err="1" smtClean="0"/>
              <a:t>Tx</a:t>
            </a:r>
            <a:r>
              <a:rPr lang="en-US" sz="2000" dirty="0" smtClean="0"/>
              <a:t>. antennas in STA are more popular than before, and thus the beamforming for UL transmission is necessary</a:t>
            </a:r>
          </a:p>
          <a:p>
            <a:pPr lvl="1"/>
            <a:r>
              <a:rPr lang="en-US" sz="1600" dirty="0" smtClean="0"/>
              <a:t>In the narrow band transmission such as UL OFDMA, the beamforming is more important to achieve frequency selective gains from the cost of diversity gain in wideband transmission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However, STAs have limited ways to estimate CSI of uplink channel</a:t>
            </a:r>
          </a:p>
          <a:p>
            <a:pPr lvl="1"/>
            <a:r>
              <a:rPr lang="en-US" sz="1600" dirty="0" smtClean="0"/>
              <a:t>For example, a STA doesn’t have enough capability of </a:t>
            </a:r>
            <a:r>
              <a:rPr lang="en-US" sz="1600" dirty="0" err="1" smtClean="0"/>
              <a:t>Tx</a:t>
            </a:r>
            <a:r>
              <a:rPr lang="en-US" sz="1600" dirty="0" smtClean="0"/>
              <a:t>/Rx calibration to perform implicit uplink CSI estimates from downlink</a:t>
            </a:r>
          </a:p>
          <a:p>
            <a:endParaRPr lang="en-US" sz="2000" dirty="0" smtClean="0"/>
          </a:p>
          <a:p>
            <a:r>
              <a:rPr lang="en-US" sz="2000" dirty="0" smtClean="0"/>
              <a:t>Therefore</a:t>
            </a:r>
            <a:r>
              <a:rPr lang="en-US" sz="2000" dirty="0"/>
              <a:t>, </a:t>
            </a:r>
            <a:r>
              <a:rPr lang="en-US" sz="2000" dirty="0" smtClean="0"/>
              <a:t>a feasible way to measure uplink CSI is </a:t>
            </a:r>
            <a:r>
              <a:rPr lang="en-US" sz="2000" dirty="0"/>
              <a:t>to perform a sounding </a:t>
            </a:r>
            <a:r>
              <a:rPr lang="en-US" sz="2000" dirty="0" smtClean="0"/>
              <a:t>procedure for uplink channel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695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 Sounding of the Existing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Without AP’s TXOP, each STA can use the existing 11ac sounding sequence </a:t>
            </a:r>
          </a:p>
          <a:p>
            <a:pPr lvl="1"/>
            <a:r>
              <a:rPr lang="en-US" sz="1600" dirty="0" smtClean="0"/>
              <a:t>Each STA will send NDP-A and NDP frames sequentially through contentions and receive a CB from the AP</a:t>
            </a:r>
          </a:p>
          <a:p>
            <a:pPr lvl="1"/>
            <a:r>
              <a:rPr lang="en-US" sz="1600" dirty="0" smtClean="0"/>
              <a:t>Using the received CB, the STA can </a:t>
            </a:r>
            <a:r>
              <a:rPr lang="en-US" sz="1600" dirty="0" err="1" smtClean="0"/>
              <a:t>beamform</a:t>
            </a:r>
            <a:r>
              <a:rPr lang="en-US" sz="1600" dirty="0" smtClean="0"/>
              <a:t> and send its UL data or wait for a Trigger frame for UL MU transmission</a:t>
            </a:r>
          </a:p>
          <a:p>
            <a:pPr lvl="1"/>
            <a:r>
              <a:rPr lang="en-US" sz="1600" dirty="0"/>
              <a:t>After </a:t>
            </a:r>
            <a:r>
              <a:rPr lang="en-US" sz="1600" dirty="0" smtClean="0"/>
              <a:t>contentions, </a:t>
            </a:r>
            <a:r>
              <a:rPr lang="en-US" sz="1600" dirty="0"/>
              <a:t>another STA can perform the same sounding for </a:t>
            </a:r>
            <a:r>
              <a:rPr lang="en-US" sz="1600" dirty="0" smtClean="0"/>
              <a:t>an UL transmission</a:t>
            </a:r>
            <a:endParaRPr lang="en-US" sz="1600" dirty="0"/>
          </a:p>
          <a:p>
            <a:pPr lvl="2"/>
            <a:endParaRPr lang="en-US" sz="1400" dirty="0"/>
          </a:p>
          <a:p>
            <a:pPr lvl="1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cxnSp>
        <p:nvCxnSpPr>
          <p:cNvPr id="8" name="Straight Connector 5"/>
          <p:cNvCxnSpPr>
            <a:cxnSpLocks noChangeShapeType="1"/>
          </p:cNvCxnSpPr>
          <p:nvPr/>
        </p:nvCxnSpPr>
        <p:spPr bwMode="auto">
          <a:xfrm>
            <a:off x="2008187" y="5062323"/>
            <a:ext cx="6289675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245514" y="5282254"/>
            <a:ext cx="685852" cy="23735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 dirty="0">
                <a:ea typeface="SimSun" panose="02010600030101010101" pitchFamily="2" charset="-122"/>
              </a:rPr>
              <a:t>NDP-A</a:t>
            </a:r>
          </a:p>
        </p:txBody>
      </p:sp>
      <p:cxnSp>
        <p:nvCxnSpPr>
          <p:cNvPr id="10" name="Straight Connector 7"/>
          <p:cNvCxnSpPr>
            <a:cxnSpLocks noChangeShapeType="1"/>
          </p:cNvCxnSpPr>
          <p:nvPr/>
        </p:nvCxnSpPr>
        <p:spPr bwMode="auto">
          <a:xfrm>
            <a:off x="2008187" y="5519604"/>
            <a:ext cx="6289675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Connector 8"/>
          <p:cNvCxnSpPr>
            <a:cxnSpLocks noChangeShapeType="1"/>
          </p:cNvCxnSpPr>
          <p:nvPr/>
        </p:nvCxnSpPr>
        <p:spPr bwMode="auto">
          <a:xfrm>
            <a:off x="2008187" y="6040872"/>
            <a:ext cx="6289675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Rectangle 11"/>
          <p:cNvSpPr/>
          <p:nvPr/>
        </p:nvSpPr>
        <p:spPr bwMode="auto">
          <a:xfrm>
            <a:off x="3084512" y="5281613"/>
            <a:ext cx="685800" cy="2381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NDP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3922040" y="4681256"/>
            <a:ext cx="838263" cy="381068"/>
          </a:xfrm>
          <a:prstGeom prst="rect">
            <a:avLst/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 dirty="0">
                <a:ea typeface="SimSun" panose="02010600030101010101" pitchFamily="2" charset="-122"/>
              </a:rPr>
              <a:t>Comp BF for STA1</a:t>
            </a: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5627810" y="5803523"/>
            <a:ext cx="685852" cy="23735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SimSun" panose="02010600030101010101" pitchFamily="2" charset="-122"/>
              </a:rPr>
              <a:t>NDP-A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466579" y="5803900"/>
            <a:ext cx="685800" cy="2365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NDP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  <p:grpSp>
        <p:nvGrpSpPr>
          <p:cNvPr id="16" name="Group 13"/>
          <p:cNvGrpSpPr>
            <a:grpSpLocks/>
          </p:cNvGrpSpPr>
          <p:nvPr/>
        </p:nvGrpSpPr>
        <p:grpSpPr bwMode="auto">
          <a:xfrm>
            <a:off x="5233229" y="4883766"/>
            <a:ext cx="202674" cy="330984"/>
            <a:chOff x="4262358" y="3204754"/>
            <a:chExt cx="202659" cy="330926"/>
          </a:xfrm>
        </p:grpSpPr>
        <p:sp>
          <p:nvSpPr>
            <p:cNvPr id="46" name="Freeform 45"/>
            <p:cNvSpPr/>
            <p:nvPr/>
          </p:nvSpPr>
          <p:spPr bwMode="auto">
            <a:xfrm>
              <a:off x="4262221" y="3204138"/>
              <a:ext cx="109529" cy="331730"/>
            </a:xfrm>
            <a:custGeom>
              <a:avLst/>
              <a:gdLst>
                <a:gd name="connsiteX0" fmla="*/ 65802 w 110015"/>
                <a:gd name="connsiteY0" fmla="*/ 0 h 330926"/>
                <a:gd name="connsiteX1" fmla="*/ 22259 w 110015"/>
                <a:gd name="connsiteY1" fmla="*/ 87086 h 330926"/>
                <a:gd name="connsiteX2" fmla="*/ 4842 w 110015"/>
                <a:gd name="connsiteY2" fmla="*/ 148046 h 330926"/>
                <a:gd name="connsiteX3" fmla="*/ 109345 w 110015"/>
                <a:gd name="connsiteY3" fmla="*/ 269966 h 330926"/>
                <a:gd name="connsiteX4" fmla="*/ 48385 w 110015"/>
                <a:gd name="connsiteY4" fmla="*/ 330926 h 330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015" h="330926">
                  <a:moveTo>
                    <a:pt x="65802" y="0"/>
                  </a:moveTo>
                  <a:cubicBezTo>
                    <a:pt x="49110" y="31206"/>
                    <a:pt x="32419" y="62412"/>
                    <a:pt x="22259" y="87086"/>
                  </a:cubicBezTo>
                  <a:cubicBezTo>
                    <a:pt x="12099" y="111760"/>
                    <a:pt x="-9672" y="117566"/>
                    <a:pt x="4842" y="148046"/>
                  </a:cubicBezTo>
                  <a:cubicBezTo>
                    <a:pt x="19356" y="178526"/>
                    <a:pt x="102088" y="239486"/>
                    <a:pt x="109345" y="269966"/>
                  </a:cubicBezTo>
                  <a:cubicBezTo>
                    <a:pt x="116602" y="300446"/>
                    <a:pt x="62899" y="316412"/>
                    <a:pt x="48385" y="330926"/>
                  </a:cubicBezTo>
                </a:path>
              </a:pathLst>
            </a:custGeom>
            <a:noFill/>
            <a:ln w="127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7" name="Freeform 46"/>
            <p:cNvSpPr/>
            <p:nvPr/>
          </p:nvSpPr>
          <p:spPr bwMode="auto">
            <a:xfrm>
              <a:off x="4355876" y="3204138"/>
              <a:ext cx="109530" cy="331730"/>
            </a:xfrm>
            <a:custGeom>
              <a:avLst/>
              <a:gdLst>
                <a:gd name="connsiteX0" fmla="*/ 65802 w 110015"/>
                <a:gd name="connsiteY0" fmla="*/ 0 h 330926"/>
                <a:gd name="connsiteX1" fmla="*/ 22259 w 110015"/>
                <a:gd name="connsiteY1" fmla="*/ 87086 h 330926"/>
                <a:gd name="connsiteX2" fmla="*/ 4842 w 110015"/>
                <a:gd name="connsiteY2" fmla="*/ 148046 h 330926"/>
                <a:gd name="connsiteX3" fmla="*/ 109345 w 110015"/>
                <a:gd name="connsiteY3" fmla="*/ 269966 h 330926"/>
                <a:gd name="connsiteX4" fmla="*/ 48385 w 110015"/>
                <a:gd name="connsiteY4" fmla="*/ 330926 h 330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015" h="330926">
                  <a:moveTo>
                    <a:pt x="65802" y="0"/>
                  </a:moveTo>
                  <a:cubicBezTo>
                    <a:pt x="49110" y="31206"/>
                    <a:pt x="32419" y="62412"/>
                    <a:pt x="22259" y="87086"/>
                  </a:cubicBezTo>
                  <a:cubicBezTo>
                    <a:pt x="12099" y="111760"/>
                    <a:pt x="-9672" y="117566"/>
                    <a:pt x="4842" y="148046"/>
                  </a:cubicBezTo>
                  <a:cubicBezTo>
                    <a:pt x="19356" y="178526"/>
                    <a:pt x="102088" y="239486"/>
                    <a:pt x="109345" y="269966"/>
                  </a:cubicBezTo>
                  <a:cubicBezTo>
                    <a:pt x="116602" y="300446"/>
                    <a:pt x="62899" y="316412"/>
                    <a:pt x="48385" y="330926"/>
                  </a:cubicBezTo>
                </a:path>
              </a:pathLst>
            </a:custGeom>
            <a:noFill/>
            <a:ln w="127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7" name="Group 14"/>
          <p:cNvGrpSpPr>
            <a:grpSpLocks/>
          </p:cNvGrpSpPr>
          <p:nvPr/>
        </p:nvGrpSpPr>
        <p:grpSpPr bwMode="auto">
          <a:xfrm>
            <a:off x="5233229" y="5335852"/>
            <a:ext cx="202674" cy="330984"/>
            <a:chOff x="4262358" y="3204754"/>
            <a:chExt cx="202659" cy="330926"/>
          </a:xfrm>
        </p:grpSpPr>
        <p:sp>
          <p:nvSpPr>
            <p:cNvPr id="44" name="Freeform 43"/>
            <p:cNvSpPr/>
            <p:nvPr/>
          </p:nvSpPr>
          <p:spPr bwMode="auto">
            <a:xfrm>
              <a:off x="4262221" y="3204490"/>
              <a:ext cx="109529" cy="331729"/>
            </a:xfrm>
            <a:custGeom>
              <a:avLst/>
              <a:gdLst>
                <a:gd name="connsiteX0" fmla="*/ 65802 w 110015"/>
                <a:gd name="connsiteY0" fmla="*/ 0 h 330926"/>
                <a:gd name="connsiteX1" fmla="*/ 22259 w 110015"/>
                <a:gd name="connsiteY1" fmla="*/ 87086 h 330926"/>
                <a:gd name="connsiteX2" fmla="*/ 4842 w 110015"/>
                <a:gd name="connsiteY2" fmla="*/ 148046 h 330926"/>
                <a:gd name="connsiteX3" fmla="*/ 109345 w 110015"/>
                <a:gd name="connsiteY3" fmla="*/ 269966 h 330926"/>
                <a:gd name="connsiteX4" fmla="*/ 48385 w 110015"/>
                <a:gd name="connsiteY4" fmla="*/ 330926 h 330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015" h="330926">
                  <a:moveTo>
                    <a:pt x="65802" y="0"/>
                  </a:moveTo>
                  <a:cubicBezTo>
                    <a:pt x="49110" y="31206"/>
                    <a:pt x="32419" y="62412"/>
                    <a:pt x="22259" y="87086"/>
                  </a:cubicBezTo>
                  <a:cubicBezTo>
                    <a:pt x="12099" y="111760"/>
                    <a:pt x="-9672" y="117566"/>
                    <a:pt x="4842" y="148046"/>
                  </a:cubicBezTo>
                  <a:cubicBezTo>
                    <a:pt x="19356" y="178526"/>
                    <a:pt x="102088" y="239486"/>
                    <a:pt x="109345" y="269966"/>
                  </a:cubicBezTo>
                  <a:cubicBezTo>
                    <a:pt x="116602" y="300446"/>
                    <a:pt x="62899" y="316412"/>
                    <a:pt x="48385" y="330926"/>
                  </a:cubicBezTo>
                </a:path>
              </a:pathLst>
            </a:custGeom>
            <a:noFill/>
            <a:ln w="127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5" name="Freeform 44"/>
            <p:cNvSpPr/>
            <p:nvPr/>
          </p:nvSpPr>
          <p:spPr bwMode="auto">
            <a:xfrm>
              <a:off x="4355876" y="3204490"/>
              <a:ext cx="109530" cy="331729"/>
            </a:xfrm>
            <a:custGeom>
              <a:avLst/>
              <a:gdLst>
                <a:gd name="connsiteX0" fmla="*/ 65802 w 110015"/>
                <a:gd name="connsiteY0" fmla="*/ 0 h 330926"/>
                <a:gd name="connsiteX1" fmla="*/ 22259 w 110015"/>
                <a:gd name="connsiteY1" fmla="*/ 87086 h 330926"/>
                <a:gd name="connsiteX2" fmla="*/ 4842 w 110015"/>
                <a:gd name="connsiteY2" fmla="*/ 148046 h 330926"/>
                <a:gd name="connsiteX3" fmla="*/ 109345 w 110015"/>
                <a:gd name="connsiteY3" fmla="*/ 269966 h 330926"/>
                <a:gd name="connsiteX4" fmla="*/ 48385 w 110015"/>
                <a:gd name="connsiteY4" fmla="*/ 330926 h 330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015" h="330926">
                  <a:moveTo>
                    <a:pt x="65802" y="0"/>
                  </a:moveTo>
                  <a:cubicBezTo>
                    <a:pt x="49110" y="31206"/>
                    <a:pt x="32419" y="62412"/>
                    <a:pt x="22259" y="87086"/>
                  </a:cubicBezTo>
                  <a:cubicBezTo>
                    <a:pt x="12099" y="111760"/>
                    <a:pt x="-9672" y="117566"/>
                    <a:pt x="4842" y="148046"/>
                  </a:cubicBezTo>
                  <a:cubicBezTo>
                    <a:pt x="19356" y="178526"/>
                    <a:pt x="102088" y="239486"/>
                    <a:pt x="109345" y="269966"/>
                  </a:cubicBezTo>
                  <a:cubicBezTo>
                    <a:pt x="116602" y="300446"/>
                    <a:pt x="62899" y="316412"/>
                    <a:pt x="48385" y="330926"/>
                  </a:cubicBezTo>
                </a:path>
              </a:pathLst>
            </a:custGeom>
            <a:noFill/>
            <a:ln w="127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8" name="Group 15"/>
          <p:cNvGrpSpPr>
            <a:grpSpLocks/>
          </p:cNvGrpSpPr>
          <p:nvPr/>
        </p:nvGrpSpPr>
        <p:grpSpPr bwMode="auto">
          <a:xfrm>
            <a:off x="5233229" y="5874540"/>
            <a:ext cx="202674" cy="330984"/>
            <a:chOff x="4262358" y="3204754"/>
            <a:chExt cx="202659" cy="330926"/>
          </a:xfrm>
        </p:grpSpPr>
        <p:sp>
          <p:nvSpPr>
            <p:cNvPr id="42" name="Freeform 41"/>
            <p:cNvSpPr/>
            <p:nvPr/>
          </p:nvSpPr>
          <p:spPr bwMode="auto">
            <a:xfrm>
              <a:off x="4262221" y="3203964"/>
              <a:ext cx="109529" cy="331730"/>
            </a:xfrm>
            <a:custGeom>
              <a:avLst/>
              <a:gdLst>
                <a:gd name="connsiteX0" fmla="*/ 65802 w 110015"/>
                <a:gd name="connsiteY0" fmla="*/ 0 h 330926"/>
                <a:gd name="connsiteX1" fmla="*/ 22259 w 110015"/>
                <a:gd name="connsiteY1" fmla="*/ 87086 h 330926"/>
                <a:gd name="connsiteX2" fmla="*/ 4842 w 110015"/>
                <a:gd name="connsiteY2" fmla="*/ 148046 h 330926"/>
                <a:gd name="connsiteX3" fmla="*/ 109345 w 110015"/>
                <a:gd name="connsiteY3" fmla="*/ 269966 h 330926"/>
                <a:gd name="connsiteX4" fmla="*/ 48385 w 110015"/>
                <a:gd name="connsiteY4" fmla="*/ 330926 h 330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015" h="330926">
                  <a:moveTo>
                    <a:pt x="65802" y="0"/>
                  </a:moveTo>
                  <a:cubicBezTo>
                    <a:pt x="49110" y="31206"/>
                    <a:pt x="32419" y="62412"/>
                    <a:pt x="22259" y="87086"/>
                  </a:cubicBezTo>
                  <a:cubicBezTo>
                    <a:pt x="12099" y="111760"/>
                    <a:pt x="-9672" y="117566"/>
                    <a:pt x="4842" y="148046"/>
                  </a:cubicBezTo>
                  <a:cubicBezTo>
                    <a:pt x="19356" y="178526"/>
                    <a:pt x="102088" y="239486"/>
                    <a:pt x="109345" y="269966"/>
                  </a:cubicBezTo>
                  <a:cubicBezTo>
                    <a:pt x="116602" y="300446"/>
                    <a:pt x="62899" y="316412"/>
                    <a:pt x="48385" y="330926"/>
                  </a:cubicBezTo>
                </a:path>
              </a:pathLst>
            </a:custGeom>
            <a:noFill/>
            <a:ln w="127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3" name="Freeform 42"/>
            <p:cNvSpPr/>
            <p:nvPr/>
          </p:nvSpPr>
          <p:spPr bwMode="auto">
            <a:xfrm>
              <a:off x="4355876" y="3203964"/>
              <a:ext cx="109530" cy="331730"/>
            </a:xfrm>
            <a:custGeom>
              <a:avLst/>
              <a:gdLst>
                <a:gd name="connsiteX0" fmla="*/ 65802 w 110015"/>
                <a:gd name="connsiteY0" fmla="*/ 0 h 330926"/>
                <a:gd name="connsiteX1" fmla="*/ 22259 w 110015"/>
                <a:gd name="connsiteY1" fmla="*/ 87086 h 330926"/>
                <a:gd name="connsiteX2" fmla="*/ 4842 w 110015"/>
                <a:gd name="connsiteY2" fmla="*/ 148046 h 330926"/>
                <a:gd name="connsiteX3" fmla="*/ 109345 w 110015"/>
                <a:gd name="connsiteY3" fmla="*/ 269966 h 330926"/>
                <a:gd name="connsiteX4" fmla="*/ 48385 w 110015"/>
                <a:gd name="connsiteY4" fmla="*/ 330926 h 330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015" h="330926">
                  <a:moveTo>
                    <a:pt x="65802" y="0"/>
                  </a:moveTo>
                  <a:cubicBezTo>
                    <a:pt x="49110" y="31206"/>
                    <a:pt x="32419" y="62412"/>
                    <a:pt x="22259" y="87086"/>
                  </a:cubicBezTo>
                  <a:cubicBezTo>
                    <a:pt x="12099" y="111760"/>
                    <a:pt x="-9672" y="117566"/>
                    <a:pt x="4842" y="148046"/>
                  </a:cubicBezTo>
                  <a:cubicBezTo>
                    <a:pt x="19356" y="178526"/>
                    <a:pt x="102088" y="239486"/>
                    <a:pt x="109345" y="269966"/>
                  </a:cubicBezTo>
                  <a:cubicBezTo>
                    <a:pt x="116602" y="300446"/>
                    <a:pt x="62899" y="316412"/>
                    <a:pt x="48385" y="330926"/>
                  </a:cubicBezTo>
                </a:path>
              </a:pathLst>
            </a:custGeom>
            <a:noFill/>
            <a:ln w="127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7304617" y="4681256"/>
            <a:ext cx="838263" cy="381068"/>
          </a:xfrm>
          <a:prstGeom prst="rect">
            <a:avLst/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SimSun" panose="02010600030101010101" pitchFamily="2" charset="-122"/>
              </a:rPr>
              <a:t>Comp BF for STA2</a:t>
            </a:r>
          </a:p>
        </p:txBody>
      </p:sp>
      <p:cxnSp>
        <p:nvCxnSpPr>
          <p:cNvPr id="20" name="Straight Connector 17"/>
          <p:cNvCxnSpPr>
            <a:cxnSpLocks noChangeShapeType="1"/>
          </p:cNvCxnSpPr>
          <p:nvPr/>
        </p:nvCxnSpPr>
        <p:spPr bwMode="auto">
          <a:xfrm flipV="1">
            <a:off x="2931365" y="5186944"/>
            <a:ext cx="0" cy="33266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18"/>
          <p:cNvCxnSpPr>
            <a:cxnSpLocks noChangeShapeType="1"/>
          </p:cNvCxnSpPr>
          <p:nvPr/>
        </p:nvCxnSpPr>
        <p:spPr bwMode="auto">
          <a:xfrm flipV="1">
            <a:off x="3087643" y="5186944"/>
            <a:ext cx="0" cy="33266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Arrow Connector 19"/>
          <p:cNvCxnSpPr>
            <a:cxnSpLocks noChangeShapeType="1"/>
          </p:cNvCxnSpPr>
          <p:nvPr/>
        </p:nvCxnSpPr>
        <p:spPr bwMode="auto">
          <a:xfrm>
            <a:off x="2696705" y="5214750"/>
            <a:ext cx="234661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Arrow Connector 20"/>
          <p:cNvCxnSpPr>
            <a:cxnSpLocks noChangeShapeType="1"/>
          </p:cNvCxnSpPr>
          <p:nvPr/>
        </p:nvCxnSpPr>
        <p:spPr bwMode="auto">
          <a:xfrm flipH="1">
            <a:off x="3083778" y="5214750"/>
            <a:ext cx="222573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3220450" y="5031337"/>
            <a:ext cx="412323" cy="261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 b="0">
                <a:ea typeface="SimSun" panose="02010600030101010101" pitchFamily="2" charset="-122"/>
              </a:rPr>
              <a:t>SIFS</a:t>
            </a:r>
          </a:p>
        </p:txBody>
      </p:sp>
      <p:cxnSp>
        <p:nvCxnSpPr>
          <p:cNvPr id="25" name="Straight Connector 22"/>
          <p:cNvCxnSpPr>
            <a:cxnSpLocks noChangeShapeType="1"/>
          </p:cNvCxnSpPr>
          <p:nvPr/>
        </p:nvCxnSpPr>
        <p:spPr bwMode="auto">
          <a:xfrm flipV="1">
            <a:off x="6311938" y="5703017"/>
            <a:ext cx="0" cy="33266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Connector 23"/>
          <p:cNvCxnSpPr>
            <a:cxnSpLocks noChangeShapeType="1"/>
          </p:cNvCxnSpPr>
          <p:nvPr/>
        </p:nvCxnSpPr>
        <p:spPr bwMode="auto">
          <a:xfrm flipV="1">
            <a:off x="6468215" y="5703017"/>
            <a:ext cx="0" cy="33266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traight Arrow Connector 24"/>
          <p:cNvCxnSpPr>
            <a:cxnSpLocks noChangeShapeType="1"/>
          </p:cNvCxnSpPr>
          <p:nvPr/>
        </p:nvCxnSpPr>
        <p:spPr bwMode="auto">
          <a:xfrm>
            <a:off x="6077277" y="5730823"/>
            <a:ext cx="234661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Arrow Connector 25"/>
          <p:cNvCxnSpPr>
            <a:cxnSpLocks noChangeShapeType="1"/>
          </p:cNvCxnSpPr>
          <p:nvPr/>
        </p:nvCxnSpPr>
        <p:spPr bwMode="auto">
          <a:xfrm flipH="1">
            <a:off x="6464350" y="5730823"/>
            <a:ext cx="222573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TextBox 26"/>
          <p:cNvSpPr txBox="1">
            <a:spLocks noChangeArrowheads="1"/>
          </p:cNvSpPr>
          <p:nvPr/>
        </p:nvSpPr>
        <p:spPr bwMode="auto">
          <a:xfrm>
            <a:off x="6592313" y="5547410"/>
            <a:ext cx="412323" cy="261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 b="0">
                <a:ea typeface="SimSun" panose="02010600030101010101" pitchFamily="2" charset="-122"/>
              </a:rPr>
              <a:t>SIFS</a:t>
            </a:r>
          </a:p>
        </p:txBody>
      </p:sp>
      <p:cxnSp>
        <p:nvCxnSpPr>
          <p:cNvPr id="30" name="Straight Connector 27"/>
          <p:cNvCxnSpPr>
            <a:cxnSpLocks noChangeShapeType="1"/>
          </p:cNvCxnSpPr>
          <p:nvPr/>
        </p:nvCxnSpPr>
        <p:spPr bwMode="auto">
          <a:xfrm flipV="1">
            <a:off x="7147523" y="5214750"/>
            <a:ext cx="0" cy="820929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28"/>
          <p:cNvCxnSpPr>
            <a:cxnSpLocks noChangeShapeType="1"/>
          </p:cNvCxnSpPr>
          <p:nvPr/>
        </p:nvCxnSpPr>
        <p:spPr bwMode="auto">
          <a:xfrm flipV="1">
            <a:off x="7303801" y="4681256"/>
            <a:ext cx="0" cy="135442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Arrow Connector 29"/>
          <p:cNvCxnSpPr>
            <a:cxnSpLocks noChangeShapeType="1"/>
          </p:cNvCxnSpPr>
          <p:nvPr/>
        </p:nvCxnSpPr>
        <p:spPr bwMode="auto">
          <a:xfrm>
            <a:off x="6912863" y="5365148"/>
            <a:ext cx="234661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Arrow Connector 30"/>
          <p:cNvCxnSpPr>
            <a:cxnSpLocks noChangeShapeType="1"/>
          </p:cNvCxnSpPr>
          <p:nvPr/>
        </p:nvCxnSpPr>
        <p:spPr bwMode="auto">
          <a:xfrm flipH="1">
            <a:off x="7299936" y="5365148"/>
            <a:ext cx="222573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TextBox 31"/>
          <p:cNvSpPr txBox="1">
            <a:spLocks noChangeArrowheads="1"/>
          </p:cNvSpPr>
          <p:nvPr/>
        </p:nvSpPr>
        <p:spPr bwMode="auto">
          <a:xfrm>
            <a:off x="7436608" y="5181734"/>
            <a:ext cx="412323" cy="261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 b="0">
                <a:ea typeface="SimSun" panose="02010600030101010101" pitchFamily="2" charset="-122"/>
              </a:rPr>
              <a:t>SIFS</a:t>
            </a:r>
          </a:p>
        </p:txBody>
      </p:sp>
      <p:cxnSp>
        <p:nvCxnSpPr>
          <p:cNvPr id="35" name="Straight Connector 32"/>
          <p:cNvCxnSpPr>
            <a:cxnSpLocks noChangeShapeType="1"/>
          </p:cNvCxnSpPr>
          <p:nvPr/>
        </p:nvCxnSpPr>
        <p:spPr bwMode="auto">
          <a:xfrm flipV="1">
            <a:off x="3762840" y="4452616"/>
            <a:ext cx="0" cy="1049569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Connector 33"/>
          <p:cNvCxnSpPr>
            <a:cxnSpLocks noChangeShapeType="1"/>
          </p:cNvCxnSpPr>
          <p:nvPr/>
        </p:nvCxnSpPr>
        <p:spPr bwMode="auto">
          <a:xfrm flipV="1">
            <a:off x="3919118" y="4452616"/>
            <a:ext cx="0" cy="1049569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Arrow Connector 34"/>
          <p:cNvCxnSpPr>
            <a:cxnSpLocks noChangeShapeType="1"/>
          </p:cNvCxnSpPr>
          <p:nvPr/>
        </p:nvCxnSpPr>
        <p:spPr bwMode="auto">
          <a:xfrm>
            <a:off x="3528179" y="4603013"/>
            <a:ext cx="234661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Arrow Connector 35"/>
          <p:cNvCxnSpPr>
            <a:cxnSpLocks noChangeShapeType="1"/>
          </p:cNvCxnSpPr>
          <p:nvPr/>
        </p:nvCxnSpPr>
        <p:spPr bwMode="auto">
          <a:xfrm flipH="1">
            <a:off x="3915252" y="4603013"/>
            <a:ext cx="222573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" name="TextBox 36"/>
          <p:cNvSpPr txBox="1">
            <a:spLocks noChangeArrowheads="1"/>
          </p:cNvSpPr>
          <p:nvPr/>
        </p:nvSpPr>
        <p:spPr bwMode="auto">
          <a:xfrm>
            <a:off x="4051925" y="4419600"/>
            <a:ext cx="412323" cy="261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 b="0">
                <a:ea typeface="SimSun" panose="02010600030101010101" pitchFamily="2" charset="-122"/>
              </a:rPr>
              <a:t>SIFS</a:t>
            </a:r>
          </a:p>
        </p:txBody>
      </p:sp>
      <p:sp>
        <p:nvSpPr>
          <p:cNvPr id="40" name="Oval 39"/>
          <p:cNvSpPr/>
          <p:nvPr/>
        </p:nvSpPr>
        <p:spPr bwMode="auto">
          <a:xfrm>
            <a:off x="5145779" y="4757738"/>
            <a:ext cx="442913" cy="1524000"/>
          </a:xfrm>
          <a:prstGeom prst="ellipse">
            <a:avLst/>
          </a:prstGeom>
          <a:noFill/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>
              <a:defRPr/>
            </a:pPr>
            <a:endParaRPr lang="en-US" altLang="en-US" smtClean="0">
              <a:latin typeface="Calibri" panose="020F0502020204030204" pitchFamily="34" charset="0"/>
            </a:endParaRPr>
          </a:p>
        </p:txBody>
      </p:sp>
      <p:sp>
        <p:nvSpPr>
          <p:cNvPr id="41" name="TextBox 38"/>
          <p:cNvSpPr txBox="1">
            <a:spLocks noChangeArrowheads="1"/>
          </p:cNvSpPr>
          <p:nvPr/>
        </p:nvSpPr>
        <p:spPr bwMode="auto">
          <a:xfrm>
            <a:off x="5124956" y="4568377"/>
            <a:ext cx="878833" cy="261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 b="0">
                <a:ea typeface="SimSun" panose="02010600030101010101" pitchFamily="2" charset="-122"/>
              </a:rPr>
              <a:t>Contentions</a:t>
            </a:r>
          </a:p>
        </p:txBody>
      </p:sp>
      <p:sp>
        <p:nvSpPr>
          <p:cNvPr id="48" name="TextBox 45"/>
          <p:cNvSpPr txBox="1">
            <a:spLocks noChangeArrowheads="1"/>
          </p:cNvSpPr>
          <p:nvPr/>
        </p:nvSpPr>
        <p:spPr bwMode="auto">
          <a:xfrm>
            <a:off x="790575" y="4927600"/>
            <a:ext cx="12922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SimSun" panose="02010600030101010101" pitchFamily="2" charset="-122"/>
              </a:rPr>
              <a:t>AP (beamformee)</a:t>
            </a:r>
          </a:p>
        </p:txBody>
      </p:sp>
      <p:sp>
        <p:nvSpPr>
          <p:cNvPr id="49" name="TextBox 46"/>
          <p:cNvSpPr txBox="1">
            <a:spLocks noChangeArrowheads="1"/>
          </p:cNvSpPr>
          <p:nvPr/>
        </p:nvSpPr>
        <p:spPr bwMode="auto">
          <a:xfrm>
            <a:off x="609600" y="5384800"/>
            <a:ext cx="1476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SimSun" panose="02010600030101010101" pitchFamily="2" charset="-122"/>
              </a:rPr>
              <a:t>STA1 (beamformer1)</a:t>
            </a:r>
          </a:p>
        </p:txBody>
      </p:sp>
      <p:sp>
        <p:nvSpPr>
          <p:cNvPr id="50" name="TextBox 47"/>
          <p:cNvSpPr txBox="1">
            <a:spLocks noChangeArrowheads="1"/>
          </p:cNvSpPr>
          <p:nvPr/>
        </p:nvSpPr>
        <p:spPr bwMode="auto">
          <a:xfrm>
            <a:off x="638175" y="5891213"/>
            <a:ext cx="14414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SimSun" panose="02010600030101010101" pitchFamily="2" charset="-122"/>
              </a:rPr>
              <a:t>STA2(beamformer2)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678034" y="508574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156175" y="508574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79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 Sounding with AP’s Control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With an AP’s TXOP, an UL sounding may be needed before a Trigger frame</a:t>
            </a:r>
          </a:p>
          <a:p>
            <a:pPr lvl="1"/>
            <a:r>
              <a:rPr lang="en-US" sz="1600" dirty="0" smtClean="0"/>
              <a:t>The AP can initiate an UL MU transmission by sending a Trigger frame, and each STA may need a CB for beamforming before receiving the Trigger frame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However, the current 11ac sounding sequence is initiated by a </a:t>
            </a:r>
            <a:r>
              <a:rPr lang="en-US" sz="2000" dirty="0" err="1" smtClean="0"/>
              <a:t>beamformer</a:t>
            </a:r>
            <a:r>
              <a:rPr lang="en-US" sz="2000" dirty="0" smtClean="0"/>
              <a:t> (STA in uplink), not by a </a:t>
            </a:r>
            <a:r>
              <a:rPr lang="en-US" sz="2000" dirty="0" err="1" smtClean="0"/>
              <a:t>beamformee</a:t>
            </a:r>
            <a:r>
              <a:rPr lang="en-US" sz="2000" dirty="0" smtClean="0"/>
              <a:t> (AP), and thus the AP (TXOP holder) can’t control the UL sounding sequence if the existing 11ac mechanism is reused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cxnSp>
        <p:nvCxnSpPr>
          <p:cNvPr id="8" name="Straight Connector 5"/>
          <p:cNvCxnSpPr>
            <a:cxnSpLocks noChangeShapeType="1"/>
          </p:cNvCxnSpPr>
          <p:nvPr/>
        </p:nvCxnSpPr>
        <p:spPr bwMode="auto">
          <a:xfrm>
            <a:off x="2662938" y="3846298"/>
            <a:ext cx="4617019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7"/>
          <p:cNvCxnSpPr>
            <a:cxnSpLocks noChangeShapeType="1"/>
          </p:cNvCxnSpPr>
          <p:nvPr/>
        </p:nvCxnSpPr>
        <p:spPr bwMode="auto">
          <a:xfrm>
            <a:off x="2662938" y="4303579"/>
            <a:ext cx="4617019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Connector 8"/>
          <p:cNvCxnSpPr>
            <a:cxnSpLocks noChangeShapeType="1"/>
          </p:cNvCxnSpPr>
          <p:nvPr/>
        </p:nvCxnSpPr>
        <p:spPr bwMode="auto">
          <a:xfrm>
            <a:off x="2699783" y="4824847"/>
            <a:ext cx="458017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" name="TextBox 45"/>
          <p:cNvSpPr txBox="1">
            <a:spLocks noChangeArrowheads="1"/>
          </p:cNvSpPr>
          <p:nvPr/>
        </p:nvSpPr>
        <p:spPr bwMode="auto">
          <a:xfrm>
            <a:off x="975267" y="3711575"/>
            <a:ext cx="12922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>
                <a:ea typeface="SimSun" panose="02010600030101010101" pitchFamily="2" charset="-122"/>
              </a:rPr>
              <a:t>AP (</a:t>
            </a:r>
            <a:r>
              <a:rPr lang="en-US" altLang="en-US" sz="1200" b="0" dirty="0" err="1">
                <a:ea typeface="SimSun" panose="02010600030101010101" pitchFamily="2" charset="-122"/>
              </a:rPr>
              <a:t>beamformee</a:t>
            </a:r>
            <a:r>
              <a:rPr lang="en-US" altLang="en-US" sz="1200" b="0" dirty="0">
                <a:ea typeface="SimSun" panose="02010600030101010101" pitchFamily="2" charset="-122"/>
              </a:rPr>
              <a:t>)</a:t>
            </a:r>
          </a:p>
        </p:txBody>
      </p:sp>
      <p:sp>
        <p:nvSpPr>
          <p:cNvPr id="49" name="TextBox 46"/>
          <p:cNvSpPr txBox="1">
            <a:spLocks noChangeArrowheads="1"/>
          </p:cNvSpPr>
          <p:nvPr/>
        </p:nvSpPr>
        <p:spPr bwMode="auto">
          <a:xfrm>
            <a:off x="794292" y="4168775"/>
            <a:ext cx="1476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>
                <a:ea typeface="SimSun" panose="02010600030101010101" pitchFamily="2" charset="-122"/>
              </a:rPr>
              <a:t>STA1 (beamformer1)</a:t>
            </a:r>
          </a:p>
        </p:txBody>
      </p:sp>
      <p:sp>
        <p:nvSpPr>
          <p:cNvPr id="50" name="TextBox 47"/>
          <p:cNvSpPr txBox="1">
            <a:spLocks noChangeArrowheads="1"/>
          </p:cNvSpPr>
          <p:nvPr/>
        </p:nvSpPr>
        <p:spPr bwMode="auto">
          <a:xfrm>
            <a:off x="822867" y="4675188"/>
            <a:ext cx="14414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SimSun" panose="02010600030101010101" pitchFamily="2" charset="-122"/>
              </a:rPr>
              <a:t>STA2(beamformer2)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5518078" y="3473323"/>
            <a:ext cx="685800" cy="368641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Trigger frame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376448" y="3935005"/>
            <a:ext cx="685800" cy="36864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UL MU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376448" y="4451919"/>
            <a:ext cx="685800" cy="36864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UL MU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2947448" y="3473323"/>
            <a:ext cx="2341142" cy="135581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UL Sounding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lang="en-US" sz="1400" dirty="0" smtClean="0"/>
              <a:t>may be needed before a Trigger frame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822867" y="3657643"/>
            <a:ext cx="1441450" cy="38095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226777" y="398054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279957" y="378231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31231" y="3349866"/>
            <a:ext cx="1216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TXOP holder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42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for UL Sounding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Within a TXOP of AP, AP should initiate a UL sounding sequence(s)</a:t>
            </a:r>
          </a:p>
          <a:p>
            <a:pPr lvl="1"/>
            <a:r>
              <a:rPr lang="en-US" sz="1600" dirty="0" smtClean="0"/>
              <a:t>Since a UL MU transmission is started from AP’s trigger frame, the AP should have the controllability of UL sounding as well</a:t>
            </a:r>
          </a:p>
          <a:p>
            <a:r>
              <a:rPr lang="en-US" sz="2000" dirty="0" smtClean="0"/>
              <a:t>Remove </a:t>
            </a:r>
            <a:r>
              <a:rPr lang="en-US" sz="2000" dirty="0"/>
              <a:t>unnecessary </a:t>
            </a:r>
            <a:r>
              <a:rPr lang="en-US" sz="2000" dirty="0" smtClean="0"/>
              <a:t>frame exchanges </a:t>
            </a:r>
            <a:r>
              <a:rPr lang="en-US" sz="2000" dirty="0"/>
              <a:t>in a </a:t>
            </a:r>
            <a:r>
              <a:rPr lang="en-US" sz="2000" dirty="0" smtClean="0"/>
              <a:t>sequence(s)</a:t>
            </a:r>
          </a:p>
          <a:p>
            <a:pPr lvl="1"/>
            <a:r>
              <a:rPr lang="en-US" sz="1600" dirty="0" smtClean="0"/>
              <a:t>For example, </a:t>
            </a:r>
            <a:r>
              <a:rPr lang="en-US" sz="1600" dirty="0"/>
              <a:t>there is only one </a:t>
            </a:r>
            <a:r>
              <a:rPr lang="en-US" sz="1600" dirty="0" err="1"/>
              <a:t>beamformee</a:t>
            </a:r>
            <a:r>
              <a:rPr lang="en-US" sz="1600" dirty="0"/>
              <a:t> (</a:t>
            </a:r>
            <a:r>
              <a:rPr lang="en-US" sz="1600" dirty="0" smtClean="0"/>
              <a:t>AP)</a:t>
            </a:r>
            <a:r>
              <a:rPr lang="en-US" sz="1600" dirty="0"/>
              <a:t> </a:t>
            </a:r>
            <a:r>
              <a:rPr lang="en-US" sz="1600" dirty="0" smtClean="0"/>
              <a:t>and thus, most </a:t>
            </a:r>
            <a:r>
              <a:rPr lang="en-US" sz="1600" dirty="0"/>
              <a:t>of information in NDP-A </a:t>
            </a:r>
            <a:r>
              <a:rPr lang="en-US" sz="1600" dirty="0" smtClean="0"/>
              <a:t>sent by multiple </a:t>
            </a:r>
            <a:r>
              <a:rPr lang="en-US" sz="1600" dirty="0" err="1" smtClean="0"/>
              <a:t>beamfomers</a:t>
            </a:r>
            <a:r>
              <a:rPr lang="en-US" sz="1600" dirty="0" smtClean="0"/>
              <a:t> (STAs) will </a:t>
            </a:r>
            <a:r>
              <a:rPr lang="en-US" sz="1600" dirty="0"/>
              <a:t>be the same or </a:t>
            </a:r>
            <a:r>
              <a:rPr lang="en-US" sz="1600" dirty="0" smtClean="0"/>
              <a:t>unnecessary. Therefore, multiple NDP-A frames sent by STAs can be merged or omitted </a:t>
            </a:r>
          </a:p>
          <a:p>
            <a:pPr marL="342900" lvl="1">
              <a:spcBef>
                <a:spcPts val="600"/>
              </a:spcBef>
            </a:pPr>
            <a:r>
              <a:rPr lang="en-US" b="1" dirty="0">
                <a:cs typeface="+mn-cs"/>
              </a:rPr>
              <a:t>Reduce the air-time of the entire sequence</a:t>
            </a:r>
          </a:p>
          <a:p>
            <a:pPr lvl="1"/>
            <a:r>
              <a:rPr lang="en-US" sz="1600" dirty="0" smtClean="0"/>
              <a:t>Multiple NDP-A or NDP frames can be multiplexed as an MU transmission</a:t>
            </a:r>
          </a:p>
          <a:p>
            <a:pPr lvl="2"/>
            <a:r>
              <a:rPr lang="en-US" sz="1400" dirty="0" smtClean="0"/>
              <a:t>Before starting an UL sounding, AP may know preferred </a:t>
            </a:r>
            <a:r>
              <a:rPr lang="en-US" sz="1400" dirty="0" err="1" smtClean="0"/>
              <a:t>subband</a:t>
            </a:r>
            <a:r>
              <a:rPr lang="en-US" sz="1400" dirty="0"/>
              <a:t> </a:t>
            </a:r>
            <a:r>
              <a:rPr lang="en-US" sz="1400" dirty="0" smtClean="0"/>
              <a:t>or spatial streams for each STA, and then NDP can be multiplexed in UL MU</a:t>
            </a:r>
          </a:p>
          <a:p>
            <a:pPr lvl="1"/>
            <a:endParaRPr lang="en-US" sz="1600" dirty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592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UL Sounding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An AP initiates a </a:t>
            </a:r>
            <a:r>
              <a:rPr lang="en-US" sz="2000" dirty="0"/>
              <a:t>sounding procedure by sending a specific sounding trigger frame</a:t>
            </a:r>
          </a:p>
          <a:p>
            <a:r>
              <a:rPr lang="en-US" sz="2000" dirty="0"/>
              <a:t>Each STA sends </a:t>
            </a:r>
            <a:r>
              <a:rPr lang="en-US" sz="2000" dirty="0" smtClean="0"/>
              <a:t>NDP </a:t>
            </a:r>
            <a:r>
              <a:rPr lang="en-US" sz="2000" dirty="0"/>
              <a:t>frames </a:t>
            </a:r>
            <a:r>
              <a:rPr lang="en-US" sz="2000" dirty="0" smtClean="0"/>
              <a:t>to the AP in the UL MU </a:t>
            </a:r>
            <a:r>
              <a:rPr lang="en-US" sz="2000" dirty="0"/>
              <a:t>manner </a:t>
            </a:r>
            <a:r>
              <a:rPr lang="en-US" sz="2000" dirty="0" smtClean="0"/>
              <a:t>as a response of </a:t>
            </a:r>
            <a:r>
              <a:rPr lang="en-US" sz="2000" dirty="0"/>
              <a:t>the sounding trigger frame </a:t>
            </a:r>
            <a:endParaRPr lang="en-US" sz="2000" dirty="0" smtClean="0"/>
          </a:p>
          <a:p>
            <a:pPr lvl="1"/>
            <a:r>
              <a:rPr lang="en-US" sz="1600" dirty="0" smtClean="0"/>
              <a:t>Most of information for NDP-A can be included in the UL sounding trigger frame, and in this case, NDP-A frames sent by STAs are not necessary</a:t>
            </a:r>
          </a:p>
          <a:p>
            <a:pPr lvl="1"/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cxnSp>
        <p:nvCxnSpPr>
          <p:cNvPr id="7" name="Straight Connector 5"/>
          <p:cNvCxnSpPr>
            <a:cxnSpLocks noChangeShapeType="1"/>
          </p:cNvCxnSpPr>
          <p:nvPr/>
        </p:nvCxnSpPr>
        <p:spPr bwMode="auto">
          <a:xfrm>
            <a:off x="3383981" y="4792575"/>
            <a:ext cx="4617019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3383981" y="5249856"/>
            <a:ext cx="4617019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8"/>
          <p:cNvCxnSpPr>
            <a:cxnSpLocks noChangeShapeType="1"/>
          </p:cNvCxnSpPr>
          <p:nvPr/>
        </p:nvCxnSpPr>
        <p:spPr bwMode="auto">
          <a:xfrm>
            <a:off x="3420826" y="5771124"/>
            <a:ext cx="458017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Box 45"/>
          <p:cNvSpPr txBox="1">
            <a:spLocks noChangeArrowheads="1"/>
          </p:cNvSpPr>
          <p:nvPr/>
        </p:nvSpPr>
        <p:spPr bwMode="auto">
          <a:xfrm>
            <a:off x="1696310" y="4657852"/>
            <a:ext cx="12922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>
                <a:ea typeface="SimSun" panose="02010600030101010101" pitchFamily="2" charset="-122"/>
              </a:rPr>
              <a:t>AP (</a:t>
            </a:r>
            <a:r>
              <a:rPr lang="en-US" altLang="en-US" sz="1200" b="0" dirty="0" err="1">
                <a:ea typeface="SimSun" panose="02010600030101010101" pitchFamily="2" charset="-122"/>
              </a:rPr>
              <a:t>beamformee</a:t>
            </a:r>
            <a:r>
              <a:rPr lang="en-US" altLang="en-US" sz="1200" b="0" dirty="0">
                <a:ea typeface="SimSun" panose="02010600030101010101" pitchFamily="2" charset="-122"/>
              </a:rPr>
              <a:t>)</a:t>
            </a:r>
          </a:p>
        </p:txBody>
      </p:sp>
      <p:sp>
        <p:nvSpPr>
          <p:cNvPr id="11" name="TextBox 46"/>
          <p:cNvSpPr txBox="1">
            <a:spLocks noChangeArrowheads="1"/>
          </p:cNvSpPr>
          <p:nvPr/>
        </p:nvSpPr>
        <p:spPr bwMode="auto">
          <a:xfrm>
            <a:off x="1515335" y="5115052"/>
            <a:ext cx="1476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>
                <a:ea typeface="SimSun" panose="02010600030101010101" pitchFamily="2" charset="-122"/>
              </a:rPr>
              <a:t>STA1 (beamformer1)</a:t>
            </a:r>
          </a:p>
        </p:txBody>
      </p:sp>
      <p:sp>
        <p:nvSpPr>
          <p:cNvPr id="12" name="TextBox 47"/>
          <p:cNvSpPr txBox="1">
            <a:spLocks noChangeArrowheads="1"/>
          </p:cNvSpPr>
          <p:nvPr/>
        </p:nvSpPr>
        <p:spPr bwMode="auto">
          <a:xfrm>
            <a:off x="1543910" y="5621465"/>
            <a:ext cx="14414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SimSun" panose="02010600030101010101" pitchFamily="2" charset="-122"/>
              </a:rPr>
              <a:t>STA2(beamformer2)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543910" y="4603920"/>
            <a:ext cx="1441450" cy="38095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47820" y="492682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52274" y="4296143"/>
            <a:ext cx="1216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TXOP holder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3486530" y="4191000"/>
            <a:ext cx="969944" cy="590112"/>
          </a:xfrm>
          <a:prstGeom prst="rect">
            <a:avLst/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 dirty="0" smtClean="0">
                <a:ea typeface="SimSun" panose="02010600030101010101" pitchFamily="2" charset="-122"/>
              </a:rPr>
              <a:t>UL sounding Trigger frame</a:t>
            </a:r>
            <a:endParaRPr lang="en-US" altLang="en-US" sz="1200" b="0" dirty="0">
              <a:ea typeface="SimSun" panose="02010600030101010101" pitchFamily="2" charset="-122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663791" y="4881282"/>
            <a:ext cx="685800" cy="36864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NDP-A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4663791" y="5398196"/>
            <a:ext cx="685800" cy="36864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NDP-A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442157" y="4889857"/>
            <a:ext cx="685800" cy="36864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NDP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442157" y="5406771"/>
            <a:ext cx="685800" cy="36864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NDP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 flipV="1">
            <a:off x="4873625" y="4343400"/>
            <a:ext cx="384175" cy="59067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V="1">
            <a:off x="4844173" y="4312953"/>
            <a:ext cx="451728" cy="11466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5295901" y="4001487"/>
            <a:ext cx="1081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NDPA + NDP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Or just NDP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40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beamforming is needed even in UL MU transmissions due to more popular multiple </a:t>
            </a:r>
            <a:r>
              <a:rPr lang="en-US" sz="2000" dirty="0" err="1" smtClean="0"/>
              <a:t>Tx</a:t>
            </a:r>
            <a:r>
              <a:rPr lang="en-US" sz="2000" dirty="0" smtClean="0"/>
              <a:t>. antennas in a STA</a:t>
            </a:r>
          </a:p>
          <a:p>
            <a:endParaRPr lang="en-US" sz="2000" dirty="0"/>
          </a:p>
          <a:p>
            <a:r>
              <a:rPr lang="en-US" sz="2000" dirty="0" smtClean="0"/>
              <a:t>The UL sounding using the existing 11ac sounding sequence will cause large overhead because multiple </a:t>
            </a:r>
            <a:r>
              <a:rPr lang="en-US" sz="2000" dirty="0" err="1" smtClean="0"/>
              <a:t>beamformers</a:t>
            </a:r>
            <a:r>
              <a:rPr lang="en-US" sz="2000" dirty="0" smtClean="0"/>
              <a:t> are involved in a UL MU transmission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HE needs a new UL sounding sequence which is initiated by an AP</a:t>
            </a:r>
          </a:p>
          <a:p>
            <a:pPr lvl="1"/>
            <a:r>
              <a:rPr lang="en-US" sz="1600" dirty="0" smtClean="0"/>
              <a:t>Further discussion will be needed for details of the UL sounding sequence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386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the following texts into SFD?</a:t>
            </a:r>
          </a:p>
          <a:p>
            <a:pPr lvl="1"/>
            <a:r>
              <a:rPr lang="en-GB" dirty="0" smtClean="0"/>
              <a:t>AP may initiate uplink sounding sequence.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126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26648</TotalTime>
  <Words>820</Words>
  <Application>Microsoft Office PowerPoint</Application>
  <PresentationFormat>On-screen Show (4:3)</PresentationFormat>
  <Paragraphs>134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 Unicode MS</vt:lpstr>
      <vt:lpstr>굴림</vt:lpstr>
      <vt:lpstr>MS Gothic</vt:lpstr>
      <vt:lpstr>SimSun</vt:lpstr>
      <vt:lpstr>SimSun</vt:lpstr>
      <vt:lpstr>Arial</vt:lpstr>
      <vt:lpstr>Calibri</vt:lpstr>
      <vt:lpstr>Times New Roman</vt:lpstr>
      <vt:lpstr>Office Theme</vt:lpstr>
      <vt:lpstr>Document</vt:lpstr>
      <vt:lpstr>Sounding for Uplink Transmission</vt:lpstr>
      <vt:lpstr>Background</vt:lpstr>
      <vt:lpstr>Necessity of UL Sounding</vt:lpstr>
      <vt:lpstr>UL Sounding of the Existing Sequence</vt:lpstr>
      <vt:lpstr>UL Sounding with AP’s Control </vt:lpstr>
      <vt:lpstr>Requirements for UL Sounding Sequence</vt:lpstr>
      <vt:lpstr>Example of UL Sounding</vt:lpstr>
      <vt:lpstr>Conclusion</vt:lpstr>
      <vt:lpstr>Straw Poll #1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Sounding for Uplink Transmission</dc:title>
  <dc:creator>aiden.m@newracom.com</dc:creator>
  <cp:lastModifiedBy>Sungho Moon</cp:lastModifiedBy>
  <cp:revision>1017</cp:revision>
  <cp:lastPrinted>1601-01-01T00:00:00Z</cp:lastPrinted>
  <dcterms:created xsi:type="dcterms:W3CDTF">2015-06-29T22:16:55Z</dcterms:created>
  <dcterms:modified xsi:type="dcterms:W3CDTF">2015-11-09T07:20:24Z</dcterms:modified>
</cp:coreProperties>
</file>