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97" r:id="rId3"/>
    <p:sldId id="402" r:id="rId4"/>
    <p:sldId id="408" r:id="rId5"/>
    <p:sldId id="405" r:id="rId6"/>
    <p:sldId id="409" r:id="rId7"/>
    <p:sldId id="400" r:id="rId8"/>
    <p:sldId id="413" r:id="rId9"/>
    <p:sldId id="404" r:id="rId10"/>
    <p:sldId id="411" r:id="rId11"/>
    <p:sldId id="378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3B47"/>
    <a:srgbClr val="D46C4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88" autoAdjust="0"/>
    <p:restoredTop sz="81677" autoAdjust="0"/>
  </p:normalViewPr>
  <p:slideViewPr>
    <p:cSldViewPr>
      <p:cViewPr varScale="1">
        <p:scale>
          <a:sx n="59" d="100"/>
          <a:sy n="59" d="100"/>
        </p:scale>
        <p:origin x="181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908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262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286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749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850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5118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497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1201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908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IITP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Nov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IITP/</a:t>
            </a:r>
            <a:r>
              <a:rPr lang="en-US" dirty="0" err="1" smtClean="0"/>
              <a:t>Quantenna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Nov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IITP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369332"/>
          </a:xfrm>
          <a:prstGeom prst="rect">
            <a:avLst/>
          </a:prstGeo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IITP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369332"/>
          </a:xfrm>
          <a:prstGeom prst="rect">
            <a:avLst/>
          </a:prstGeo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IITP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380495" y="334189"/>
            <a:ext cx="306500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802.11-15/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1348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Nov 2015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horov@frtk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wang@quantenna.com" TargetMode="External"/><Relationship Id="rId5" Type="http://schemas.openxmlformats.org/officeDocument/2006/relationships/hyperlink" Target="mailto:sigurd@quantenna.com" TargetMode="External"/><Relationship Id="rId4" Type="http://schemas.openxmlformats.org/officeDocument/2006/relationships/hyperlink" Target="mailto:ant456@ya.ru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 smtClean="0"/>
              <a:t>Multiple NAVs for Spatial Reuse</a:t>
            </a:r>
            <a:endParaRPr lang="en-US" dirty="0" smtClean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2015-11-09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IITP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1336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Nov 2015</a:t>
            </a:r>
            <a:endParaRPr lang="en-US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630194"/>
              </p:ext>
            </p:extLst>
          </p:nvPr>
        </p:nvGraphicFramePr>
        <p:xfrm>
          <a:off x="971600" y="2590800"/>
          <a:ext cx="7467600" cy="3168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Evgeny</a:t>
                      </a:r>
                      <a:r>
                        <a:rPr lang="en-US" altLang="zh-CN" sz="1200" baseline="0" dirty="0" smtClean="0">
                          <a:latin typeface="+mn-lt"/>
                          <a:ea typeface="Times New Roman"/>
                          <a:cs typeface="Arial"/>
                        </a:rPr>
                        <a:t> Khorov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IITP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khorov@frtk.ru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Anton Kiryanov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IITP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4"/>
                        </a:rPr>
                        <a:t>ant456@ya.ru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Sigurd Schelstraete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Quantenna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5"/>
                        </a:rPr>
                        <a:t>sigurd@quantenna.com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Huizhao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Wang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  <a:hlinkClick r:id="rId6"/>
                        </a:rPr>
                        <a:t>hwang@quantenna.com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4114800"/>
          </a:xfrm>
        </p:spPr>
        <p:txBody>
          <a:bodyPr/>
          <a:lstStyle/>
          <a:p>
            <a:r>
              <a:rPr lang="en-US" altLang="ko-KR" dirty="0" smtClean="0"/>
              <a:t>Do you agree to add the following </a:t>
            </a:r>
            <a:r>
              <a:rPr lang="en-US" altLang="ko-KR" dirty="0"/>
              <a:t>text in SFD: </a:t>
            </a:r>
          </a:p>
          <a:p>
            <a:pPr lvl="1"/>
            <a:r>
              <a:rPr lang="en-GB" altLang="zh-CN" dirty="0"/>
              <a:t>An HE STA should have a mechanism to remember and distinguish NAV values set by frames from different BSSs. </a:t>
            </a:r>
            <a:r>
              <a:rPr lang="en-GB" altLang="zh-CN" dirty="0" smtClean="0"/>
              <a:t>A CF-end </a:t>
            </a:r>
            <a:r>
              <a:rPr lang="en-GB" altLang="zh-CN" dirty="0"/>
              <a:t>frame that comes from one BSS </a:t>
            </a:r>
            <a:r>
              <a:rPr lang="en-GB" altLang="zh-CN" dirty="0" smtClean="0"/>
              <a:t>should not </a:t>
            </a:r>
            <a:r>
              <a:rPr lang="en-GB" altLang="zh-CN" dirty="0"/>
              <a:t>reset NAV that was set by a frame </a:t>
            </a:r>
            <a:r>
              <a:rPr lang="en-GB" altLang="zh-CN" dirty="0" smtClean="0"/>
              <a:t>from </a:t>
            </a:r>
            <a:r>
              <a:rPr lang="en-GB" altLang="zh-CN" dirty="0"/>
              <a:t>another BSS. </a:t>
            </a:r>
            <a:r>
              <a:rPr lang="en-US" dirty="0"/>
              <a:t>To determine </a:t>
            </a:r>
            <a:r>
              <a:rPr lang="en-US" dirty="0" smtClean="0"/>
              <a:t>which </a:t>
            </a:r>
            <a:r>
              <a:rPr lang="en-US" dirty="0"/>
              <a:t>BSS </a:t>
            </a:r>
            <a:r>
              <a:rPr lang="en-US" dirty="0" smtClean="0"/>
              <a:t>is the origin of a frame, the </a:t>
            </a:r>
            <a:r>
              <a:rPr lang="en-US" dirty="0"/>
              <a:t>HE STA may use BSS color.</a:t>
            </a:r>
            <a:endParaRPr lang="zh-CN" altLang="zh-CN" sz="1200" dirty="0"/>
          </a:p>
          <a:p>
            <a:pPr marL="457200" lvl="1" indent="0">
              <a:buNone/>
            </a:pPr>
            <a:endParaRPr lang="zh-CN" altLang="zh-CN" sz="1200" b="0" dirty="0" smtClean="0"/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Y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N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A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/>
              <a:t>IITP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Sept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5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Reference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2" name="内容占位符 2"/>
          <p:cNvSpPr>
            <a:spLocks noGrp="1"/>
          </p:cNvSpPr>
          <p:nvPr>
            <p:ph idx="1"/>
          </p:nvPr>
        </p:nvSpPr>
        <p:spPr>
          <a:xfrm>
            <a:off x="457200" y="1447800"/>
            <a:ext cx="8001000" cy="4724400"/>
          </a:xfrm>
        </p:spPr>
        <p:txBody>
          <a:bodyPr/>
          <a:lstStyle/>
          <a:p>
            <a:pPr lvl="1">
              <a:buNone/>
            </a:pPr>
            <a:r>
              <a:rPr lang="en-US" altLang="zh-CN" sz="2400" dirty="0" smtClean="0"/>
              <a:t>[1] </a:t>
            </a:r>
            <a:r>
              <a:rPr lang="en-US" altLang="zh-CN" sz="2400" dirty="0"/>
              <a:t>IEEE P802.11-REVmcTM/D4.0</a:t>
            </a:r>
          </a:p>
          <a:p>
            <a:pPr lvl="1">
              <a:buNone/>
            </a:pPr>
            <a:r>
              <a:rPr lang="en-US" altLang="zh-CN" sz="2400" dirty="0" smtClean="0"/>
              <a:t>[2] </a:t>
            </a:r>
            <a:r>
              <a:rPr lang="en-US" altLang="zh-CN" sz="2400" dirty="0" err="1" smtClean="0"/>
              <a:t>Jeongki</a:t>
            </a:r>
            <a:r>
              <a:rPr lang="en-US" altLang="zh-CN" sz="2400" dirty="0" smtClean="0"/>
              <a:t> Kim (LG Electronics), “15/1067r0 MU TXOP truncation”. </a:t>
            </a:r>
          </a:p>
          <a:p>
            <a:pPr lvl="1">
              <a:buNone/>
            </a:pPr>
            <a:r>
              <a:rPr lang="en-GB" altLang="ru-RU" sz="2400" dirty="0" smtClean="0"/>
              <a:t>[3] </a:t>
            </a:r>
            <a:r>
              <a:rPr lang="en-US" sz="2400" dirty="0" err="1"/>
              <a:t>Mathilde</a:t>
            </a:r>
            <a:r>
              <a:rPr lang="en-US" sz="2400" dirty="0"/>
              <a:t> </a:t>
            </a:r>
            <a:r>
              <a:rPr lang="en-US" sz="2400" dirty="0" err="1"/>
              <a:t>Benveniste</a:t>
            </a:r>
            <a:r>
              <a:rPr lang="en-US" sz="2400" dirty="0"/>
              <a:t> (Avaya Labs</a:t>
            </a:r>
            <a:r>
              <a:rPr lang="en-US" sz="2400" dirty="0" smtClean="0"/>
              <a:t>), “</a:t>
            </a:r>
            <a:r>
              <a:rPr lang="en-US" altLang="ru-RU" sz="2400" dirty="0"/>
              <a:t>04/1093r4</a:t>
            </a:r>
          </a:p>
          <a:p>
            <a:pPr lvl="1">
              <a:buNone/>
            </a:pPr>
            <a:r>
              <a:rPr lang="en-GB" altLang="ru-RU" sz="2400" dirty="0" smtClean="0"/>
              <a:t>Multiple </a:t>
            </a:r>
            <a:r>
              <a:rPr lang="en-GB" altLang="ru-RU" sz="2400" dirty="0"/>
              <a:t>NAV Protection – Revisited Multiple NAV Protection – </a:t>
            </a:r>
            <a:r>
              <a:rPr lang="en-GB" altLang="ru-RU" sz="2400" dirty="0" smtClean="0"/>
              <a:t>Revisited</a:t>
            </a:r>
            <a:r>
              <a:rPr lang="en-US" altLang="ru-RU" sz="2400" dirty="0" smtClean="0"/>
              <a:t>”</a:t>
            </a:r>
            <a:endParaRPr lang="en-US" altLang="zh-CN" sz="2400" dirty="0" smtClean="0"/>
          </a:p>
          <a:p>
            <a:pPr lvl="1">
              <a:buNone/>
            </a:pPr>
            <a:endParaRPr lang="en-US" altLang="zh-CN" sz="1800" dirty="0" smtClean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/>
              <a:t>IITP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Sept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NAV Reset Rules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76400"/>
            <a:ext cx="8305800" cy="4114800"/>
          </a:xfrm>
        </p:spPr>
        <p:txBody>
          <a:bodyPr/>
          <a:lstStyle/>
          <a:p>
            <a:r>
              <a:rPr lang="en-US" altLang="ko-KR" sz="1800" dirty="0"/>
              <a:t>Current 802.11 </a:t>
            </a:r>
            <a:r>
              <a:rPr lang="en-US" altLang="ko-KR" sz="1800" dirty="0" smtClean="0"/>
              <a:t>[1] </a:t>
            </a:r>
            <a:r>
              <a:rPr lang="en-US" altLang="ko-KR" sz="1800" dirty="0"/>
              <a:t>specifies </a:t>
            </a:r>
            <a:r>
              <a:rPr lang="en-US" altLang="ko-KR" sz="1800" dirty="0" smtClean="0"/>
              <a:t>that</a:t>
            </a:r>
          </a:p>
          <a:p>
            <a:pPr marL="0" indent="0">
              <a:buNone/>
            </a:pPr>
            <a:r>
              <a:rPr lang="en-US" altLang="zh-CN" sz="1800" b="0" dirty="0">
                <a:solidFill>
                  <a:schemeClr val="tx2"/>
                </a:solidFill>
                <a:cs typeface="Times New Roman" pitchFamily="18" charset="0"/>
              </a:rPr>
              <a:t>i</a:t>
            </a:r>
            <a:r>
              <a:rPr lang="en-US" altLang="zh-CN" sz="1800" b="0" dirty="0" smtClean="0">
                <a:solidFill>
                  <a:schemeClr val="tx2"/>
                </a:solidFill>
                <a:cs typeface="Times New Roman" pitchFamily="18" charset="0"/>
              </a:rPr>
              <a:t>n </a:t>
            </a:r>
            <a:r>
              <a:rPr lang="en-US" altLang="zh-CN" sz="1800" b="0" dirty="0">
                <a:solidFill>
                  <a:schemeClr val="tx2"/>
                </a:solidFill>
                <a:cs typeface="Times New Roman" pitchFamily="18" charset="0"/>
              </a:rPr>
              <a:t>a non-DMG BSS, a STA shall interpret </a:t>
            </a:r>
            <a:r>
              <a:rPr lang="en-US" altLang="zh-CN" sz="1800" b="0" dirty="0" smtClean="0">
                <a:solidFill>
                  <a:schemeClr val="tx2"/>
                </a:solidFill>
                <a:cs typeface="Times New Roman" pitchFamily="18" charset="0"/>
              </a:rPr>
              <a:t>the reception of a CF-End frame as NAV reset, i.e., it resets its NAV timer to 0 at the end of the PPDU containing this </a:t>
            </a:r>
            <a:r>
              <a:rPr lang="en-US" altLang="zh-CN" sz="1800" b="0" dirty="0">
                <a:solidFill>
                  <a:schemeClr val="tx2"/>
                </a:solidFill>
                <a:cs typeface="Times New Roman" pitchFamily="18" charset="0"/>
              </a:rPr>
              <a:t>frame. </a:t>
            </a:r>
            <a:endParaRPr lang="en-US" altLang="zh-CN" sz="1800" b="0" dirty="0" smtClean="0">
              <a:solidFill>
                <a:schemeClr val="tx2"/>
              </a:solidFill>
              <a:cs typeface="Times New Roman" pitchFamily="18" charset="0"/>
            </a:endParaRPr>
          </a:p>
          <a:p>
            <a:r>
              <a:rPr lang="en-US" sz="1800" dirty="0" smtClean="0"/>
              <a:t>Current .11ax SFD also contains the following </a:t>
            </a:r>
            <a:r>
              <a:rPr lang="en-US" sz="1800" dirty="0" smtClean="0"/>
              <a:t>rule: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b="0" dirty="0"/>
              <a:t>When a STA </a:t>
            </a:r>
            <a:r>
              <a:rPr lang="en-US" sz="1800" b="0" dirty="0" smtClean="0"/>
              <a:t>receives </a:t>
            </a:r>
            <a:r>
              <a:rPr lang="en-US" sz="1800" b="0" dirty="0" smtClean="0">
                <a:solidFill>
                  <a:srgbClr val="FF0000"/>
                </a:solidFill>
              </a:rPr>
              <a:t>a CF-End from an </a:t>
            </a:r>
            <a:r>
              <a:rPr lang="en-US" sz="1800" b="0" dirty="0">
                <a:solidFill>
                  <a:srgbClr val="FF0000"/>
                </a:solidFill>
              </a:rPr>
              <a:t>OBSS STA, if the last NAV update was caused by an </a:t>
            </a:r>
            <a:r>
              <a:rPr lang="en-US" sz="1800" b="0" dirty="0" smtClean="0">
                <a:solidFill>
                  <a:srgbClr val="FF0000"/>
                </a:solidFill>
              </a:rPr>
              <a:t>intra-BSS frame</a:t>
            </a:r>
            <a:r>
              <a:rPr lang="en-US" sz="1800" b="0" dirty="0"/>
              <a:t>, </a:t>
            </a:r>
            <a:r>
              <a:rPr lang="en-US" sz="1800" b="0" dirty="0" smtClean="0"/>
              <a:t>the </a:t>
            </a:r>
            <a:r>
              <a:rPr lang="en-US" sz="1800" b="0" dirty="0"/>
              <a:t>STA should not reset its NAV. </a:t>
            </a:r>
            <a:r>
              <a:rPr lang="en-US" sz="1800" b="0" dirty="0" smtClean="0"/>
              <a:t>(MAC </a:t>
            </a:r>
            <a:r>
              <a:rPr lang="en-US" sz="1800" b="0" dirty="0"/>
              <a:t>Motion 33, September 17, 2015, see </a:t>
            </a:r>
            <a:r>
              <a:rPr lang="en-US" sz="1800" b="0" dirty="0" smtClean="0"/>
              <a:t>[2]).</a:t>
            </a:r>
          </a:p>
          <a:p>
            <a:pPr marL="0" indent="0">
              <a:buNone/>
            </a:pPr>
            <a:r>
              <a:rPr lang="en-US" sz="1800" b="0" dirty="0" smtClean="0"/>
              <a:t>As </a:t>
            </a:r>
            <a:r>
              <a:rPr lang="en-US" sz="1800" b="0" dirty="0"/>
              <a:t>shown in [2], it helps to avoid resetting the NAV set by </a:t>
            </a:r>
            <a:r>
              <a:rPr lang="en-US" sz="1800" b="0" dirty="0" err="1"/>
              <a:t>myBSS</a:t>
            </a:r>
            <a:r>
              <a:rPr lang="en-US" sz="1800" b="0" dirty="0"/>
              <a:t> frame due to an OBSS CF-End frame and </a:t>
            </a:r>
            <a:r>
              <a:rPr lang="en-US" sz="1800" b="0" dirty="0" smtClean="0"/>
              <a:t>prevent </a:t>
            </a:r>
            <a:r>
              <a:rPr lang="en-US" sz="1800" b="0" dirty="0"/>
              <a:t>possible collisions</a:t>
            </a:r>
            <a:endParaRPr lang="en-US" sz="1800" b="0" dirty="0" smtClean="0"/>
          </a:p>
          <a:p>
            <a:pPr marL="0" indent="0">
              <a:buNone/>
            </a:pP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 smtClean="0"/>
              <a:t>What for: </a:t>
            </a:r>
          </a:p>
          <a:p>
            <a:pPr marL="0" indent="0">
              <a:buNone/>
            </a:pPr>
            <a:r>
              <a:rPr lang="en-US" sz="1800" b="0" dirty="0" smtClean="0">
                <a:solidFill>
                  <a:srgbClr val="FF0000"/>
                </a:solidFill>
              </a:rPr>
              <a:t>- a </a:t>
            </a:r>
            <a:r>
              <a:rPr lang="en-US" sz="1800" b="0" dirty="0">
                <a:solidFill>
                  <a:srgbClr val="FF0000"/>
                </a:solidFill>
              </a:rPr>
              <a:t>CF-End from </a:t>
            </a:r>
            <a:r>
              <a:rPr lang="en-US" sz="1800" b="0" dirty="0" smtClean="0">
                <a:solidFill>
                  <a:srgbClr val="FF0000"/>
                </a:solidFill>
              </a:rPr>
              <a:t>intra-BSS </a:t>
            </a:r>
            <a:r>
              <a:rPr lang="en-US" sz="1800" b="0" dirty="0">
                <a:solidFill>
                  <a:srgbClr val="FF0000"/>
                </a:solidFill>
              </a:rPr>
              <a:t>STA, if the last NAV update was caused by </a:t>
            </a:r>
            <a:r>
              <a:rPr lang="en-US" sz="1800" b="0" dirty="0" smtClean="0">
                <a:solidFill>
                  <a:srgbClr val="FF0000"/>
                </a:solidFill>
              </a:rPr>
              <a:t>an OBSS frame;</a:t>
            </a: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 smtClean="0">
                <a:solidFill>
                  <a:srgbClr val="FF0000"/>
                </a:solidFill>
              </a:rPr>
              <a:t>- a </a:t>
            </a:r>
            <a:r>
              <a:rPr lang="en-US" sz="1800" b="0" dirty="0">
                <a:solidFill>
                  <a:srgbClr val="FF0000"/>
                </a:solidFill>
              </a:rPr>
              <a:t>CF-End from </a:t>
            </a:r>
            <a:r>
              <a:rPr lang="en-US" sz="1800" b="0" dirty="0" smtClean="0">
                <a:solidFill>
                  <a:srgbClr val="FF0000"/>
                </a:solidFill>
              </a:rPr>
              <a:t>an OBSS </a:t>
            </a:r>
            <a:r>
              <a:rPr lang="en-US" sz="1800" b="0" dirty="0">
                <a:solidFill>
                  <a:srgbClr val="FF0000"/>
                </a:solidFill>
              </a:rPr>
              <a:t>STA, if the last NAV update was caused by </a:t>
            </a:r>
            <a:r>
              <a:rPr lang="en-US" sz="1800" b="0" dirty="0" smtClean="0">
                <a:solidFill>
                  <a:srgbClr val="FF0000"/>
                </a:solidFill>
              </a:rPr>
              <a:t>another </a:t>
            </a:r>
            <a:r>
              <a:rPr lang="en-US" sz="1800" b="0" dirty="0">
                <a:solidFill>
                  <a:srgbClr val="FF0000"/>
                </a:solidFill>
              </a:rPr>
              <a:t>OBSS </a:t>
            </a:r>
            <a:r>
              <a:rPr lang="en-US" sz="1800" b="0" dirty="0" smtClean="0">
                <a:solidFill>
                  <a:srgbClr val="FF0000"/>
                </a:solidFill>
              </a:rPr>
              <a:t>frame?</a:t>
            </a:r>
            <a:endParaRPr lang="en-US" sz="1800" b="0" dirty="0"/>
          </a:p>
          <a:p>
            <a:pPr marL="0" indent="0">
              <a:buNone/>
            </a:pPr>
            <a:endParaRPr lang="en-US" sz="1800" b="0" dirty="0" smtClean="0"/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endParaRPr lang="ru-RU" sz="1800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22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/>
              <a:t>Current .11ax SFD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1" y="1373299"/>
            <a:ext cx="7772400" cy="1141301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/>
              <a:t>When a STA receives </a:t>
            </a:r>
            <a:r>
              <a:rPr lang="en-US" sz="2000" b="0" dirty="0" smtClean="0">
                <a:solidFill>
                  <a:srgbClr val="FF0000"/>
                </a:solidFill>
              </a:rPr>
              <a:t>a CF-End from an OBSS STA, if the last NAV update was caused by an intra-BSS frame</a:t>
            </a:r>
            <a:r>
              <a:rPr lang="en-US" sz="2000" b="0" dirty="0" smtClean="0"/>
              <a:t>, the STA should not reset its NAV. (MAC Motion 33, September 17, 2015, see [2]).</a:t>
            </a:r>
            <a:endParaRPr lang="en-US" sz="2000" b="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50" name="Овал 49"/>
          <p:cNvSpPr/>
          <p:nvPr/>
        </p:nvSpPr>
        <p:spPr bwMode="auto">
          <a:xfrm rot="5400000">
            <a:off x="958287" y="3711037"/>
            <a:ext cx="1128878" cy="118807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066800" y="3732085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AP1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077022" y="4582909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/>
                </a:solidFill>
              </a:rPr>
              <a:t>AP2</a:t>
            </a:r>
            <a:endParaRPr lang="ru-RU" dirty="0">
              <a:solidFill>
                <a:schemeClr val="tx2"/>
              </a:solidFill>
            </a:endParaRPr>
          </a:p>
        </p:txBody>
      </p:sp>
      <p:cxnSp>
        <p:nvCxnSpPr>
          <p:cNvPr id="58" name="Прямая соединительная линия 57"/>
          <p:cNvCxnSpPr/>
          <p:nvPr/>
        </p:nvCxnSpPr>
        <p:spPr bwMode="auto">
          <a:xfrm>
            <a:off x="2057400" y="3901579"/>
            <a:ext cx="5562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9" name="Прямая соединительная линия 58"/>
          <p:cNvCxnSpPr/>
          <p:nvPr/>
        </p:nvCxnSpPr>
        <p:spPr bwMode="auto">
          <a:xfrm>
            <a:off x="2204965" y="4786379"/>
            <a:ext cx="5486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Прямая со стрелкой 66"/>
          <p:cNvCxnSpPr/>
          <p:nvPr/>
        </p:nvCxnSpPr>
        <p:spPr bwMode="auto">
          <a:xfrm flipH="1">
            <a:off x="5639253" y="3912671"/>
            <a:ext cx="5951" cy="433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arrow"/>
          </a:ln>
          <a:effectLst/>
        </p:spPr>
      </p:cxnSp>
      <p:cxnSp>
        <p:nvCxnSpPr>
          <p:cNvPr id="68" name="Прямая соединительная линия 67"/>
          <p:cNvCxnSpPr/>
          <p:nvPr/>
        </p:nvCxnSpPr>
        <p:spPr bwMode="auto">
          <a:xfrm>
            <a:off x="2057400" y="3319046"/>
            <a:ext cx="5562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1113117" y="3152576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STA1a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077022" y="518324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/>
                </a:solidFill>
              </a:rPr>
              <a:t>STA2a</a:t>
            </a:r>
            <a:endParaRPr lang="ru-RU" dirty="0">
              <a:solidFill>
                <a:schemeClr val="tx2"/>
              </a:solidFill>
            </a:endParaRPr>
          </a:p>
        </p:txBody>
      </p:sp>
      <p:cxnSp>
        <p:nvCxnSpPr>
          <p:cNvPr id="73" name="Прямая соединительная линия 72"/>
          <p:cNvCxnSpPr/>
          <p:nvPr/>
        </p:nvCxnSpPr>
        <p:spPr bwMode="auto">
          <a:xfrm>
            <a:off x="2128765" y="5359569"/>
            <a:ext cx="5562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9" name="Скругленная прямоугольная выноска 78"/>
          <p:cNvSpPr/>
          <p:nvPr/>
        </p:nvSpPr>
        <p:spPr bwMode="auto">
          <a:xfrm>
            <a:off x="3163732" y="4390366"/>
            <a:ext cx="1374510" cy="311698"/>
          </a:xfrm>
          <a:prstGeom prst="wedgeRoundRectCallout">
            <a:avLst>
              <a:gd name="adj1" fmla="val 57586"/>
              <a:gd name="adj2" fmla="val -57519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STA2b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sets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NAV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8" name="Прямая со стрелкой 87"/>
          <p:cNvCxnSpPr/>
          <p:nvPr/>
        </p:nvCxnSpPr>
        <p:spPr bwMode="auto">
          <a:xfrm>
            <a:off x="2590800" y="3915024"/>
            <a:ext cx="0" cy="4412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arrow"/>
          </a:ln>
          <a:effectLst/>
        </p:spPr>
      </p:cxnSp>
      <p:sp>
        <p:nvSpPr>
          <p:cNvPr id="91" name="Скругленная прямоугольная выноска 90"/>
          <p:cNvSpPr/>
          <p:nvPr/>
        </p:nvSpPr>
        <p:spPr bwMode="auto">
          <a:xfrm>
            <a:off x="2039858" y="4653338"/>
            <a:ext cx="933691" cy="479233"/>
          </a:xfrm>
          <a:prstGeom prst="wedgeRoundRectCallout">
            <a:avLst>
              <a:gd name="adj1" fmla="val 8465"/>
              <a:gd name="adj2" fmla="val -109606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STA2b sets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NAV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85666" y="4014271"/>
            <a:ext cx="771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STA2b’s </a:t>
            </a:r>
          </a:p>
          <a:p>
            <a:pPr algn="r"/>
            <a:r>
              <a:rPr lang="en-US" dirty="0" smtClean="0"/>
              <a:t>TX range</a:t>
            </a:r>
            <a:endParaRPr lang="ru-RU" dirty="0"/>
          </a:p>
        </p:txBody>
      </p:sp>
      <p:cxnSp>
        <p:nvCxnSpPr>
          <p:cNvPr id="51" name="Прямая соединительная линия 50"/>
          <p:cNvCxnSpPr/>
          <p:nvPr/>
        </p:nvCxnSpPr>
        <p:spPr bwMode="auto">
          <a:xfrm>
            <a:off x="2116765" y="4348661"/>
            <a:ext cx="5562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1077022" y="4187001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/>
                </a:solidFill>
              </a:rPr>
              <a:t>STA2b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74" name="Прямоугольник 73"/>
          <p:cNvSpPr/>
          <p:nvPr/>
        </p:nvSpPr>
        <p:spPr bwMode="auto">
          <a:xfrm>
            <a:off x="5273530" y="3634651"/>
            <a:ext cx="762000" cy="269294"/>
          </a:xfrm>
          <a:prstGeom prst="rect">
            <a:avLst/>
          </a:prstGeom>
          <a:solidFill>
            <a:srgbClr val="C00000">
              <a:alpha val="4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CF-end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5" name="Прямая со стрелкой 74"/>
          <p:cNvCxnSpPr>
            <a:stCxn id="74" idx="0"/>
          </p:cNvCxnSpPr>
          <p:nvPr/>
        </p:nvCxnSpPr>
        <p:spPr bwMode="auto">
          <a:xfrm flipV="1">
            <a:off x="5654530" y="3329853"/>
            <a:ext cx="0" cy="3047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8" name="Прямоугольник 77"/>
          <p:cNvSpPr/>
          <p:nvPr/>
        </p:nvSpPr>
        <p:spPr bwMode="auto">
          <a:xfrm>
            <a:off x="2350766" y="3634651"/>
            <a:ext cx="533400" cy="269294"/>
          </a:xfrm>
          <a:prstGeom prst="rect">
            <a:avLst/>
          </a:prstGeom>
          <a:solidFill>
            <a:srgbClr val="C00000">
              <a:alpha val="4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RTS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4" name="Прямоугольник 93"/>
          <p:cNvSpPr/>
          <p:nvPr/>
        </p:nvSpPr>
        <p:spPr bwMode="auto">
          <a:xfrm>
            <a:off x="3036566" y="3321412"/>
            <a:ext cx="533400" cy="269294"/>
          </a:xfrm>
          <a:prstGeom prst="rect">
            <a:avLst/>
          </a:prstGeom>
          <a:solidFill>
            <a:srgbClr val="C00000">
              <a:alpha val="4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TS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5" name="Прямая со стрелкой 94"/>
          <p:cNvCxnSpPr>
            <a:stCxn id="94" idx="2"/>
          </p:cNvCxnSpPr>
          <p:nvPr/>
        </p:nvCxnSpPr>
        <p:spPr bwMode="auto">
          <a:xfrm>
            <a:off x="3303266" y="3590706"/>
            <a:ext cx="0" cy="3132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6" name="Прямоугольник 95"/>
          <p:cNvSpPr/>
          <p:nvPr/>
        </p:nvSpPr>
        <p:spPr bwMode="auto">
          <a:xfrm>
            <a:off x="3646166" y="3632885"/>
            <a:ext cx="717550" cy="269294"/>
          </a:xfrm>
          <a:prstGeom prst="rect">
            <a:avLst/>
          </a:prstGeom>
          <a:solidFill>
            <a:srgbClr val="C00000">
              <a:alpha val="4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Frame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7" name="Прямоугольник 96"/>
          <p:cNvSpPr/>
          <p:nvPr/>
        </p:nvSpPr>
        <p:spPr bwMode="auto">
          <a:xfrm>
            <a:off x="4484366" y="3329853"/>
            <a:ext cx="609600" cy="269294"/>
          </a:xfrm>
          <a:prstGeom prst="rect">
            <a:avLst/>
          </a:prstGeom>
          <a:solidFill>
            <a:srgbClr val="C00000">
              <a:alpha val="4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ACK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8" name="Прямая со стрелкой 97"/>
          <p:cNvCxnSpPr>
            <a:stCxn id="97" idx="2"/>
          </p:cNvCxnSpPr>
          <p:nvPr/>
        </p:nvCxnSpPr>
        <p:spPr bwMode="auto">
          <a:xfrm>
            <a:off x="4789166" y="3599147"/>
            <a:ext cx="0" cy="3106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9" name="Прямая со стрелкой 98"/>
          <p:cNvCxnSpPr/>
          <p:nvPr/>
        </p:nvCxnSpPr>
        <p:spPr bwMode="auto">
          <a:xfrm flipV="1">
            <a:off x="4038600" y="3324124"/>
            <a:ext cx="0" cy="3047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0" name="Прямая со стрелкой 99"/>
          <p:cNvCxnSpPr/>
          <p:nvPr/>
        </p:nvCxnSpPr>
        <p:spPr bwMode="auto">
          <a:xfrm flipV="1">
            <a:off x="2590800" y="3324124"/>
            <a:ext cx="0" cy="3047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3" name="Прямоугольник 102"/>
          <p:cNvSpPr/>
          <p:nvPr/>
        </p:nvSpPr>
        <p:spPr bwMode="auto">
          <a:xfrm>
            <a:off x="3639527" y="5085066"/>
            <a:ext cx="533400" cy="269294"/>
          </a:xfrm>
          <a:prstGeom prst="rect">
            <a:avLst/>
          </a:prstGeom>
          <a:solidFill>
            <a:schemeClr val="bg1">
              <a:lumMod val="75000"/>
              <a:alpha val="48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RTS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4" name="Прямоугольник 103"/>
          <p:cNvSpPr/>
          <p:nvPr/>
        </p:nvSpPr>
        <p:spPr bwMode="auto">
          <a:xfrm>
            <a:off x="4381501" y="4788542"/>
            <a:ext cx="533400" cy="269294"/>
          </a:xfrm>
          <a:prstGeom prst="rect">
            <a:avLst/>
          </a:prstGeom>
          <a:solidFill>
            <a:schemeClr val="bg1">
              <a:lumMod val="75000"/>
              <a:alpha val="48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TS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5" name="Прямая со стрелкой 104"/>
          <p:cNvCxnSpPr>
            <a:stCxn id="104" idx="2"/>
          </p:cNvCxnSpPr>
          <p:nvPr/>
        </p:nvCxnSpPr>
        <p:spPr bwMode="auto">
          <a:xfrm flipH="1">
            <a:off x="4648200" y="5057836"/>
            <a:ext cx="1" cy="2865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6" name="Прямоугольник 105"/>
          <p:cNvSpPr/>
          <p:nvPr/>
        </p:nvSpPr>
        <p:spPr bwMode="auto">
          <a:xfrm>
            <a:off x="5073979" y="5090022"/>
            <a:ext cx="2317421" cy="267785"/>
          </a:xfrm>
          <a:prstGeom prst="rect">
            <a:avLst/>
          </a:prstGeom>
          <a:solidFill>
            <a:schemeClr val="bg1">
              <a:lumMod val="75000"/>
              <a:alpha val="48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Frame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9" name="Прямая со стрелкой 108"/>
          <p:cNvCxnSpPr>
            <a:stCxn id="106" idx="0"/>
          </p:cNvCxnSpPr>
          <p:nvPr/>
        </p:nvCxnSpPr>
        <p:spPr bwMode="auto">
          <a:xfrm flipH="1" flipV="1">
            <a:off x="6232689" y="4809881"/>
            <a:ext cx="1" cy="2801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0" name="Прямая со стрелкой 109"/>
          <p:cNvCxnSpPr/>
          <p:nvPr/>
        </p:nvCxnSpPr>
        <p:spPr bwMode="auto">
          <a:xfrm flipV="1">
            <a:off x="3906227" y="4786379"/>
            <a:ext cx="0" cy="3047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3" name="Прямая со стрелкой 112"/>
          <p:cNvCxnSpPr/>
          <p:nvPr/>
        </p:nvCxnSpPr>
        <p:spPr bwMode="auto">
          <a:xfrm flipV="1">
            <a:off x="4648200" y="4356278"/>
            <a:ext cx="0" cy="4407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5" name="TextBox 114"/>
          <p:cNvSpPr txBox="1"/>
          <p:nvPr/>
        </p:nvSpPr>
        <p:spPr>
          <a:xfrm>
            <a:off x="432841" y="3732085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BSS1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431545" y="486045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/>
                </a:solidFill>
              </a:rPr>
              <a:t>BSS2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80" name="Скругленная прямоугольная выноска 79"/>
          <p:cNvSpPr/>
          <p:nvPr/>
        </p:nvSpPr>
        <p:spPr bwMode="auto">
          <a:xfrm>
            <a:off x="6205821" y="3928818"/>
            <a:ext cx="1473544" cy="461548"/>
          </a:xfrm>
          <a:prstGeom prst="wedgeRoundRectCallout">
            <a:avLst>
              <a:gd name="adj1" fmla="val -87776"/>
              <a:gd name="adj2" fmla="val 37757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STA2b does not reset NAV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73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Пятно 1 42"/>
          <p:cNvSpPr/>
          <p:nvPr/>
        </p:nvSpPr>
        <p:spPr>
          <a:xfrm>
            <a:off x="5981700" y="4489516"/>
            <a:ext cx="1447800" cy="452872"/>
          </a:xfrm>
          <a:prstGeom prst="irregularSeal1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Collision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Problem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1" y="1273943"/>
            <a:ext cx="7772400" cy="2002657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/>
              <a:t>When a STA receives </a:t>
            </a:r>
            <a:r>
              <a:rPr lang="en-US" sz="2000" b="0" dirty="0">
                <a:solidFill>
                  <a:srgbClr val="FF0000"/>
                </a:solidFill>
              </a:rPr>
              <a:t>a CF-End from an OBSS STA, if the last NAV update was caused by an intra-BSS frame</a:t>
            </a:r>
            <a:r>
              <a:rPr lang="en-US" sz="2000" b="0" dirty="0"/>
              <a:t>, the STA should not reset its NAV. (MAC Motion 33, September 17, 2015, see [2]).</a:t>
            </a:r>
          </a:p>
          <a:p>
            <a:pPr marL="0" indent="0">
              <a:buNone/>
            </a:pPr>
            <a:endParaRPr lang="en-US" sz="1000" b="0" dirty="0" smtClean="0"/>
          </a:p>
          <a:p>
            <a:pPr marL="0" indent="0">
              <a:buNone/>
            </a:pPr>
            <a:r>
              <a:rPr lang="en-US" sz="2000" b="0" dirty="0" smtClean="0"/>
              <a:t>When </a:t>
            </a:r>
            <a:r>
              <a:rPr lang="en-US" sz="2000" b="0" dirty="0"/>
              <a:t>a STA receives </a:t>
            </a:r>
            <a:r>
              <a:rPr lang="en-US" sz="2000" b="0" dirty="0">
                <a:solidFill>
                  <a:srgbClr val="FF0000"/>
                </a:solidFill>
              </a:rPr>
              <a:t>a CF-End from an </a:t>
            </a:r>
            <a:r>
              <a:rPr lang="en-US" sz="2000" b="0" dirty="0" smtClean="0">
                <a:solidFill>
                  <a:srgbClr val="FF0000"/>
                </a:solidFill>
              </a:rPr>
              <a:t>intra-BSS STA</a:t>
            </a:r>
            <a:r>
              <a:rPr lang="en-US" sz="2000" b="0" dirty="0">
                <a:solidFill>
                  <a:srgbClr val="FF0000"/>
                </a:solidFill>
              </a:rPr>
              <a:t>, if the last NAV update was caused by an </a:t>
            </a:r>
            <a:r>
              <a:rPr lang="en-US" sz="2000" b="0" dirty="0" smtClean="0">
                <a:solidFill>
                  <a:srgbClr val="FF0000"/>
                </a:solidFill>
              </a:rPr>
              <a:t>OBSS </a:t>
            </a:r>
            <a:r>
              <a:rPr lang="en-US" sz="2000" b="0" dirty="0">
                <a:solidFill>
                  <a:srgbClr val="FF0000"/>
                </a:solidFill>
              </a:rPr>
              <a:t>frame</a:t>
            </a:r>
            <a:r>
              <a:rPr lang="en-US" sz="2000" b="0" dirty="0"/>
              <a:t>, </a:t>
            </a:r>
            <a:r>
              <a:rPr lang="en-US" sz="2000" b="0" dirty="0" smtClean="0"/>
              <a:t>there is a problem</a:t>
            </a:r>
            <a:endParaRPr lang="en-US" sz="2000" b="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50" name="Овал 49"/>
          <p:cNvSpPr/>
          <p:nvPr/>
        </p:nvSpPr>
        <p:spPr bwMode="auto">
          <a:xfrm rot="5400000">
            <a:off x="958287" y="3711037"/>
            <a:ext cx="1128878" cy="118807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32841" y="3732085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BSS1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31545" y="486045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/>
                </a:solidFill>
              </a:rPr>
              <a:t>BSS2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066800" y="3732085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AP1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077022" y="4582909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/>
                </a:solidFill>
              </a:rPr>
              <a:t>AP2</a:t>
            </a:r>
            <a:endParaRPr lang="ru-RU" dirty="0">
              <a:solidFill>
                <a:schemeClr val="tx2"/>
              </a:solidFill>
            </a:endParaRPr>
          </a:p>
        </p:txBody>
      </p:sp>
      <p:cxnSp>
        <p:nvCxnSpPr>
          <p:cNvPr id="58" name="Прямая соединительная линия 57"/>
          <p:cNvCxnSpPr/>
          <p:nvPr/>
        </p:nvCxnSpPr>
        <p:spPr bwMode="auto">
          <a:xfrm>
            <a:off x="2057400" y="3901579"/>
            <a:ext cx="5562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9" name="Прямая соединительная линия 58"/>
          <p:cNvCxnSpPr/>
          <p:nvPr/>
        </p:nvCxnSpPr>
        <p:spPr bwMode="auto">
          <a:xfrm>
            <a:off x="2204965" y="4786379"/>
            <a:ext cx="5486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Прямая со стрелкой 66"/>
          <p:cNvCxnSpPr/>
          <p:nvPr/>
        </p:nvCxnSpPr>
        <p:spPr bwMode="auto">
          <a:xfrm flipH="1">
            <a:off x="5639253" y="3912671"/>
            <a:ext cx="5951" cy="4335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arrow"/>
          </a:ln>
          <a:effectLst/>
        </p:spPr>
      </p:cxnSp>
      <p:cxnSp>
        <p:nvCxnSpPr>
          <p:cNvPr id="68" name="Прямая соединительная линия 67"/>
          <p:cNvCxnSpPr/>
          <p:nvPr/>
        </p:nvCxnSpPr>
        <p:spPr bwMode="auto">
          <a:xfrm>
            <a:off x="2057400" y="3319046"/>
            <a:ext cx="5562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1113117" y="3152576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STA1a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077022" y="518324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/>
                </a:solidFill>
              </a:rPr>
              <a:t>STA2a</a:t>
            </a:r>
            <a:endParaRPr lang="ru-RU" dirty="0">
              <a:solidFill>
                <a:schemeClr val="tx2"/>
              </a:solidFill>
            </a:endParaRPr>
          </a:p>
        </p:txBody>
      </p:sp>
      <p:cxnSp>
        <p:nvCxnSpPr>
          <p:cNvPr id="73" name="Прямая соединительная линия 72"/>
          <p:cNvCxnSpPr/>
          <p:nvPr/>
        </p:nvCxnSpPr>
        <p:spPr bwMode="auto">
          <a:xfrm>
            <a:off x="2128765" y="5359569"/>
            <a:ext cx="5562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9" name="Скругленная прямоугольная выноска 78"/>
          <p:cNvSpPr/>
          <p:nvPr/>
        </p:nvSpPr>
        <p:spPr bwMode="auto">
          <a:xfrm>
            <a:off x="3163732" y="4390366"/>
            <a:ext cx="1374510" cy="311698"/>
          </a:xfrm>
          <a:prstGeom prst="wedgeRoundRectCallout">
            <a:avLst>
              <a:gd name="adj1" fmla="val 57586"/>
              <a:gd name="adj2" fmla="val -57519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STA1b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sets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NAV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8" name="Прямая со стрелкой 87"/>
          <p:cNvCxnSpPr/>
          <p:nvPr/>
        </p:nvCxnSpPr>
        <p:spPr bwMode="auto">
          <a:xfrm>
            <a:off x="2590800" y="3915024"/>
            <a:ext cx="0" cy="4412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arrow"/>
          </a:ln>
          <a:effectLst/>
        </p:spPr>
      </p:cxnSp>
      <p:sp>
        <p:nvSpPr>
          <p:cNvPr id="91" name="Скругленная прямоугольная выноска 90"/>
          <p:cNvSpPr/>
          <p:nvPr/>
        </p:nvSpPr>
        <p:spPr bwMode="auto">
          <a:xfrm>
            <a:off x="2039858" y="4653338"/>
            <a:ext cx="933691" cy="479233"/>
          </a:xfrm>
          <a:prstGeom prst="wedgeRoundRectCallout">
            <a:avLst>
              <a:gd name="adj1" fmla="val 8465"/>
              <a:gd name="adj2" fmla="val -109606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STA1b sets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NAV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85666" y="4014271"/>
            <a:ext cx="771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STA1b’s </a:t>
            </a:r>
          </a:p>
          <a:p>
            <a:pPr algn="ctr"/>
            <a:r>
              <a:rPr lang="en-US" dirty="0" smtClean="0"/>
              <a:t>TX range</a:t>
            </a:r>
            <a:endParaRPr lang="ru-RU" dirty="0"/>
          </a:p>
        </p:txBody>
      </p:sp>
      <p:cxnSp>
        <p:nvCxnSpPr>
          <p:cNvPr id="51" name="Прямая соединительная линия 50"/>
          <p:cNvCxnSpPr/>
          <p:nvPr/>
        </p:nvCxnSpPr>
        <p:spPr bwMode="auto">
          <a:xfrm>
            <a:off x="2116765" y="4348661"/>
            <a:ext cx="5562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1077022" y="4187001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C00000"/>
                </a:solidFill>
              </a:rPr>
              <a:t>STA1b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74" name="Прямоугольник 73"/>
          <p:cNvSpPr/>
          <p:nvPr/>
        </p:nvSpPr>
        <p:spPr bwMode="auto">
          <a:xfrm>
            <a:off x="5273530" y="3627031"/>
            <a:ext cx="762000" cy="269294"/>
          </a:xfrm>
          <a:prstGeom prst="rect">
            <a:avLst/>
          </a:prstGeom>
          <a:solidFill>
            <a:srgbClr val="C00000">
              <a:alpha val="4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CF-end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5" name="Прямая со стрелкой 74"/>
          <p:cNvCxnSpPr>
            <a:stCxn id="74" idx="0"/>
          </p:cNvCxnSpPr>
          <p:nvPr/>
        </p:nvCxnSpPr>
        <p:spPr bwMode="auto">
          <a:xfrm flipV="1">
            <a:off x="5654530" y="3322233"/>
            <a:ext cx="0" cy="3047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8" name="Прямоугольник 77"/>
          <p:cNvSpPr/>
          <p:nvPr/>
        </p:nvSpPr>
        <p:spPr bwMode="auto">
          <a:xfrm>
            <a:off x="2350766" y="3627031"/>
            <a:ext cx="533400" cy="269294"/>
          </a:xfrm>
          <a:prstGeom prst="rect">
            <a:avLst/>
          </a:prstGeom>
          <a:solidFill>
            <a:srgbClr val="C00000">
              <a:alpha val="4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RTS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4" name="Прямоугольник 93"/>
          <p:cNvSpPr/>
          <p:nvPr/>
        </p:nvSpPr>
        <p:spPr bwMode="auto">
          <a:xfrm>
            <a:off x="3036566" y="3313792"/>
            <a:ext cx="533400" cy="269294"/>
          </a:xfrm>
          <a:prstGeom prst="rect">
            <a:avLst/>
          </a:prstGeom>
          <a:solidFill>
            <a:srgbClr val="C00000">
              <a:alpha val="4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TS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5" name="Прямая со стрелкой 94"/>
          <p:cNvCxnSpPr>
            <a:stCxn id="94" idx="2"/>
          </p:cNvCxnSpPr>
          <p:nvPr/>
        </p:nvCxnSpPr>
        <p:spPr bwMode="auto">
          <a:xfrm>
            <a:off x="3303266" y="3583086"/>
            <a:ext cx="0" cy="3132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6" name="Прямоугольник 95"/>
          <p:cNvSpPr/>
          <p:nvPr/>
        </p:nvSpPr>
        <p:spPr bwMode="auto">
          <a:xfrm>
            <a:off x="3646166" y="3632885"/>
            <a:ext cx="717550" cy="269294"/>
          </a:xfrm>
          <a:prstGeom prst="rect">
            <a:avLst/>
          </a:prstGeom>
          <a:solidFill>
            <a:srgbClr val="C00000">
              <a:alpha val="4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Frame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7" name="Прямоугольник 96"/>
          <p:cNvSpPr/>
          <p:nvPr/>
        </p:nvSpPr>
        <p:spPr bwMode="auto">
          <a:xfrm>
            <a:off x="4484366" y="3322233"/>
            <a:ext cx="609600" cy="269294"/>
          </a:xfrm>
          <a:prstGeom prst="rect">
            <a:avLst/>
          </a:prstGeom>
          <a:solidFill>
            <a:srgbClr val="C00000">
              <a:alpha val="4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ACK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8" name="Прямая со стрелкой 97"/>
          <p:cNvCxnSpPr>
            <a:stCxn id="97" idx="2"/>
          </p:cNvCxnSpPr>
          <p:nvPr/>
        </p:nvCxnSpPr>
        <p:spPr bwMode="auto">
          <a:xfrm>
            <a:off x="4789166" y="3591527"/>
            <a:ext cx="0" cy="3106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9" name="Прямая со стрелкой 98"/>
          <p:cNvCxnSpPr/>
          <p:nvPr/>
        </p:nvCxnSpPr>
        <p:spPr bwMode="auto">
          <a:xfrm flipV="1">
            <a:off x="4038600" y="3324124"/>
            <a:ext cx="0" cy="3047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0" name="Прямая со стрелкой 99"/>
          <p:cNvCxnSpPr/>
          <p:nvPr/>
        </p:nvCxnSpPr>
        <p:spPr bwMode="auto">
          <a:xfrm flipV="1">
            <a:off x="2590800" y="3324124"/>
            <a:ext cx="0" cy="3047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3" name="Прямоугольник 102"/>
          <p:cNvSpPr/>
          <p:nvPr/>
        </p:nvSpPr>
        <p:spPr bwMode="auto">
          <a:xfrm>
            <a:off x="3639527" y="5092686"/>
            <a:ext cx="533400" cy="269294"/>
          </a:xfrm>
          <a:prstGeom prst="rect">
            <a:avLst/>
          </a:prstGeom>
          <a:solidFill>
            <a:schemeClr val="bg1">
              <a:lumMod val="75000"/>
              <a:alpha val="48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RTS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4" name="Прямоугольник 103"/>
          <p:cNvSpPr/>
          <p:nvPr/>
        </p:nvSpPr>
        <p:spPr bwMode="auto">
          <a:xfrm>
            <a:off x="4381501" y="4782828"/>
            <a:ext cx="533400" cy="269294"/>
          </a:xfrm>
          <a:prstGeom prst="rect">
            <a:avLst/>
          </a:prstGeom>
          <a:solidFill>
            <a:schemeClr val="bg1">
              <a:lumMod val="75000"/>
              <a:alpha val="48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TS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5" name="Прямая со стрелкой 104"/>
          <p:cNvCxnSpPr>
            <a:stCxn id="104" idx="2"/>
          </p:cNvCxnSpPr>
          <p:nvPr/>
        </p:nvCxnSpPr>
        <p:spPr bwMode="auto">
          <a:xfrm flipH="1">
            <a:off x="4648200" y="5052122"/>
            <a:ext cx="1" cy="2922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6" name="Прямоугольник 105"/>
          <p:cNvSpPr/>
          <p:nvPr/>
        </p:nvSpPr>
        <p:spPr bwMode="auto">
          <a:xfrm>
            <a:off x="5073979" y="5088967"/>
            <a:ext cx="2317421" cy="267785"/>
          </a:xfrm>
          <a:prstGeom prst="rect">
            <a:avLst/>
          </a:prstGeom>
          <a:solidFill>
            <a:schemeClr val="bg1">
              <a:lumMod val="75000"/>
              <a:alpha val="48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Frame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9" name="Прямая со стрелкой 108"/>
          <p:cNvCxnSpPr>
            <a:stCxn id="106" idx="0"/>
          </p:cNvCxnSpPr>
          <p:nvPr/>
        </p:nvCxnSpPr>
        <p:spPr bwMode="auto">
          <a:xfrm flipH="1" flipV="1">
            <a:off x="6232689" y="4808826"/>
            <a:ext cx="1" cy="2801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0" name="Прямая со стрелкой 109"/>
          <p:cNvCxnSpPr/>
          <p:nvPr/>
        </p:nvCxnSpPr>
        <p:spPr bwMode="auto">
          <a:xfrm flipV="1">
            <a:off x="3906227" y="4786379"/>
            <a:ext cx="0" cy="3047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3" name="Прямая со стрелкой 112"/>
          <p:cNvCxnSpPr/>
          <p:nvPr/>
        </p:nvCxnSpPr>
        <p:spPr bwMode="auto">
          <a:xfrm flipV="1">
            <a:off x="4648200" y="4356278"/>
            <a:ext cx="0" cy="4407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2" name="Прямоугольник 41"/>
          <p:cNvSpPr/>
          <p:nvPr/>
        </p:nvSpPr>
        <p:spPr bwMode="auto">
          <a:xfrm>
            <a:off x="6250615" y="4070142"/>
            <a:ext cx="838200" cy="269945"/>
          </a:xfrm>
          <a:prstGeom prst="rect">
            <a:avLst/>
          </a:prstGeom>
          <a:solidFill>
            <a:srgbClr val="C00000">
              <a:alpha val="4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RTS</a:t>
            </a:r>
            <a:endParaRPr lang="ru-RU" sz="1400" dirty="0"/>
          </a:p>
        </p:txBody>
      </p:sp>
      <p:cxnSp>
        <p:nvCxnSpPr>
          <p:cNvPr id="44" name="Прямая со стрелкой 43"/>
          <p:cNvCxnSpPr/>
          <p:nvPr/>
        </p:nvCxnSpPr>
        <p:spPr bwMode="auto">
          <a:xfrm>
            <a:off x="6658960" y="4317905"/>
            <a:ext cx="10755" cy="4836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arrow"/>
          </a:ln>
          <a:effectLst/>
        </p:spPr>
      </p:cxnSp>
      <p:cxnSp>
        <p:nvCxnSpPr>
          <p:cNvPr id="46" name="Прямая со стрелкой 45"/>
          <p:cNvCxnSpPr/>
          <p:nvPr/>
        </p:nvCxnSpPr>
        <p:spPr bwMode="auto">
          <a:xfrm flipH="1" flipV="1">
            <a:off x="6669715" y="3901579"/>
            <a:ext cx="3030" cy="1353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8" name="Скругленная прямоугольная выноска 47"/>
          <p:cNvSpPr/>
          <p:nvPr/>
        </p:nvSpPr>
        <p:spPr bwMode="auto">
          <a:xfrm>
            <a:off x="6217821" y="3343727"/>
            <a:ext cx="1473544" cy="357440"/>
          </a:xfrm>
          <a:prstGeom prst="wedgeRoundRectCallout">
            <a:avLst>
              <a:gd name="adj1" fmla="val -86397"/>
              <a:gd name="adj2" fmla="val 210008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STA1b reset NAV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60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M</a:t>
            </a:r>
            <a:r>
              <a:rPr lang="en-US" dirty="0" smtClean="0"/>
              <a:t>ore </a:t>
            </a:r>
            <a:r>
              <a:rPr lang="en-US" dirty="0"/>
              <a:t>C</a:t>
            </a:r>
            <a:r>
              <a:rPr lang="en-US" dirty="0" smtClean="0"/>
              <a:t>omplex Problem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0100" y="1219200"/>
            <a:ext cx="7924800" cy="4114800"/>
          </a:xfrm>
        </p:spPr>
        <p:txBody>
          <a:bodyPr/>
          <a:lstStyle/>
          <a:p>
            <a:pPr marL="0" indent="0">
              <a:buNone/>
            </a:pPr>
            <a:endParaRPr lang="en-US" sz="2000" b="0" dirty="0" smtClean="0"/>
          </a:p>
          <a:p>
            <a:pPr marL="0" indent="0">
              <a:buNone/>
            </a:pPr>
            <a:r>
              <a:rPr lang="en-US" sz="2000" b="0" dirty="0" smtClean="0"/>
              <a:t>When </a:t>
            </a:r>
            <a:r>
              <a:rPr lang="en-US" sz="2000" b="0" dirty="0"/>
              <a:t>a STA receives </a:t>
            </a:r>
            <a:r>
              <a:rPr lang="en-US" sz="2000" b="0" dirty="0">
                <a:solidFill>
                  <a:srgbClr val="FF0000"/>
                </a:solidFill>
              </a:rPr>
              <a:t>a CF-End from an OBSS STA, if the last NAV update was caused by another OBSS </a:t>
            </a:r>
            <a:r>
              <a:rPr lang="en-US" sz="2000" b="0" dirty="0" smtClean="0">
                <a:solidFill>
                  <a:srgbClr val="FF0000"/>
                </a:solidFill>
              </a:rPr>
              <a:t>frame, ...</a:t>
            </a:r>
            <a:endParaRPr lang="en-US" sz="2000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grpSp>
        <p:nvGrpSpPr>
          <p:cNvPr id="12" name="Группа 11"/>
          <p:cNvGrpSpPr/>
          <p:nvPr/>
        </p:nvGrpSpPr>
        <p:grpSpPr>
          <a:xfrm>
            <a:off x="152400" y="2466667"/>
            <a:ext cx="8382000" cy="3344108"/>
            <a:chOff x="152400" y="3056692"/>
            <a:chExt cx="8382000" cy="3344108"/>
          </a:xfrm>
        </p:grpSpPr>
        <p:sp>
          <p:nvSpPr>
            <p:cNvPr id="7" name="Овал 6"/>
            <p:cNvSpPr/>
            <p:nvPr/>
          </p:nvSpPr>
          <p:spPr bwMode="auto">
            <a:xfrm rot="5400000">
              <a:off x="504825" y="3723751"/>
              <a:ext cx="1828800" cy="1809749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14350" y="3361492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BSS1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26145" y="4346503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2"/>
                  </a:solidFill>
                </a:rPr>
                <a:t>BSS2</a:t>
              </a:r>
              <a:endParaRPr lang="ru-RU" dirty="0">
                <a:solidFill>
                  <a:schemeClr val="tx2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2400" y="5605046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accent2"/>
                  </a:solidFill>
                </a:rPr>
                <a:t>BSS3</a:t>
              </a: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070295" y="3732302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AP1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084428" y="4583593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2"/>
                  </a:solidFill>
                </a:rPr>
                <a:t>AP2</a:t>
              </a:r>
              <a:endParaRPr lang="ru-RU" dirty="0">
                <a:solidFill>
                  <a:schemeClr val="tx2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11541" y="5190292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accent2"/>
                  </a:solidFill>
                </a:rPr>
                <a:t>STA3</a:t>
              </a:r>
              <a:endParaRPr lang="ru-RU" dirty="0">
                <a:solidFill>
                  <a:schemeClr val="accent2"/>
                </a:solidFill>
              </a:endParaRPr>
            </a:p>
          </p:txBody>
        </p:sp>
        <p:cxnSp>
          <p:nvCxnSpPr>
            <p:cNvPr id="17" name="Прямая соединительная линия 16"/>
            <p:cNvCxnSpPr/>
            <p:nvPr/>
          </p:nvCxnSpPr>
          <p:spPr bwMode="auto">
            <a:xfrm>
              <a:off x="2057400" y="3901579"/>
              <a:ext cx="5562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Прямая соединительная линия 17"/>
            <p:cNvCxnSpPr/>
            <p:nvPr/>
          </p:nvCxnSpPr>
          <p:spPr bwMode="auto">
            <a:xfrm>
              <a:off x="2133600" y="4808191"/>
              <a:ext cx="5486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9" name="Прямая соединительная линия 18"/>
            <p:cNvCxnSpPr/>
            <p:nvPr/>
          </p:nvCxnSpPr>
          <p:spPr bwMode="auto">
            <a:xfrm>
              <a:off x="2133600" y="5359569"/>
              <a:ext cx="5486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0" name="Прямая соединительная линия 19"/>
            <p:cNvCxnSpPr/>
            <p:nvPr/>
          </p:nvCxnSpPr>
          <p:spPr bwMode="auto">
            <a:xfrm>
              <a:off x="2133600" y="6214646"/>
              <a:ext cx="5486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990600" y="6062246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accent2"/>
                  </a:solidFill>
                </a:rPr>
                <a:t>AP3</a:t>
              </a:r>
              <a:endParaRPr lang="ru-RU" dirty="0">
                <a:solidFill>
                  <a:schemeClr val="accent2"/>
                </a:solidFill>
              </a:endParaRPr>
            </a:p>
          </p:txBody>
        </p:sp>
        <p:cxnSp>
          <p:nvCxnSpPr>
            <p:cNvPr id="24" name="Прямая со стрелкой 23"/>
            <p:cNvCxnSpPr/>
            <p:nvPr/>
          </p:nvCxnSpPr>
          <p:spPr bwMode="auto">
            <a:xfrm>
              <a:off x="4533900" y="5629515"/>
              <a:ext cx="0" cy="59217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6" name="Прямая со стрелкой 25"/>
            <p:cNvCxnSpPr/>
            <p:nvPr/>
          </p:nvCxnSpPr>
          <p:spPr bwMode="auto">
            <a:xfrm flipV="1">
              <a:off x="4533900" y="4535001"/>
              <a:ext cx="0" cy="82456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arrow"/>
            </a:ln>
            <a:effectLst/>
          </p:spPr>
        </p:cxnSp>
        <p:cxnSp>
          <p:nvCxnSpPr>
            <p:cNvPr id="28" name="Прямая со стрелкой 27"/>
            <p:cNvCxnSpPr/>
            <p:nvPr/>
          </p:nvCxnSpPr>
          <p:spPr bwMode="auto">
            <a:xfrm flipV="1">
              <a:off x="6127750" y="5359569"/>
              <a:ext cx="0" cy="58403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1" name="Прямоугольник 30"/>
            <p:cNvSpPr/>
            <p:nvPr/>
          </p:nvSpPr>
          <p:spPr bwMode="auto">
            <a:xfrm>
              <a:off x="5273530" y="3632285"/>
              <a:ext cx="762000" cy="269294"/>
            </a:xfrm>
            <a:prstGeom prst="rect">
              <a:avLst/>
            </a:prstGeom>
            <a:solidFill>
              <a:srgbClr val="C00000">
                <a:alpha val="48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CF-end</a:t>
              </a: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4" name="Прямая со стрелкой 33"/>
            <p:cNvCxnSpPr>
              <a:stCxn id="31" idx="2"/>
            </p:cNvCxnSpPr>
            <p:nvPr/>
          </p:nvCxnSpPr>
          <p:spPr bwMode="auto">
            <a:xfrm>
              <a:off x="5654530" y="3901579"/>
              <a:ext cx="0" cy="89902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arrow"/>
            </a:ln>
            <a:effectLst/>
          </p:spPr>
        </p:cxnSp>
        <p:cxnSp>
          <p:nvCxnSpPr>
            <p:cNvPr id="37" name="Прямая соединительная линия 36"/>
            <p:cNvCxnSpPr/>
            <p:nvPr/>
          </p:nvCxnSpPr>
          <p:spPr bwMode="auto">
            <a:xfrm>
              <a:off x="2057400" y="3319046"/>
              <a:ext cx="5562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8" name="TextBox 37"/>
            <p:cNvSpPr txBox="1"/>
            <p:nvPr/>
          </p:nvSpPr>
          <p:spPr>
            <a:xfrm>
              <a:off x="1066800" y="3056692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STA1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cxnSp>
          <p:nvCxnSpPr>
            <p:cNvPr id="40" name="Прямая со стрелкой 39"/>
            <p:cNvCxnSpPr>
              <a:stCxn id="31" idx="0"/>
            </p:cNvCxnSpPr>
            <p:nvPr/>
          </p:nvCxnSpPr>
          <p:spPr bwMode="auto">
            <a:xfrm flipV="1">
              <a:off x="5654530" y="3327487"/>
              <a:ext cx="0" cy="30479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3" name="Прямоугольник 42"/>
            <p:cNvSpPr/>
            <p:nvPr/>
          </p:nvSpPr>
          <p:spPr bwMode="auto">
            <a:xfrm>
              <a:off x="6317671" y="4538246"/>
              <a:ext cx="739629" cy="262355"/>
            </a:xfrm>
            <a:prstGeom prst="rect">
              <a:avLst/>
            </a:prstGeom>
            <a:solidFill>
              <a:schemeClr val="tx1">
                <a:alpha val="3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Frame</a:t>
              </a: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066802" y="4070856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2"/>
                  </a:solidFill>
                </a:rPr>
                <a:t>STA2</a:t>
              </a:r>
              <a:endParaRPr lang="ru-RU" dirty="0">
                <a:solidFill>
                  <a:schemeClr val="tx2"/>
                </a:solidFill>
              </a:endParaRPr>
            </a:p>
          </p:txBody>
        </p:sp>
        <p:cxnSp>
          <p:nvCxnSpPr>
            <p:cNvPr id="45" name="Прямая соединительная линия 44"/>
            <p:cNvCxnSpPr/>
            <p:nvPr/>
          </p:nvCxnSpPr>
          <p:spPr bwMode="auto">
            <a:xfrm>
              <a:off x="2057400" y="4240133"/>
              <a:ext cx="5562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" name="Прямая со стрелкой 46"/>
            <p:cNvCxnSpPr/>
            <p:nvPr/>
          </p:nvCxnSpPr>
          <p:spPr bwMode="auto">
            <a:xfrm flipH="1">
              <a:off x="6683230" y="4838671"/>
              <a:ext cx="4194" cy="54263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arrow"/>
            </a:ln>
            <a:effectLst/>
          </p:spPr>
        </p:cxnSp>
        <p:cxnSp>
          <p:nvCxnSpPr>
            <p:cNvPr id="49" name="Прямая со стрелкой 48"/>
            <p:cNvCxnSpPr>
              <a:stCxn id="43" idx="0"/>
            </p:cNvCxnSpPr>
            <p:nvPr/>
          </p:nvCxnSpPr>
          <p:spPr bwMode="auto">
            <a:xfrm flipH="1" flipV="1">
              <a:off x="6683230" y="4221144"/>
              <a:ext cx="4256" cy="31710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9" name="Прямоугольник 68"/>
            <p:cNvSpPr/>
            <p:nvPr/>
          </p:nvSpPr>
          <p:spPr bwMode="auto">
            <a:xfrm>
              <a:off x="4953000" y="5944701"/>
              <a:ext cx="2438400" cy="269945"/>
            </a:xfrm>
            <a:prstGeom prst="rect">
              <a:avLst/>
            </a:prstGeom>
            <a:solidFill>
              <a:schemeClr val="accent2">
                <a:alpha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Frames</a:t>
              </a:r>
              <a:endParaRPr lang="ru-RU" sz="1400" dirty="0"/>
            </a:p>
          </p:txBody>
        </p:sp>
        <p:sp>
          <p:nvSpPr>
            <p:cNvPr id="70" name="Прямоугольник 69"/>
            <p:cNvSpPr/>
            <p:nvPr/>
          </p:nvSpPr>
          <p:spPr bwMode="auto">
            <a:xfrm>
              <a:off x="4267200" y="5359570"/>
              <a:ext cx="533400" cy="269945"/>
            </a:xfrm>
            <a:prstGeom prst="rect">
              <a:avLst/>
            </a:prstGeom>
            <a:solidFill>
              <a:schemeClr val="accent2">
                <a:alpha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sz="1400" dirty="0" smtClean="0"/>
                <a:t>CTS</a:t>
              </a:r>
              <a:endParaRPr lang="ru-RU" sz="1400" dirty="0"/>
            </a:p>
          </p:txBody>
        </p:sp>
        <p:sp>
          <p:nvSpPr>
            <p:cNvPr id="76" name="Пятно 1 75"/>
            <p:cNvSpPr/>
            <p:nvPr/>
          </p:nvSpPr>
          <p:spPr>
            <a:xfrm>
              <a:off x="5924550" y="5041670"/>
              <a:ext cx="1447800" cy="452872"/>
            </a:xfrm>
            <a:prstGeom prst="irregularSeal1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2"/>
                  </a:solidFill>
                </a:rPr>
                <a:t>Collision</a:t>
              </a:r>
              <a:endParaRPr lang="ru-RU" dirty="0">
                <a:solidFill>
                  <a:schemeClr val="tx2"/>
                </a:solidFill>
              </a:endParaRPr>
            </a:p>
          </p:txBody>
        </p:sp>
        <p:sp>
          <p:nvSpPr>
            <p:cNvPr id="108" name="Скругленная прямоугольная выноска 107"/>
            <p:cNvSpPr/>
            <p:nvPr/>
          </p:nvSpPr>
          <p:spPr bwMode="auto">
            <a:xfrm>
              <a:off x="3276600" y="4838671"/>
              <a:ext cx="1120140" cy="459337"/>
            </a:xfrm>
            <a:prstGeom prst="wedgeRoundRectCallout">
              <a:avLst>
                <a:gd name="adj1" fmla="val 59491"/>
                <a:gd name="adj2" fmla="val -91297"/>
                <a:gd name="adj3" fmla="val 16667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AP2 increases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NAV</a:t>
              </a: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9" name="Скругленная прямоугольная выноска 108"/>
            <p:cNvSpPr/>
            <p:nvPr/>
          </p:nvSpPr>
          <p:spPr bwMode="auto">
            <a:xfrm>
              <a:off x="4254500" y="4070856"/>
              <a:ext cx="1311130" cy="287840"/>
            </a:xfrm>
            <a:prstGeom prst="wedgeRoundRectCallout">
              <a:avLst>
                <a:gd name="adj1" fmla="val 51763"/>
                <a:gd name="adj2" fmla="val 190885"/>
                <a:gd name="adj3" fmla="val 16667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AP2 resets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NAV</a:t>
              </a: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Прямоугольник 38"/>
            <p:cNvSpPr/>
            <p:nvPr/>
          </p:nvSpPr>
          <p:spPr bwMode="auto">
            <a:xfrm>
              <a:off x="3657600" y="5944701"/>
              <a:ext cx="533400" cy="269945"/>
            </a:xfrm>
            <a:prstGeom prst="rect">
              <a:avLst/>
            </a:prstGeom>
            <a:solidFill>
              <a:schemeClr val="accent2">
                <a:alpha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sz="1400" dirty="0"/>
                <a:t>R</a:t>
              </a:r>
              <a:r>
                <a:rPr lang="en-US" sz="1400" dirty="0" smtClean="0"/>
                <a:t>TS</a:t>
              </a:r>
              <a:endParaRPr lang="ru-RU" sz="1400" dirty="0"/>
            </a:p>
          </p:txBody>
        </p:sp>
        <p:cxnSp>
          <p:nvCxnSpPr>
            <p:cNvPr id="41" name="Прямая со стрелкой 40"/>
            <p:cNvCxnSpPr/>
            <p:nvPr/>
          </p:nvCxnSpPr>
          <p:spPr bwMode="auto">
            <a:xfrm flipV="1">
              <a:off x="3924300" y="5359569"/>
              <a:ext cx="0" cy="58403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2" name="Скругленная прямоугольная выноска 41"/>
            <p:cNvSpPr/>
            <p:nvPr/>
          </p:nvSpPr>
          <p:spPr bwMode="auto">
            <a:xfrm>
              <a:off x="7315200" y="3933304"/>
              <a:ext cx="1219200" cy="287840"/>
            </a:xfrm>
            <a:prstGeom prst="wedgeRoundRectCallout">
              <a:avLst>
                <a:gd name="adj1" fmla="val -98520"/>
                <a:gd name="adj2" fmla="val 137939"/>
                <a:gd name="adj3" fmla="val 16667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AP2 </a:t>
              </a:r>
              <a:r>
                <a:rPr lang="en-US" dirty="0" smtClean="0"/>
                <a:t>transmits</a:t>
              </a: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Прямоугольник 73"/>
            <p:cNvSpPr/>
            <p:nvPr/>
          </p:nvSpPr>
          <p:spPr bwMode="auto">
            <a:xfrm>
              <a:off x="2057400" y="3632285"/>
              <a:ext cx="533400" cy="269294"/>
            </a:xfrm>
            <a:prstGeom prst="rect">
              <a:avLst/>
            </a:prstGeom>
            <a:solidFill>
              <a:srgbClr val="C00000">
                <a:alpha val="48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RTS</a:t>
              </a: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5" name="Прямая со стрелкой 74"/>
            <p:cNvCxnSpPr>
              <a:stCxn id="74" idx="0"/>
            </p:cNvCxnSpPr>
            <p:nvPr/>
          </p:nvCxnSpPr>
          <p:spPr bwMode="auto">
            <a:xfrm flipV="1">
              <a:off x="2324100" y="3319046"/>
              <a:ext cx="0" cy="31323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81" name="Прямоугольник 80"/>
            <p:cNvSpPr/>
            <p:nvPr/>
          </p:nvSpPr>
          <p:spPr bwMode="auto">
            <a:xfrm>
              <a:off x="2743200" y="3319046"/>
              <a:ext cx="533400" cy="269294"/>
            </a:xfrm>
            <a:prstGeom prst="rect">
              <a:avLst/>
            </a:prstGeom>
            <a:solidFill>
              <a:srgbClr val="C00000">
                <a:alpha val="48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/>
                <a:t>C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TS</a:t>
              </a: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82" name="Прямая со стрелкой 81"/>
            <p:cNvCxnSpPr>
              <a:stCxn id="81" idx="2"/>
            </p:cNvCxnSpPr>
            <p:nvPr/>
          </p:nvCxnSpPr>
          <p:spPr bwMode="auto">
            <a:xfrm>
              <a:off x="3009900" y="3588340"/>
              <a:ext cx="0" cy="31323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6" name="Прямая со стрелкой 85"/>
            <p:cNvCxnSpPr/>
            <p:nvPr/>
          </p:nvCxnSpPr>
          <p:spPr bwMode="auto">
            <a:xfrm>
              <a:off x="2324100" y="3907433"/>
              <a:ext cx="0" cy="89316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arrow"/>
            </a:ln>
            <a:effectLst/>
          </p:spPr>
        </p:cxnSp>
        <p:sp>
          <p:nvSpPr>
            <p:cNvPr id="90" name="Прямоугольник 89"/>
            <p:cNvSpPr/>
            <p:nvPr/>
          </p:nvSpPr>
          <p:spPr bwMode="auto">
            <a:xfrm>
              <a:off x="3352800" y="3638139"/>
              <a:ext cx="717550" cy="269294"/>
            </a:xfrm>
            <a:prstGeom prst="rect">
              <a:avLst/>
            </a:prstGeom>
            <a:solidFill>
              <a:srgbClr val="C00000">
                <a:alpha val="48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Frames</a:t>
              </a: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1" name="Прямая со стрелкой 90"/>
            <p:cNvCxnSpPr>
              <a:stCxn id="90" idx="0"/>
            </p:cNvCxnSpPr>
            <p:nvPr/>
          </p:nvCxnSpPr>
          <p:spPr bwMode="auto">
            <a:xfrm flipV="1">
              <a:off x="3711575" y="3308350"/>
              <a:ext cx="0" cy="32978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92" name="Скругленная прямоугольная выноска 91"/>
            <p:cNvSpPr/>
            <p:nvPr/>
          </p:nvSpPr>
          <p:spPr bwMode="auto">
            <a:xfrm>
              <a:off x="2689860" y="4265014"/>
              <a:ext cx="1120140" cy="288792"/>
            </a:xfrm>
            <a:prstGeom prst="wedgeRoundRectCallout">
              <a:avLst>
                <a:gd name="adj1" fmla="val -81666"/>
                <a:gd name="adj2" fmla="val 132526"/>
                <a:gd name="adj3" fmla="val 16667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AP2 sets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NAV</a:t>
              </a: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9" name="Прямоугольник 98"/>
            <p:cNvSpPr/>
            <p:nvPr/>
          </p:nvSpPr>
          <p:spPr bwMode="auto">
            <a:xfrm>
              <a:off x="4191000" y="3327487"/>
              <a:ext cx="609600" cy="269294"/>
            </a:xfrm>
            <a:prstGeom prst="rect">
              <a:avLst/>
            </a:prstGeom>
            <a:solidFill>
              <a:srgbClr val="C00000">
                <a:alpha val="48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ACK</a:t>
              </a: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00" name="Прямая со стрелкой 99"/>
            <p:cNvCxnSpPr>
              <a:stCxn id="99" idx="2"/>
            </p:cNvCxnSpPr>
            <p:nvPr/>
          </p:nvCxnSpPr>
          <p:spPr bwMode="auto">
            <a:xfrm>
              <a:off x="4495800" y="3596781"/>
              <a:ext cx="0" cy="31065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16" name="Прямоугольник 15"/>
          <p:cNvSpPr/>
          <p:nvPr/>
        </p:nvSpPr>
        <p:spPr>
          <a:xfrm>
            <a:off x="514350" y="6008512"/>
            <a:ext cx="82105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It is not sufficient to distinguish just between </a:t>
            </a:r>
            <a:r>
              <a:rPr lang="en-US" sz="2000" b="1" i="1" dirty="0"/>
              <a:t>Intra-BSS</a:t>
            </a:r>
            <a:r>
              <a:rPr lang="en-US" sz="2000" b="1" dirty="0"/>
              <a:t> and </a:t>
            </a:r>
            <a:r>
              <a:rPr lang="en-US" sz="2000" b="1" i="1" dirty="0" smtClean="0"/>
              <a:t>OBSS</a:t>
            </a:r>
            <a:r>
              <a:rPr lang="en-US" sz="2000" b="1" dirty="0" smtClean="0"/>
              <a:t> </a:t>
            </a:r>
            <a:r>
              <a:rPr lang="en-US" sz="2000" b="1" dirty="0"/>
              <a:t>frames.</a:t>
            </a:r>
            <a:endParaRPr lang="ru-RU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2342" y="4329614"/>
            <a:ext cx="771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AP2’s </a:t>
            </a:r>
          </a:p>
          <a:p>
            <a:r>
              <a:rPr lang="en-US" dirty="0" smtClean="0"/>
              <a:t>TX range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063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Solution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1" y="1219200"/>
            <a:ext cx="7772400" cy="172210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Problem: </a:t>
            </a:r>
            <a:r>
              <a:rPr lang="en-US" b="0" dirty="0" smtClean="0"/>
              <a:t>The NAV value is set by a frame </a:t>
            </a:r>
            <a:r>
              <a:rPr lang="en-US" b="0" dirty="0"/>
              <a:t>from one BSS </a:t>
            </a:r>
            <a:r>
              <a:rPr lang="en-US" b="0" dirty="0" smtClean="0"/>
              <a:t>and is reset by a frame from another </a:t>
            </a:r>
            <a:r>
              <a:rPr lang="en-US" b="0" dirty="0"/>
              <a:t>BSS.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Solution: </a:t>
            </a:r>
            <a:r>
              <a:rPr lang="en-US" b="0" dirty="0" smtClean="0"/>
              <a:t>Use multiple NAVs. Each NAV corresponds to a particular BSS.</a:t>
            </a:r>
            <a:endParaRPr lang="en-US" b="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50" name="Овал 49"/>
          <p:cNvSpPr/>
          <p:nvPr/>
        </p:nvSpPr>
        <p:spPr bwMode="auto">
          <a:xfrm rot="5400000">
            <a:off x="495299" y="3771899"/>
            <a:ext cx="1828800" cy="175260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32639" y="3359994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BSS1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68632" y="4391424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BSS2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09600" y="5723692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BSS3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040131" y="3732302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AP1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040131" y="4582909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/>
                </a:solidFill>
              </a:rPr>
              <a:t>AP2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040131" y="5190292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accent2"/>
                </a:solidFill>
              </a:rPr>
              <a:t>STA3</a:t>
            </a:r>
            <a:endParaRPr lang="ru-RU" dirty="0">
              <a:solidFill>
                <a:schemeClr val="accent2"/>
              </a:solidFill>
            </a:endParaRPr>
          </a:p>
        </p:txBody>
      </p:sp>
      <p:cxnSp>
        <p:nvCxnSpPr>
          <p:cNvPr id="58" name="Прямая соединительная линия 57"/>
          <p:cNvCxnSpPr/>
          <p:nvPr/>
        </p:nvCxnSpPr>
        <p:spPr bwMode="auto">
          <a:xfrm>
            <a:off x="2057400" y="3901579"/>
            <a:ext cx="5562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9" name="Прямая соединительная линия 58"/>
          <p:cNvCxnSpPr/>
          <p:nvPr/>
        </p:nvCxnSpPr>
        <p:spPr bwMode="auto">
          <a:xfrm>
            <a:off x="2133600" y="4808191"/>
            <a:ext cx="5486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0" name="Прямая соединительная линия 59"/>
          <p:cNvCxnSpPr/>
          <p:nvPr/>
        </p:nvCxnSpPr>
        <p:spPr bwMode="auto">
          <a:xfrm>
            <a:off x="2133600" y="5359569"/>
            <a:ext cx="5486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1" name="Прямая соединительная линия 60"/>
          <p:cNvCxnSpPr/>
          <p:nvPr/>
        </p:nvCxnSpPr>
        <p:spPr bwMode="auto">
          <a:xfrm>
            <a:off x="2133600" y="6214646"/>
            <a:ext cx="5486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1040131" y="6062246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accent2"/>
                </a:solidFill>
              </a:rPr>
              <a:t>AP3</a:t>
            </a:r>
            <a:endParaRPr lang="ru-RU" dirty="0">
              <a:solidFill>
                <a:schemeClr val="accent2"/>
              </a:solidFill>
            </a:endParaRPr>
          </a:p>
        </p:txBody>
      </p:sp>
      <p:cxnSp>
        <p:nvCxnSpPr>
          <p:cNvPr id="63" name="Прямая со стрелкой 62"/>
          <p:cNvCxnSpPr/>
          <p:nvPr/>
        </p:nvCxnSpPr>
        <p:spPr bwMode="auto">
          <a:xfrm>
            <a:off x="4533900" y="5629515"/>
            <a:ext cx="0" cy="59217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4" name="Прямая со стрелкой 63"/>
          <p:cNvCxnSpPr/>
          <p:nvPr/>
        </p:nvCxnSpPr>
        <p:spPr bwMode="auto">
          <a:xfrm flipV="1">
            <a:off x="4533900" y="4808191"/>
            <a:ext cx="0" cy="5513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arrow"/>
          </a:ln>
          <a:effectLst/>
        </p:spPr>
      </p:cxnSp>
      <p:cxnSp>
        <p:nvCxnSpPr>
          <p:cNvPr id="65" name="Прямая со стрелкой 64"/>
          <p:cNvCxnSpPr/>
          <p:nvPr/>
        </p:nvCxnSpPr>
        <p:spPr bwMode="auto">
          <a:xfrm flipV="1">
            <a:off x="6127750" y="5359569"/>
            <a:ext cx="0" cy="5840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6" name="Прямоугольник 65"/>
          <p:cNvSpPr/>
          <p:nvPr/>
        </p:nvSpPr>
        <p:spPr bwMode="auto">
          <a:xfrm>
            <a:off x="5273530" y="3632285"/>
            <a:ext cx="762000" cy="269294"/>
          </a:xfrm>
          <a:prstGeom prst="rect">
            <a:avLst/>
          </a:prstGeom>
          <a:solidFill>
            <a:srgbClr val="C00000">
              <a:alpha val="4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CF-end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7" name="Прямая со стрелкой 66"/>
          <p:cNvCxnSpPr>
            <a:stCxn id="66" idx="2"/>
          </p:cNvCxnSpPr>
          <p:nvPr/>
        </p:nvCxnSpPr>
        <p:spPr bwMode="auto">
          <a:xfrm>
            <a:off x="5654530" y="3901579"/>
            <a:ext cx="0" cy="8990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arrow"/>
          </a:ln>
          <a:effectLst/>
        </p:spPr>
      </p:cxnSp>
      <p:cxnSp>
        <p:nvCxnSpPr>
          <p:cNvPr id="68" name="Прямая соединительная линия 67"/>
          <p:cNvCxnSpPr/>
          <p:nvPr/>
        </p:nvCxnSpPr>
        <p:spPr bwMode="auto">
          <a:xfrm>
            <a:off x="2057400" y="3319046"/>
            <a:ext cx="5562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1040131" y="3056692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STA1</a:t>
            </a:r>
            <a:endParaRPr lang="ru-RU" dirty="0">
              <a:solidFill>
                <a:srgbClr val="C00000"/>
              </a:solidFill>
            </a:endParaRPr>
          </a:p>
        </p:txBody>
      </p:sp>
      <p:cxnSp>
        <p:nvCxnSpPr>
          <p:cNvPr id="70" name="Прямая со стрелкой 69"/>
          <p:cNvCxnSpPr>
            <a:stCxn id="66" idx="0"/>
          </p:cNvCxnSpPr>
          <p:nvPr/>
        </p:nvCxnSpPr>
        <p:spPr bwMode="auto">
          <a:xfrm flipV="1">
            <a:off x="5654530" y="3327487"/>
            <a:ext cx="0" cy="3047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1040131" y="4070856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/>
                </a:solidFill>
              </a:rPr>
              <a:t>STA2</a:t>
            </a:r>
            <a:endParaRPr lang="ru-RU" dirty="0">
              <a:solidFill>
                <a:schemeClr val="tx2"/>
              </a:solidFill>
            </a:endParaRPr>
          </a:p>
        </p:txBody>
      </p:sp>
      <p:cxnSp>
        <p:nvCxnSpPr>
          <p:cNvPr id="73" name="Прямая соединительная линия 72"/>
          <p:cNvCxnSpPr/>
          <p:nvPr/>
        </p:nvCxnSpPr>
        <p:spPr bwMode="auto">
          <a:xfrm>
            <a:off x="2057400" y="4240133"/>
            <a:ext cx="5562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6" name="Прямоугольник 75"/>
          <p:cNvSpPr/>
          <p:nvPr/>
        </p:nvSpPr>
        <p:spPr bwMode="auto">
          <a:xfrm>
            <a:off x="4953000" y="5944701"/>
            <a:ext cx="2438400" cy="269945"/>
          </a:xfrm>
          <a:prstGeom prst="rect">
            <a:avLst/>
          </a:prstGeom>
          <a:solidFill>
            <a:schemeClr val="accent2">
              <a:alpha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 smtClean="0"/>
              <a:t>Frames</a:t>
            </a:r>
            <a:endParaRPr lang="ru-RU" sz="1400" dirty="0"/>
          </a:p>
        </p:txBody>
      </p:sp>
      <p:sp>
        <p:nvSpPr>
          <p:cNvPr id="77" name="Прямоугольник 76"/>
          <p:cNvSpPr/>
          <p:nvPr/>
        </p:nvSpPr>
        <p:spPr bwMode="auto">
          <a:xfrm>
            <a:off x="4267200" y="5359570"/>
            <a:ext cx="533400" cy="269945"/>
          </a:xfrm>
          <a:prstGeom prst="rect">
            <a:avLst/>
          </a:prstGeom>
          <a:solidFill>
            <a:schemeClr val="accent2">
              <a:alpha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 smtClean="0"/>
              <a:t>CTS</a:t>
            </a:r>
            <a:endParaRPr lang="ru-RU" sz="1400" dirty="0"/>
          </a:p>
        </p:txBody>
      </p:sp>
      <p:sp>
        <p:nvSpPr>
          <p:cNvPr id="79" name="Скругленная прямоугольная выноска 78"/>
          <p:cNvSpPr/>
          <p:nvPr/>
        </p:nvSpPr>
        <p:spPr bwMode="auto">
          <a:xfrm>
            <a:off x="3032760" y="4977468"/>
            <a:ext cx="1219200" cy="351621"/>
          </a:xfrm>
          <a:prstGeom prst="wedgeRoundRectCallout">
            <a:avLst>
              <a:gd name="adj1" fmla="val 70741"/>
              <a:gd name="adj2" fmla="val -95631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 sets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NAV2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Скругленная прямоугольная выноска 79"/>
          <p:cNvSpPr/>
          <p:nvPr/>
        </p:nvSpPr>
        <p:spPr bwMode="auto">
          <a:xfrm>
            <a:off x="4254500" y="4070856"/>
            <a:ext cx="1311130" cy="287840"/>
          </a:xfrm>
          <a:prstGeom prst="wedgeRoundRectCallout">
            <a:avLst>
              <a:gd name="adj1" fmla="val 51763"/>
              <a:gd name="adj2" fmla="val 190885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 resets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NAV1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Прямоугольник 80"/>
          <p:cNvSpPr/>
          <p:nvPr/>
        </p:nvSpPr>
        <p:spPr bwMode="auto">
          <a:xfrm>
            <a:off x="3657600" y="5944701"/>
            <a:ext cx="533400" cy="269945"/>
          </a:xfrm>
          <a:prstGeom prst="rect">
            <a:avLst/>
          </a:prstGeom>
          <a:solidFill>
            <a:schemeClr val="accent2">
              <a:alpha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/>
              <a:t>R</a:t>
            </a:r>
            <a:r>
              <a:rPr lang="en-US" sz="1400" dirty="0" smtClean="0"/>
              <a:t>TS</a:t>
            </a:r>
            <a:endParaRPr lang="ru-RU" sz="1400" dirty="0"/>
          </a:p>
        </p:txBody>
      </p:sp>
      <p:cxnSp>
        <p:nvCxnSpPr>
          <p:cNvPr id="82" name="Прямая со стрелкой 81"/>
          <p:cNvCxnSpPr/>
          <p:nvPr/>
        </p:nvCxnSpPr>
        <p:spPr bwMode="auto">
          <a:xfrm flipV="1">
            <a:off x="3924300" y="5359569"/>
            <a:ext cx="0" cy="5840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3" name="Скругленная прямоугольная выноска 82"/>
          <p:cNvSpPr/>
          <p:nvPr/>
        </p:nvSpPr>
        <p:spPr bwMode="auto">
          <a:xfrm>
            <a:off x="7315200" y="3933303"/>
            <a:ext cx="1295400" cy="681143"/>
          </a:xfrm>
          <a:prstGeom prst="wedgeRoundRectCallout">
            <a:avLst>
              <a:gd name="adj1" fmla="val -117674"/>
              <a:gd name="adj2" fmla="val 74906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 does NOT transmit because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of NAV2!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4" name="Прямоугольник 83"/>
          <p:cNvSpPr/>
          <p:nvPr/>
        </p:nvSpPr>
        <p:spPr bwMode="auto">
          <a:xfrm>
            <a:off x="2057400" y="3632285"/>
            <a:ext cx="533400" cy="269294"/>
          </a:xfrm>
          <a:prstGeom prst="rect">
            <a:avLst/>
          </a:prstGeom>
          <a:solidFill>
            <a:srgbClr val="C00000">
              <a:alpha val="4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RTS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5" name="Прямая со стрелкой 84"/>
          <p:cNvCxnSpPr>
            <a:stCxn id="84" idx="0"/>
          </p:cNvCxnSpPr>
          <p:nvPr/>
        </p:nvCxnSpPr>
        <p:spPr bwMode="auto">
          <a:xfrm flipV="1">
            <a:off x="2324100" y="3319046"/>
            <a:ext cx="0" cy="3132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6" name="Прямоугольник 85"/>
          <p:cNvSpPr/>
          <p:nvPr/>
        </p:nvSpPr>
        <p:spPr bwMode="auto">
          <a:xfrm>
            <a:off x="2743200" y="3319046"/>
            <a:ext cx="533400" cy="269294"/>
          </a:xfrm>
          <a:prstGeom prst="rect">
            <a:avLst/>
          </a:prstGeom>
          <a:solidFill>
            <a:srgbClr val="C00000">
              <a:alpha val="4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TS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7" name="Прямая со стрелкой 86"/>
          <p:cNvCxnSpPr>
            <a:stCxn id="86" idx="2"/>
          </p:cNvCxnSpPr>
          <p:nvPr/>
        </p:nvCxnSpPr>
        <p:spPr bwMode="auto">
          <a:xfrm>
            <a:off x="3009900" y="3588340"/>
            <a:ext cx="0" cy="3132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8" name="Прямая со стрелкой 87"/>
          <p:cNvCxnSpPr/>
          <p:nvPr/>
        </p:nvCxnSpPr>
        <p:spPr bwMode="auto">
          <a:xfrm>
            <a:off x="2324100" y="3907433"/>
            <a:ext cx="0" cy="8931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arrow"/>
          </a:ln>
          <a:effectLst/>
        </p:spPr>
      </p:cxnSp>
      <p:sp>
        <p:nvSpPr>
          <p:cNvPr id="89" name="Прямоугольник 88"/>
          <p:cNvSpPr/>
          <p:nvPr/>
        </p:nvSpPr>
        <p:spPr bwMode="auto">
          <a:xfrm>
            <a:off x="3352800" y="3638139"/>
            <a:ext cx="717550" cy="269294"/>
          </a:xfrm>
          <a:prstGeom prst="rect">
            <a:avLst/>
          </a:prstGeom>
          <a:solidFill>
            <a:srgbClr val="C00000">
              <a:alpha val="4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Frames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0" name="Прямая со стрелкой 89"/>
          <p:cNvCxnSpPr>
            <a:stCxn id="89" idx="0"/>
          </p:cNvCxnSpPr>
          <p:nvPr/>
        </p:nvCxnSpPr>
        <p:spPr bwMode="auto">
          <a:xfrm flipV="1">
            <a:off x="3711575" y="3308350"/>
            <a:ext cx="0" cy="3297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1" name="Скругленная прямоугольная выноска 90"/>
          <p:cNvSpPr/>
          <p:nvPr/>
        </p:nvSpPr>
        <p:spPr bwMode="auto">
          <a:xfrm>
            <a:off x="2689860" y="4265014"/>
            <a:ext cx="1234440" cy="288792"/>
          </a:xfrm>
          <a:prstGeom prst="wedgeRoundRectCallout">
            <a:avLst>
              <a:gd name="adj1" fmla="val -81666"/>
              <a:gd name="adj2" fmla="val 132526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 sets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NAV1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Прямоугольник 91"/>
          <p:cNvSpPr/>
          <p:nvPr/>
        </p:nvSpPr>
        <p:spPr bwMode="auto">
          <a:xfrm>
            <a:off x="4191000" y="3319867"/>
            <a:ext cx="609600" cy="269294"/>
          </a:xfrm>
          <a:prstGeom prst="rect">
            <a:avLst/>
          </a:prstGeom>
          <a:solidFill>
            <a:srgbClr val="C00000">
              <a:alpha val="4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ACK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3" name="Прямая со стрелкой 92"/>
          <p:cNvCxnSpPr>
            <a:stCxn id="92" idx="2"/>
          </p:cNvCxnSpPr>
          <p:nvPr/>
        </p:nvCxnSpPr>
        <p:spPr bwMode="auto">
          <a:xfrm>
            <a:off x="4495800" y="3589161"/>
            <a:ext cx="0" cy="3106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82949" y="5075323"/>
            <a:ext cx="771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AP2’s </a:t>
            </a:r>
          </a:p>
          <a:p>
            <a:r>
              <a:rPr lang="en-US" dirty="0" smtClean="0"/>
              <a:t>TX range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559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Multiple NAVs</a:t>
            </a:r>
            <a:r>
              <a:rPr lang="en-US" dirty="0" smtClean="0">
                <a:solidFill>
                  <a:schemeClr val="tx1"/>
                </a:solidFill>
              </a:rPr>
              <a:t> Details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495800"/>
          </a:xfrm>
        </p:spPr>
        <p:txBody>
          <a:bodyPr/>
          <a:lstStyle/>
          <a:p>
            <a:r>
              <a:rPr lang="en-US" sz="2000" b="0" dirty="0" smtClean="0"/>
              <a:t>Each STA maintains </a:t>
            </a:r>
            <a:r>
              <a:rPr lang="en-US" sz="2000" b="0" dirty="0"/>
              <a:t>multiple </a:t>
            </a:r>
            <a:r>
              <a:rPr lang="en-US" sz="2000" b="0" dirty="0" smtClean="0"/>
              <a:t>NAVs</a:t>
            </a:r>
            <a:r>
              <a:rPr lang="ru-RU" sz="2000" b="0" dirty="0" smtClean="0"/>
              <a:t>.</a:t>
            </a:r>
            <a:r>
              <a:rPr lang="en-US" sz="2000" b="0" dirty="0" smtClean="0"/>
              <a:t> </a:t>
            </a:r>
          </a:p>
          <a:p>
            <a:r>
              <a:rPr lang="en-US" sz="2000" b="0" dirty="0" smtClean="0"/>
              <a:t>Each NAV corresponds to a particular BSS heard by the STA. </a:t>
            </a:r>
          </a:p>
          <a:p>
            <a:pPr lvl="1"/>
            <a:r>
              <a:rPr lang="en-US" dirty="0" smtClean="0"/>
              <a:t>E.g., in case of 3 BSS</a:t>
            </a:r>
            <a:r>
              <a:rPr lang="en-US" dirty="0"/>
              <a:t>s</a:t>
            </a:r>
            <a:r>
              <a:rPr lang="en-US" dirty="0" smtClean="0"/>
              <a:t> operating in the same area, each STA maintains 3 NAVs: </a:t>
            </a:r>
            <a:r>
              <a:rPr lang="en-US" dirty="0"/>
              <a:t>o</a:t>
            </a:r>
            <a:r>
              <a:rPr lang="en-US" dirty="0" smtClean="0"/>
              <a:t>ne NAV for its own BSS and the other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2 NAVs for the alien 2 BSSs.</a:t>
            </a:r>
          </a:p>
          <a:p>
            <a:r>
              <a:rPr lang="en-US" sz="2000" b="0" dirty="0" smtClean="0"/>
              <a:t>NAV corresponding to a particular BSS can be reset or increased only by reception of frames from that BSS.</a:t>
            </a:r>
          </a:p>
          <a:p>
            <a:r>
              <a:rPr lang="en-US" sz="2000" b="0" dirty="0" smtClean="0"/>
              <a:t>Since some frames may not contain BSSID (e.g. CTS, etc</a:t>
            </a:r>
            <a:r>
              <a:rPr lang="en-US" sz="2000" b="0" dirty="0"/>
              <a:t>.</a:t>
            </a:r>
            <a:r>
              <a:rPr lang="en-US" sz="2000" b="0" dirty="0" smtClean="0"/>
              <a:t>), BSS color can be used to distinguish overlapped BSSs.</a:t>
            </a:r>
            <a:endParaRPr lang="ru-RU" sz="2000" b="0" dirty="0" smtClean="0"/>
          </a:p>
          <a:p>
            <a:r>
              <a:rPr lang="en-US" sz="2000" b="0" dirty="0" smtClean="0"/>
              <a:t>If at least one NAV indicates that the medium is busy, then the </a:t>
            </a:r>
            <a:r>
              <a:rPr lang="en-US" sz="2000" b="0" dirty="0"/>
              <a:t>medium is considered to be </a:t>
            </a:r>
            <a:r>
              <a:rPr lang="en-US" sz="2000" b="0" dirty="0" smtClean="0"/>
              <a:t>busy.</a:t>
            </a:r>
            <a:endParaRPr lang="en-US" sz="2000" b="0" dirty="0"/>
          </a:p>
          <a:p>
            <a:r>
              <a:rPr lang="en-US" sz="2000" b="0" dirty="0" smtClean="0"/>
              <a:t>Note: The concept of multiple NAVs does not forbid using adaptive CCA thresholds.</a:t>
            </a:r>
          </a:p>
          <a:p>
            <a:r>
              <a:rPr lang="en-US" sz="2000" b="0" dirty="0" smtClean="0"/>
              <a:t>A history of the multiple NAV concept can be found in [3].</a:t>
            </a:r>
            <a:endParaRPr lang="en-US" sz="2000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14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/>
              <a:t>Multiple NAVs</a:t>
            </a:r>
            <a:r>
              <a:rPr lang="en-US" dirty="0">
                <a:solidFill>
                  <a:schemeClr val="tx1"/>
                </a:solidFill>
              </a:rPr>
              <a:t> Complexity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400" y="2057400"/>
            <a:ext cx="4191000" cy="1066800"/>
          </a:xfrm>
        </p:spPr>
        <p:txBody>
          <a:bodyPr/>
          <a:lstStyle/>
          <a:p>
            <a:pPr algn="just">
              <a:buFont typeface="+mj-lt"/>
              <a:buAutoNum type="alphaUcPeriod"/>
            </a:pPr>
            <a:r>
              <a:rPr lang="en-US" sz="1800" b="0" dirty="0"/>
              <a:t>In practice, the STA only needs to track as many NAVs as the number of colors it sees</a:t>
            </a:r>
            <a:endParaRPr lang="ru-RU" sz="1800" b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00600" y="2057400"/>
            <a:ext cx="3810000" cy="838200"/>
          </a:xfrm>
        </p:spPr>
        <p:txBody>
          <a:bodyPr/>
          <a:lstStyle/>
          <a:p>
            <a:pPr algn="just">
              <a:buFont typeface="+mj-lt"/>
              <a:buAutoNum type="alphaUcPeriod" startAt="2"/>
            </a:pPr>
            <a:r>
              <a:rPr lang="en-US" sz="1800" b="0" dirty="0"/>
              <a:t>The STA may keep only </a:t>
            </a:r>
            <a:r>
              <a:rPr lang="en-US" sz="1800" dirty="0"/>
              <a:t>N</a:t>
            </a:r>
            <a:r>
              <a:rPr lang="en-US" sz="1800" b="0" dirty="0"/>
              <a:t> (e.g., </a:t>
            </a:r>
            <a:r>
              <a:rPr lang="en-US" sz="1800" dirty="0"/>
              <a:t>N</a:t>
            </a:r>
            <a:r>
              <a:rPr lang="en-US" sz="1800" b="0" dirty="0"/>
              <a:t>=2 or 3) highest NAVs with </a:t>
            </a:r>
            <a:r>
              <a:rPr lang="en-US" sz="1800" b="0" dirty="0" smtClean="0"/>
              <a:t>the corresponding </a:t>
            </a:r>
            <a:r>
              <a:rPr lang="en-US" sz="1800" b="0" dirty="0"/>
              <a:t>colors</a:t>
            </a:r>
            <a:endParaRPr lang="ru-RU" sz="1800" b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52FA7AA-22C1-4E97-88D6-3976232AE53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 bwMode="auto">
          <a:xfrm>
            <a:off x="152400" y="1143000"/>
            <a:ext cx="876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2400" dirty="0" smtClean="0"/>
              <a:t>Memory</a:t>
            </a:r>
            <a:r>
              <a:rPr lang="en-US" sz="2000" dirty="0" smtClean="0"/>
              <a:t> </a:t>
            </a:r>
            <a:r>
              <a:rPr lang="en-US" sz="2400" dirty="0" smtClean="0"/>
              <a:t>usage </a:t>
            </a:r>
          </a:p>
          <a:p>
            <a:pPr marL="0" indent="0" algn="ctr">
              <a:buNone/>
            </a:pPr>
            <a:r>
              <a:rPr lang="en-US" sz="2000" dirty="0" smtClean="0"/>
              <a:t>The number of NAVs at a STA is limited by the number of BSS colors.</a:t>
            </a:r>
          </a:p>
        </p:txBody>
      </p:sp>
      <p:sp>
        <p:nvSpPr>
          <p:cNvPr id="8" name="Объект 2"/>
          <p:cNvSpPr txBox="1">
            <a:spLocks/>
          </p:cNvSpPr>
          <p:nvPr/>
        </p:nvSpPr>
        <p:spPr bwMode="auto">
          <a:xfrm>
            <a:off x="2305050" y="2895600"/>
            <a:ext cx="5029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2400" dirty="0" smtClean="0"/>
              <a:t>Computational</a:t>
            </a:r>
            <a:r>
              <a:rPr lang="en-US" dirty="0" smtClean="0"/>
              <a:t> complexity</a:t>
            </a:r>
          </a:p>
        </p:txBody>
      </p:sp>
      <p:sp>
        <p:nvSpPr>
          <p:cNvPr id="9" name="Объект 2"/>
          <p:cNvSpPr txBox="1">
            <a:spLocks/>
          </p:cNvSpPr>
          <p:nvPr/>
        </p:nvSpPr>
        <p:spPr bwMode="auto">
          <a:xfrm>
            <a:off x="-381001" y="3832224"/>
            <a:ext cx="4724401" cy="823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800100" lvl="1" indent="-342900" algn="just">
              <a:buFont typeface="+mj-lt"/>
              <a:buAutoNum type="alphaUcPeriod"/>
            </a:pPr>
            <a:r>
              <a:rPr lang="en-US" sz="1800" dirty="0"/>
              <a:t>u</a:t>
            </a:r>
            <a:r>
              <a:rPr lang="en-US" sz="1800" dirty="0" smtClean="0"/>
              <a:t>pdate the necessary NAV value, check whether this value is greater than current </a:t>
            </a:r>
            <a:r>
              <a:rPr lang="en-US" sz="1800" dirty="0" err="1" smtClean="0"/>
              <a:t>maxNAV</a:t>
            </a:r>
            <a:r>
              <a:rPr lang="en-US" sz="1800" dirty="0" smtClean="0"/>
              <a:t> and update </a:t>
            </a:r>
            <a:r>
              <a:rPr lang="en-US" sz="1800" dirty="0" err="1" smtClean="0"/>
              <a:t>maxNAV</a:t>
            </a:r>
            <a:r>
              <a:rPr lang="en-US" sz="1800" dirty="0" smtClean="0"/>
              <a:t> if necessary</a:t>
            </a:r>
          </a:p>
        </p:txBody>
      </p:sp>
      <p:sp>
        <p:nvSpPr>
          <p:cNvPr id="13" name="Объект 2"/>
          <p:cNvSpPr txBox="1">
            <a:spLocks/>
          </p:cNvSpPr>
          <p:nvPr/>
        </p:nvSpPr>
        <p:spPr bwMode="auto">
          <a:xfrm>
            <a:off x="-381000" y="5167310"/>
            <a:ext cx="4800600" cy="873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800100" lvl="1" indent="-342900" algn="just">
              <a:buFont typeface="+mj-lt"/>
              <a:buAutoNum type="alphaUcPeriod"/>
            </a:pPr>
            <a:r>
              <a:rPr lang="en-US" sz="1800" dirty="0" smtClean="0"/>
              <a:t>reset </a:t>
            </a:r>
            <a:r>
              <a:rPr lang="en-US" sz="1800" dirty="0"/>
              <a:t>the necessary </a:t>
            </a:r>
            <a:r>
              <a:rPr lang="en-US" sz="1800" dirty="0" smtClean="0"/>
              <a:t>NAV, find the maximum value over remaining NAVs and update </a:t>
            </a:r>
            <a:r>
              <a:rPr lang="en-US" sz="1800" dirty="0" err="1" smtClean="0"/>
              <a:t>maxNAV</a:t>
            </a:r>
            <a:r>
              <a:rPr lang="en-US" sz="1800" dirty="0" smtClean="0"/>
              <a:t> if necessary</a:t>
            </a:r>
            <a:endParaRPr lang="en-US" sz="1800" dirty="0"/>
          </a:p>
        </p:txBody>
      </p:sp>
      <p:sp>
        <p:nvSpPr>
          <p:cNvPr id="14" name="Объект 2"/>
          <p:cNvSpPr txBox="1">
            <a:spLocks/>
          </p:cNvSpPr>
          <p:nvPr/>
        </p:nvSpPr>
        <p:spPr bwMode="auto">
          <a:xfrm>
            <a:off x="1447800" y="33528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buNone/>
            </a:pPr>
            <a:r>
              <a:rPr lang="en-US" sz="2000" b="1" dirty="0" smtClean="0"/>
              <a:t>When a NAV value is set (increased) the STA shall</a:t>
            </a:r>
            <a:endParaRPr lang="en-US" sz="2000" b="1" dirty="0"/>
          </a:p>
        </p:txBody>
      </p:sp>
      <p:sp>
        <p:nvSpPr>
          <p:cNvPr id="15" name="Объект 2"/>
          <p:cNvSpPr txBox="1">
            <a:spLocks/>
          </p:cNvSpPr>
          <p:nvPr/>
        </p:nvSpPr>
        <p:spPr bwMode="auto">
          <a:xfrm>
            <a:off x="2019300" y="4800600"/>
            <a:ext cx="5314950" cy="785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buNone/>
            </a:pPr>
            <a:r>
              <a:rPr lang="en-US" sz="2000" b="1" dirty="0" smtClean="0"/>
              <a:t>When a CF-end is received the STA shall</a:t>
            </a:r>
            <a:endParaRPr lang="en-US" sz="2000" b="1" dirty="0"/>
          </a:p>
        </p:txBody>
      </p:sp>
      <p:sp>
        <p:nvSpPr>
          <p:cNvPr id="16" name="Объект 2"/>
          <p:cNvSpPr txBox="1">
            <a:spLocks/>
          </p:cNvSpPr>
          <p:nvPr/>
        </p:nvSpPr>
        <p:spPr bwMode="auto">
          <a:xfrm>
            <a:off x="4343400" y="3810000"/>
            <a:ext cx="4495800" cy="823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800100" lvl="1" indent="-342900" algn="just">
              <a:buFont typeface="+mj-lt"/>
              <a:buAutoNum type="alphaUcPeriod" startAt="2"/>
            </a:pPr>
            <a:r>
              <a:rPr lang="en-US" sz="1800" dirty="0" smtClean="0"/>
              <a:t>check whether this value is among </a:t>
            </a:r>
            <a:r>
              <a:rPr lang="en-US" sz="1800" b="1" dirty="0" smtClean="0"/>
              <a:t>N </a:t>
            </a:r>
            <a:r>
              <a:rPr lang="en-US" sz="1800" dirty="0" smtClean="0"/>
              <a:t>highest ones, update them and </a:t>
            </a:r>
            <a:r>
              <a:rPr lang="en-US" sz="1800" dirty="0" err="1"/>
              <a:t>maxNAV</a:t>
            </a:r>
            <a:r>
              <a:rPr lang="en-US" sz="1800" dirty="0"/>
              <a:t> if </a:t>
            </a:r>
            <a:r>
              <a:rPr lang="en-US" sz="1800" dirty="0" smtClean="0"/>
              <a:t>necessary</a:t>
            </a:r>
          </a:p>
        </p:txBody>
      </p:sp>
      <p:sp>
        <p:nvSpPr>
          <p:cNvPr id="17" name="Объект 2"/>
          <p:cNvSpPr txBox="1">
            <a:spLocks/>
          </p:cNvSpPr>
          <p:nvPr/>
        </p:nvSpPr>
        <p:spPr bwMode="auto">
          <a:xfrm>
            <a:off x="4343400" y="5167310"/>
            <a:ext cx="4572000" cy="873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800100" lvl="1" indent="-342900" algn="just">
              <a:buFont typeface="+mj-lt"/>
              <a:buAutoNum type="alphaUcPeriod" startAt="2"/>
            </a:pPr>
            <a:r>
              <a:rPr lang="en-US" sz="1800" dirty="0" smtClean="0"/>
              <a:t>check whether NAV to be reset is among </a:t>
            </a:r>
            <a:r>
              <a:rPr lang="en-US" sz="1800" b="1" dirty="0" smtClean="0"/>
              <a:t>N</a:t>
            </a:r>
            <a:r>
              <a:rPr lang="en-US" sz="1800" dirty="0"/>
              <a:t> highest </a:t>
            </a:r>
            <a:r>
              <a:rPr lang="en-US" sz="1800" dirty="0" smtClean="0"/>
              <a:t>ones, reset it </a:t>
            </a:r>
            <a:r>
              <a:rPr lang="en-US" sz="1800" dirty="0"/>
              <a:t>if necessary</a:t>
            </a:r>
            <a:r>
              <a:rPr lang="en-US" sz="1800" dirty="0" smtClean="0"/>
              <a:t> and update </a:t>
            </a:r>
            <a:r>
              <a:rPr lang="en-US" sz="1800" dirty="0" err="1"/>
              <a:t>maxNAV</a:t>
            </a:r>
            <a:r>
              <a:rPr lang="en-US" sz="1800" dirty="0"/>
              <a:t> </a:t>
            </a:r>
            <a:r>
              <a:rPr lang="en-US" sz="1800" dirty="0" smtClean="0"/>
              <a:t>if necessary</a:t>
            </a: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8832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4114800"/>
          </a:xfrm>
        </p:spPr>
        <p:txBody>
          <a:bodyPr/>
          <a:lstStyle/>
          <a:p>
            <a:r>
              <a:rPr lang="en-US" altLang="ko-KR" dirty="0" smtClean="0"/>
              <a:t>Do you agree to add the following </a:t>
            </a:r>
            <a:r>
              <a:rPr lang="en-US" altLang="ko-KR" dirty="0"/>
              <a:t>text in SFD: </a:t>
            </a:r>
          </a:p>
          <a:p>
            <a:pPr lvl="1"/>
            <a:r>
              <a:rPr lang="en-US" altLang="zh-CN" dirty="0"/>
              <a:t>An HE STA should have a mechanism to remember and distinguish </a:t>
            </a:r>
            <a:r>
              <a:rPr lang="en-GB" altLang="zh-CN" dirty="0" smtClean="0"/>
              <a:t>NAVs set by intra-BSS frame and OBSS frame. A CF-end </a:t>
            </a:r>
            <a:r>
              <a:rPr lang="en-GB" altLang="zh-CN" dirty="0"/>
              <a:t>frame that comes from </a:t>
            </a:r>
            <a:r>
              <a:rPr lang="en-GB" altLang="zh-CN" dirty="0" smtClean="0"/>
              <a:t>intra-BSS (OBSS) should not </a:t>
            </a:r>
            <a:r>
              <a:rPr lang="en-GB" altLang="zh-CN" dirty="0"/>
              <a:t>reset NAV that was set by a frame </a:t>
            </a:r>
            <a:r>
              <a:rPr lang="en-GB" altLang="zh-CN" dirty="0" smtClean="0"/>
              <a:t>from OBSS (intra-BSS). </a:t>
            </a:r>
            <a:r>
              <a:rPr lang="en-US" dirty="0"/>
              <a:t>To determine </a:t>
            </a:r>
            <a:r>
              <a:rPr lang="en-US" dirty="0" smtClean="0"/>
              <a:t>which </a:t>
            </a:r>
            <a:r>
              <a:rPr lang="en-US" dirty="0"/>
              <a:t>BSS </a:t>
            </a:r>
            <a:r>
              <a:rPr lang="en-US" dirty="0" smtClean="0"/>
              <a:t>is the origin of a frame, the </a:t>
            </a:r>
            <a:r>
              <a:rPr lang="en-US" dirty="0"/>
              <a:t>HE STA may use BSS color.</a:t>
            </a:r>
            <a:endParaRPr lang="zh-CN" altLang="zh-CN" sz="1200" dirty="0"/>
          </a:p>
          <a:p>
            <a:pPr marL="457200" lvl="1" indent="0">
              <a:buNone/>
            </a:pPr>
            <a:endParaRPr lang="zh-CN" altLang="zh-CN" sz="1200" b="0" dirty="0" smtClean="0"/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Y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N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A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/>
              <a:t>IITP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Sept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28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54138</TotalTime>
  <Words>1090</Words>
  <Application>Microsoft Office PowerPoint</Application>
  <PresentationFormat>On-screen Show (4:3)</PresentationFormat>
  <Paragraphs>246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ACcord Submission Template</vt:lpstr>
      <vt:lpstr>Multiple NAVs for Spatial Reuse</vt:lpstr>
      <vt:lpstr>NAV Reset Rules</vt:lpstr>
      <vt:lpstr>Current .11ax SFD</vt:lpstr>
      <vt:lpstr>Problem</vt:lpstr>
      <vt:lpstr>A More Complex Problem</vt:lpstr>
      <vt:lpstr>Solution</vt:lpstr>
      <vt:lpstr>Multiple NAVs Details</vt:lpstr>
      <vt:lpstr>Multiple NAVs Complexity</vt:lpstr>
      <vt:lpstr>Straw Poll 1</vt:lpstr>
      <vt:lpstr>Straw Poll 2</vt:lpstr>
      <vt:lpstr>Reference</vt:lpstr>
    </vt:vector>
  </TitlesOfParts>
  <Manager>khorov@frtk.ru</Manager>
  <Company>IITP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 Proposal draft</dc:title>
  <dc:creator>khorov@frtk.ru;ant456@yandex.ru</dc:creator>
  <cp:lastModifiedBy>Sigurd Schelstraete</cp:lastModifiedBy>
  <cp:revision>1594</cp:revision>
  <cp:lastPrinted>1998-02-10T13:28:06Z</cp:lastPrinted>
  <dcterms:created xsi:type="dcterms:W3CDTF">2009-12-02T19:05:24Z</dcterms:created>
  <dcterms:modified xsi:type="dcterms:W3CDTF">2015-11-09T01:07:51Z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ms_pID_725343">
    <vt:lpwstr>(1)TaLO26QoDNq4tKYqUpSZgDFhr6CJfCj+tyNG5t5qDEujNcPgTDvTVTjc+SbmwrKU4lwFoT35_x000d_ mEi918zXEF4SYavvf2BcYpkdWIlI29AYRr/Pl2hTNzYjBPEWeQhePV4/mv+efLEeIZk6Osag_x000d_ 2i61edRzFK3HaiRnd0kcrekPYbY=</vt:lpwstr>
  </property>
  <property fmtid="{D5CDD505-2E9C-101B-9397-08002B2CF9AE}" pid="4" name="_new_ms_pID_72543">
    <vt:lpwstr>(4)h+I9xr9z3ispdb9+hLbgQpLOppbKZ9xokL3OLPf+hrfoq5yAYdWCUebDG5Z6JMeiI6RjlSdy
rg9K7iP4TMQ3N7lXpNRZHnUQVGsYmjakbbAcK9a1bLLHVMnf0zGEe+MASXFoi1I4ULz04Pqg
mIdRUNd5l4V+RJ82xYYkm22mGcyEpR5143+oPQS4RKE9tPwpiSY6mf5v8Glwzu0MuoBATo6E
9m/30z5oHkhUk/GbXX</vt:lpwstr>
  </property>
  <property fmtid="{D5CDD505-2E9C-101B-9397-08002B2CF9AE}" pid="5" name="_new_ms_pID_725431">
    <vt:lpwstr>cUaSf8SAODQEj8ojKBgAs3VOtqRzsmRSDbv49tjRiCSPdrqot+0t7D
OHLZB9tMvCXsSUSF0KObooyYI9hiVTDsuN0mqP2wlWPIZAJwobRYeWtacuhD2962fn967qST
4RMN20QAsw0y1v8J1h/KDPy4F/F+sKPOjM2VMrKqlfELlCXkSgwHU50dDOzDN5bhsY1bU32A
zF/ArWZ9fU6Pb79XIi+0pKTHbP4BH1TVZxwj</vt:lpwstr>
  </property>
  <property fmtid="{D5CDD505-2E9C-101B-9397-08002B2CF9AE}" pid="6" name="_new_ms_pID_725432">
    <vt:lpwstr>Xcrvt6q+VFCZzLnFJCwxYPyS5dR6WZ4/kqnx
sP9vv4ZOhrfAX+Mj5mIQHPVCgBz4JlmkKOYK1OfwuEIXemUsiXslOxQg8jpdxC4oNg46Saae
0OIH/PokHm/zbQYBJc/WSDEpL9iqQIbTHtTRuQmJVHd1Fi/oKW090RAcAylAbTmJt6OZCXOH
/D+LQ74+fW5xd60fKKsQZa+OjUKRItioXqbM3skRYXnv7lq8pI8rZ9</vt:lpwstr>
  </property>
  <property fmtid="{D5CDD505-2E9C-101B-9397-08002B2CF9AE}" pid="7" name="sflag">
    <vt:lpwstr>1441618681</vt:lpwstr>
  </property>
  <property fmtid="{D5CDD505-2E9C-101B-9397-08002B2CF9AE}" pid="8" name="_new_ms_pID_725433">
    <vt:lpwstr>raIMSJIdt6slyue+GG
+y581FIb15G5u19ds/V1J7mv/90=</vt:lpwstr>
  </property>
</Properties>
</file>