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6"/>
  </p:notesMasterIdLst>
  <p:handoutMasterIdLst>
    <p:handoutMasterId r:id="rId27"/>
  </p:handoutMasterIdLst>
  <p:sldIdLst>
    <p:sldId id="627" r:id="rId7"/>
    <p:sldId id="628" r:id="rId8"/>
    <p:sldId id="625" r:id="rId9"/>
    <p:sldId id="626" r:id="rId10"/>
    <p:sldId id="629" r:id="rId11"/>
    <p:sldId id="630" r:id="rId12"/>
    <p:sldId id="631" r:id="rId13"/>
    <p:sldId id="632" r:id="rId14"/>
    <p:sldId id="633" r:id="rId15"/>
    <p:sldId id="614" r:id="rId16"/>
    <p:sldId id="620" r:id="rId17"/>
    <p:sldId id="615" r:id="rId18"/>
    <p:sldId id="617" r:id="rId19"/>
    <p:sldId id="621" r:id="rId20"/>
    <p:sldId id="624" r:id="rId21"/>
    <p:sldId id="622" r:id="rId22"/>
    <p:sldId id="634" r:id="rId23"/>
    <p:sldId id="635" r:id="rId24"/>
    <p:sldId id="636"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22" autoAdjust="0"/>
    <p:restoredTop sz="93033" autoAdjust="0"/>
  </p:normalViewPr>
  <p:slideViewPr>
    <p:cSldViewPr snapToGrid="0" snapToObjects="1">
      <p:cViewPr varScale="1">
        <p:scale>
          <a:sx n="80" d="100"/>
          <a:sy n="80" d="100"/>
        </p:scale>
        <p:origin x="1728" y="84"/>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11/10/2015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11/10/2015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it-IT" dirty="0" smtClean="0"/>
              <a:t>S. Merlin, Qualcomm</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
        <p:nvSpPr>
          <p:cNvPr id="6"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34400931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
        <p:nvSpPr>
          <p:cNvPr id="6"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14558243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67684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
        <p:nvSpPr>
          <p:cNvPr id="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2402069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it-IT" smtClean="0"/>
              <a:t>S. Merlin, Qualcomm</a:t>
            </a:r>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it-IT" smtClean="0"/>
              <a:t>S. Merlin, Qualcomm</a:t>
            </a:r>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
        <p:nvSpPr>
          <p:cNvPr id="5" name="Date Placeholder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54312164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
        <p:nvSpPr>
          <p:cNvPr id="4"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31769674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10233308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4948294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smtClean="0"/>
              <a:t>S. Merlin, Qualcomm</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a:t>
            </a:r>
            <a:r>
              <a:rPr lang="en-US" sz="1800" b="1" dirty="0" smtClean="0">
                <a:solidFill>
                  <a:schemeClr val="tx1"/>
                </a:solidFill>
                <a:cs typeface="+mn-cs"/>
              </a:rPr>
              <a:t>802.11-15/1344r1</a:t>
            </a:r>
            <a:endParaRPr lang="en-US" sz="1800" b="1" dirty="0" smtClean="0">
              <a:solidFill>
                <a:schemeClr val="tx1"/>
              </a:solidFill>
              <a:cs typeface="+mn-cs"/>
            </a:endParaRPr>
          </a:p>
          <a:p>
            <a:pPr algn="r"/>
            <a:endParaRPr lang="en-US" sz="1400" dirty="0"/>
          </a:p>
        </p:txBody>
      </p:sp>
      <p:sp>
        <p:nvSpPr>
          <p:cNvPr id="11" name="TextBox 10"/>
          <p:cNvSpPr txBox="1"/>
          <p:nvPr userDrawn="1"/>
        </p:nvSpPr>
        <p:spPr>
          <a:xfrm>
            <a:off x="527126" y="281239"/>
            <a:ext cx="1827767"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November 2015</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 id="2147484210" r:id="rId6"/>
    <p:sldLayoutId id="2147484211" r:id="rId7"/>
    <p:sldLayoutId id="2147484212" r:id="rId8"/>
    <p:sldLayoutId id="2147484213" r:id="rId9"/>
    <p:sldLayoutId id="2147484214" r:id="rId10"/>
    <p:sldLayoutId id="2147484215" r:id="rId11"/>
    <p:sldLayoutId id="2147484216" r:id="rId12"/>
    <p:sldLayoutId id="2147484217" r:id="rId1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29839571"/>
              </p:ext>
            </p:extLst>
          </p:nvPr>
        </p:nvGraphicFramePr>
        <p:xfrm>
          <a:off x="685800" y="1721419"/>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smerlin@qti.qualcomm.com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itle 3"/>
          <p:cNvSpPr txBox="1">
            <a:spLocks/>
          </p:cNvSpPr>
          <p:nvPr/>
        </p:nvSpPr>
        <p:spPr bwMode="auto">
          <a:xfrm>
            <a:off x="647700" y="807311"/>
            <a:ext cx="7772400" cy="73281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defTabSz="914400"/>
            <a:r>
              <a:rPr lang="en-US" kern="0" dirty="0" smtClean="0"/>
              <a:t>Trigger Frame Content</a:t>
            </a:r>
          </a:p>
          <a:p>
            <a:pPr defTabSz="914400"/>
            <a:endParaRPr lang="en-US" sz="300" kern="0" dirty="0" smtClean="0"/>
          </a:p>
          <a:p>
            <a:pPr defTabSz="914400"/>
            <a:r>
              <a:rPr lang="en-US" sz="2400" kern="0" dirty="0" smtClean="0"/>
              <a:t>Date</a:t>
            </a:r>
            <a:r>
              <a:rPr lang="en-US" sz="2400" kern="0" dirty="0"/>
              <a:t>:</a:t>
            </a:r>
            <a:r>
              <a:rPr lang="en-US" sz="2400" b="0" kern="0" dirty="0"/>
              <a:t> </a:t>
            </a:r>
            <a:r>
              <a:rPr lang="en-US" sz="2400" b="0" kern="0" dirty="0" smtClean="0"/>
              <a:t>2015-11-09</a:t>
            </a:r>
            <a:endParaRPr lang="en-US" sz="2400" b="0" kern="0" dirty="0"/>
          </a:p>
        </p:txBody>
      </p:sp>
    </p:spTree>
    <p:extLst>
      <p:ext uri="{BB962C8B-B14F-4D97-AF65-F5344CB8AC3E}">
        <p14:creationId xmlns:p14="http://schemas.microsoft.com/office/powerpoint/2010/main" val="3024543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981200"/>
            <a:ext cx="8022771" cy="4114800"/>
          </a:xfrm>
        </p:spPr>
        <p:txBody>
          <a:bodyPr/>
          <a:lstStyle/>
          <a:p>
            <a:r>
              <a:rPr lang="en-US" sz="1800" dirty="0" smtClean="0"/>
              <a:t>The SFD [1] includes the following format for the Trigger frame</a:t>
            </a:r>
          </a:p>
          <a:p>
            <a:pPr lvl="1"/>
            <a:r>
              <a:rPr lang="en-US" sz="1600" i="1" dirty="0"/>
              <a:t>The spec shall define a new control frame format that carries sufficient information to identify the STAs transmitting the UL MU PPDUs and allocating resources for the UL MU PPDUs. The format of the new frame is given in Figure 11. The presence of A1 is TBD. [MAC Motion 19, July 16, 2015, see [70]</a:t>
            </a:r>
          </a:p>
          <a:p>
            <a:pPr marL="457200" lvl="1" indent="0">
              <a:buNone/>
            </a:pPr>
            <a:endParaRPr lang="en-US" sz="1600" dirty="0" smtClean="0"/>
          </a:p>
          <a:p>
            <a:pPr marL="457200" lvl="1" indent="0">
              <a:buNone/>
            </a:pPr>
            <a:endParaRPr lang="en-US" sz="1600" dirty="0"/>
          </a:p>
          <a:p>
            <a:pPr marL="457200" lvl="1" indent="0">
              <a:buNone/>
            </a:pPr>
            <a:endParaRPr lang="en-US" sz="1600" dirty="0" smtClean="0"/>
          </a:p>
          <a:p>
            <a:pPr marL="0" indent="0">
              <a:buNone/>
            </a:pPr>
            <a:endParaRPr lang="en-US" sz="1800" dirty="0"/>
          </a:p>
          <a:p>
            <a:pPr marL="0" indent="0">
              <a:buNone/>
            </a:pPr>
            <a:endParaRPr lang="en-US" sz="1800" dirty="0"/>
          </a:p>
          <a:p>
            <a:r>
              <a:rPr lang="en-US" sz="1800" dirty="0" smtClean="0"/>
              <a:t>This contribution discusses the signaling to be carried by the trigger frame</a:t>
            </a:r>
          </a:p>
          <a:p>
            <a:pPr lvl="1"/>
            <a:r>
              <a:rPr lang="en-US" sz="1600" dirty="0" smtClean="0"/>
              <a:t>Multiple PHY and MAC parameters need be communicated to the STAs for a correct creation of the response UL MU PPDU  </a:t>
            </a:r>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pic>
        <p:nvPicPr>
          <p:cNvPr id="7" name="Picture 6"/>
          <p:cNvPicPr>
            <a:picLocks noChangeAspect="1"/>
          </p:cNvPicPr>
          <p:nvPr/>
        </p:nvPicPr>
        <p:blipFill>
          <a:blip r:embed="rId2"/>
          <a:stretch>
            <a:fillRect/>
          </a:stretch>
        </p:blipFill>
        <p:spPr>
          <a:xfrm>
            <a:off x="8351" y="3348429"/>
            <a:ext cx="9464226" cy="1227442"/>
          </a:xfrm>
          <a:prstGeom prst="rect">
            <a:avLst/>
          </a:prstGeom>
        </p:spPr>
      </p:pic>
    </p:spTree>
    <p:extLst>
      <p:ext uri="{BB962C8B-B14F-4D97-AF65-F5344CB8AC3E}">
        <p14:creationId xmlns:p14="http://schemas.microsoft.com/office/powerpoint/2010/main" val="44273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a:t>
            </a:r>
            <a:endParaRPr lang="en-US" dirty="0"/>
          </a:p>
        </p:txBody>
      </p:sp>
      <p:sp>
        <p:nvSpPr>
          <p:cNvPr id="3" name="Content Placeholder 2"/>
          <p:cNvSpPr>
            <a:spLocks noGrp="1"/>
          </p:cNvSpPr>
          <p:nvPr>
            <p:ph idx="1"/>
          </p:nvPr>
        </p:nvSpPr>
        <p:spPr/>
        <p:txBody>
          <a:bodyPr/>
          <a:lstStyle/>
          <a:p>
            <a:pPr lvl="0"/>
            <a:endParaRPr lang="en-US" sz="1800" dirty="0" smtClean="0"/>
          </a:p>
          <a:p>
            <a:pPr lvl="0"/>
            <a:endParaRPr lang="en-US" sz="1800" dirty="0"/>
          </a:p>
          <a:p>
            <a:pPr lvl="0"/>
            <a:endParaRPr lang="en-US" sz="1800" dirty="0" smtClean="0"/>
          </a:p>
          <a:p>
            <a:pPr lvl="0"/>
            <a:r>
              <a:rPr lang="en-US" sz="1800" dirty="0" smtClean="0"/>
              <a:t>Proposal:  the trigger </a:t>
            </a:r>
            <a:r>
              <a:rPr lang="en-US" sz="1800" dirty="0"/>
              <a:t>frame is a new subtype of the control </a:t>
            </a:r>
            <a:r>
              <a:rPr lang="en-US" sz="1800" dirty="0" smtClean="0"/>
              <a:t>type, not an extended type</a:t>
            </a:r>
          </a:p>
          <a:p>
            <a:pPr lvl="1"/>
            <a:r>
              <a:rPr lang="en-US" sz="1600" dirty="0" smtClean="0"/>
              <a:t>Subtype indicated </a:t>
            </a:r>
            <a:r>
              <a:rPr lang="en-US" sz="1600" dirty="0"/>
              <a:t>in the FC </a:t>
            </a:r>
            <a:r>
              <a:rPr lang="en-US" sz="1600" dirty="0" smtClean="0"/>
              <a:t>by B4 </a:t>
            </a:r>
            <a:r>
              <a:rPr lang="en-US" sz="1600" dirty="0"/>
              <a:t>to B7 </a:t>
            </a:r>
            <a:r>
              <a:rPr lang="en-US" sz="1600" dirty="0" smtClean="0"/>
              <a:t>(with </a:t>
            </a:r>
            <a:r>
              <a:rPr lang="en-US" sz="1600" dirty="0"/>
              <a:t>the subtype not equal to </a:t>
            </a:r>
            <a:r>
              <a:rPr lang="en-US" sz="1600" dirty="0" smtClean="0"/>
              <a:t>6)</a:t>
            </a:r>
          </a:p>
          <a:p>
            <a:pPr marL="0" lvl="0" indent="0">
              <a:buNone/>
            </a:pPr>
            <a:endParaRPr lang="en-US" sz="1800" dirty="0"/>
          </a:p>
          <a:p>
            <a:pPr marL="0" lvl="0" indent="0">
              <a:buNone/>
            </a:pPr>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grpSp>
        <p:nvGrpSpPr>
          <p:cNvPr id="7" name="Group 4"/>
          <p:cNvGrpSpPr>
            <a:grpSpLocks noChangeAspect="1"/>
          </p:cNvGrpSpPr>
          <p:nvPr/>
        </p:nvGrpSpPr>
        <p:grpSpPr bwMode="auto">
          <a:xfrm>
            <a:off x="-434975" y="1565688"/>
            <a:ext cx="9907588" cy="1287463"/>
            <a:chOff x="-274" y="789"/>
            <a:chExt cx="6241" cy="811"/>
          </a:xfrm>
        </p:grpSpPr>
        <p:sp>
          <p:nvSpPr>
            <p:cNvPr id="8" name="AutoShape 3"/>
            <p:cNvSpPr>
              <a:spLocks noChangeAspect="1" noChangeArrowheads="1" noTextEdit="1"/>
            </p:cNvSpPr>
            <p:nvPr/>
          </p:nvSpPr>
          <p:spPr bwMode="auto">
            <a:xfrm>
              <a:off x="5" y="789"/>
              <a:ext cx="5962" cy="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5"/>
            <p:cNvSpPr>
              <a:spLocks noChangeArrowheads="1"/>
            </p:cNvSpPr>
            <p:nvPr/>
          </p:nvSpPr>
          <p:spPr bwMode="auto">
            <a:xfrm>
              <a:off x="218" y="790"/>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6"/>
            <p:cNvSpPr>
              <a:spLocks noChangeArrowheads="1"/>
            </p:cNvSpPr>
            <p:nvPr/>
          </p:nvSpPr>
          <p:spPr bwMode="auto">
            <a:xfrm>
              <a:off x="-274" y="79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7"/>
            <p:cNvSpPr>
              <a:spLocks noChangeArrowheads="1"/>
            </p:cNvSpPr>
            <p:nvPr/>
          </p:nvSpPr>
          <p:spPr bwMode="auto">
            <a:xfrm>
              <a:off x="-208" y="790"/>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8"/>
            <p:cNvSpPr>
              <a:spLocks noChangeArrowheads="1"/>
            </p:cNvSpPr>
            <p:nvPr/>
          </p:nvSpPr>
          <p:spPr bwMode="auto">
            <a:xfrm>
              <a:off x="515" y="953"/>
              <a:ext cx="17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FC</a:t>
              </a:r>
              <a:endParaRPr kumimoji="0" lang="en-US" altLang="en-US" sz="1800" b="1" i="0" u="none" strike="noStrike" cap="none" normalizeH="0" baseline="0" dirty="0" smtClean="0">
                <a:ln>
                  <a:noFill/>
                </a:ln>
                <a:solidFill>
                  <a:srgbClr val="FF0000"/>
                </a:solidFill>
                <a:effectLst/>
              </a:endParaRPr>
            </a:p>
          </p:txBody>
        </p:sp>
        <p:sp>
          <p:nvSpPr>
            <p:cNvPr id="13" name="Rectangle 9"/>
            <p:cNvSpPr>
              <a:spLocks noChangeArrowheads="1"/>
            </p:cNvSpPr>
            <p:nvPr/>
          </p:nvSpPr>
          <p:spPr bwMode="auto">
            <a:xfrm>
              <a:off x="675"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10"/>
            <p:cNvSpPr>
              <a:spLocks noChangeArrowheads="1"/>
            </p:cNvSpPr>
            <p:nvPr/>
          </p:nvSpPr>
          <p:spPr bwMode="auto">
            <a:xfrm>
              <a:off x="825" y="953"/>
              <a:ext cx="536"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11"/>
            <p:cNvSpPr>
              <a:spLocks noChangeArrowheads="1"/>
            </p:cNvSpPr>
            <p:nvPr/>
          </p:nvSpPr>
          <p:spPr bwMode="auto">
            <a:xfrm>
              <a:off x="1289"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2"/>
            <p:cNvSpPr>
              <a:spLocks noChangeArrowheads="1"/>
            </p:cNvSpPr>
            <p:nvPr/>
          </p:nvSpPr>
          <p:spPr bwMode="auto">
            <a:xfrm>
              <a:off x="1493" y="953"/>
              <a:ext cx="30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13"/>
            <p:cNvSpPr>
              <a:spLocks noChangeArrowheads="1"/>
            </p:cNvSpPr>
            <p:nvPr/>
          </p:nvSpPr>
          <p:spPr bwMode="auto">
            <a:xfrm>
              <a:off x="1739"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14"/>
            <p:cNvSpPr>
              <a:spLocks noChangeArrowheads="1"/>
            </p:cNvSpPr>
            <p:nvPr/>
          </p:nvSpPr>
          <p:spPr bwMode="auto">
            <a:xfrm>
              <a:off x="2085" y="953"/>
              <a:ext cx="219"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Rectangle 15"/>
            <p:cNvSpPr>
              <a:spLocks noChangeArrowheads="1"/>
            </p:cNvSpPr>
            <p:nvPr/>
          </p:nvSpPr>
          <p:spPr bwMode="auto">
            <a:xfrm>
              <a:off x="2244"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16"/>
            <p:cNvSpPr>
              <a:spLocks noChangeArrowheads="1"/>
            </p:cNvSpPr>
            <p:nvPr/>
          </p:nvSpPr>
          <p:spPr bwMode="auto">
            <a:xfrm>
              <a:off x="2643" y="953"/>
              <a:ext cx="5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Common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Rectangle 17"/>
            <p:cNvSpPr>
              <a:spLocks noChangeArrowheads="1"/>
            </p:cNvSpPr>
            <p:nvPr/>
          </p:nvSpPr>
          <p:spPr bwMode="auto">
            <a:xfrm>
              <a:off x="2775" y="1103"/>
              <a:ext cx="280"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Rectangle 18"/>
            <p:cNvSpPr>
              <a:spLocks noChangeArrowheads="1"/>
            </p:cNvSpPr>
            <p:nvPr/>
          </p:nvSpPr>
          <p:spPr bwMode="auto">
            <a:xfrm>
              <a:off x="2993" y="110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19"/>
            <p:cNvSpPr>
              <a:spLocks noChangeArrowheads="1"/>
            </p:cNvSpPr>
            <p:nvPr/>
          </p:nvSpPr>
          <p:spPr bwMode="auto">
            <a:xfrm>
              <a:off x="3404" y="953"/>
              <a:ext cx="55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20"/>
            <p:cNvSpPr>
              <a:spLocks noChangeArrowheads="1"/>
            </p:cNvSpPr>
            <p:nvPr/>
          </p:nvSpPr>
          <p:spPr bwMode="auto">
            <a:xfrm>
              <a:off x="3473" y="1103"/>
              <a:ext cx="38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Rectangle 21"/>
            <p:cNvSpPr>
              <a:spLocks noChangeArrowheads="1"/>
            </p:cNvSpPr>
            <p:nvPr/>
          </p:nvSpPr>
          <p:spPr bwMode="auto">
            <a:xfrm>
              <a:off x="3788" y="110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6" name="Rectangle 22"/>
            <p:cNvSpPr>
              <a:spLocks noChangeArrowheads="1"/>
            </p:cNvSpPr>
            <p:nvPr/>
          </p:nvSpPr>
          <p:spPr bwMode="auto">
            <a:xfrm>
              <a:off x="4083"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Rectangle 23"/>
            <p:cNvSpPr>
              <a:spLocks noChangeArrowheads="1"/>
            </p:cNvSpPr>
            <p:nvPr/>
          </p:nvSpPr>
          <p:spPr bwMode="auto">
            <a:xfrm>
              <a:off x="4363" y="953"/>
              <a:ext cx="55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4"/>
            <p:cNvSpPr>
              <a:spLocks noChangeArrowheads="1"/>
            </p:cNvSpPr>
            <p:nvPr/>
          </p:nvSpPr>
          <p:spPr bwMode="auto">
            <a:xfrm>
              <a:off x="4417" y="1103"/>
              <a:ext cx="411"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Rectangle 25"/>
            <p:cNvSpPr>
              <a:spLocks noChangeArrowheads="1"/>
            </p:cNvSpPr>
            <p:nvPr/>
          </p:nvSpPr>
          <p:spPr bwMode="auto">
            <a:xfrm>
              <a:off x="4761" y="110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26"/>
            <p:cNvSpPr>
              <a:spLocks noChangeArrowheads="1"/>
            </p:cNvSpPr>
            <p:nvPr/>
          </p:nvSpPr>
          <p:spPr bwMode="auto">
            <a:xfrm>
              <a:off x="5033" y="953"/>
              <a:ext cx="294"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 name="Rectangle 27"/>
            <p:cNvSpPr>
              <a:spLocks noChangeArrowheads="1"/>
            </p:cNvSpPr>
            <p:nvPr/>
          </p:nvSpPr>
          <p:spPr bwMode="auto">
            <a:xfrm>
              <a:off x="5265"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 name="Rectangle 28"/>
            <p:cNvSpPr>
              <a:spLocks noChangeArrowheads="1"/>
            </p:cNvSpPr>
            <p:nvPr/>
          </p:nvSpPr>
          <p:spPr bwMode="auto">
            <a:xfrm>
              <a:off x="4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p:cNvSpPr>
              <a:spLocks noChangeArrowheads="1"/>
            </p:cNvSpPr>
            <p:nvPr/>
          </p:nvSpPr>
          <p:spPr bwMode="auto">
            <a:xfrm>
              <a:off x="4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0"/>
            <p:cNvSpPr>
              <a:spLocks noChangeArrowheads="1"/>
            </p:cNvSpPr>
            <p:nvPr/>
          </p:nvSpPr>
          <p:spPr bwMode="auto">
            <a:xfrm>
              <a:off x="443" y="939"/>
              <a:ext cx="30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1"/>
            <p:cNvSpPr>
              <a:spLocks noChangeArrowheads="1"/>
            </p:cNvSpPr>
            <p:nvPr/>
          </p:nvSpPr>
          <p:spPr bwMode="auto">
            <a:xfrm>
              <a:off x="747"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2"/>
            <p:cNvSpPr>
              <a:spLocks noChangeArrowheads="1"/>
            </p:cNvSpPr>
            <p:nvPr/>
          </p:nvSpPr>
          <p:spPr bwMode="auto">
            <a:xfrm>
              <a:off x="758" y="939"/>
              <a:ext cx="599"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3"/>
            <p:cNvSpPr>
              <a:spLocks noChangeArrowheads="1"/>
            </p:cNvSpPr>
            <p:nvPr/>
          </p:nvSpPr>
          <p:spPr bwMode="auto">
            <a:xfrm>
              <a:off x="1357"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4"/>
            <p:cNvSpPr>
              <a:spLocks noChangeArrowheads="1"/>
            </p:cNvSpPr>
            <p:nvPr/>
          </p:nvSpPr>
          <p:spPr bwMode="auto">
            <a:xfrm>
              <a:off x="1368" y="939"/>
              <a:ext cx="498"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5"/>
            <p:cNvSpPr>
              <a:spLocks noChangeArrowheads="1"/>
            </p:cNvSpPr>
            <p:nvPr/>
          </p:nvSpPr>
          <p:spPr bwMode="auto">
            <a:xfrm>
              <a:off x="1866"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6"/>
            <p:cNvSpPr>
              <a:spLocks noChangeArrowheads="1"/>
            </p:cNvSpPr>
            <p:nvPr/>
          </p:nvSpPr>
          <p:spPr bwMode="auto">
            <a:xfrm>
              <a:off x="1877" y="939"/>
              <a:ext cx="57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7"/>
            <p:cNvSpPr>
              <a:spLocks noChangeArrowheads="1"/>
            </p:cNvSpPr>
            <p:nvPr/>
          </p:nvSpPr>
          <p:spPr bwMode="auto">
            <a:xfrm>
              <a:off x="2453"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8"/>
            <p:cNvSpPr>
              <a:spLocks noChangeArrowheads="1"/>
            </p:cNvSpPr>
            <p:nvPr/>
          </p:nvSpPr>
          <p:spPr bwMode="auto">
            <a:xfrm>
              <a:off x="2464" y="939"/>
              <a:ext cx="84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9"/>
            <p:cNvSpPr>
              <a:spLocks noChangeArrowheads="1"/>
            </p:cNvSpPr>
            <p:nvPr/>
          </p:nvSpPr>
          <p:spPr bwMode="auto">
            <a:xfrm>
              <a:off x="3306"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0"/>
            <p:cNvSpPr>
              <a:spLocks noChangeArrowheads="1"/>
            </p:cNvSpPr>
            <p:nvPr/>
          </p:nvSpPr>
          <p:spPr bwMode="auto">
            <a:xfrm>
              <a:off x="3317" y="939"/>
              <a:ext cx="628"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p:cNvSpPr>
              <a:spLocks noChangeArrowheads="1"/>
            </p:cNvSpPr>
            <p:nvPr/>
          </p:nvSpPr>
          <p:spPr bwMode="auto">
            <a:xfrm>
              <a:off x="3945"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2"/>
            <p:cNvSpPr>
              <a:spLocks noChangeArrowheads="1"/>
            </p:cNvSpPr>
            <p:nvPr/>
          </p:nvSpPr>
          <p:spPr bwMode="auto">
            <a:xfrm>
              <a:off x="3957" y="939"/>
              <a:ext cx="25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3"/>
            <p:cNvSpPr>
              <a:spLocks noChangeArrowheads="1"/>
            </p:cNvSpPr>
            <p:nvPr/>
          </p:nvSpPr>
          <p:spPr bwMode="auto">
            <a:xfrm>
              <a:off x="421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4"/>
            <p:cNvSpPr>
              <a:spLocks noChangeArrowheads="1"/>
            </p:cNvSpPr>
            <p:nvPr/>
          </p:nvSpPr>
          <p:spPr bwMode="auto">
            <a:xfrm>
              <a:off x="4223" y="939"/>
              <a:ext cx="73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5"/>
            <p:cNvSpPr>
              <a:spLocks noChangeArrowheads="1"/>
            </p:cNvSpPr>
            <p:nvPr/>
          </p:nvSpPr>
          <p:spPr bwMode="auto">
            <a:xfrm>
              <a:off x="4957"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6"/>
            <p:cNvSpPr>
              <a:spLocks noChangeArrowheads="1"/>
            </p:cNvSpPr>
            <p:nvPr/>
          </p:nvSpPr>
          <p:spPr bwMode="auto">
            <a:xfrm>
              <a:off x="4969" y="939"/>
              <a:ext cx="36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7"/>
            <p:cNvSpPr>
              <a:spLocks noChangeArrowheads="1"/>
            </p:cNvSpPr>
            <p:nvPr/>
          </p:nvSpPr>
          <p:spPr bwMode="auto">
            <a:xfrm>
              <a:off x="53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8"/>
            <p:cNvSpPr>
              <a:spLocks noChangeArrowheads="1"/>
            </p:cNvSpPr>
            <p:nvPr/>
          </p:nvSpPr>
          <p:spPr bwMode="auto">
            <a:xfrm>
              <a:off x="53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49"/>
            <p:cNvSpPr>
              <a:spLocks noChangeArrowheads="1"/>
            </p:cNvSpPr>
            <p:nvPr/>
          </p:nvSpPr>
          <p:spPr bwMode="auto">
            <a:xfrm>
              <a:off x="431"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50"/>
            <p:cNvSpPr>
              <a:spLocks noChangeArrowheads="1"/>
            </p:cNvSpPr>
            <p:nvPr/>
          </p:nvSpPr>
          <p:spPr bwMode="auto">
            <a:xfrm>
              <a:off x="747"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51"/>
            <p:cNvSpPr>
              <a:spLocks noChangeArrowheads="1"/>
            </p:cNvSpPr>
            <p:nvPr/>
          </p:nvSpPr>
          <p:spPr bwMode="auto">
            <a:xfrm>
              <a:off x="1357"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52"/>
            <p:cNvSpPr>
              <a:spLocks noChangeArrowheads="1"/>
            </p:cNvSpPr>
            <p:nvPr/>
          </p:nvSpPr>
          <p:spPr bwMode="auto">
            <a:xfrm>
              <a:off x="1866"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3"/>
            <p:cNvSpPr>
              <a:spLocks noChangeArrowheads="1"/>
            </p:cNvSpPr>
            <p:nvPr/>
          </p:nvSpPr>
          <p:spPr bwMode="auto">
            <a:xfrm>
              <a:off x="2453"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4"/>
            <p:cNvSpPr>
              <a:spLocks noChangeArrowheads="1"/>
            </p:cNvSpPr>
            <p:nvPr/>
          </p:nvSpPr>
          <p:spPr bwMode="auto">
            <a:xfrm>
              <a:off x="3306"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5"/>
            <p:cNvSpPr>
              <a:spLocks noChangeArrowheads="1"/>
            </p:cNvSpPr>
            <p:nvPr/>
          </p:nvSpPr>
          <p:spPr bwMode="auto">
            <a:xfrm>
              <a:off x="3945"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6"/>
            <p:cNvSpPr>
              <a:spLocks noChangeArrowheads="1"/>
            </p:cNvSpPr>
            <p:nvPr/>
          </p:nvSpPr>
          <p:spPr bwMode="auto">
            <a:xfrm>
              <a:off x="4211"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7"/>
            <p:cNvSpPr>
              <a:spLocks noChangeArrowheads="1"/>
            </p:cNvSpPr>
            <p:nvPr/>
          </p:nvSpPr>
          <p:spPr bwMode="auto">
            <a:xfrm>
              <a:off x="4957"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58"/>
            <p:cNvSpPr>
              <a:spLocks noChangeArrowheads="1"/>
            </p:cNvSpPr>
            <p:nvPr/>
          </p:nvSpPr>
          <p:spPr bwMode="auto">
            <a:xfrm>
              <a:off x="5331"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59"/>
            <p:cNvSpPr>
              <a:spLocks noChangeArrowheads="1"/>
            </p:cNvSpPr>
            <p:nvPr/>
          </p:nvSpPr>
          <p:spPr bwMode="auto">
            <a:xfrm>
              <a:off x="562"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60"/>
            <p:cNvSpPr>
              <a:spLocks noChangeArrowheads="1"/>
            </p:cNvSpPr>
            <p:nvPr/>
          </p:nvSpPr>
          <p:spPr bwMode="auto">
            <a:xfrm>
              <a:off x="628"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61"/>
            <p:cNvSpPr>
              <a:spLocks noChangeArrowheads="1"/>
            </p:cNvSpPr>
            <p:nvPr/>
          </p:nvSpPr>
          <p:spPr bwMode="auto">
            <a:xfrm>
              <a:off x="1024"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2"/>
            <p:cNvSpPr>
              <a:spLocks noChangeArrowheads="1"/>
            </p:cNvSpPr>
            <p:nvPr/>
          </p:nvSpPr>
          <p:spPr bwMode="auto">
            <a:xfrm>
              <a:off x="1090"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3"/>
            <p:cNvSpPr>
              <a:spLocks noChangeArrowheads="1"/>
            </p:cNvSpPr>
            <p:nvPr/>
          </p:nvSpPr>
          <p:spPr bwMode="auto">
            <a:xfrm>
              <a:off x="1486"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64"/>
            <p:cNvSpPr>
              <a:spLocks noChangeArrowheads="1"/>
            </p:cNvSpPr>
            <p:nvPr/>
          </p:nvSpPr>
          <p:spPr bwMode="auto">
            <a:xfrm>
              <a:off x="1746"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5"/>
            <p:cNvSpPr>
              <a:spLocks noChangeArrowheads="1"/>
            </p:cNvSpPr>
            <p:nvPr/>
          </p:nvSpPr>
          <p:spPr bwMode="auto">
            <a:xfrm>
              <a:off x="2132"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66"/>
            <p:cNvSpPr>
              <a:spLocks noChangeArrowheads="1"/>
            </p:cNvSpPr>
            <p:nvPr/>
          </p:nvSpPr>
          <p:spPr bwMode="auto">
            <a:xfrm>
              <a:off x="2197"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67"/>
            <p:cNvSpPr>
              <a:spLocks noChangeArrowheads="1"/>
            </p:cNvSpPr>
            <p:nvPr/>
          </p:nvSpPr>
          <p:spPr bwMode="auto">
            <a:xfrm>
              <a:off x="2754"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68"/>
            <p:cNvSpPr>
              <a:spLocks noChangeArrowheads="1"/>
            </p:cNvSpPr>
            <p:nvPr/>
          </p:nvSpPr>
          <p:spPr bwMode="auto">
            <a:xfrm>
              <a:off x="3014"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69"/>
            <p:cNvSpPr>
              <a:spLocks noChangeArrowheads="1"/>
            </p:cNvSpPr>
            <p:nvPr/>
          </p:nvSpPr>
          <p:spPr bwMode="auto">
            <a:xfrm>
              <a:off x="3500"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70"/>
            <p:cNvSpPr>
              <a:spLocks noChangeArrowheads="1"/>
            </p:cNvSpPr>
            <p:nvPr/>
          </p:nvSpPr>
          <p:spPr bwMode="auto">
            <a:xfrm>
              <a:off x="3761"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1"/>
            <p:cNvSpPr>
              <a:spLocks noChangeArrowheads="1"/>
            </p:cNvSpPr>
            <p:nvPr/>
          </p:nvSpPr>
          <p:spPr bwMode="auto">
            <a:xfrm>
              <a:off x="4083"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2"/>
            <p:cNvSpPr>
              <a:spLocks noChangeArrowheads="1"/>
            </p:cNvSpPr>
            <p:nvPr/>
          </p:nvSpPr>
          <p:spPr bwMode="auto">
            <a:xfrm>
              <a:off x="4460"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3"/>
            <p:cNvSpPr>
              <a:spLocks noChangeArrowheads="1"/>
            </p:cNvSpPr>
            <p:nvPr/>
          </p:nvSpPr>
          <p:spPr bwMode="auto">
            <a:xfrm>
              <a:off x="4720"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4"/>
            <p:cNvSpPr>
              <a:spLocks noChangeArrowheads="1"/>
            </p:cNvSpPr>
            <p:nvPr/>
          </p:nvSpPr>
          <p:spPr bwMode="auto">
            <a:xfrm>
              <a:off x="5117"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9" name="Rectangle 75"/>
            <p:cNvSpPr>
              <a:spLocks noChangeArrowheads="1"/>
            </p:cNvSpPr>
            <p:nvPr/>
          </p:nvSpPr>
          <p:spPr bwMode="auto">
            <a:xfrm>
              <a:off x="5182"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0" name="Rectangle 76"/>
            <p:cNvSpPr>
              <a:spLocks noChangeArrowheads="1"/>
            </p:cNvSpPr>
            <p:nvPr/>
          </p:nvSpPr>
          <p:spPr bwMode="auto">
            <a:xfrm>
              <a:off x="4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77"/>
            <p:cNvSpPr>
              <a:spLocks noChangeArrowheads="1"/>
            </p:cNvSpPr>
            <p:nvPr/>
          </p:nvSpPr>
          <p:spPr bwMode="auto">
            <a:xfrm>
              <a:off x="4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8"/>
            <p:cNvSpPr>
              <a:spLocks noChangeArrowheads="1"/>
            </p:cNvSpPr>
            <p:nvPr/>
          </p:nvSpPr>
          <p:spPr bwMode="auto">
            <a:xfrm>
              <a:off x="443"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79"/>
            <p:cNvSpPr>
              <a:spLocks noChangeArrowheads="1"/>
            </p:cNvSpPr>
            <p:nvPr/>
          </p:nvSpPr>
          <p:spPr bwMode="auto">
            <a:xfrm>
              <a:off x="454" y="1252"/>
              <a:ext cx="29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80"/>
            <p:cNvSpPr>
              <a:spLocks noChangeArrowheads="1"/>
            </p:cNvSpPr>
            <p:nvPr/>
          </p:nvSpPr>
          <p:spPr bwMode="auto">
            <a:xfrm>
              <a:off x="74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81"/>
            <p:cNvSpPr>
              <a:spLocks noChangeArrowheads="1"/>
            </p:cNvSpPr>
            <p:nvPr/>
          </p:nvSpPr>
          <p:spPr bwMode="auto">
            <a:xfrm>
              <a:off x="758"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2"/>
            <p:cNvSpPr>
              <a:spLocks noChangeArrowheads="1"/>
            </p:cNvSpPr>
            <p:nvPr/>
          </p:nvSpPr>
          <p:spPr bwMode="auto">
            <a:xfrm>
              <a:off x="770" y="1252"/>
              <a:ext cx="58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83"/>
            <p:cNvSpPr>
              <a:spLocks noChangeArrowheads="1"/>
            </p:cNvSpPr>
            <p:nvPr/>
          </p:nvSpPr>
          <p:spPr bwMode="auto">
            <a:xfrm>
              <a:off x="135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4"/>
            <p:cNvSpPr>
              <a:spLocks noChangeArrowheads="1"/>
            </p:cNvSpPr>
            <p:nvPr/>
          </p:nvSpPr>
          <p:spPr bwMode="auto">
            <a:xfrm>
              <a:off x="1368"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5"/>
            <p:cNvSpPr>
              <a:spLocks noChangeArrowheads="1"/>
            </p:cNvSpPr>
            <p:nvPr/>
          </p:nvSpPr>
          <p:spPr bwMode="auto">
            <a:xfrm>
              <a:off x="1380" y="1252"/>
              <a:ext cx="486"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6"/>
            <p:cNvSpPr>
              <a:spLocks noChangeArrowheads="1"/>
            </p:cNvSpPr>
            <p:nvPr/>
          </p:nvSpPr>
          <p:spPr bwMode="auto">
            <a:xfrm>
              <a:off x="1866"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87"/>
            <p:cNvSpPr>
              <a:spLocks noChangeArrowheads="1"/>
            </p:cNvSpPr>
            <p:nvPr/>
          </p:nvSpPr>
          <p:spPr bwMode="auto">
            <a:xfrm>
              <a:off x="187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88"/>
            <p:cNvSpPr>
              <a:spLocks noChangeArrowheads="1"/>
            </p:cNvSpPr>
            <p:nvPr/>
          </p:nvSpPr>
          <p:spPr bwMode="auto">
            <a:xfrm>
              <a:off x="1888" y="1252"/>
              <a:ext cx="565"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89"/>
            <p:cNvSpPr>
              <a:spLocks noChangeArrowheads="1"/>
            </p:cNvSpPr>
            <p:nvPr/>
          </p:nvSpPr>
          <p:spPr bwMode="auto">
            <a:xfrm>
              <a:off x="2453"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90"/>
            <p:cNvSpPr>
              <a:spLocks noChangeArrowheads="1"/>
            </p:cNvSpPr>
            <p:nvPr/>
          </p:nvSpPr>
          <p:spPr bwMode="auto">
            <a:xfrm>
              <a:off x="2464"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91"/>
            <p:cNvSpPr>
              <a:spLocks noChangeArrowheads="1"/>
            </p:cNvSpPr>
            <p:nvPr/>
          </p:nvSpPr>
          <p:spPr bwMode="auto">
            <a:xfrm>
              <a:off x="2476" y="1252"/>
              <a:ext cx="83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92"/>
            <p:cNvSpPr>
              <a:spLocks noChangeArrowheads="1"/>
            </p:cNvSpPr>
            <p:nvPr/>
          </p:nvSpPr>
          <p:spPr bwMode="auto">
            <a:xfrm>
              <a:off x="3306"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93"/>
            <p:cNvSpPr>
              <a:spLocks noChangeArrowheads="1"/>
            </p:cNvSpPr>
            <p:nvPr/>
          </p:nvSpPr>
          <p:spPr bwMode="auto">
            <a:xfrm>
              <a:off x="331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4"/>
            <p:cNvSpPr>
              <a:spLocks noChangeArrowheads="1"/>
            </p:cNvSpPr>
            <p:nvPr/>
          </p:nvSpPr>
          <p:spPr bwMode="auto">
            <a:xfrm>
              <a:off x="3328" y="1252"/>
              <a:ext cx="61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95"/>
            <p:cNvSpPr>
              <a:spLocks noChangeArrowheads="1"/>
            </p:cNvSpPr>
            <p:nvPr/>
          </p:nvSpPr>
          <p:spPr bwMode="auto">
            <a:xfrm>
              <a:off x="3945"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6"/>
            <p:cNvSpPr>
              <a:spLocks noChangeArrowheads="1"/>
            </p:cNvSpPr>
            <p:nvPr/>
          </p:nvSpPr>
          <p:spPr bwMode="auto">
            <a:xfrm>
              <a:off x="395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7"/>
            <p:cNvSpPr>
              <a:spLocks noChangeArrowheads="1"/>
            </p:cNvSpPr>
            <p:nvPr/>
          </p:nvSpPr>
          <p:spPr bwMode="auto">
            <a:xfrm>
              <a:off x="3968" y="1252"/>
              <a:ext cx="24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98"/>
            <p:cNvSpPr>
              <a:spLocks noChangeArrowheads="1"/>
            </p:cNvSpPr>
            <p:nvPr/>
          </p:nvSpPr>
          <p:spPr bwMode="auto">
            <a:xfrm>
              <a:off x="421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99"/>
            <p:cNvSpPr>
              <a:spLocks noChangeArrowheads="1"/>
            </p:cNvSpPr>
            <p:nvPr/>
          </p:nvSpPr>
          <p:spPr bwMode="auto">
            <a:xfrm>
              <a:off x="4223"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100"/>
            <p:cNvSpPr>
              <a:spLocks noChangeArrowheads="1"/>
            </p:cNvSpPr>
            <p:nvPr/>
          </p:nvSpPr>
          <p:spPr bwMode="auto">
            <a:xfrm>
              <a:off x="4234" y="1252"/>
              <a:ext cx="72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1"/>
            <p:cNvSpPr>
              <a:spLocks noChangeArrowheads="1"/>
            </p:cNvSpPr>
            <p:nvPr/>
          </p:nvSpPr>
          <p:spPr bwMode="auto">
            <a:xfrm>
              <a:off x="4957"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2"/>
            <p:cNvSpPr>
              <a:spLocks noChangeArrowheads="1"/>
            </p:cNvSpPr>
            <p:nvPr/>
          </p:nvSpPr>
          <p:spPr bwMode="auto">
            <a:xfrm>
              <a:off x="4969"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3"/>
            <p:cNvSpPr>
              <a:spLocks noChangeArrowheads="1"/>
            </p:cNvSpPr>
            <p:nvPr/>
          </p:nvSpPr>
          <p:spPr bwMode="auto">
            <a:xfrm>
              <a:off x="4980" y="1252"/>
              <a:ext cx="35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4"/>
            <p:cNvSpPr>
              <a:spLocks noChangeArrowheads="1"/>
            </p:cNvSpPr>
            <p:nvPr/>
          </p:nvSpPr>
          <p:spPr bwMode="auto">
            <a:xfrm>
              <a:off x="53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Rectangle 105"/>
            <p:cNvSpPr>
              <a:spLocks noChangeArrowheads="1"/>
            </p:cNvSpPr>
            <p:nvPr/>
          </p:nvSpPr>
          <p:spPr bwMode="auto">
            <a:xfrm>
              <a:off x="53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6"/>
            <p:cNvSpPr>
              <a:spLocks noChangeArrowheads="1"/>
            </p:cNvSpPr>
            <p:nvPr/>
          </p:nvSpPr>
          <p:spPr bwMode="auto">
            <a:xfrm>
              <a:off x="1938" y="1415"/>
              <a:ext cx="44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Figure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1" name="Rectangle 107"/>
            <p:cNvSpPr>
              <a:spLocks noChangeArrowheads="1"/>
            </p:cNvSpPr>
            <p:nvPr/>
          </p:nvSpPr>
          <p:spPr bwMode="auto">
            <a:xfrm>
              <a:off x="2312" y="141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2" name="Rectangle 108"/>
            <p:cNvSpPr>
              <a:spLocks noChangeArrowheads="1"/>
            </p:cNvSpPr>
            <p:nvPr/>
          </p:nvSpPr>
          <p:spPr bwMode="auto">
            <a:xfrm>
              <a:off x="2377"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3" name="Rectangle 109"/>
            <p:cNvSpPr>
              <a:spLocks noChangeArrowheads="1"/>
            </p:cNvSpPr>
            <p:nvPr/>
          </p:nvSpPr>
          <p:spPr bwMode="auto">
            <a:xfrm>
              <a:off x="2410" y="141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4" name="Rectangle 110"/>
            <p:cNvSpPr>
              <a:spLocks noChangeArrowheads="1"/>
            </p:cNvSpPr>
            <p:nvPr/>
          </p:nvSpPr>
          <p:spPr bwMode="auto">
            <a:xfrm>
              <a:off x="2476"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5" name="Rectangle 111"/>
            <p:cNvSpPr>
              <a:spLocks noChangeArrowheads="1"/>
            </p:cNvSpPr>
            <p:nvPr/>
          </p:nvSpPr>
          <p:spPr bwMode="auto">
            <a:xfrm>
              <a:off x="2507" y="1415"/>
              <a:ext cx="1200"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Trigger frame format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6" name="Rectangle 112"/>
            <p:cNvSpPr>
              <a:spLocks noChangeArrowheads="1"/>
            </p:cNvSpPr>
            <p:nvPr/>
          </p:nvSpPr>
          <p:spPr bwMode="auto">
            <a:xfrm>
              <a:off x="3614"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7" name="Rectangle 113"/>
            <p:cNvSpPr>
              <a:spLocks noChangeArrowheads="1"/>
            </p:cNvSpPr>
            <p:nvPr/>
          </p:nvSpPr>
          <p:spPr bwMode="auto">
            <a:xfrm>
              <a:off x="-274" y="14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8" name="Rectangle 114"/>
            <p:cNvSpPr>
              <a:spLocks noChangeArrowheads="1"/>
            </p:cNvSpPr>
            <p:nvPr/>
          </p:nvSpPr>
          <p:spPr bwMode="auto">
            <a:xfrm>
              <a:off x="-208"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680493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Info field content</a:t>
            </a:r>
            <a:endParaRPr lang="en-US" dirty="0"/>
          </a:p>
        </p:txBody>
      </p:sp>
      <p:sp>
        <p:nvSpPr>
          <p:cNvPr id="3" name="Content Placeholder 2"/>
          <p:cNvSpPr>
            <a:spLocks noGrp="1"/>
          </p:cNvSpPr>
          <p:nvPr>
            <p:ph idx="1"/>
          </p:nvPr>
        </p:nvSpPr>
        <p:spPr>
          <a:xfrm>
            <a:off x="508793" y="2723582"/>
            <a:ext cx="8243321" cy="3628127"/>
          </a:xfrm>
        </p:spPr>
        <p:txBody>
          <a:bodyPr/>
          <a:lstStyle/>
          <a:p>
            <a:pPr marL="0" indent="0">
              <a:buNone/>
            </a:pPr>
            <a:r>
              <a:rPr lang="en-US" sz="1400" dirty="0" smtClean="0"/>
              <a:t>Proposal: include the following subfields into the Common Info field</a:t>
            </a:r>
            <a:endParaRPr lang="en-US" sz="1400" dirty="0"/>
          </a:p>
          <a:p>
            <a:r>
              <a:rPr lang="en-US" sz="1400" dirty="0" smtClean="0"/>
              <a:t>Length [12 bits]</a:t>
            </a:r>
          </a:p>
          <a:p>
            <a:pPr lvl="1"/>
            <a:r>
              <a:rPr lang="en-US" sz="1400" dirty="0" smtClean="0"/>
              <a:t>L-SIG </a:t>
            </a:r>
            <a:r>
              <a:rPr lang="en-US" sz="1400" dirty="0"/>
              <a:t>Length </a:t>
            </a:r>
            <a:r>
              <a:rPr lang="en-US" sz="1400" dirty="0" smtClean="0"/>
              <a:t>value that will be included in the L-SIG Length field of the response UL MU PPDUs</a:t>
            </a:r>
          </a:p>
          <a:p>
            <a:pPr lvl="2"/>
            <a:r>
              <a:rPr lang="en-US" sz="1200" dirty="0" smtClean="0"/>
              <a:t>hence the encoding shall be same as defined for the L-SIG Length of the UL MU PPDU</a:t>
            </a:r>
          </a:p>
          <a:p>
            <a:pPr lvl="1"/>
            <a:r>
              <a:rPr lang="en-GB" sz="1400" dirty="0" smtClean="0"/>
              <a:t>Reminder from SFD: “</a:t>
            </a:r>
            <a:r>
              <a:rPr lang="en-GB" sz="1400" i="1" dirty="0" smtClean="0"/>
              <a:t>The </a:t>
            </a:r>
            <a:r>
              <a:rPr lang="en-GB" sz="1400" i="1" dirty="0"/>
              <a:t>transmission from all the STAs in an UL MU PPDU shall end at the time indicated in Trigger frame</a:t>
            </a:r>
            <a:r>
              <a:rPr lang="en-GB" sz="1400" dirty="0" smtClean="0"/>
              <a:t>.”</a:t>
            </a:r>
            <a:r>
              <a:rPr lang="en-US" sz="1400" dirty="0"/>
              <a:t> </a:t>
            </a:r>
            <a:r>
              <a:rPr lang="en-US" sz="1400" dirty="0" smtClean="0"/>
              <a:t>hence the indication of a common length is needed</a:t>
            </a:r>
          </a:p>
          <a:p>
            <a:r>
              <a:rPr lang="en-US" sz="1400" dirty="0" smtClean="0"/>
              <a:t>Info bits </a:t>
            </a:r>
            <a:r>
              <a:rPr lang="en-US" sz="1400" dirty="0"/>
              <a:t>content of the </a:t>
            </a:r>
            <a:r>
              <a:rPr lang="en-US" sz="1400" dirty="0" smtClean="0"/>
              <a:t>SIG-A [TBD # of bits]</a:t>
            </a:r>
            <a:endParaRPr lang="en-US" sz="1400" dirty="0"/>
          </a:p>
          <a:p>
            <a:pPr lvl="1"/>
            <a:r>
              <a:rPr lang="en-US" sz="1400" dirty="0" smtClean="0"/>
              <a:t>A responding STA </a:t>
            </a:r>
            <a:r>
              <a:rPr lang="en-US" sz="1400" dirty="0"/>
              <a:t>will </a:t>
            </a:r>
            <a:r>
              <a:rPr lang="en-US" sz="1400" dirty="0" smtClean="0"/>
              <a:t>copy this info in the SIG-A field of its response PPDU</a:t>
            </a:r>
          </a:p>
          <a:p>
            <a:pPr lvl="1"/>
            <a:r>
              <a:rPr lang="en-US" sz="1400" dirty="0" smtClean="0"/>
              <a:t>Excluded the bits that may be implicitly already known by all responding STAs, if any TBD</a:t>
            </a:r>
          </a:p>
          <a:p>
            <a:pPr lvl="1"/>
            <a:r>
              <a:rPr lang="en-US" sz="1400" dirty="0" smtClean="0"/>
              <a:t>Reminder: the SIG-A in all response PPDUs must be identical, hence STAs must know its content</a:t>
            </a:r>
            <a:endParaRPr lang="en-GB" sz="1400" dirty="0" smtClean="0"/>
          </a:p>
          <a:p>
            <a:r>
              <a:rPr lang="en-GB" sz="1400" dirty="0" smtClean="0"/>
              <a:t>CP </a:t>
            </a:r>
            <a:r>
              <a:rPr lang="en-GB" sz="1400" dirty="0"/>
              <a:t>+ HE LTF type [TBD # of bits</a:t>
            </a:r>
            <a:r>
              <a:rPr lang="en-GB" sz="1400" dirty="0" smtClean="0"/>
              <a:t>]</a:t>
            </a:r>
          </a:p>
          <a:p>
            <a:pPr lvl="1"/>
            <a:r>
              <a:rPr lang="en-US" sz="1400" dirty="0"/>
              <a:t>LTF size and CP size are jointly </a:t>
            </a:r>
            <a:r>
              <a:rPr lang="en-US" sz="1400" dirty="0" smtClean="0"/>
              <a:t>signaled</a:t>
            </a:r>
          </a:p>
          <a:p>
            <a:pPr lvl="2"/>
            <a:r>
              <a:rPr lang="en-US" sz="1200" dirty="0" smtClean="0"/>
              <a:t>PHY may allow e.g. 2x </a:t>
            </a:r>
            <a:r>
              <a:rPr lang="en-US" sz="1200" dirty="0"/>
              <a:t>LTF+ </a:t>
            </a:r>
            <a:r>
              <a:rPr lang="en-US" sz="1200" dirty="0" smtClean="0"/>
              <a:t>0.8uS, 2x </a:t>
            </a:r>
            <a:r>
              <a:rPr lang="en-US" sz="1200" dirty="0"/>
              <a:t>LTF+ </a:t>
            </a:r>
            <a:r>
              <a:rPr lang="en-US" sz="1200" dirty="0" smtClean="0"/>
              <a:t>1.6uS, 4x </a:t>
            </a:r>
            <a:r>
              <a:rPr lang="en-US" sz="1200" dirty="0"/>
              <a:t>LTF+ </a:t>
            </a:r>
            <a:r>
              <a:rPr lang="en-US" sz="1200" dirty="0" smtClean="0"/>
              <a:t>3.2uS</a:t>
            </a:r>
          </a:p>
          <a:p>
            <a:r>
              <a:rPr lang="en-US" sz="1600" dirty="0"/>
              <a:t>Allowed response type / trigger type [# of bits </a:t>
            </a:r>
            <a:r>
              <a:rPr lang="en-US" sz="1600" dirty="0" smtClean="0"/>
              <a:t>TBD]</a:t>
            </a:r>
            <a:endParaRPr lang="en-US" sz="1200" dirty="0"/>
          </a:p>
          <a:p>
            <a:pPr lvl="1"/>
            <a:r>
              <a:rPr lang="en-US" sz="1200" dirty="0"/>
              <a:t>Types </a:t>
            </a:r>
            <a:r>
              <a:rPr lang="en-US" sz="1200" dirty="0" smtClean="0"/>
              <a:t>TBD, e.g. MU-RTS, Beamforming report trigger etc.</a:t>
            </a:r>
            <a:endParaRPr lang="en-US" sz="1200" dirty="0"/>
          </a:p>
          <a:p>
            <a:pPr lvl="1"/>
            <a:endParaRPr lang="en-US" sz="1100" dirty="0" smtClean="0"/>
          </a:p>
          <a:p>
            <a:pPr lvl="1"/>
            <a:endParaRPr lang="en-US" sz="1100" dirty="0"/>
          </a:p>
          <a:p>
            <a:pPr lvl="1"/>
            <a:endParaRPr lang="en-GB" sz="1100" dirty="0" smtClean="0"/>
          </a:p>
          <a:p>
            <a:pPr lvl="1"/>
            <a:endParaRPr lang="en-GB" sz="1100" dirty="0" smtClean="0"/>
          </a:p>
          <a:p>
            <a:endParaRPr lang="en-GB" sz="1400" dirty="0" smtClean="0">
              <a:solidFill>
                <a:srgbClr val="FF0000"/>
              </a:solidFill>
            </a:endParaRP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grpSp>
        <p:nvGrpSpPr>
          <p:cNvPr id="8" name="Group 4"/>
          <p:cNvGrpSpPr>
            <a:grpSpLocks noChangeAspect="1"/>
          </p:cNvGrpSpPr>
          <p:nvPr/>
        </p:nvGrpSpPr>
        <p:grpSpPr bwMode="auto">
          <a:xfrm>
            <a:off x="-310357" y="1353244"/>
            <a:ext cx="8831263" cy="1293813"/>
            <a:chOff x="-208" y="2335"/>
            <a:chExt cx="5563" cy="815"/>
          </a:xfrm>
        </p:grpSpPr>
        <p:sp>
          <p:nvSpPr>
            <p:cNvPr id="10" name="Rectangle 5"/>
            <p:cNvSpPr>
              <a:spLocks noChangeArrowheads="1"/>
            </p:cNvSpPr>
            <p:nvPr/>
          </p:nvSpPr>
          <p:spPr bwMode="auto">
            <a:xfrm>
              <a:off x="218" y="2335"/>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515" y="2497"/>
              <a:ext cx="22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9"/>
            <p:cNvSpPr>
              <a:spLocks noChangeArrowheads="1"/>
            </p:cNvSpPr>
            <p:nvPr/>
          </p:nvSpPr>
          <p:spPr bwMode="auto">
            <a:xfrm>
              <a:off x="67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10"/>
            <p:cNvSpPr>
              <a:spLocks noChangeArrowheads="1"/>
            </p:cNvSpPr>
            <p:nvPr/>
          </p:nvSpPr>
          <p:spPr bwMode="auto">
            <a:xfrm>
              <a:off x="825" y="2497"/>
              <a:ext cx="54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128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12"/>
            <p:cNvSpPr>
              <a:spLocks noChangeArrowheads="1"/>
            </p:cNvSpPr>
            <p:nvPr/>
          </p:nvSpPr>
          <p:spPr bwMode="auto">
            <a:xfrm>
              <a:off x="1493" y="2497"/>
              <a:ext cx="31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rPr>
                <a:t>(A1)</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3"/>
            <p:cNvSpPr>
              <a:spLocks noChangeArrowheads="1"/>
            </p:cNvSpPr>
            <p:nvPr/>
          </p:nvSpPr>
          <p:spPr bwMode="auto">
            <a:xfrm>
              <a:off x="173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Rectangle 14"/>
            <p:cNvSpPr>
              <a:spLocks noChangeArrowheads="1"/>
            </p:cNvSpPr>
            <p:nvPr/>
          </p:nvSpPr>
          <p:spPr bwMode="auto">
            <a:xfrm>
              <a:off x="2085" y="2497"/>
              <a:ext cx="22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2244"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Rectangle 16"/>
            <p:cNvSpPr>
              <a:spLocks noChangeArrowheads="1"/>
            </p:cNvSpPr>
            <p:nvPr/>
          </p:nvSpPr>
          <p:spPr bwMode="auto">
            <a:xfrm>
              <a:off x="2643" y="2497"/>
              <a:ext cx="54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Common </a:t>
              </a:r>
              <a:endParaRPr kumimoji="0" lang="en-US" altLang="en-US" sz="1800" b="1" i="0" u="none" strike="noStrike" cap="none" normalizeH="0" baseline="0" dirty="0" smtClean="0">
                <a:ln>
                  <a:noFill/>
                </a:ln>
                <a:solidFill>
                  <a:srgbClr val="FF0000"/>
                </a:solidFill>
                <a:effectLst/>
              </a:endParaRPr>
            </a:p>
          </p:txBody>
        </p:sp>
        <p:sp>
          <p:nvSpPr>
            <p:cNvPr id="22" name="Rectangle 17"/>
            <p:cNvSpPr>
              <a:spLocks noChangeArrowheads="1"/>
            </p:cNvSpPr>
            <p:nvPr/>
          </p:nvSpPr>
          <p:spPr bwMode="auto">
            <a:xfrm>
              <a:off x="2775" y="2647"/>
              <a:ext cx="23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Info</a:t>
              </a:r>
              <a:endParaRPr kumimoji="0" lang="en-US" altLang="en-US" sz="1800" b="1" i="0" u="none" strike="noStrike" cap="none" normalizeH="0" baseline="0" dirty="0" smtClean="0">
                <a:ln>
                  <a:noFill/>
                </a:ln>
                <a:solidFill>
                  <a:srgbClr val="FF0000"/>
                </a:solidFill>
                <a:effectLst/>
              </a:endParaRPr>
            </a:p>
          </p:txBody>
        </p:sp>
        <p:sp>
          <p:nvSpPr>
            <p:cNvPr id="23" name="Rectangle 18"/>
            <p:cNvSpPr>
              <a:spLocks noChangeArrowheads="1"/>
            </p:cNvSpPr>
            <p:nvPr/>
          </p:nvSpPr>
          <p:spPr bwMode="auto">
            <a:xfrm>
              <a:off x="2993"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19"/>
            <p:cNvSpPr>
              <a:spLocks noChangeArrowheads="1"/>
            </p:cNvSpPr>
            <p:nvPr/>
          </p:nvSpPr>
          <p:spPr bwMode="auto">
            <a:xfrm>
              <a:off x="3404" y="2497"/>
              <a:ext cx="56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3473" y="2647"/>
              <a:ext cx="38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3788"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Rectangle 22"/>
            <p:cNvSpPr>
              <a:spLocks noChangeArrowheads="1"/>
            </p:cNvSpPr>
            <p:nvPr/>
          </p:nvSpPr>
          <p:spPr bwMode="auto">
            <a:xfrm>
              <a:off x="4083"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4363" y="2497"/>
              <a:ext cx="56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Rectangle 24"/>
            <p:cNvSpPr>
              <a:spLocks noChangeArrowheads="1"/>
            </p:cNvSpPr>
            <p:nvPr/>
          </p:nvSpPr>
          <p:spPr bwMode="auto">
            <a:xfrm>
              <a:off x="4417" y="2647"/>
              <a:ext cx="41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4761"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 name="Rectangle 26"/>
            <p:cNvSpPr>
              <a:spLocks noChangeArrowheads="1"/>
            </p:cNvSpPr>
            <p:nvPr/>
          </p:nvSpPr>
          <p:spPr bwMode="auto">
            <a:xfrm>
              <a:off x="5033" y="2497"/>
              <a:ext cx="2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 name="Rectangle 27"/>
            <p:cNvSpPr>
              <a:spLocks noChangeArrowheads="1"/>
            </p:cNvSpPr>
            <p:nvPr/>
          </p:nvSpPr>
          <p:spPr bwMode="auto">
            <a:xfrm>
              <a:off x="526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28"/>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29"/>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0"/>
            <p:cNvSpPr>
              <a:spLocks noChangeArrowheads="1"/>
            </p:cNvSpPr>
            <p:nvPr/>
          </p:nvSpPr>
          <p:spPr bwMode="auto">
            <a:xfrm>
              <a:off x="443" y="2483"/>
              <a:ext cx="3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1"/>
            <p:cNvSpPr>
              <a:spLocks noChangeArrowheads="1"/>
            </p:cNvSpPr>
            <p:nvPr/>
          </p:nvSpPr>
          <p:spPr bwMode="auto">
            <a:xfrm>
              <a:off x="74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2"/>
            <p:cNvSpPr>
              <a:spLocks noChangeArrowheads="1"/>
            </p:cNvSpPr>
            <p:nvPr/>
          </p:nvSpPr>
          <p:spPr bwMode="auto">
            <a:xfrm>
              <a:off x="758" y="2483"/>
              <a:ext cx="599"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3"/>
            <p:cNvSpPr>
              <a:spLocks noChangeArrowheads="1"/>
            </p:cNvSpPr>
            <p:nvPr/>
          </p:nvSpPr>
          <p:spPr bwMode="auto">
            <a:xfrm>
              <a:off x="135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4"/>
            <p:cNvSpPr>
              <a:spLocks noChangeArrowheads="1"/>
            </p:cNvSpPr>
            <p:nvPr/>
          </p:nvSpPr>
          <p:spPr bwMode="auto">
            <a:xfrm>
              <a:off x="1368" y="2483"/>
              <a:ext cx="49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5"/>
            <p:cNvSpPr>
              <a:spLocks noChangeArrowheads="1"/>
            </p:cNvSpPr>
            <p:nvPr/>
          </p:nvSpPr>
          <p:spPr bwMode="auto">
            <a:xfrm>
              <a:off x="186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6"/>
            <p:cNvSpPr>
              <a:spLocks noChangeArrowheads="1"/>
            </p:cNvSpPr>
            <p:nvPr/>
          </p:nvSpPr>
          <p:spPr bwMode="auto">
            <a:xfrm>
              <a:off x="1877" y="2483"/>
              <a:ext cx="576"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7"/>
            <p:cNvSpPr>
              <a:spLocks noChangeArrowheads="1"/>
            </p:cNvSpPr>
            <p:nvPr/>
          </p:nvSpPr>
          <p:spPr bwMode="auto">
            <a:xfrm>
              <a:off x="2453"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8"/>
            <p:cNvSpPr>
              <a:spLocks noChangeArrowheads="1"/>
            </p:cNvSpPr>
            <p:nvPr/>
          </p:nvSpPr>
          <p:spPr bwMode="auto">
            <a:xfrm>
              <a:off x="2464" y="2483"/>
              <a:ext cx="84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39"/>
            <p:cNvSpPr>
              <a:spLocks noChangeArrowheads="1"/>
            </p:cNvSpPr>
            <p:nvPr/>
          </p:nvSpPr>
          <p:spPr bwMode="auto">
            <a:xfrm>
              <a:off x="330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0"/>
            <p:cNvSpPr>
              <a:spLocks noChangeArrowheads="1"/>
            </p:cNvSpPr>
            <p:nvPr/>
          </p:nvSpPr>
          <p:spPr bwMode="auto">
            <a:xfrm>
              <a:off x="3317" y="2483"/>
              <a:ext cx="62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1"/>
            <p:cNvSpPr>
              <a:spLocks noChangeArrowheads="1"/>
            </p:cNvSpPr>
            <p:nvPr/>
          </p:nvSpPr>
          <p:spPr bwMode="auto">
            <a:xfrm>
              <a:off x="3945"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2"/>
            <p:cNvSpPr>
              <a:spLocks noChangeArrowheads="1"/>
            </p:cNvSpPr>
            <p:nvPr/>
          </p:nvSpPr>
          <p:spPr bwMode="auto">
            <a:xfrm>
              <a:off x="3957" y="2483"/>
              <a:ext cx="25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3"/>
            <p:cNvSpPr>
              <a:spLocks noChangeArrowheads="1"/>
            </p:cNvSpPr>
            <p:nvPr/>
          </p:nvSpPr>
          <p:spPr bwMode="auto">
            <a:xfrm>
              <a:off x="421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4"/>
            <p:cNvSpPr>
              <a:spLocks noChangeArrowheads="1"/>
            </p:cNvSpPr>
            <p:nvPr/>
          </p:nvSpPr>
          <p:spPr bwMode="auto">
            <a:xfrm>
              <a:off x="4223" y="2483"/>
              <a:ext cx="73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5"/>
            <p:cNvSpPr>
              <a:spLocks noChangeArrowheads="1"/>
            </p:cNvSpPr>
            <p:nvPr/>
          </p:nvSpPr>
          <p:spPr bwMode="auto">
            <a:xfrm>
              <a:off x="4957"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6"/>
            <p:cNvSpPr>
              <a:spLocks noChangeArrowheads="1"/>
            </p:cNvSpPr>
            <p:nvPr/>
          </p:nvSpPr>
          <p:spPr bwMode="auto">
            <a:xfrm>
              <a:off x="4969" y="2483"/>
              <a:ext cx="36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7"/>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48"/>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49"/>
            <p:cNvSpPr>
              <a:spLocks noChangeArrowheads="1"/>
            </p:cNvSpPr>
            <p:nvPr/>
          </p:nvSpPr>
          <p:spPr bwMode="auto">
            <a:xfrm>
              <a:off x="4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50"/>
            <p:cNvSpPr>
              <a:spLocks noChangeArrowheads="1"/>
            </p:cNvSpPr>
            <p:nvPr/>
          </p:nvSpPr>
          <p:spPr bwMode="auto">
            <a:xfrm>
              <a:off x="74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51"/>
            <p:cNvSpPr>
              <a:spLocks noChangeArrowheads="1"/>
            </p:cNvSpPr>
            <p:nvPr/>
          </p:nvSpPr>
          <p:spPr bwMode="auto">
            <a:xfrm>
              <a:off x="135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2"/>
            <p:cNvSpPr>
              <a:spLocks noChangeArrowheads="1"/>
            </p:cNvSpPr>
            <p:nvPr/>
          </p:nvSpPr>
          <p:spPr bwMode="auto">
            <a:xfrm>
              <a:off x="186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3"/>
            <p:cNvSpPr>
              <a:spLocks noChangeArrowheads="1"/>
            </p:cNvSpPr>
            <p:nvPr/>
          </p:nvSpPr>
          <p:spPr bwMode="auto">
            <a:xfrm>
              <a:off x="2453"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4"/>
            <p:cNvSpPr>
              <a:spLocks noChangeArrowheads="1"/>
            </p:cNvSpPr>
            <p:nvPr/>
          </p:nvSpPr>
          <p:spPr bwMode="auto">
            <a:xfrm>
              <a:off x="330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5"/>
            <p:cNvSpPr>
              <a:spLocks noChangeArrowheads="1"/>
            </p:cNvSpPr>
            <p:nvPr/>
          </p:nvSpPr>
          <p:spPr bwMode="auto">
            <a:xfrm>
              <a:off x="3945"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6"/>
            <p:cNvSpPr>
              <a:spLocks noChangeArrowheads="1"/>
            </p:cNvSpPr>
            <p:nvPr/>
          </p:nvSpPr>
          <p:spPr bwMode="auto">
            <a:xfrm>
              <a:off x="421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57"/>
            <p:cNvSpPr>
              <a:spLocks noChangeArrowheads="1"/>
            </p:cNvSpPr>
            <p:nvPr/>
          </p:nvSpPr>
          <p:spPr bwMode="auto">
            <a:xfrm>
              <a:off x="4957"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58"/>
            <p:cNvSpPr>
              <a:spLocks noChangeArrowheads="1"/>
            </p:cNvSpPr>
            <p:nvPr/>
          </p:nvSpPr>
          <p:spPr bwMode="auto">
            <a:xfrm>
              <a:off x="53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59"/>
            <p:cNvSpPr>
              <a:spLocks noChangeArrowheads="1"/>
            </p:cNvSpPr>
            <p:nvPr/>
          </p:nvSpPr>
          <p:spPr bwMode="auto">
            <a:xfrm>
              <a:off x="56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60"/>
            <p:cNvSpPr>
              <a:spLocks noChangeArrowheads="1"/>
            </p:cNvSpPr>
            <p:nvPr/>
          </p:nvSpPr>
          <p:spPr bwMode="auto">
            <a:xfrm>
              <a:off x="628"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1"/>
            <p:cNvSpPr>
              <a:spLocks noChangeArrowheads="1"/>
            </p:cNvSpPr>
            <p:nvPr/>
          </p:nvSpPr>
          <p:spPr bwMode="auto">
            <a:xfrm>
              <a:off x="1024"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2"/>
            <p:cNvSpPr>
              <a:spLocks noChangeArrowheads="1"/>
            </p:cNvSpPr>
            <p:nvPr/>
          </p:nvSpPr>
          <p:spPr bwMode="auto">
            <a:xfrm>
              <a:off x="109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63"/>
            <p:cNvSpPr>
              <a:spLocks noChangeArrowheads="1"/>
            </p:cNvSpPr>
            <p:nvPr/>
          </p:nvSpPr>
          <p:spPr bwMode="auto">
            <a:xfrm>
              <a:off x="1486"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4"/>
            <p:cNvSpPr>
              <a:spLocks noChangeArrowheads="1"/>
            </p:cNvSpPr>
            <p:nvPr/>
          </p:nvSpPr>
          <p:spPr bwMode="auto">
            <a:xfrm>
              <a:off x="1746"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65"/>
            <p:cNvSpPr>
              <a:spLocks noChangeArrowheads="1"/>
            </p:cNvSpPr>
            <p:nvPr/>
          </p:nvSpPr>
          <p:spPr bwMode="auto">
            <a:xfrm>
              <a:off x="213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66"/>
            <p:cNvSpPr>
              <a:spLocks noChangeArrowheads="1"/>
            </p:cNvSpPr>
            <p:nvPr/>
          </p:nvSpPr>
          <p:spPr bwMode="auto">
            <a:xfrm>
              <a:off x="2197"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67"/>
            <p:cNvSpPr>
              <a:spLocks noChangeArrowheads="1"/>
            </p:cNvSpPr>
            <p:nvPr/>
          </p:nvSpPr>
          <p:spPr bwMode="auto">
            <a:xfrm>
              <a:off x="2754"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68"/>
            <p:cNvSpPr>
              <a:spLocks noChangeArrowheads="1"/>
            </p:cNvSpPr>
            <p:nvPr/>
          </p:nvSpPr>
          <p:spPr bwMode="auto">
            <a:xfrm>
              <a:off x="3014"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69"/>
            <p:cNvSpPr>
              <a:spLocks noChangeArrowheads="1"/>
            </p:cNvSpPr>
            <p:nvPr/>
          </p:nvSpPr>
          <p:spPr bwMode="auto">
            <a:xfrm>
              <a:off x="350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0"/>
            <p:cNvSpPr>
              <a:spLocks noChangeArrowheads="1"/>
            </p:cNvSpPr>
            <p:nvPr/>
          </p:nvSpPr>
          <p:spPr bwMode="auto">
            <a:xfrm>
              <a:off x="3761"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1"/>
            <p:cNvSpPr>
              <a:spLocks noChangeArrowheads="1"/>
            </p:cNvSpPr>
            <p:nvPr/>
          </p:nvSpPr>
          <p:spPr bwMode="auto">
            <a:xfrm>
              <a:off x="4083"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2"/>
            <p:cNvSpPr>
              <a:spLocks noChangeArrowheads="1"/>
            </p:cNvSpPr>
            <p:nvPr/>
          </p:nvSpPr>
          <p:spPr bwMode="auto">
            <a:xfrm>
              <a:off x="446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3"/>
            <p:cNvSpPr>
              <a:spLocks noChangeArrowheads="1"/>
            </p:cNvSpPr>
            <p:nvPr/>
          </p:nvSpPr>
          <p:spPr bwMode="auto">
            <a:xfrm>
              <a:off x="472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9" name="Rectangle 74"/>
            <p:cNvSpPr>
              <a:spLocks noChangeArrowheads="1"/>
            </p:cNvSpPr>
            <p:nvPr/>
          </p:nvSpPr>
          <p:spPr bwMode="auto">
            <a:xfrm>
              <a:off x="5117"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0" name="Rectangle 75"/>
            <p:cNvSpPr>
              <a:spLocks noChangeArrowheads="1"/>
            </p:cNvSpPr>
            <p:nvPr/>
          </p:nvSpPr>
          <p:spPr bwMode="auto">
            <a:xfrm>
              <a:off x="5182"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1" name="Rectangle 76"/>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7"/>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78"/>
            <p:cNvSpPr>
              <a:spLocks noChangeArrowheads="1"/>
            </p:cNvSpPr>
            <p:nvPr/>
          </p:nvSpPr>
          <p:spPr bwMode="auto">
            <a:xfrm>
              <a:off x="44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79"/>
            <p:cNvSpPr>
              <a:spLocks noChangeArrowheads="1"/>
            </p:cNvSpPr>
            <p:nvPr/>
          </p:nvSpPr>
          <p:spPr bwMode="auto">
            <a:xfrm>
              <a:off x="454" y="2797"/>
              <a:ext cx="29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80"/>
            <p:cNvSpPr>
              <a:spLocks noChangeArrowheads="1"/>
            </p:cNvSpPr>
            <p:nvPr/>
          </p:nvSpPr>
          <p:spPr bwMode="auto">
            <a:xfrm>
              <a:off x="74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1"/>
            <p:cNvSpPr>
              <a:spLocks noChangeArrowheads="1"/>
            </p:cNvSpPr>
            <p:nvPr/>
          </p:nvSpPr>
          <p:spPr bwMode="auto">
            <a:xfrm>
              <a:off x="75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82"/>
            <p:cNvSpPr>
              <a:spLocks noChangeArrowheads="1"/>
            </p:cNvSpPr>
            <p:nvPr/>
          </p:nvSpPr>
          <p:spPr bwMode="auto">
            <a:xfrm>
              <a:off x="770" y="2797"/>
              <a:ext cx="58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3"/>
            <p:cNvSpPr>
              <a:spLocks noChangeArrowheads="1"/>
            </p:cNvSpPr>
            <p:nvPr/>
          </p:nvSpPr>
          <p:spPr bwMode="auto">
            <a:xfrm>
              <a:off x="13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4"/>
            <p:cNvSpPr>
              <a:spLocks noChangeArrowheads="1"/>
            </p:cNvSpPr>
            <p:nvPr/>
          </p:nvSpPr>
          <p:spPr bwMode="auto">
            <a:xfrm>
              <a:off x="136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5"/>
            <p:cNvSpPr>
              <a:spLocks noChangeArrowheads="1"/>
            </p:cNvSpPr>
            <p:nvPr/>
          </p:nvSpPr>
          <p:spPr bwMode="auto">
            <a:xfrm>
              <a:off x="1380" y="2797"/>
              <a:ext cx="48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86"/>
            <p:cNvSpPr>
              <a:spLocks noChangeArrowheads="1"/>
            </p:cNvSpPr>
            <p:nvPr/>
          </p:nvSpPr>
          <p:spPr bwMode="auto">
            <a:xfrm>
              <a:off x="186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87"/>
            <p:cNvSpPr>
              <a:spLocks noChangeArrowheads="1"/>
            </p:cNvSpPr>
            <p:nvPr/>
          </p:nvSpPr>
          <p:spPr bwMode="auto">
            <a:xfrm>
              <a:off x="187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88"/>
            <p:cNvSpPr>
              <a:spLocks noChangeArrowheads="1"/>
            </p:cNvSpPr>
            <p:nvPr/>
          </p:nvSpPr>
          <p:spPr bwMode="auto">
            <a:xfrm>
              <a:off x="1888" y="2797"/>
              <a:ext cx="56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89"/>
            <p:cNvSpPr>
              <a:spLocks noChangeArrowheads="1"/>
            </p:cNvSpPr>
            <p:nvPr/>
          </p:nvSpPr>
          <p:spPr bwMode="auto">
            <a:xfrm>
              <a:off x="245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90"/>
            <p:cNvSpPr>
              <a:spLocks noChangeArrowheads="1"/>
            </p:cNvSpPr>
            <p:nvPr/>
          </p:nvSpPr>
          <p:spPr bwMode="auto">
            <a:xfrm>
              <a:off x="2464"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91"/>
            <p:cNvSpPr>
              <a:spLocks noChangeArrowheads="1"/>
            </p:cNvSpPr>
            <p:nvPr/>
          </p:nvSpPr>
          <p:spPr bwMode="auto">
            <a:xfrm>
              <a:off x="2476" y="2797"/>
              <a:ext cx="830"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92"/>
            <p:cNvSpPr>
              <a:spLocks noChangeArrowheads="1"/>
            </p:cNvSpPr>
            <p:nvPr/>
          </p:nvSpPr>
          <p:spPr bwMode="auto">
            <a:xfrm>
              <a:off x="330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3"/>
            <p:cNvSpPr>
              <a:spLocks noChangeArrowheads="1"/>
            </p:cNvSpPr>
            <p:nvPr/>
          </p:nvSpPr>
          <p:spPr bwMode="auto">
            <a:xfrm>
              <a:off x="331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94"/>
            <p:cNvSpPr>
              <a:spLocks noChangeArrowheads="1"/>
            </p:cNvSpPr>
            <p:nvPr/>
          </p:nvSpPr>
          <p:spPr bwMode="auto">
            <a:xfrm>
              <a:off x="3328" y="2797"/>
              <a:ext cx="61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5"/>
            <p:cNvSpPr>
              <a:spLocks noChangeArrowheads="1"/>
            </p:cNvSpPr>
            <p:nvPr/>
          </p:nvSpPr>
          <p:spPr bwMode="auto">
            <a:xfrm>
              <a:off x="3945"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6"/>
            <p:cNvSpPr>
              <a:spLocks noChangeArrowheads="1"/>
            </p:cNvSpPr>
            <p:nvPr/>
          </p:nvSpPr>
          <p:spPr bwMode="auto">
            <a:xfrm>
              <a:off x="39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97"/>
            <p:cNvSpPr>
              <a:spLocks noChangeArrowheads="1"/>
            </p:cNvSpPr>
            <p:nvPr/>
          </p:nvSpPr>
          <p:spPr bwMode="auto">
            <a:xfrm>
              <a:off x="3968" y="2797"/>
              <a:ext cx="24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98"/>
            <p:cNvSpPr>
              <a:spLocks noChangeArrowheads="1"/>
            </p:cNvSpPr>
            <p:nvPr/>
          </p:nvSpPr>
          <p:spPr bwMode="auto">
            <a:xfrm>
              <a:off x="421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99"/>
            <p:cNvSpPr>
              <a:spLocks noChangeArrowheads="1"/>
            </p:cNvSpPr>
            <p:nvPr/>
          </p:nvSpPr>
          <p:spPr bwMode="auto">
            <a:xfrm>
              <a:off x="422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0"/>
            <p:cNvSpPr>
              <a:spLocks noChangeArrowheads="1"/>
            </p:cNvSpPr>
            <p:nvPr/>
          </p:nvSpPr>
          <p:spPr bwMode="auto">
            <a:xfrm>
              <a:off x="4234" y="2797"/>
              <a:ext cx="72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1"/>
            <p:cNvSpPr>
              <a:spLocks noChangeArrowheads="1"/>
            </p:cNvSpPr>
            <p:nvPr/>
          </p:nvSpPr>
          <p:spPr bwMode="auto">
            <a:xfrm>
              <a:off x="4957"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2"/>
            <p:cNvSpPr>
              <a:spLocks noChangeArrowheads="1"/>
            </p:cNvSpPr>
            <p:nvPr/>
          </p:nvSpPr>
          <p:spPr bwMode="auto">
            <a:xfrm>
              <a:off x="4969"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3"/>
            <p:cNvSpPr>
              <a:spLocks noChangeArrowheads="1"/>
            </p:cNvSpPr>
            <p:nvPr/>
          </p:nvSpPr>
          <p:spPr bwMode="auto">
            <a:xfrm>
              <a:off x="4980" y="2797"/>
              <a:ext cx="35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Rectangle 104"/>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5"/>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Rectangle 106"/>
            <p:cNvSpPr>
              <a:spLocks noChangeArrowheads="1"/>
            </p:cNvSpPr>
            <p:nvPr/>
          </p:nvSpPr>
          <p:spPr bwMode="auto">
            <a:xfrm>
              <a:off x="1938" y="2959"/>
              <a:ext cx="44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Figure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2" name="Rectangle 107"/>
            <p:cNvSpPr>
              <a:spLocks noChangeArrowheads="1"/>
            </p:cNvSpPr>
            <p:nvPr/>
          </p:nvSpPr>
          <p:spPr bwMode="auto">
            <a:xfrm>
              <a:off x="2312"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3" name="Rectangle 108"/>
            <p:cNvSpPr>
              <a:spLocks noChangeArrowheads="1"/>
            </p:cNvSpPr>
            <p:nvPr/>
          </p:nvSpPr>
          <p:spPr bwMode="auto">
            <a:xfrm>
              <a:off x="2377"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4" name="Rectangle 109"/>
            <p:cNvSpPr>
              <a:spLocks noChangeArrowheads="1"/>
            </p:cNvSpPr>
            <p:nvPr/>
          </p:nvSpPr>
          <p:spPr bwMode="auto">
            <a:xfrm>
              <a:off x="2410"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5" name="Rectangle 110"/>
            <p:cNvSpPr>
              <a:spLocks noChangeArrowheads="1"/>
            </p:cNvSpPr>
            <p:nvPr/>
          </p:nvSpPr>
          <p:spPr bwMode="auto">
            <a:xfrm>
              <a:off x="2476"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6" name="Rectangle 111"/>
            <p:cNvSpPr>
              <a:spLocks noChangeArrowheads="1"/>
            </p:cNvSpPr>
            <p:nvPr/>
          </p:nvSpPr>
          <p:spPr bwMode="auto">
            <a:xfrm>
              <a:off x="2507" y="2959"/>
              <a:ext cx="121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Trigger frame format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7" name="Rectangle 112"/>
            <p:cNvSpPr>
              <a:spLocks noChangeArrowheads="1"/>
            </p:cNvSpPr>
            <p:nvPr/>
          </p:nvSpPr>
          <p:spPr bwMode="auto">
            <a:xfrm>
              <a:off x="3614"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9" name="Rectangle 114"/>
            <p:cNvSpPr>
              <a:spLocks noChangeArrowheads="1"/>
            </p:cNvSpPr>
            <p:nvPr/>
          </p:nvSpPr>
          <p:spPr bwMode="auto">
            <a:xfrm>
              <a:off x="-208"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967589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Per-User Info field content</a:t>
            </a:r>
            <a:endParaRPr lang="en-US" dirty="0"/>
          </a:p>
        </p:txBody>
      </p:sp>
      <p:sp>
        <p:nvSpPr>
          <p:cNvPr id="3" name="Content Placeholder 2"/>
          <p:cNvSpPr>
            <a:spLocks noGrp="1"/>
          </p:cNvSpPr>
          <p:nvPr>
            <p:ph idx="1"/>
          </p:nvPr>
        </p:nvSpPr>
        <p:spPr>
          <a:xfrm>
            <a:off x="635696" y="2880505"/>
            <a:ext cx="7772400" cy="3454232"/>
          </a:xfrm>
        </p:spPr>
        <p:txBody>
          <a:bodyPr/>
          <a:lstStyle/>
          <a:p>
            <a:pPr marL="0" indent="0">
              <a:buNone/>
            </a:pPr>
            <a:r>
              <a:rPr lang="en-US" sz="1600" dirty="0"/>
              <a:t>Proposal: include the following subfields into the P</a:t>
            </a:r>
            <a:r>
              <a:rPr lang="en-US" sz="1600" dirty="0" smtClean="0"/>
              <a:t>er User </a:t>
            </a:r>
            <a:r>
              <a:rPr lang="en-US" sz="1600" dirty="0"/>
              <a:t>Info </a:t>
            </a:r>
            <a:r>
              <a:rPr lang="en-US" sz="1600" dirty="0" smtClean="0"/>
              <a:t>field</a:t>
            </a:r>
          </a:p>
          <a:p>
            <a:r>
              <a:rPr lang="en-US" sz="1600" dirty="0" smtClean="0"/>
              <a:t>Identifier </a:t>
            </a:r>
            <a:r>
              <a:rPr lang="en-US" sz="1600" dirty="0"/>
              <a:t>of this </a:t>
            </a:r>
            <a:r>
              <a:rPr lang="en-US" sz="1600" dirty="0" smtClean="0"/>
              <a:t>User </a:t>
            </a:r>
            <a:r>
              <a:rPr lang="en-US" sz="1600" dirty="0"/>
              <a:t>Info </a:t>
            </a:r>
            <a:r>
              <a:rPr lang="en-US" sz="1600" dirty="0" smtClean="0"/>
              <a:t>Field [12 bits]</a:t>
            </a:r>
            <a:endParaRPr lang="en-US" sz="1600" dirty="0"/>
          </a:p>
          <a:p>
            <a:pPr lvl="1"/>
            <a:r>
              <a:rPr lang="en-US" sz="1400" dirty="0" smtClean="0"/>
              <a:t>Identifies the STA that should use the info in this field for constructing its response</a:t>
            </a:r>
          </a:p>
          <a:p>
            <a:pPr lvl="1"/>
            <a:r>
              <a:rPr lang="en-US" sz="1400" dirty="0" smtClean="0"/>
              <a:t>AID </a:t>
            </a:r>
            <a:r>
              <a:rPr lang="en-US" sz="1400" dirty="0"/>
              <a:t>for STAs associated with AP; TBD for unassociated STAs </a:t>
            </a:r>
            <a:endParaRPr lang="en-US" sz="1600" dirty="0" smtClean="0"/>
          </a:p>
          <a:p>
            <a:r>
              <a:rPr lang="en-US" sz="1600" dirty="0" smtClean="0"/>
              <a:t>MCS [4 bits]</a:t>
            </a:r>
          </a:p>
          <a:p>
            <a:r>
              <a:rPr lang="en-US" sz="1600" dirty="0" smtClean="0"/>
              <a:t>DCM [1 bit]</a:t>
            </a:r>
          </a:p>
          <a:p>
            <a:pPr lvl="1"/>
            <a:r>
              <a:rPr lang="en-US" sz="1400" dirty="0" smtClean="0"/>
              <a:t>Indicates whether or not the STAs uses Dual Carrier Modulation in the response PPDU</a:t>
            </a:r>
          </a:p>
          <a:p>
            <a:r>
              <a:rPr lang="en-US" sz="1600" dirty="0" smtClean="0"/>
              <a:t>RU allocation information [TBD # bits]</a:t>
            </a:r>
          </a:p>
          <a:p>
            <a:pPr lvl="1"/>
            <a:r>
              <a:rPr lang="en-US" sz="1400" dirty="0" smtClean="0"/>
              <a:t>E.g. it may be an index to a description of the RU allocated to the STA fo</a:t>
            </a:r>
            <a:r>
              <a:rPr lang="en-US" sz="1200" dirty="0" smtClean="0"/>
              <a:t>r its response</a:t>
            </a:r>
          </a:p>
          <a:p>
            <a:r>
              <a:rPr lang="en-US" sz="1600" dirty="0"/>
              <a:t>C</a:t>
            </a:r>
            <a:r>
              <a:rPr lang="en-US" sz="1600" dirty="0" smtClean="0"/>
              <a:t>oding type [1 bit]</a:t>
            </a:r>
          </a:p>
          <a:p>
            <a:pPr lvl="1"/>
            <a:r>
              <a:rPr lang="en-US" sz="1400" dirty="0" smtClean="0"/>
              <a:t>Indicates BCC/LDPC</a:t>
            </a:r>
            <a:endParaRPr lang="en-US" sz="1800" dirty="0" smtClean="0"/>
          </a:p>
          <a:p>
            <a:r>
              <a:rPr lang="en-US" sz="1600" dirty="0" smtClean="0"/>
              <a:t>SS allocation [TBD # of bits]</a:t>
            </a:r>
          </a:p>
          <a:p>
            <a:pPr lvl="1"/>
            <a:r>
              <a:rPr lang="en-US" sz="1400" dirty="0" smtClean="0"/>
              <a:t>Defines the position and number of streams allocated to the STA</a:t>
            </a:r>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grpSp>
        <p:nvGrpSpPr>
          <p:cNvPr id="6" name="Group 4"/>
          <p:cNvGrpSpPr>
            <a:grpSpLocks noChangeAspect="1"/>
          </p:cNvGrpSpPr>
          <p:nvPr/>
        </p:nvGrpSpPr>
        <p:grpSpPr bwMode="auto">
          <a:xfrm>
            <a:off x="-167177" y="1491061"/>
            <a:ext cx="8831263" cy="1293813"/>
            <a:chOff x="-208" y="2335"/>
            <a:chExt cx="5563" cy="815"/>
          </a:xfrm>
        </p:grpSpPr>
        <p:sp>
          <p:nvSpPr>
            <p:cNvPr id="7" name="Rectangle 5"/>
            <p:cNvSpPr>
              <a:spLocks noChangeArrowheads="1"/>
            </p:cNvSpPr>
            <p:nvPr/>
          </p:nvSpPr>
          <p:spPr bwMode="auto">
            <a:xfrm>
              <a:off x="218" y="2335"/>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208" y="2335"/>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515" y="2497"/>
              <a:ext cx="22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67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825" y="2497"/>
              <a:ext cx="54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128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1493" y="2497"/>
              <a:ext cx="31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rPr>
                <a:t>(A1)</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73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2085" y="2497"/>
              <a:ext cx="22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2244"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2643" y="2497"/>
              <a:ext cx="5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smtClean="0">
                  <a:ln>
                    <a:noFill/>
                  </a:ln>
                  <a:effectLst/>
                  <a:latin typeface="Times New Roman" panose="02020603050405020304" pitchFamily="18" charset="0"/>
                </a:rPr>
                <a:t>Common </a:t>
              </a:r>
              <a:endParaRPr kumimoji="0" lang="en-US" altLang="en-US" sz="1800" i="0" u="none" strike="noStrike" cap="none" normalizeH="0" baseline="0" dirty="0" smtClean="0">
                <a:ln>
                  <a:noFill/>
                </a:ln>
                <a:effectLst/>
              </a:endParaRPr>
            </a:p>
          </p:txBody>
        </p:sp>
        <p:sp>
          <p:nvSpPr>
            <p:cNvPr id="19" name="Rectangle 17"/>
            <p:cNvSpPr>
              <a:spLocks noChangeArrowheads="1"/>
            </p:cNvSpPr>
            <p:nvPr/>
          </p:nvSpPr>
          <p:spPr bwMode="auto">
            <a:xfrm>
              <a:off x="2775" y="2647"/>
              <a:ext cx="21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smtClean="0">
                  <a:ln>
                    <a:noFill/>
                  </a:ln>
                  <a:effectLst/>
                  <a:latin typeface="Times New Roman" panose="02020603050405020304" pitchFamily="18" charset="0"/>
                </a:rPr>
                <a:t>Info</a:t>
              </a:r>
              <a:endParaRPr kumimoji="0" lang="en-US" altLang="en-US" sz="1800" i="0" u="none" strike="noStrike" cap="none" normalizeH="0" baseline="0" dirty="0" smtClean="0">
                <a:ln>
                  <a:noFill/>
                </a:ln>
                <a:effectLst/>
              </a:endParaRPr>
            </a:p>
          </p:txBody>
        </p:sp>
        <p:sp>
          <p:nvSpPr>
            <p:cNvPr id="20" name="Rectangle 18"/>
            <p:cNvSpPr>
              <a:spLocks noChangeArrowheads="1"/>
            </p:cNvSpPr>
            <p:nvPr/>
          </p:nvSpPr>
          <p:spPr bwMode="auto">
            <a:xfrm>
              <a:off x="2993"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3404" y="2497"/>
              <a:ext cx="51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Per User </a:t>
              </a:r>
              <a:endParaRPr kumimoji="0" lang="en-US" altLang="en-US" sz="1800" b="1" i="0" u="none" strike="noStrike" cap="none" normalizeH="0" baseline="0" dirty="0" smtClean="0">
                <a:ln>
                  <a:noFill/>
                </a:ln>
                <a:solidFill>
                  <a:srgbClr val="FF0000"/>
                </a:solidFill>
                <a:effectLst/>
              </a:endParaRPr>
            </a:p>
          </p:txBody>
        </p:sp>
        <p:sp>
          <p:nvSpPr>
            <p:cNvPr id="22" name="Rectangle 20"/>
            <p:cNvSpPr>
              <a:spLocks noChangeArrowheads="1"/>
            </p:cNvSpPr>
            <p:nvPr/>
          </p:nvSpPr>
          <p:spPr bwMode="auto">
            <a:xfrm>
              <a:off x="3473" y="2647"/>
              <a:ext cx="32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Info 1</a:t>
              </a:r>
              <a:endParaRPr kumimoji="0" lang="en-US" altLang="en-US" sz="1800" b="1" i="0" u="none" strike="noStrike" cap="none" normalizeH="0" baseline="0" dirty="0" smtClean="0">
                <a:ln>
                  <a:noFill/>
                </a:ln>
                <a:solidFill>
                  <a:srgbClr val="FF0000"/>
                </a:solidFill>
                <a:effectLst/>
              </a:endParaRPr>
            </a:p>
          </p:txBody>
        </p:sp>
        <p:sp>
          <p:nvSpPr>
            <p:cNvPr id="23" name="Rectangle 21"/>
            <p:cNvSpPr>
              <a:spLocks noChangeArrowheads="1"/>
            </p:cNvSpPr>
            <p:nvPr/>
          </p:nvSpPr>
          <p:spPr bwMode="auto">
            <a:xfrm>
              <a:off x="3788"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3996" y="2515"/>
              <a:ext cx="18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 …</a:t>
              </a:r>
              <a:endParaRPr kumimoji="0" lang="en-US" altLang="en-US" sz="2000" b="1" i="0" u="none" strike="noStrike" cap="none" normalizeH="0" baseline="0" dirty="0" smtClean="0">
                <a:ln>
                  <a:noFill/>
                </a:ln>
                <a:solidFill>
                  <a:schemeClr val="tx1"/>
                </a:solidFill>
                <a:effectLst/>
              </a:endParaRPr>
            </a:p>
          </p:txBody>
        </p:sp>
        <p:sp>
          <p:nvSpPr>
            <p:cNvPr id="25" name="Rectangle 23"/>
            <p:cNvSpPr>
              <a:spLocks noChangeArrowheads="1"/>
            </p:cNvSpPr>
            <p:nvPr/>
          </p:nvSpPr>
          <p:spPr bwMode="auto">
            <a:xfrm>
              <a:off x="4363" y="2497"/>
              <a:ext cx="51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Per User </a:t>
              </a:r>
              <a:endParaRPr kumimoji="0" lang="en-US" altLang="en-US" sz="1800" b="1" i="0" u="none" strike="noStrike" cap="none" normalizeH="0" baseline="0" dirty="0" smtClean="0">
                <a:ln>
                  <a:noFill/>
                </a:ln>
                <a:solidFill>
                  <a:srgbClr val="FF0000"/>
                </a:solidFill>
                <a:effectLst/>
              </a:endParaRPr>
            </a:p>
          </p:txBody>
        </p:sp>
        <p:sp>
          <p:nvSpPr>
            <p:cNvPr id="26" name="Rectangle 24"/>
            <p:cNvSpPr>
              <a:spLocks noChangeArrowheads="1"/>
            </p:cNvSpPr>
            <p:nvPr/>
          </p:nvSpPr>
          <p:spPr bwMode="auto">
            <a:xfrm>
              <a:off x="4417" y="2647"/>
              <a:ext cx="35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Info N</a:t>
              </a:r>
              <a:endParaRPr kumimoji="0" lang="en-US" altLang="en-US" sz="1800" b="1" i="0" u="none" strike="noStrike" cap="none" normalizeH="0" baseline="0" dirty="0" smtClean="0">
                <a:ln>
                  <a:noFill/>
                </a:ln>
                <a:solidFill>
                  <a:srgbClr val="FF0000"/>
                </a:solidFill>
                <a:effectLst/>
              </a:endParaRPr>
            </a:p>
          </p:txBody>
        </p:sp>
        <p:sp>
          <p:nvSpPr>
            <p:cNvPr id="27" name="Rectangle 25"/>
            <p:cNvSpPr>
              <a:spLocks noChangeArrowheads="1"/>
            </p:cNvSpPr>
            <p:nvPr/>
          </p:nvSpPr>
          <p:spPr bwMode="auto">
            <a:xfrm>
              <a:off x="4761"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5033" y="2497"/>
              <a:ext cx="2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526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9"/>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30"/>
            <p:cNvSpPr>
              <a:spLocks noChangeArrowheads="1"/>
            </p:cNvSpPr>
            <p:nvPr/>
          </p:nvSpPr>
          <p:spPr bwMode="auto">
            <a:xfrm>
              <a:off x="443" y="2483"/>
              <a:ext cx="3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31"/>
            <p:cNvSpPr>
              <a:spLocks noChangeArrowheads="1"/>
            </p:cNvSpPr>
            <p:nvPr/>
          </p:nvSpPr>
          <p:spPr bwMode="auto">
            <a:xfrm>
              <a:off x="74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2"/>
            <p:cNvSpPr>
              <a:spLocks noChangeArrowheads="1"/>
            </p:cNvSpPr>
            <p:nvPr/>
          </p:nvSpPr>
          <p:spPr bwMode="auto">
            <a:xfrm>
              <a:off x="758" y="2483"/>
              <a:ext cx="599"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3"/>
            <p:cNvSpPr>
              <a:spLocks noChangeArrowheads="1"/>
            </p:cNvSpPr>
            <p:nvPr/>
          </p:nvSpPr>
          <p:spPr bwMode="auto">
            <a:xfrm>
              <a:off x="135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4"/>
            <p:cNvSpPr>
              <a:spLocks noChangeArrowheads="1"/>
            </p:cNvSpPr>
            <p:nvPr/>
          </p:nvSpPr>
          <p:spPr bwMode="auto">
            <a:xfrm>
              <a:off x="1368" y="2483"/>
              <a:ext cx="49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5"/>
            <p:cNvSpPr>
              <a:spLocks noChangeArrowheads="1"/>
            </p:cNvSpPr>
            <p:nvPr/>
          </p:nvSpPr>
          <p:spPr bwMode="auto">
            <a:xfrm>
              <a:off x="186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6"/>
            <p:cNvSpPr>
              <a:spLocks noChangeArrowheads="1"/>
            </p:cNvSpPr>
            <p:nvPr/>
          </p:nvSpPr>
          <p:spPr bwMode="auto">
            <a:xfrm>
              <a:off x="1877" y="2483"/>
              <a:ext cx="576"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7"/>
            <p:cNvSpPr>
              <a:spLocks noChangeArrowheads="1"/>
            </p:cNvSpPr>
            <p:nvPr/>
          </p:nvSpPr>
          <p:spPr bwMode="auto">
            <a:xfrm>
              <a:off x="2453"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8"/>
            <p:cNvSpPr>
              <a:spLocks noChangeArrowheads="1"/>
            </p:cNvSpPr>
            <p:nvPr/>
          </p:nvSpPr>
          <p:spPr bwMode="auto">
            <a:xfrm>
              <a:off x="2464" y="2483"/>
              <a:ext cx="84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9"/>
            <p:cNvSpPr>
              <a:spLocks noChangeArrowheads="1"/>
            </p:cNvSpPr>
            <p:nvPr/>
          </p:nvSpPr>
          <p:spPr bwMode="auto">
            <a:xfrm>
              <a:off x="330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40"/>
            <p:cNvSpPr>
              <a:spLocks noChangeArrowheads="1"/>
            </p:cNvSpPr>
            <p:nvPr/>
          </p:nvSpPr>
          <p:spPr bwMode="auto">
            <a:xfrm>
              <a:off x="3317" y="2483"/>
              <a:ext cx="62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41"/>
            <p:cNvSpPr>
              <a:spLocks noChangeArrowheads="1"/>
            </p:cNvSpPr>
            <p:nvPr/>
          </p:nvSpPr>
          <p:spPr bwMode="auto">
            <a:xfrm>
              <a:off x="3945"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2"/>
            <p:cNvSpPr>
              <a:spLocks noChangeArrowheads="1"/>
            </p:cNvSpPr>
            <p:nvPr/>
          </p:nvSpPr>
          <p:spPr bwMode="auto">
            <a:xfrm>
              <a:off x="3957" y="2483"/>
              <a:ext cx="25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3"/>
            <p:cNvSpPr>
              <a:spLocks noChangeArrowheads="1"/>
            </p:cNvSpPr>
            <p:nvPr/>
          </p:nvSpPr>
          <p:spPr bwMode="auto">
            <a:xfrm>
              <a:off x="421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4"/>
            <p:cNvSpPr>
              <a:spLocks noChangeArrowheads="1"/>
            </p:cNvSpPr>
            <p:nvPr/>
          </p:nvSpPr>
          <p:spPr bwMode="auto">
            <a:xfrm>
              <a:off x="4223" y="2483"/>
              <a:ext cx="73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5"/>
            <p:cNvSpPr>
              <a:spLocks noChangeArrowheads="1"/>
            </p:cNvSpPr>
            <p:nvPr/>
          </p:nvSpPr>
          <p:spPr bwMode="auto">
            <a:xfrm>
              <a:off x="4957"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6"/>
            <p:cNvSpPr>
              <a:spLocks noChangeArrowheads="1"/>
            </p:cNvSpPr>
            <p:nvPr/>
          </p:nvSpPr>
          <p:spPr bwMode="auto">
            <a:xfrm>
              <a:off x="4969" y="2483"/>
              <a:ext cx="36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7"/>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8"/>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9"/>
            <p:cNvSpPr>
              <a:spLocks noChangeArrowheads="1"/>
            </p:cNvSpPr>
            <p:nvPr/>
          </p:nvSpPr>
          <p:spPr bwMode="auto">
            <a:xfrm>
              <a:off x="4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50"/>
            <p:cNvSpPr>
              <a:spLocks noChangeArrowheads="1"/>
            </p:cNvSpPr>
            <p:nvPr/>
          </p:nvSpPr>
          <p:spPr bwMode="auto">
            <a:xfrm>
              <a:off x="74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51"/>
            <p:cNvSpPr>
              <a:spLocks noChangeArrowheads="1"/>
            </p:cNvSpPr>
            <p:nvPr/>
          </p:nvSpPr>
          <p:spPr bwMode="auto">
            <a:xfrm>
              <a:off x="135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52"/>
            <p:cNvSpPr>
              <a:spLocks noChangeArrowheads="1"/>
            </p:cNvSpPr>
            <p:nvPr/>
          </p:nvSpPr>
          <p:spPr bwMode="auto">
            <a:xfrm>
              <a:off x="186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53"/>
            <p:cNvSpPr>
              <a:spLocks noChangeArrowheads="1"/>
            </p:cNvSpPr>
            <p:nvPr/>
          </p:nvSpPr>
          <p:spPr bwMode="auto">
            <a:xfrm>
              <a:off x="2453"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54"/>
            <p:cNvSpPr>
              <a:spLocks noChangeArrowheads="1"/>
            </p:cNvSpPr>
            <p:nvPr/>
          </p:nvSpPr>
          <p:spPr bwMode="auto">
            <a:xfrm>
              <a:off x="330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5"/>
            <p:cNvSpPr>
              <a:spLocks noChangeArrowheads="1"/>
            </p:cNvSpPr>
            <p:nvPr/>
          </p:nvSpPr>
          <p:spPr bwMode="auto">
            <a:xfrm>
              <a:off x="3945"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6"/>
            <p:cNvSpPr>
              <a:spLocks noChangeArrowheads="1"/>
            </p:cNvSpPr>
            <p:nvPr/>
          </p:nvSpPr>
          <p:spPr bwMode="auto">
            <a:xfrm>
              <a:off x="421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7"/>
            <p:cNvSpPr>
              <a:spLocks noChangeArrowheads="1"/>
            </p:cNvSpPr>
            <p:nvPr/>
          </p:nvSpPr>
          <p:spPr bwMode="auto">
            <a:xfrm>
              <a:off x="4957"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8"/>
            <p:cNvSpPr>
              <a:spLocks noChangeArrowheads="1"/>
            </p:cNvSpPr>
            <p:nvPr/>
          </p:nvSpPr>
          <p:spPr bwMode="auto">
            <a:xfrm>
              <a:off x="53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9"/>
            <p:cNvSpPr>
              <a:spLocks noChangeArrowheads="1"/>
            </p:cNvSpPr>
            <p:nvPr/>
          </p:nvSpPr>
          <p:spPr bwMode="auto">
            <a:xfrm>
              <a:off x="56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2" name="Rectangle 60"/>
            <p:cNvSpPr>
              <a:spLocks noChangeArrowheads="1"/>
            </p:cNvSpPr>
            <p:nvPr/>
          </p:nvSpPr>
          <p:spPr bwMode="auto">
            <a:xfrm>
              <a:off x="628"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61"/>
            <p:cNvSpPr>
              <a:spLocks noChangeArrowheads="1"/>
            </p:cNvSpPr>
            <p:nvPr/>
          </p:nvSpPr>
          <p:spPr bwMode="auto">
            <a:xfrm>
              <a:off x="1024"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62"/>
            <p:cNvSpPr>
              <a:spLocks noChangeArrowheads="1"/>
            </p:cNvSpPr>
            <p:nvPr/>
          </p:nvSpPr>
          <p:spPr bwMode="auto">
            <a:xfrm>
              <a:off x="109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63"/>
            <p:cNvSpPr>
              <a:spLocks noChangeArrowheads="1"/>
            </p:cNvSpPr>
            <p:nvPr/>
          </p:nvSpPr>
          <p:spPr bwMode="auto">
            <a:xfrm>
              <a:off x="1486"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4"/>
            <p:cNvSpPr>
              <a:spLocks noChangeArrowheads="1"/>
            </p:cNvSpPr>
            <p:nvPr/>
          </p:nvSpPr>
          <p:spPr bwMode="auto">
            <a:xfrm>
              <a:off x="1746"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5"/>
            <p:cNvSpPr>
              <a:spLocks noChangeArrowheads="1"/>
            </p:cNvSpPr>
            <p:nvPr/>
          </p:nvSpPr>
          <p:spPr bwMode="auto">
            <a:xfrm>
              <a:off x="213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66"/>
            <p:cNvSpPr>
              <a:spLocks noChangeArrowheads="1"/>
            </p:cNvSpPr>
            <p:nvPr/>
          </p:nvSpPr>
          <p:spPr bwMode="auto">
            <a:xfrm>
              <a:off x="2197"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2754"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68"/>
            <p:cNvSpPr>
              <a:spLocks noChangeArrowheads="1"/>
            </p:cNvSpPr>
            <p:nvPr/>
          </p:nvSpPr>
          <p:spPr bwMode="auto">
            <a:xfrm>
              <a:off x="3014"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69"/>
            <p:cNvSpPr>
              <a:spLocks noChangeArrowheads="1"/>
            </p:cNvSpPr>
            <p:nvPr/>
          </p:nvSpPr>
          <p:spPr bwMode="auto">
            <a:xfrm>
              <a:off x="350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70"/>
            <p:cNvSpPr>
              <a:spLocks noChangeArrowheads="1"/>
            </p:cNvSpPr>
            <p:nvPr/>
          </p:nvSpPr>
          <p:spPr bwMode="auto">
            <a:xfrm>
              <a:off x="3761"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71"/>
            <p:cNvSpPr>
              <a:spLocks noChangeArrowheads="1"/>
            </p:cNvSpPr>
            <p:nvPr/>
          </p:nvSpPr>
          <p:spPr bwMode="auto">
            <a:xfrm>
              <a:off x="4083"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72"/>
            <p:cNvSpPr>
              <a:spLocks noChangeArrowheads="1"/>
            </p:cNvSpPr>
            <p:nvPr/>
          </p:nvSpPr>
          <p:spPr bwMode="auto">
            <a:xfrm>
              <a:off x="446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3"/>
            <p:cNvSpPr>
              <a:spLocks noChangeArrowheads="1"/>
            </p:cNvSpPr>
            <p:nvPr/>
          </p:nvSpPr>
          <p:spPr bwMode="auto">
            <a:xfrm>
              <a:off x="472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4"/>
            <p:cNvSpPr>
              <a:spLocks noChangeArrowheads="1"/>
            </p:cNvSpPr>
            <p:nvPr/>
          </p:nvSpPr>
          <p:spPr bwMode="auto">
            <a:xfrm>
              <a:off x="5117"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5"/>
            <p:cNvSpPr>
              <a:spLocks noChangeArrowheads="1"/>
            </p:cNvSpPr>
            <p:nvPr/>
          </p:nvSpPr>
          <p:spPr bwMode="auto">
            <a:xfrm>
              <a:off x="5182"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6"/>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77"/>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78"/>
            <p:cNvSpPr>
              <a:spLocks noChangeArrowheads="1"/>
            </p:cNvSpPr>
            <p:nvPr/>
          </p:nvSpPr>
          <p:spPr bwMode="auto">
            <a:xfrm>
              <a:off x="44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79"/>
            <p:cNvSpPr>
              <a:spLocks noChangeArrowheads="1"/>
            </p:cNvSpPr>
            <p:nvPr/>
          </p:nvSpPr>
          <p:spPr bwMode="auto">
            <a:xfrm>
              <a:off x="454" y="2797"/>
              <a:ext cx="29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80"/>
            <p:cNvSpPr>
              <a:spLocks noChangeArrowheads="1"/>
            </p:cNvSpPr>
            <p:nvPr/>
          </p:nvSpPr>
          <p:spPr bwMode="auto">
            <a:xfrm>
              <a:off x="74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81"/>
            <p:cNvSpPr>
              <a:spLocks noChangeArrowheads="1"/>
            </p:cNvSpPr>
            <p:nvPr/>
          </p:nvSpPr>
          <p:spPr bwMode="auto">
            <a:xfrm>
              <a:off x="75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82"/>
            <p:cNvSpPr>
              <a:spLocks noChangeArrowheads="1"/>
            </p:cNvSpPr>
            <p:nvPr/>
          </p:nvSpPr>
          <p:spPr bwMode="auto">
            <a:xfrm>
              <a:off x="770" y="2797"/>
              <a:ext cx="58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83"/>
            <p:cNvSpPr>
              <a:spLocks noChangeArrowheads="1"/>
            </p:cNvSpPr>
            <p:nvPr/>
          </p:nvSpPr>
          <p:spPr bwMode="auto">
            <a:xfrm>
              <a:off x="13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4"/>
            <p:cNvSpPr>
              <a:spLocks noChangeArrowheads="1"/>
            </p:cNvSpPr>
            <p:nvPr/>
          </p:nvSpPr>
          <p:spPr bwMode="auto">
            <a:xfrm>
              <a:off x="136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85"/>
            <p:cNvSpPr>
              <a:spLocks noChangeArrowheads="1"/>
            </p:cNvSpPr>
            <p:nvPr/>
          </p:nvSpPr>
          <p:spPr bwMode="auto">
            <a:xfrm>
              <a:off x="1380" y="2797"/>
              <a:ext cx="48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6"/>
            <p:cNvSpPr>
              <a:spLocks noChangeArrowheads="1"/>
            </p:cNvSpPr>
            <p:nvPr/>
          </p:nvSpPr>
          <p:spPr bwMode="auto">
            <a:xfrm>
              <a:off x="186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7"/>
            <p:cNvSpPr>
              <a:spLocks noChangeArrowheads="1"/>
            </p:cNvSpPr>
            <p:nvPr/>
          </p:nvSpPr>
          <p:spPr bwMode="auto">
            <a:xfrm>
              <a:off x="187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8"/>
            <p:cNvSpPr>
              <a:spLocks noChangeArrowheads="1"/>
            </p:cNvSpPr>
            <p:nvPr/>
          </p:nvSpPr>
          <p:spPr bwMode="auto">
            <a:xfrm>
              <a:off x="1888" y="2797"/>
              <a:ext cx="56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89"/>
            <p:cNvSpPr>
              <a:spLocks noChangeArrowheads="1"/>
            </p:cNvSpPr>
            <p:nvPr/>
          </p:nvSpPr>
          <p:spPr bwMode="auto">
            <a:xfrm>
              <a:off x="245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90"/>
            <p:cNvSpPr>
              <a:spLocks noChangeArrowheads="1"/>
            </p:cNvSpPr>
            <p:nvPr/>
          </p:nvSpPr>
          <p:spPr bwMode="auto">
            <a:xfrm>
              <a:off x="2464"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91"/>
            <p:cNvSpPr>
              <a:spLocks noChangeArrowheads="1"/>
            </p:cNvSpPr>
            <p:nvPr/>
          </p:nvSpPr>
          <p:spPr bwMode="auto">
            <a:xfrm>
              <a:off x="2476" y="2797"/>
              <a:ext cx="830"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92"/>
            <p:cNvSpPr>
              <a:spLocks noChangeArrowheads="1"/>
            </p:cNvSpPr>
            <p:nvPr/>
          </p:nvSpPr>
          <p:spPr bwMode="auto">
            <a:xfrm>
              <a:off x="330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93"/>
            <p:cNvSpPr>
              <a:spLocks noChangeArrowheads="1"/>
            </p:cNvSpPr>
            <p:nvPr/>
          </p:nvSpPr>
          <p:spPr bwMode="auto">
            <a:xfrm>
              <a:off x="331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94"/>
            <p:cNvSpPr>
              <a:spLocks noChangeArrowheads="1"/>
            </p:cNvSpPr>
            <p:nvPr/>
          </p:nvSpPr>
          <p:spPr bwMode="auto">
            <a:xfrm>
              <a:off x="3328" y="2797"/>
              <a:ext cx="61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95"/>
            <p:cNvSpPr>
              <a:spLocks noChangeArrowheads="1"/>
            </p:cNvSpPr>
            <p:nvPr/>
          </p:nvSpPr>
          <p:spPr bwMode="auto">
            <a:xfrm>
              <a:off x="3945"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6"/>
            <p:cNvSpPr>
              <a:spLocks noChangeArrowheads="1"/>
            </p:cNvSpPr>
            <p:nvPr/>
          </p:nvSpPr>
          <p:spPr bwMode="auto">
            <a:xfrm>
              <a:off x="39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97"/>
            <p:cNvSpPr>
              <a:spLocks noChangeArrowheads="1"/>
            </p:cNvSpPr>
            <p:nvPr/>
          </p:nvSpPr>
          <p:spPr bwMode="auto">
            <a:xfrm>
              <a:off x="3968" y="2797"/>
              <a:ext cx="24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8"/>
            <p:cNvSpPr>
              <a:spLocks noChangeArrowheads="1"/>
            </p:cNvSpPr>
            <p:nvPr/>
          </p:nvSpPr>
          <p:spPr bwMode="auto">
            <a:xfrm>
              <a:off x="421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9"/>
            <p:cNvSpPr>
              <a:spLocks noChangeArrowheads="1"/>
            </p:cNvSpPr>
            <p:nvPr/>
          </p:nvSpPr>
          <p:spPr bwMode="auto">
            <a:xfrm>
              <a:off x="422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100"/>
            <p:cNvSpPr>
              <a:spLocks noChangeArrowheads="1"/>
            </p:cNvSpPr>
            <p:nvPr/>
          </p:nvSpPr>
          <p:spPr bwMode="auto">
            <a:xfrm>
              <a:off x="4234" y="2797"/>
              <a:ext cx="72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101"/>
            <p:cNvSpPr>
              <a:spLocks noChangeArrowheads="1"/>
            </p:cNvSpPr>
            <p:nvPr/>
          </p:nvSpPr>
          <p:spPr bwMode="auto">
            <a:xfrm>
              <a:off x="4957"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102"/>
            <p:cNvSpPr>
              <a:spLocks noChangeArrowheads="1"/>
            </p:cNvSpPr>
            <p:nvPr/>
          </p:nvSpPr>
          <p:spPr bwMode="auto">
            <a:xfrm>
              <a:off x="4969"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3"/>
            <p:cNvSpPr>
              <a:spLocks noChangeArrowheads="1"/>
            </p:cNvSpPr>
            <p:nvPr/>
          </p:nvSpPr>
          <p:spPr bwMode="auto">
            <a:xfrm>
              <a:off x="4980" y="2797"/>
              <a:ext cx="35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4"/>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5"/>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6"/>
            <p:cNvSpPr>
              <a:spLocks noChangeArrowheads="1"/>
            </p:cNvSpPr>
            <p:nvPr/>
          </p:nvSpPr>
          <p:spPr bwMode="auto">
            <a:xfrm>
              <a:off x="1938" y="2959"/>
              <a:ext cx="44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Figure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 name="Rectangle 107"/>
            <p:cNvSpPr>
              <a:spLocks noChangeArrowheads="1"/>
            </p:cNvSpPr>
            <p:nvPr/>
          </p:nvSpPr>
          <p:spPr bwMode="auto">
            <a:xfrm>
              <a:off x="2312"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0" name="Rectangle 108"/>
            <p:cNvSpPr>
              <a:spLocks noChangeArrowheads="1"/>
            </p:cNvSpPr>
            <p:nvPr/>
          </p:nvSpPr>
          <p:spPr bwMode="auto">
            <a:xfrm>
              <a:off x="2377"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1" name="Rectangle 109"/>
            <p:cNvSpPr>
              <a:spLocks noChangeArrowheads="1"/>
            </p:cNvSpPr>
            <p:nvPr/>
          </p:nvSpPr>
          <p:spPr bwMode="auto">
            <a:xfrm>
              <a:off x="2410"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2" name="Rectangle 110"/>
            <p:cNvSpPr>
              <a:spLocks noChangeArrowheads="1"/>
            </p:cNvSpPr>
            <p:nvPr/>
          </p:nvSpPr>
          <p:spPr bwMode="auto">
            <a:xfrm>
              <a:off x="2476"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3" name="Rectangle 111"/>
            <p:cNvSpPr>
              <a:spLocks noChangeArrowheads="1"/>
            </p:cNvSpPr>
            <p:nvPr/>
          </p:nvSpPr>
          <p:spPr bwMode="auto">
            <a:xfrm>
              <a:off x="2507" y="2959"/>
              <a:ext cx="121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Trigger frame format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4" name="Rectangle 112"/>
            <p:cNvSpPr>
              <a:spLocks noChangeArrowheads="1"/>
            </p:cNvSpPr>
            <p:nvPr/>
          </p:nvSpPr>
          <p:spPr bwMode="auto">
            <a:xfrm>
              <a:off x="3614"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6" name="Rectangle 114"/>
            <p:cNvSpPr>
              <a:spLocks noChangeArrowheads="1"/>
            </p:cNvSpPr>
            <p:nvPr/>
          </p:nvSpPr>
          <p:spPr bwMode="auto">
            <a:xfrm>
              <a:off x="-208"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163623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0228"/>
            <a:ext cx="7772400" cy="1066800"/>
          </a:xfrm>
        </p:spPr>
        <p:txBody>
          <a:bodyPr/>
          <a:lstStyle/>
          <a:p>
            <a:r>
              <a:rPr lang="en-US" dirty="0" smtClean="0"/>
              <a:t>Straw poll 1 </a:t>
            </a:r>
            <a:endParaRPr lang="en-US" dirty="0"/>
          </a:p>
        </p:txBody>
      </p:sp>
      <p:sp>
        <p:nvSpPr>
          <p:cNvPr id="3" name="Content Placeholder 2"/>
          <p:cNvSpPr>
            <a:spLocks noGrp="1"/>
          </p:cNvSpPr>
          <p:nvPr>
            <p:ph idx="1"/>
          </p:nvPr>
        </p:nvSpPr>
        <p:spPr>
          <a:xfrm>
            <a:off x="469570" y="1474272"/>
            <a:ext cx="8384144" cy="4844941"/>
          </a:xfrm>
        </p:spPr>
        <p:txBody>
          <a:bodyPr/>
          <a:lstStyle/>
          <a:p>
            <a:pPr marL="0" indent="0">
              <a:buNone/>
            </a:pPr>
            <a:r>
              <a:rPr lang="en-US" sz="1800" dirty="0" smtClean="0"/>
              <a:t>Do you support to add to the SFD</a:t>
            </a:r>
          </a:p>
          <a:p>
            <a:pPr marL="0" indent="0">
              <a:buNone/>
            </a:pPr>
            <a:r>
              <a:rPr lang="en-US" sz="1800" dirty="0" smtClean="0"/>
              <a:t>The </a:t>
            </a:r>
            <a:r>
              <a:rPr lang="en-US" sz="1800" dirty="0"/>
              <a:t>Trigger Frame includes the following subfields:</a:t>
            </a:r>
          </a:p>
          <a:p>
            <a:r>
              <a:rPr lang="en-US" sz="1800" dirty="0"/>
              <a:t>Subfields of the Common Info field:</a:t>
            </a:r>
          </a:p>
          <a:p>
            <a:pPr lvl="1"/>
            <a:r>
              <a:rPr lang="en-US" sz="1600" dirty="0" smtClean="0"/>
              <a:t>Length </a:t>
            </a:r>
            <a:r>
              <a:rPr lang="en-US" sz="1600" dirty="0"/>
              <a:t>[12 bits]</a:t>
            </a:r>
          </a:p>
          <a:p>
            <a:pPr lvl="2"/>
            <a:r>
              <a:rPr lang="en-US" sz="1400" dirty="0" smtClean="0"/>
              <a:t>Value </a:t>
            </a:r>
            <a:r>
              <a:rPr lang="en-US" sz="1400" dirty="0"/>
              <a:t>of the L-SIG Length of the UL MU PPDU </a:t>
            </a:r>
          </a:p>
          <a:p>
            <a:pPr lvl="2"/>
            <a:r>
              <a:rPr lang="en-US" sz="1400" dirty="0" smtClean="0"/>
              <a:t>A </a:t>
            </a:r>
            <a:r>
              <a:rPr lang="en-US" sz="1400" dirty="0"/>
              <a:t>responding STA will copy this value in its L-SIG length field, hence the encoding shall be same as defined for the L-SIG Length of the UL MU PPDU</a:t>
            </a:r>
          </a:p>
          <a:p>
            <a:pPr lvl="1"/>
            <a:r>
              <a:rPr lang="en-US" sz="1600" dirty="0" smtClean="0"/>
              <a:t>Info </a:t>
            </a:r>
            <a:r>
              <a:rPr lang="en-US" sz="1600" dirty="0"/>
              <a:t>bits content of the SIG-A of the response UL MU PPDU [# of bits TBD]</a:t>
            </a:r>
          </a:p>
          <a:p>
            <a:pPr lvl="2"/>
            <a:r>
              <a:rPr lang="en-US" sz="1400" dirty="0" smtClean="0"/>
              <a:t>May </a:t>
            </a:r>
            <a:r>
              <a:rPr lang="en-US" sz="1400" dirty="0"/>
              <a:t>Exclude the bits that may be implicitly already known by all responding STAs, if </a:t>
            </a:r>
            <a:r>
              <a:rPr lang="en-US" sz="1400" dirty="0" smtClean="0"/>
              <a:t>any TBD</a:t>
            </a:r>
            <a:endParaRPr lang="en-US" sz="1400" dirty="0"/>
          </a:p>
          <a:p>
            <a:pPr lvl="1"/>
            <a:r>
              <a:rPr lang="en-US" sz="1600" dirty="0" smtClean="0"/>
              <a:t>CP </a:t>
            </a:r>
            <a:r>
              <a:rPr lang="en-US" sz="1600" dirty="0"/>
              <a:t>+ HE LTF type [TBD # of bits</a:t>
            </a:r>
            <a:r>
              <a:rPr lang="en-US" sz="1600" dirty="0" smtClean="0"/>
              <a:t>]</a:t>
            </a:r>
            <a:endParaRPr lang="en-US" sz="1600" dirty="0"/>
          </a:p>
          <a:p>
            <a:pPr lvl="1"/>
            <a:r>
              <a:rPr lang="en-US" sz="1600" dirty="0" smtClean="0"/>
              <a:t>Allowed </a:t>
            </a:r>
            <a:r>
              <a:rPr lang="en-US" sz="1600" dirty="0"/>
              <a:t>response type / trigger type [# of bits </a:t>
            </a:r>
            <a:r>
              <a:rPr lang="en-US" sz="1600" dirty="0" smtClean="0"/>
              <a:t>TBD]</a:t>
            </a:r>
          </a:p>
          <a:p>
            <a:pPr lvl="2"/>
            <a:r>
              <a:rPr lang="en-US" sz="1400" dirty="0" smtClean="0"/>
              <a:t>Types TBD</a:t>
            </a:r>
            <a:endParaRPr lang="en-US" sz="1400" dirty="0"/>
          </a:p>
          <a:p>
            <a:endParaRPr lang="en-US" sz="1800" dirty="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3504463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0228"/>
            <a:ext cx="7772400" cy="1066800"/>
          </a:xfrm>
        </p:spPr>
        <p:txBody>
          <a:bodyPr/>
          <a:lstStyle/>
          <a:p>
            <a:r>
              <a:rPr lang="en-US" dirty="0" smtClean="0"/>
              <a:t>Straw poll 2 </a:t>
            </a:r>
            <a:endParaRPr lang="en-US" dirty="0"/>
          </a:p>
        </p:txBody>
      </p:sp>
      <p:sp>
        <p:nvSpPr>
          <p:cNvPr id="3" name="Content Placeholder 2"/>
          <p:cNvSpPr>
            <a:spLocks noGrp="1"/>
          </p:cNvSpPr>
          <p:nvPr>
            <p:ph idx="1"/>
          </p:nvPr>
        </p:nvSpPr>
        <p:spPr>
          <a:xfrm>
            <a:off x="469570" y="1434160"/>
            <a:ext cx="8116290" cy="4844941"/>
          </a:xfrm>
        </p:spPr>
        <p:txBody>
          <a:bodyPr/>
          <a:lstStyle/>
          <a:p>
            <a:pPr marL="0" indent="0">
              <a:buNone/>
            </a:pPr>
            <a:r>
              <a:rPr lang="en-US" sz="1800" dirty="0" smtClean="0"/>
              <a:t>Do you support to add to the SFD</a:t>
            </a:r>
          </a:p>
          <a:p>
            <a:pPr marL="0" indent="0">
              <a:buNone/>
            </a:pPr>
            <a:r>
              <a:rPr lang="en-US" sz="1800" dirty="0" smtClean="0"/>
              <a:t>The </a:t>
            </a:r>
            <a:r>
              <a:rPr lang="en-US" sz="1800" dirty="0"/>
              <a:t>Trigger Frame includes the following subfields:</a:t>
            </a:r>
          </a:p>
          <a:p>
            <a:r>
              <a:rPr lang="en-US" sz="1800" dirty="0" smtClean="0"/>
              <a:t>Subfields of the </a:t>
            </a:r>
            <a:r>
              <a:rPr lang="en-US" sz="1800" dirty="0" smtClean="0"/>
              <a:t>Per-User </a:t>
            </a:r>
            <a:r>
              <a:rPr lang="en-US" sz="1800" dirty="0" smtClean="0"/>
              <a:t>Info field</a:t>
            </a:r>
          </a:p>
          <a:p>
            <a:pPr lvl="1"/>
            <a:r>
              <a:rPr lang="en-US" sz="1600" dirty="0" smtClean="0"/>
              <a:t>MCS [4 bits]</a:t>
            </a:r>
          </a:p>
          <a:p>
            <a:pPr lvl="1"/>
            <a:r>
              <a:rPr lang="en-US" sz="1600" dirty="0" smtClean="0"/>
              <a:t>Coding type [# bits TBD]</a:t>
            </a:r>
          </a:p>
          <a:p>
            <a:pPr lvl="1"/>
            <a:r>
              <a:rPr lang="en-US" sz="1600" dirty="0" smtClean="0"/>
              <a:t>RU allocation information [# bits TBD]</a:t>
            </a:r>
          </a:p>
          <a:p>
            <a:pPr lvl="1"/>
            <a:r>
              <a:rPr lang="en-US" sz="1600" dirty="0" smtClean="0"/>
              <a:t>SS allocation [# bits TBD]</a:t>
            </a:r>
          </a:p>
          <a:p>
            <a:pPr lvl="1"/>
            <a:r>
              <a:rPr lang="en-US" sz="1600" dirty="0" smtClean="0"/>
              <a:t>DCM [1 bit] </a:t>
            </a:r>
          </a:p>
          <a:p>
            <a:pPr lvl="1"/>
            <a:r>
              <a:rPr lang="en-US" sz="1600" dirty="0"/>
              <a:t>U</a:t>
            </a:r>
            <a:r>
              <a:rPr lang="en-US" sz="1600" dirty="0" smtClean="0"/>
              <a:t>ser identifier field [12 bits]</a:t>
            </a:r>
          </a:p>
          <a:p>
            <a:pPr lvl="2"/>
            <a:r>
              <a:rPr lang="en-US" sz="1400" dirty="0" smtClean="0"/>
              <a:t>AID for STAs associated with AP; TBD for unassociated STAs </a:t>
            </a:r>
          </a:p>
          <a:p>
            <a:endParaRPr lang="en-US" sz="1800" dirty="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3362955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dirty="0"/>
              <a:t>Do you support to add to the </a:t>
            </a:r>
            <a:r>
              <a:rPr lang="en-US" dirty="0" smtClean="0"/>
              <a:t>SFD:</a:t>
            </a:r>
          </a:p>
          <a:p>
            <a:pPr lvl="1"/>
            <a:r>
              <a:rPr lang="en-US" dirty="0" smtClean="0"/>
              <a:t>Trigger </a:t>
            </a:r>
            <a:r>
              <a:rPr lang="en-US" dirty="0"/>
              <a:t>frame is a new subtype of the control type as indicated in the FC B4 to B7 with the subtype not equal to 6.</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422958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0228"/>
            <a:ext cx="7772400" cy="1066800"/>
          </a:xfrm>
        </p:spPr>
        <p:txBody>
          <a:bodyPr/>
          <a:lstStyle/>
          <a:p>
            <a:r>
              <a:rPr lang="en-US" dirty="0" smtClean="0"/>
              <a:t>Motion </a:t>
            </a:r>
            <a:r>
              <a:rPr lang="en-US" dirty="0" smtClean="0"/>
              <a:t>1 </a:t>
            </a:r>
            <a:endParaRPr lang="en-US" dirty="0"/>
          </a:p>
        </p:txBody>
      </p:sp>
      <p:sp>
        <p:nvSpPr>
          <p:cNvPr id="3" name="Content Placeholder 2"/>
          <p:cNvSpPr>
            <a:spLocks noGrp="1"/>
          </p:cNvSpPr>
          <p:nvPr>
            <p:ph idx="1"/>
          </p:nvPr>
        </p:nvSpPr>
        <p:spPr>
          <a:xfrm>
            <a:off x="469570" y="1474272"/>
            <a:ext cx="8384144" cy="4844941"/>
          </a:xfrm>
        </p:spPr>
        <p:txBody>
          <a:bodyPr/>
          <a:lstStyle/>
          <a:p>
            <a:pPr marL="0" indent="0">
              <a:buNone/>
            </a:pPr>
            <a:r>
              <a:rPr lang="en-US" sz="1800" dirty="0" smtClean="0"/>
              <a:t>Move </a:t>
            </a:r>
            <a:r>
              <a:rPr lang="en-US" sz="1800" dirty="0" smtClean="0"/>
              <a:t>to add to the </a:t>
            </a:r>
            <a:r>
              <a:rPr lang="en-US" sz="1800" dirty="0" smtClean="0"/>
              <a:t>SFD, section 7.2.1: </a:t>
            </a:r>
            <a:endParaRPr lang="en-US" sz="1800" dirty="0" smtClean="0"/>
          </a:p>
          <a:p>
            <a:pPr marL="0" indent="0">
              <a:buNone/>
            </a:pPr>
            <a:r>
              <a:rPr lang="en-US" sz="1800" dirty="0" smtClean="0"/>
              <a:t>The </a:t>
            </a:r>
            <a:r>
              <a:rPr lang="en-US" sz="1800" dirty="0"/>
              <a:t>Trigger Frame includes the following subfields:</a:t>
            </a:r>
          </a:p>
          <a:p>
            <a:r>
              <a:rPr lang="en-US" sz="1800" dirty="0"/>
              <a:t>Subfields of the Common Info field:</a:t>
            </a:r>
          </a:p>
          <a:p>
            <a:pPr lvl="1"/>
            <a:r>
              <a:rPr lang="en-US" sz="1600" dirty="0" smtClean="0"/>
              <a:t>Length </a:t>
            </a:r>
            <a:r>
              <a:rPr lang="en-US" sz="1600" dirty="0"/>
              <a:t>[12 bits]</a:t>
            </a:r>
          </a:p>
          <a:p>
            <a:pPr lvl="2"/>
            <a:r>
              <a:rPr lang="en-US" sz="1400" dirty="0" smtClean="0"/>
              <a:t>Value </a:t>
            </a:r>
            <a:r>
              <a:rPr lang="en-US" sz="1400" dirty="0"/>
              <a:t>of the L-SIG Length of the UL MU PPDU </a:t>
            </a:r>
          </a:p>
          <a:p>
            <a:pPr lvl="2"/>
            <a:r>
              <a:rPr lang="en-US" sz="1400" dirty="0" smtClean="0"/>
              <a:t>A </a:t>
            </a:r>
            <a:r>
              <a:rPr lang="en-US" sz="1400" dirty="0"/>
              <a:t>responding STA will copy this value in its L-SIG length field, hence the encoding shall be same as defined for the L-SIG Length of the UL MU PPDU</a:t>
            </a:r>
          </a:p>
          <a:p>
            <a:pPr lvl="1"/>
            <a:r>
              <a:rPr lang="en-US" sz="1600" dirty="0" smtClean="0"/>
              <a:t>Info </a:t>
            </a:r>
            <a:r>
              <a:rPr lang="en-US" sz="1600" dirty="0"/>
              <a:t>bits content of the SIG-A of the response UL MU PPDU [# of bits TBD]</a:t>
            </a:r>
          </a:p>
          <a:p>
            <a:pPr lvl="2"/>
            <a:r>
              <a:rPr lang="en-US" sz="1400" dirty="0" smtClean="0"/>
              <a:t>May </a:t>
            </a:r>
            <a:r>
              <a:rPr lang="en-US" sz="1400" dirty="0"/>
              <a:t>Exclude the bits that may be implicitly already known by all responding STAs, if </a:t>
            </a:r>
            <a:r>
              <a:rPr lang="en-US" sz="1400" dirty="0" smtClean="0"/>
              <a:t>any TBD</a:t>
            </a:r>
            <a:endParaRPr lang="en-US" sz="1400" dirty="0"/>
          </a:p>
          <a:p>
            <a:pPr lvl="1"/>
            <a:r>
              <a:rPr lang="en-US" sz="1600" dirty="0" smtClean="0"/>
              <a:t>CP </a:t>
            </a:r>
            <a:r>
              <a:rPr lang="en-US" sz="1600" dirty="0"/>
              <a:t>+ HE LTF type [TBD # of bits</a:t>
            </a:r>
            <a:r>
              <a:rPr lang="en-US" sz="1600" dirty="0" smtClean="0"/>
              <a:t>]</a:t>
            </a:r>
            <a:endParaRPr lang="en-US" sz="1600" dirty="0"/>
          </a:p>
          <a:p>
            <a:pPr lvl="1"/>
            <a:r>
              <a:rPr lang="en-US" sz="1600" dirty="0" smtClean="0"/>
              <a:t>Allowed </a:t>
            </a:r>
            <a:r>
              <a:rPr lang="en-US" sz="1600" dirty="0"/>
              <a:t>response type / trigger type [# of bits </a:t>
            </a:r>
            <a:r>
              <a:rPr lang="en-US" sz="1600" dirty="0" smtClean="0"/>
              <a:t>TBD]</a:t>
            </a:r>
          </a:p>
          <a:p>
            <a:pPr lvl="2"/>
            <a:r>
              <a:rPr lang="en-US" sz="1400" dirty="0" smtClean="0"/>
              <a:t>Types TBD</a:t>
            </a:r>
            <a:endParaRPr lang="en-US" sz="1400" dirty="0"/>
          </a:p>
          <a:p>
            <a:endParaRPr lang="en-US" sz="1800" dirty="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2631800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0228"/>
            <a:ext cx="7772400" cy="1066800"/>
          </a:xfrm>
        </p:spPr>
        <p:txBody>
          <a:bodyPr/>
          <a:lstStyle/>
          <a:p>
            <a:r>
              <a:rPr lang="en-US" dirty="0" smtClean="0"/>
              <a:t>Motion </a:t>
            </a:r>
            <a:r>
              <a:rPr lang="en-US" dirty="0" smtClean="0"/>
              <a:t>2 </a:t>
            </a:r>
            <a:endParaRPr lang="en-US" dirty="0"/>
          </a:p>
        </p:txBody>
      </p:sp>
      <p:sp>
        <p:nvSpPr>
          <p:cNvPr id="3" name="Content Placeholder 2"/>
          <p:cNvSpPr>
            <a:spLocks noGrp="1"/>
          </p:cNvSpPr>
          <p:nvPr>
            <p:ph idx="1"/>
          </p:nvPr>
        </p:nvSpPr>
        <p:spPr>
          <a:xfrm>
            <a:off x="469570" y="1434160"/>
            <a:ext cx="8116290" cy="4844941"/>
          </a:xfrm>
        </p:spPr>
        <p:txBody>
          <a:bodyPr/>
          <a:lstStyle/>
          <a:p>
            <a:pPr marL="0" indent="0">
              <a:buNone/>
            </a:pPr>
            <a:r>
              <a:rPr lang="en-US" sz="1800" dirty="0" smtClean="0"/>
              <a:t>Move</a:t>
            </a:r>
            <a:r>
              <a:rPr lang="en-US" sz="1800" dirty="0" smtClean="0"/>
              <a:t> </a:t>
            </a:r>
            <a:r>
              <a:rPr lang="en-US" sz="1800" dirty="0" smtClean="0"/>
              <a:t>to add to the </a:t>
            </a:r>
            <a:r>
              <a:rPr lang="en-US" sz="1800" dirty="0" smtClean="0"/>
              <a:t>SFD, section 7.2.1: </a:t>
            </a:r>
            <a:endParaRPr lang="en-US" sz="1800" dirty="0" smtClean="0"/>
          </a:p>
          <a:p>
            <a:pPr marL="0" indent="0">
              <a:buNone/>
            </a:pPr>
            <a:r>
              <a:rPr lang="en-US" sz="1800" dirty="0" smtClean="0"/>
              <a:t>The </a:t>
            </a:r>
            <a:r>
              <a:rPr lang="en-US" sz="1800" dirty="0"/>
              <a:t>Trigger Frame includes the following subfields:</a:t>
            </a:r>
          </a:p>
          <a:p>
            <a:r>
              <a:rPr lang="en-US" sz="1800" dirty="0" smtClean="0"/>
              <a:t>Subfields of the </a:t>
            </a:r>
            <a:r>
              <a:rPr lang="en-US" sz="1800" dirty="0" smtClean="0"/>
              <a:t>Per-User </a:t>
            </a:r>
            <a:r>
              <a:rPr lang="en-US" sz="1800" dirty="0" smtClean="0"/>
              <a:t>Info field</a:t>
            </a:r>
          </a:p>
          <a:p>
            <a:pPr lvl="1"/>
            <a:r>
              <a:rPr lang="en-US" sz="1600" dirty="0" smtClean="0"/>
              <a:t>MCS [4 bits]</a:t>
            </a:r>
          </a:p>
          <a:p>
            <a:pPr lvl="1"/>
            <a:r>
              <a:rPr lang="en-US" sz="1600" dirty="0" smtClean="0"/>
              <a:t>Coding type [# bits TBD]</a:t>
            </a:r>
          </a:p>
          <a:p>
            <a:pPr lvl="1"/>
            <a:r>
              <a:rPr lang="en-US" sz="1600" dirty="0" smtClean="0"/>
              <a:t>RU allocation information [# bits TBD]</a:t>
            </a:r>
          </a:p>
          <a:p>
            <a:pPr lvl="1"/>
            <a:r>
              <a:rPr lang="en-US" sz="1600" dirty="0" smtClean="0"/>
              <a:t>SS allocation [# bits TBD]</a:t>
            </a:r>
          </a:p>
          <a:p>
            <a:pPr lvl="1"/>
            <a:r>
              <a:rPr lang="en-US" sz="1600" dirty="0" smtClean="0"/>
              <a:t>DCM [1 bit] </a:t>
            </a:r>
          </a:p>
          <a:p>
            <a:pPr lvl="1"/>
            <a:r>
              <a:rPr lang="en-US" sz="1600" dirty="0"/>
              <a:t>U</a:t>
            </a:r>
            <a:r>
              <a:rPr lang="en-US" sz="1600" dirty="0" smtClean="0"/>
              <a:t>ser identifier field [12 bits]</a:t>
            </a:r>
          </a:p>
          <a:p>
            <a:pPr lvl="2"/>
            <a:r>
              <a:rPr lang="en-US" sz="1400" dirty="0" smtClean="0"/>
              <a:t>AID for STAs associated with AP; TBD for unassociated STAs </a:t>
            </a:r>
          </a:p>
          <a:p>
            <a:endParaRPr lang="en-US" sz="1800" dirty="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1214306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3</a:t>
            </a:r>
            <a:endParaRPr lang="en-US" dirty="0"/>
          </a:p>
        </p:txBody>
      </p:sp>
      <p:sp>
        <p:nvSpPr>
          <p:cNvPr id="3" name="Content Placeholder 2"/>
          <p:cNvSpPr>
            <a:spLocks noGrp="1"/>
          </p:cNvSpPr>
          <p:nvPr>
            <p:ph idx="1"/>
          </p:nvPr>
        </p:nvSpPr>
        <p:spPr/>
        <p:txBody>
          <a:bodyPr/>
          <a:lstStyle/>
          <a:p>
            <a:r>
              <a:rPr lang="en-US" dirty="0" smtClean="0"/>
              <a:t>M</a:t>
            </a:r>
            <a:r>
              <a:rPr lang="en-US" dirty="0" smtClean="0"/>
              <a:t>ove </a:t>
            </a:r>
            <a:r>
              <a:rPr lang="en-US" dirty="0"/>
              <a:t>to add to the </a:t>
            </a:r>
            <a:r>
              <a:rPr lang="en-US" dirty="0" smtClean="0"/>
              <a:t>SFD, section 7.2.1:</a:t>
            </a:r>
            <a:endParaRPr lang="en-US" dirty="0" smtClean="0"/>
          </a:p>
          <a:p>
            <a:pPr lvl="1"/>
            <a:r>
              <a:rPr lang="en-US" dirty="0" smtClean="0"/>
              <a:t>Trigger </a:t>
            </a:r>
            <a:r>
              <a:rPr lang="en-US" dirty="0"/>
              <a:t>frame is a new subtype of the control type as indicated in the FC B4 to B7 with the subtype not equal to 6.</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2690915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4192588" cy="451338"/>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762071544"/>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Alice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alicel@qti.qualcomm.com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1768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4341813" y="6475413"/>
            <a:ext cx="536575" cy="184150"/>
          </a:xfrm>
        </p:spPr>
        <p:txBody>
          <a:bodyPr/>
          <a:lstStyle/>
          <a:p>
            <a:r>
              <a:rPr lang="en-US" smtClean="0"/>
              <a:t>Slide </a:t>
            </a:r>
            <a:fld id="{C1789BC7-C074-42CC-ADF8-5107DF6BD1C1}" type="slidenum">
              <a:rPr lang="en-US" smtClean="0"/>
              <a:pPr/>
              <a:t>3</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429333480"/>
              </p:ext>
            </p:extLst>
          </p:nvPr>
        </p:nvGraphicFramePr>
        <p:xfrm>
          <a:off x="800100" y="3062577"/>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29247788"/>
              </p:ext>
            </p:extLst>
          </p:nvPr>
        </p:nvGraphicFramePr>
        <p:xfrm>
          <a:off x="800100" y="116205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标题 18"/>
          <p:cNvSpPr>
            <a:spLocks noGrp="1"/>
          </p:cNvSpPr>
          <p:nvPr>
            <p:ph type="title"/>
          </p:nvPr>
        </p:nvSpPr>
        <p:spPr>
          <a:xfrm>
            <a:off x="685800" y="685800"/>
            <a:ext cx="4192588" cy="451338"/>
          </a:xfrm>
        </p:spPr>
        <p:txBody>
          <a:bodyPr/>
          <a:lstStyle/>
          <a:p>
            <a:r>
              <a:rPr lang="en-US" altLang="zh-CN" sz="2000" dirty="0" smtClean="0"/>
              <a:t>Authors (continued)</a:t>
            </a:r>
            <a:endParaRPr lang="zh-CN" altLang="en-US" sz="2000" dirty="0"/>
          </a:p>
        </p:txBody>
      </p:sp>
    </p:spTree>
    <p:extLst>
      <p:ext uri="{BB962C8B-B14F-4D97-AF65-F5344CB8AC3E}">
        <p14:creationId xmlns:p14="http://schemas.microsoft.com/office/powerpoint/2010/main" val="620423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3311769" cy="458787"/>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4</a:t>
            </a:fld>
            <a:endParaRPr lang="en-US"/>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88432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3053862" cy="416169"/>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5</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018547588"/>
              </p:ext>
            </p:extLst>
          </p:nvPr>
        </p:nvGraphicFramePr>
        <p:xfrm>
          <a:off x="789972" y="4988167"/>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321220336"/>
              </p:ext>
            </p:extLst>
          </p:nvPr>
        </p:nvGraphicFramePr>
        <p:xfrm>
          <a:off x="789972" y="1333963"/>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9043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4331677" cy="391326"/>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6</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14477426"/>
              </p:ext>
            </p:extLst>
          </p:nvPr>
        </p:nvGraphicFramePr>
        <p:xfrm>
          <a:off x="820615" y="1175187"/>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43169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7</a:t>
            </a:fld>
            <a:endParaRPr lang="en-US"/>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685800"/>
            <a:ext cx="4192588" cy="451338"/>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1927694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4192588" cy="356180"/>
          </a:xfrm>
        </p:spPr>
        <p:txBody>
          <a:bodyPr/>
          <a:lstStyle/>
          <a:p>
            <a:r>
              <a:rPr lang="en-US" altLang="zh-CN" sz="2000" dirty="0" smtClean="0"/>
              <a:t>Authors (continued)</a:t>
            </a:r>
            <a:endParaRPr lang="zh-CN" altLang="en-US" sz="2000"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dirty="0" smtClean="0"/>
              <a:t>Slide </a:t>
            </a:r>
            <a:fld id="{E7E6215C-0148-4EB1-A390-22B113FC486F}" type="slidenum">
              <a:rPr lang="en-US" smtClean="0"/>
              <a:pPr/>
              <a:t>8</a:t>
            </a:fld>
            <a:endParaRPr lang="en-US" dirty="0"/>
          </a:p>
        </p:txBody>
      </p:sp>
      <p:graphicFrame>
        <p:nvGraphicFramePr>
          <p:cNvPr id="13" name="Table 12"/>
          <p:cNvGraphicFramePr>
            <a:graphicFrameLocks noGrp="1"/>
          </p:cNvGraphicFramePr>
          <p:nvPr>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66238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9</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418094738"/>
              </p:ext>
            </p:extLst>
          </p:nvPr>
        </p:nvGraphicFramePr>
        <p:xfrm>
          <a:off x="390525" y="1661257"/>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685800"/>
            <a:ext cx="4192588" cy="451338"/>
          </a:xfrm>
        </p:spPr>
        <p:txBody>
          <a:bodyPr/>
          <a:lstStyle/>
          <a:p>
            <a:r>
              <a:rPr lang="en-US" altLang="zh-CN" sz="2000" dirty="0" smtClean="0"/>
              <a:t>Authors (continued)</a:t>
            </a:r>
            <a:endParaRPr lang="zh-CN" altLang="en-US" sz="2000" dirty="0"/>
          </a:p>
        </p:txBody>
      </p:sp>
    </p:spTree>
    <p:extLst>
      <p:ext uri="{BB962C8B-B14F-4D97-AF65-F5344CB8AC3E}">
        <p14:creationId xmlns:p14="http://schemas.microsoft.com/office/powerpoint/2010/main" val="481855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D10C255-1271-47BF-B015-BB64F0FC44CF}">
  <ds:schemaRefs>
    <ds:schemaRef ds:uri="office.server.policy"/>
  </ds:schemaRefs>
</ds:datastoreItem>
</file>

<file path=customXml/itemProps5.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76174</TotalTime>
  <Words>2174</Words>
  <Application>Microsoft Office PowerPoint</Application>
  <PresentationFormat>On-screen Show (4:3)</PresentationFormat>
  <Paragraphs>731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ACcord Submission Template</vt:lpstr>
      <vt:lpstr>PowerPoint Presentation</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Type</vt:lpstr>
      <vt:lpstr>Common Info field content</vt:lpstr>
      <vt:lpstr>Per-User Info field content</vt:lpstr>
      <vt:lpstr>Straw poll 1 </vt:lpstr>
      <vt:lpstr>Straw poll 2 </vt:lpstr>
      <vt:lpstr>Straw Poll 3</vt:lpstr>
      <vt:lpstr>Motion 1 </vt:lpstr>
      <vt:lpstr>Motion 2 </vt:lpstr>
      <vt:lpstr>Motion 3</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Merlin, Simone</cp:lastModifiedBy>
  <cp:revision>2259</cp:revision>
  <dcterms:created xsi:type="dcterms:W3CDTF">2012-05-29T15:24:34Z</dcterms:created>
  <dcterms:modified xsi:type="dcterms:W3CDTF">2015-11-11T02:22:30Z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