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6"/>
  </p:sldMasterIdLst>
  <p:notesMasterIdLst>
    <p:notesMasterId r:id="rId23"/>
  </p:notesMasterIdLst>
  <p:handoutMasterIdLst>
    <p:handoutMasterId r:id="rId24"/>
  </p:handoutMasterIdLst>
  <p:sldIdLst>
    <p:sldId id="627" r:id="rId7"/>
    <p:sldId id="628" r:id="rId8"/>
    <p:sldId id="625" r:id="rId9"/>
    <p:sldId id="626" r:id="rId10"/>
    <p:sldId id="629" r:id="rId11"/>
    <p:sldId id="630" r:id="rId12"/>
    <p:sldId id="631" r:id="rId13"/>
    <p:sldId id="632" r:id="rId14"/>
    <p:sldId id="633" r:id="rId15"/>
    <p:sldId id="614" r:id="rId16"/>
    <p:sldId id="620" r:id="rId17"/>
    <p:sldId id="615" r:id="rId18"/>
    <p:sldId id="617" r:id="rId19"/>
    <p:sldId id="621" r:id="rId20"/>
    <p:sldId id="624" r:id="rId21"/>
    <p:sldId id="622"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B1D0"/>
    <a:srgbClr val="E9EDF4"/>
    <a:srgbClr val="254061"/>
    <a:srgbClr val="252B9D"/>
    <a:srgbClr val="254092"/>
    <a:srgbClr val="D0D8E8"/>
    <a:srgbClr val="831B2A"/>
    <a:srgbClr val="1668B1"/>
    <a:srgbClr val="9F2133"/>
    <a:srgbClr val="224F8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22" autoAdjust="0"/>
    <p:restoredTop sz="93033" autoAdjust="0"/>
  </p:normalViewPr>
  <p:slideViewPr>
    <p:cSldViewPr snapToGrid="0" snapToObjects="1">
      <p:cViewPr varScale="1">
        <p:scale>
          <a:sx n="82" d="100"/>
          <a:sy n="82" d="100"/>
        </p:scale>
        <p:origin x="1716" y="90"/>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47" d="100"/>
          <a:sy n="47" d="100"/>
        </p:scale>
        <p:origin x="1920" y="3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handoutMaster" Target="handoutMasters/handoutMaster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11/8/2015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11/8/2015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it-IT" dirty="0" smtClean="0"/>
              <a:t>S. Merlin, Qualcomm</a:t>
            </a:r>
            <a:endParaRPr lang="en-US" dirty="0"/>
          </a:p>
        </p:txBody>
      </p:sp>
    </p:spTree>
    <p:extLst>
      <p:ext uri="{BB962C8B-B14F-4D97-AF65-F5344CB8AC3E}">
        <p14:creationId xmlns:p14="http://schemas.microsoft.com/office/powerpoint/2010/main" val="220861029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it-IT" smtClean="0"/>
              <a:t>S. Merlin, Qualcomm</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
        <p:nvSpPr>
          <p:cNvPr id="6" name="Rectangle 4"/>
          <p:cNvSpPr>
            <a:spLocks noGrp="1" noChangeArrowheads="1"/>
          </p:cNvSpPr>
          <p:nvPr>
            <p:ph type="dt" sz="half" idx="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Tree>
    <p:extLst>
      <p:ext uri="{BB962C8B-B14F-4D97-AF65-F5344CB8AC3E}">
        <p14:creationId xmlns:p14="http://schemas.microsoft.com/office/powerpoint/2010/main" val="344009314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it-IT" smtClean="0"/>
              <a:t>S. Merlin, Qualcomm</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
        <p:nvSpPr>
          <p:cNvPr id="6" name="Rectangle 4"/>
          <p:cNvSpPr>
            <a:spLocks noGrp="1" noChangeArrowheads="1"/>
          </p:cNvSpPr>
          <p:nvPr>
            <p:ph type="dt" sz="half" idx="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Tree>
    <p:extLst>
      <p:ext uri="{BB962C8B-B14F-4D97-AF65-F5344CB8AC3E}">
        <p14:creationId xmlns:p14="http://schemas.microsoft.com/office/powerpoint/2010/main" val="14558243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40261" y="158449"/>
            <a:ext cx="7984071" cy="767581"/>
          </a:xfrm>
          <a:prstGeom prst="rect">
            <a:avLst/>
          </a:prstGeom>
        </p:spPr>
        <p:txBody>
          <a:bodyPr rtlCol="0">
            <a:normAutofit/>
          </a:bodyPr>
          <a:lstStyle/>
          <a:p>
            <a:pPr lvl="0"/>
            <a:r>
              <a:rPr lang="en-US" dirty="0" smtClean="0"/>
              <a:t>Click to edit Master title style</a:t>
            </a:r>
            <a:endParaRPr lang="en-US" dirty="0"/>
          </a:p>
        </p:txBody>
      </p:sp>
      <p:sp>
        <p:nvSpPr>
          <p:cNvPr id="5" name="Text Placeholder 2"/>
          <p:cNvSpPr>
            <a:spLocks noGrp="1"/>
          </p:cNvSpPr>
          <p:nvPr>
            <p:ph idx="1"/>
          </p:nvPr>
        </p:nvSpPr>
        <p:spPr>
          <a:xfrm>
            <a:off x="440261" y="1096261"/>
            <a:ext cx="7984072" cy="5219872"/>
          </a:xfrm>
          <a:prstGeom prst="rect">
            <a:avLst/>
          </a:prstGeom>
        </p:spPr>
        <p:txBody>
          <a:bodyPr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6" name="Slide Number Placeholder 5"/>
          <p:cNvSpPr>
            <a:spLocks noGrp="1"/>
          </p:cNvSpPr>
          <p:nvPr>
            <p:ph type="sldNum" sz="quarter" idx="10"/>
          </p:nvPr>
        </p:nvSpPr>
        <p:spPr>
          <a:xfrm>
            <a:off x="122238" y="6510338"/>
            <a:ext cx="531812" cy="331787"/>
          </a:xfrm>
          <a:prstGeom prst="rect">
            <a:avLst/>
          </a:prstGeom>
        </p:spPr>
        <p:txBody>
          <a:bodyPr vert="horz" lIns="91440" tIns="45720" rIns="91440" bIns="45720" rtlCol="0" anchor="ctr"/>
          <a:lstStyle>
            <a:lvl1pPr algn="l">
              <a:defRPr sz="1200">
                <a:solidFill>
                  <a:srgbClr val="254061"/>
                </a:solidFill>
                <a:latin typeface="Arial"/>
                <a:cs typeface="Arial"/>
              </a:defRPr>
            </a:lvl1pPr>
          </a:lstStyle>
          <a:p>
            <a:pPr>
              <a:defRPr/>
            </a:pPr>
            <a:fld id="{36B4BC7D-9FF8-4E04-BEB9-AFDEEF7824A6}" type="slidenum">
              <a:rPr lang="en-US"/>
              <a:pPr>
                <a:defRPr/>
              </a:pPr>
              <a:t>‹#›</a:t>
            </a:fld>
            <a:endParaRPr lang="en-US" dirty="0"/>
          </a:p>
        </p:txBody>
      </p:sp>
      <p:sp>
        <p:nvSpPr>
          <p:cNvPr id="7" name="Rectangle 4"/>
          <p:cNvSpPr>
            <a:spLocks noGrp="1" noChangeArrowheads="1"/>
          </p:cNvSpPr>
          <p:nvPr>
            <p:ph type="dt" sz="half" idx="2"/>
          </p:nvPr>
        </p:nvSpPr>
        <p:spPr bwMode="auto">
          <a:xfrm>
            <a:off x="696913" y="348099"/>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Tree>
    <p:extLst>
      <p:ext uri="{BB962C8B-B14F-4D97-AF65-F5344CB8AC3E}">
        <p14:creationId xmlns:p14="http://schemas.microsoft.com/office/powerpoint/2010/main" val="676843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440261" y="158449"/>
            <a:ext cx="7984071" cy="767581"/>
          </a:xfrm>
          <a:prstGeom prst="rect">
            <a:avLst/>
          </a:prstGeom>
        </p:spPr>
        <p:txBody>
          <a:bodyPr rtlCol="0">
            <a:normAutofit/>
          </a:bodyPr>
          <a:lstStyle/>
          <a:p>
            <a:pPr lvl="0"/>
            <a:r>
              <a:rPr lang="en-US" dirty="0" smtClean="0"/>
              <a:t>Click to edit Master title style</a:t>
            </a:r>
            <a:endParaRPr lang="en-US" dirty="0"/>
          </a:p>
        </p:txBody>
      </p:sp>
      <p:sp>
        <p:nvSpPr>
          <p:cNvPr id="5" name="Text Placeholder 2"/>
          <p:cNvSpPr>
            <a:spLocks noGrp="1"/>
          </p:cNvSpPr>
          <p:nvPr>
            <p:ph idx="1"/>
          </p:nvPr>
        </p:nvSpPr>
        <p:spPr>
          <a:xfrm>
            <a:off x="440261" y="1096261"/>
            <a:ext cx="7984072" cy="5219872"/>
          </a:xfrm>
          <a:prstGeom prst="rect">
            <a:avLst/>
          </a:prstGeom>
        </p:spPr>
        <p:txBody>
          <a:bodyPr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6" name="Slide Number Placeholder 5"/>
          <p:cNvSpPr>
            <a:spLocks noGrp="1"/>
          </p:cNvSpPr>
          <p:nvPr>
            <p:ph type="sldNum" sz="quarter" idx="10"/>
          </p:nvPr>
        </p:nvSpPr>
        <p:spPr>
          <a:xfrm>
            <a:off x="122238" y="6510338"/>
            <a:ext cx="531812" cy="331787"/>
          </a:xfrm>
          <a:prstGeom prst="rect">
            <a:avLst/>
          </a:prstGeom>
        </p:spPr>
        <p:txBody>
          <a:bodyPr vert="horz" lIns="91440" tIns="45720" rIns="91440" bIns="45720" rtlCol="0" anchor="ctr"/>
          <a:lstStyle>
            <a:lvl1pPr algn="l">
              <a:defRPr sz="1200">
                <a:solidFill>
                  <a:srgbClr val="254061"/>
                </a:solidFill>
                <a:latin typeface="Arial"/>
                <a:cs typeface="Arial"/>
              </a:defRPr>
            </a:lvl1pPr>
          </a:lstStyle>
          <a:p>
            <a:pPr>
              <a:defRPr/>
            </a:pPr>
            <a:fld id="{36B4BC7D-9FF8-4E04-BEB9-AFDEEF7824A6}" type="slidenum">
              <a:rPr lang="en-US"/>
              <a:pPr>
                <a:defRPr/>
              </a:pPr>
              <a:t>‹#›</a:t>
            </a:fld>
            <a:endParaRPr lang="en-US" dirty="0"/>
          </a:p>
        </p:txBody>
      </p:sp>
      <p:sp>
        <p:nvSpPr>
          <p:cNvPr id="8" name="Rectangle 4"/>
          <p:cNvSpPr>
            <a:spLocks noGrp="1" noChangeArrowheads="1"/>
          </p:cNvSpPr>
          <p:nvPr>
            <p:ph type="dt" sz="half" idx="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Tree>
    <p:extLst>
      <p:ext uri="{BB962C8B-B14F-4D97-AF65-F5344CB8AC3E}">
        <p14:creationId xmlns:p14="http://schemas.microsoft.com/office/powerpoint/2010/main" val="2402069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it-IT" smtClean="0"/>
              <a:t>S. Merlin, Qualcomm</a:t>
            </a:r>
            <a:endParaRPr lang="en-US" dirty="0"/>
          </a:p>
        </p:txBody>
      </p:sp>
      <p:sp>
        <p:nvSpPr>
          <p:cNvPr id="7" name="Rectangle 4"/>
          <p:cNvSpPr>
            <a:spLocks noGrp="1" noChangeArrowheads="1"/>
          </p:cNvSpPr>
          <p:nvPr>
            <p:ph type="dt" sz="half" idx="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Tree>
    <p:extLst>
      <p:ext uri="{BB962C8B-B14F-4D97-AF65-F5344CB8AC3E}">
        <p14:creationId xmlns:p14="http://schemas.microsoft.com/office/powerpoint/2010/main" val="135447038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it-IT" smtClean="0"/>
              <a:t>S. Merlin, Qualcomm</a:t>
            </a:r>
            <a:endParaRPr lang="en-US" dirty="0"/>
          </a:p>
        </p:txBody>
      </p:sp>
      <p:sp>
        <p:nvSpPr>
          <p:cNvPr id="7" name="Rectangle 4"/>
          <p:cNvSpPr>
            <a:spLocks noGrp="1" noChangeArrowheads="1"/>
          </p:cNvSpPr>
          <p:nvPr>
            <p:ph type="dt" sz="half" idx="2"/>
          </p:nvPr>
        </p:nvSpPr>
        <p:spPr bwMode="auto">
          <a:xfrm>
            <a:off x="696913" y="348099"/>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Tree>
    <p:extLst>
      <p:ext uri="{BB962C8B-B14F-4D97-AF65-F5344CB8AC3E}">
        <p14:creationId xmlns:p14="http://schemas.microsoft.com/office/powerpoint/2010/main" val="404530707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it-IT" smtClean="0"/>
              <a:t>S. Merlin, Qualcomm</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7" name="Rectangle 4"/>
          <p:cNvSpPr>
            <a:spLocks noGrp="1" noChangeArrowheads="1"/>
          </p:cNvSpPr>
          <p:nvPr>
            <p:ph type="dt" sz="half" idx="1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Tree>
    <p:extLst>
      <p:ext uri="{BB962C8B-B14F-4D97-AF65-F5344CB8AC3E}">
        <p14:creationId xmlns:p14="http://schemas.microsoft.com/office/powerpoint/2010/main" val="247383709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it-IT" smtClean="0"/>
              <a:t>S. Merlin, Qualcomm</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9" name="Rectangle 4"/>
          <p:cNvSpPr>
            <a:spLocks noGrp="1" noChangeArrowheads="1"/>
          </p:cNvSpPr>
          <p:nvPr>
            <p:ph type="dt" sz="half" idx="1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Tree>
    <p:extLst>
      <p:ext uri="{BB962C8B-B14F-4D97-AF65-F5344CB8AC3E}">
        <p14:creationId xmlns:p14="http://schemas.microsoft.com/office/powerpoint/2010/main" val="46534193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it-IT" smtClean="0"/>
              <a:t>S. Merlin, Qualcomm</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
        <p:nvSpPr>
          <p:cNvPr id="5" name="Date Placeholder 4"/>
          <p:cNvSpPr>
            <a:spLocks noGrp="1" noChangeArrowheads="1"/>
          </p:cNvSpPr>
          <p:nvPr>
            <p:ph type="dt" sz="half" idx="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Tree>
    <p:extLst>
      <p:ext uri="{BB962C8B-B14F-4D97-AF65-F5344CB8AC3E}">
        <p14:creationId xmlns:p14="http://schemas.microsoft.com/office/powerpoint/2010/main" val="54312164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it-IT" smtClean="0"/>
              <a:t>S. Merlin, Qualcomm</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
        <p:nvSpPr>
          <p:cNvPr id="4" name="Rectangle 4"/>
          <p:cNvSpPr>
            <a:spLocks noGrp="1" noChangeArrowheads="1"/>
          </p:cNvSpPr>
          <p:nvPr>
            <p:ph type="dt" sz="half" idx="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Tree>
    <p:extLst>
      <p:ext uri="{BB962C8B-B14F-4D97-AF65-F5344CB8AC3E}">
        <p14:creationId xmlns:p14="http://schemas.microsoft.com/office/powerpoint/2010/main" val="317696742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it-IT" smtClean="0"/>
              <a:t>S. Merlin, Qualcomm</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
        <p:nvSpPr>
          <p:cNvPr id="7" name="Rectangle 4"/>
          <p:cNvSpPr>
            <a:spLocks noGrp="1" noChangeArrowheads="1"/>
          </p:cNvSpPr>
          <p:nvPr>
            <p:ph type="dt" sz="half" idx="1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Tree>
    <p:extLst>
      <p:ext uri="{BB962C8B-B14F-4D97-AF65-F5344CB8AC3E}">
        <p14:creationId xmlns:p14="http://schemas.microsoft.com/office/powerpoint/2010/main" val="102333081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it-IT" smtClean="0"/>
              <a:t>S. Merlin, Qualcomm</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
        <p:nvSpPr>
          <p:cNvPr id="7" name="Rectangle 4"/>
          <p:cNvSpPr>
            <a:spLocks noGrp="1" noChangeArrowheads="1"/>
          </p:cNvSpPr>
          <p:nvPr>
            <p:ph type="dt" sz="half" idx="1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endParaRPr lang="en-US" dirty="0"/>
          </a:p>
        </p:txBody>
      </p:sp>
    </p:spTree>
    <p:extLst>
      <p:ext uri="{BB962C8B-B14F-4D97-AF65-F5344CB8AC3E}">
        <p14:creationId xmlns:p14="http://schemas.microsoft.com/office/powerpoint/2010/main" val="49482948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smtClean="0"/>
              <a:t>S. Merlin, Qualcomm</a:t>
            </a:r>
            <a:endParaRPr lang="en-US" dirty="0"/>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smtClean="0"/>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smtClean="0"/>
              <a:t>Submission </a:t>
            </a:r>
            <a:endParaRPr lang="en-US" sz="1200"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2753958" y="303340"/>
            <a:ext cx="5704243" cy="584775"/>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cs typeface="+mn-cs"/>
              </a:rPr>
              <a:t>doc.: IEEE </a:t>
            </a:r>
            <a:r>
              <a:rPr lang="en-US" sz="1800" b="1" dirty="0" smtClean="0">
                <a:solidFill>
                  <a:schemeClr val="tx1"/>
                </a:solidFill>
                <a:cs typeface="+mn-cs"/>
              </a:rPr>
              <a:t>802.11-15/0344r0</a:t>
            </a:r>
            <a:endParaRPr lang="en-US" sz="1800" b="1" dirty="0" smtClean="0">
              <a:solidFill>
                <a:schemeClr val="tx1"/>
              </a:solidFill>
              <a:cs typeface="+mn-cs"/>
            </a:endParaRPr>
          </a:p>
          <a:p>
            <a:pPr algn="r"/>
            <a:endParaRPr lang="en-US" sz="1400" dirty="0"/>
          </a:p>
        </p:txBody>
      </p:sp>
      <p:sp>
        <p:nvSpPr>
          <p:cNvPr id="11" name="TextBox 10"/>
          <p:cNvSpPr txBox="1"/>
          <p:nvPr userDrawn="1"/>
        </p:nvSpPr>
        <p:spPr>
          <a:xfrm>
            <a:off x="527126" y="281239"/>
            <a:ext cx="1827767"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cs typeface="+mn-cs"/>
              </a:rPr>
              <a:t>November 2015</a:t>
            </a:r>
            <a:endParaRPr lang="en-US" sz="1400" dirty="0"/>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 id="2147484210" r:id="rId6"/>
    <p:sldLayoutId id="2147484211" r:id="rId7"/>
    <p:sldLayoutId id="2147484212" r:id="rId8"/>
    <p:sldLayoutId id="2147484213" r:id="rId9"/>
    <p:sldLayoutId id="2147484214" r:id="rId10"/>
    <p:sldLayoutId id="2147484215" r:id="rId11"/>
    <p:sldLayoutId id="2147484216" r:id="rId12"/>
    <p:sldLayoutId id="2147484217" r:id="rId13"/>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2.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endParaRPr lang="en-US"/>
          </a:p>
        </p:txBody>
      </p:sp>
      <p:sp>
        <p:nvSpPr>
          <p:cNvPr id="6" name="灯片编号占位符 5"/>
          <p:cNvSpPr>
            <a:spLocks noGrp="1"/>
          </p:cNvSpPr>
          <p:nvPr>
            <p:ph type="sldNum" sz="quarter" idx="11"/>
          </p:nvPr>
        </p:nvSpPr>
        <p:spPr>
          <a:xfrm>
            <a:off x="4341813" y="6475413"/>
            <a:ext cx="536575" cy="184150"/>
          </a:xfrm>
        </p:spPr>
        <p:txBody>
          <a:bodyPr/>
          <a:lstStyle/>
          <a:p>
            <a:r>
              <a:rPr lang="en-US" smtClean="0"/>
              <a:t>Slide </a:t>
            </a:r>
            <a:fld id="{E7E6215C-0148-4EB1-A390-22B113FC486F}" type="slidenum">
              <a:rPr lang="en-US" smtClean="0"/>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829839571"/>
              </p:ext>
            </p:extLst>
          </p:nvPr>
        </p:nvGraphicFramePr>
        <p:xfrm>
          <a:off x="685800" y="1721419"/>
          <a:ext cx="7772400" cy="474469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smerlin@qti.qualcomm.com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Arjun 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Title 3"/>
          <p:cNvSpPr txBox="1">
            <a:spLocks/>
          </p:cNvSpPr>
          <p:nvPr/>
        </p:nvSpPr>
        <p:spPr bwMode="auto">
          <a:xfrm>
            <a:off x="647700" y="807311"/>
            <a:ext cx="7772400" cy="73281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defTabSz="914400"/>
            <a:r>
              <a:rPr lang="en-US" kern="0" dirty="0" smtClean="0"/>
              <a:t>Trigger Frame Content</a:t>
            </a:r>
          </a:p>
          <a:p>
            <a:pPr defTabSz="914400"/>
            <a:endParaRPr lang="en-US" sz="300" kern="0" dirty="0" smtClean="0"/>
          </a:p>
          <a:p>
            <a:pPr defTabSz="914400"/>
            <a:r>
              <a:rPr lang="en-US" sz="2400" kern="0" dirty="0" smtClean="0"/>
              <a:t>Date</a:t>
            </a:r>
            <a:r>
              <a:rPr lang="en-US" sz="2400" kern="0" dirty="0"/>
              <a:t>:</a:t>
            </a:r>
            <a:r>
              <a:rPr lang="en-US" sz="2400" b="0" kern="0" dirty="0"/>
              <a:t> </a:t>
            </a:r>
            <a:r>
              <a:rPr lang="en-US" sz="2400" b="0" kern="0" dirty="0" smtClean="0"/>
              <a:t>2015-11-09</a:t>
            </a:r>
            <a:endParaRPr lang="en-US" sz="2400" b="0" kern="0" dirty="0"/>
          </a:p>
        </p:txBody>
      </p:sp>
    </p:spTree>
    <p:extLst>
      <p:ext uri="{BB962C8B-B14F-4D97-AF65-F5344CB8AC3E}">
        <p14:creationId xmlns:p14="http://schemas.microsoft.com/office/powerpoint/2010/main" val="30245431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685799" y="1981200"/>
            <a:ext cx="8022771" cy="4114800"/>
          </a:xfrm>
        </p:spPr>
        <p:txBody>
          <a:bodyPr/>
          <a:lstStyle/>
          <a:p>
            <a:r>
              <a:rPr lang="en-US" sz="1800" dirty="0" smtClean="0"/>
              <a:t>The SFD [1] includes the following format for the Trigger frame</a:t>
            </a:r>
          </a:p>
          <a:p>
            <a:pPr lvl="1"/>
            <a:r>
              <a:rPr lang="en-US" sz="1600" i="1" dirty="0"/>
              <a:t>The spec shall define a new control frame format that carries sufficient information to identify the STAs transmitting the UL MU PPDUs and allocating resources for the UL MU PPDUs. The format of the new frame is given in Figure 11. The presence of A1 is TBD. [MAC Motion 19, July 16, 2015, see [70]</a:t>
            </a:r>
          </a:p>
          <a:p>
            <a:pPr marL="457200" lvl="1" indent="0">
              <a:buNone/>
            </a:pPr>
            <a:endParaRPr lang="en-US" sz="1600" dirty="0" smtClean="0"/>
          </a:p>
          <a:p>
            <a:pPr marL="457200" lvl="1" indent="0">
              <a:buNone/>
            </a:pPr>
            <a:endParaRPr lang="en-US" sz="1600" dirty="0"/>
          </a:p>
          <a:p>
            <a:pPr marL="457200" lvl="1" indent="0">
              <a:buNone/>
            </a:pPr>
            <a:endParaRPr lang="en-US" sz="1600" dirty="0" smtClean="0"/>
          </a:p>
          <a:p>
            <a:pPr marL="0" indent="0">
              <a:buNone/>
            </a:pPr>
            <a:endParaRPr lang="en-US" sz="1800" dirty="0"/>
          </a:p>
          <a:p>
            <a:pPr marL="0" indent="0">
              <a:buNone/>
            </a:pPr>
            <a:endParaRPr lang="en-US" sz="1800" dirty="0"/>
          </a:p>
          <a:p>
            <a:r>
              <a:rPr lang="en-US" sz="1800" dirty="0" smtClean="0"/>
              <a:t>This contribution discusses the signaling to be carried by the trigger frame</a:t>
            </a:r>
          </a:p>
          <a:p>
            <a:pPr lvl="1"/>
            <a:r>
              <a:rPr lang="en-US" sz="1600" dirty="0" smtClean="0"/>
              <a:t>Multiple PHY and MAC parameters need be communicated to the STAs for a correct creation of the response UL MU PPDU  </a:t>
            </a:r>
            <a:endParaRPr lang="en-US" sz="16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10</a:t>
            </a:fld>
            <a:endParaRPr lang="en-US" dirty="0"/>
          </a:p>
        </p:txBody>
      </p:sp>
      <p:sp>
        <p:nvSpPr>
          <p:cNvPr id="5" name="Footer Placeholder 4"/>
          <p:cNvSpPr>
            <a:spLocks noGrp="1"/>
          </p:cNvSpPr>
          <p:nvPr>
            <p:ph type="ftr" sz="quarter" idx="3"/>
          </p:nvPr>
        </p:nvSpPr>
        <p:spPr/>
        <p:txBody>
          <a:bodyPr/>
          <a:lstStyle/>
          <a:p>
            <a:pPr>
              <a:defRPr/>
            </a:pPr>
            <a:r>
              <a:rPr lang="en-US" smtClean="0"/>
              <a:t>S. Merlin, Qualcomm</a:t>
            </a:r>
            <a:endParaRPr lang="en-US" dirty="0"/>
          </a:p>
        </p:txBody>
      </p:sp>
      <p:pic>
        <p:nvPicPr>
          <p:cNvPr id="7" name="Picture 6"/>
          <p:cNvPicPr>
            <a:picLocks noChangeAspect="1"/>
          </p:cNvPicPr>
          <p:nvPr/>
        </p:nvPicPr>
        <p:blipFill>
          <a:blip r:embed="rId2"/>
          <a:stretch>
            <a:fillRect/>
          </a:stretch>
        </p:blipFill>
        <p:spPr>
          <a:xfrm>
            <a:off x="8351" y="3348429"/>
            <a:ext cx="9464226" cy="1227442"/>
          </a:xfrm>
          <a:prstGeom prst="rect">
            <a:avLst/>
          </a:prstGeom>
        </p:spPr>
      </p:pic>
    </p:spTree>
    <p:extLst>
      <p:ext uri="{BB962C8B-B14F-4D97-AF65-F5344CB8AC3E}">
        <p14:creationId xmlns:p14="http://schemas.microsoft.com/office/powerpoint/2010/main" val="442738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a:t>
            </a:r>
            <a:endParaRPr lang="en-US" dirty="0"/>
          </a:p>
        </p:txBody>
      </p:sp>
      <p:sp>
        <p:nvSpPr>
          <p:cNvPr id="3" name="Content Placeholder 2"/>
          <p:cNvSpPr>
            <a:spLocks noGrp="1"/>
          </p:cNvSpPr>
          <p:nvPr>
            <p:ph idx="1"/>
          </p:nvPr>
        </p:nvSpPr>
        <p:spPr/>
        <p:txBody>
          <a:bodyPr/>
          <a:lstStyle/>
          <a:p>
            <a:pPr lvl="0"/>
            <a:endParaRPr lang="en-US" sz="1800" dirty="0" smtClean="0"/>
          </a:p>
          <a:p>
            <a:pPr lvl="0"/>
            <a:endParaRPr lang="en-US" sz="1800" dirty="0"/>
          </a:p>
          <a:p>
            <a:pPr lvl="0"/>
            <a:endParaRPr lang="en-US" sz="1800" dirty="0" smtClean="0"/>
          </a:p>
          <a:p>
            <a:pPr lvl="0"/>
            <a:r>
              <a:rPr lang="en-US" sz="1800" dirty="0" smtClean="0"/>
              <a:t>Proposal:  the trigger </a:t>
            </a:r>
            <a:r>
              <a:rPr lang="en-US" sz="1800" dirty="0"/>
              <a:t>frame is a new subtype of the control </a:t>
            </a:r>
            <a:r>
              <a:rPr lang="en-US" sz="1800" dirty="0" smtClean="0"/>
              <a:t>type, not an extended type</a:t>
            </a:r>
          </a:p>
          <a:p>
            <a:pPr lvl="1"/>
            <a:r>
              <a:rPr lang="en-US" sz="1600" dirty="0" smtClean="0"/>
              <a:t>Subtype indicated </a:t>
            </a:r>
            <a:r>
              <a:rPr lang="en-US" sz="1600" dirty="0"/>
              <a:t>in the FC </a:t>
            </a:r>
            <a:r>
              <a:rPr lang="en-US" sz="1600" dirty="0" smtClean="0"/>
              <a:t>by B4 </a:t>
            </a:r>
            <a:r>
              <a:rPr lang="en-US" sz="1600" dirty="0"/>
              <a:t>to B7 </a:t>
            </a:r>
            <a:r>
              <a:rPr lang="en-US" sz="1600" dirty="0" smtClean="0"/>
              <a:t>(with </a:t>
            </a:r>
            <a:r>
              <a:rPr lang="en-US" sz="1600" dirty="0"/>
              <a:t>the subtype not equal to </a:t>
            </a:r>
            <a:r>
              <a:rPr lang="en-US" sz="1600" dirty="0" smtClean="0"/>
              <a:t>6)</a:t>
            </a:r>
          </a:p>
          <a:p>
            <a:pPr marL="0" lvl="0" indent="0">
              <a:buNone/>
            </a:pPr>
            <a:endParaRPr lang="en-US" sz="1800" dirty="0"/>
          </a:p>
          <a:p>
            <a:pPr marL="0" lvl="0" indent="0">
              <a:buNone/>
            </a:pPr>
            <a:endParaRPr lang="en-US" sz="1800" dirty="0"/>
          </a:p>
          <a:p>
            <a:endParaRPr lang="en-US" sz="18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11</a:t>
            </a:fld>
            <a:endParaRPr lang="en-US" dirty="0"/>
          </a:p>
        </p:txBody>
      </p:sp>
      <p:sp>
        <p:nvSpPr>
          <p:cNvPr id="5" name="Footer Placeholder 4"/>
          <p:cNvSpPr>
            <a:spLocks noGrp="1"/>
          </p:cNvSpPr>
          <p:nvPr>
            <p:ph type="ftr" sz="quarter" idx="3"/>
          </p:nvPr>
        </p:nvSpPr>
        <p:spPr/>
        <p:txBody>
          <a:bodyPr/>
          <a:lstStyle/>
          <a:p>
            <a:pPr>
              <a:defRPr/>
            </a:pPr>
            <a:r>
              <a:rPr lang="it-IT" smtClean="0"/>
              <a:t>S. Merlin, Qualcomm</a:t>
            </a:r>
            <a:endParaRPr lang="en-US" dirty="0"/>
          </a:p>
        </p:txBody>
      </p:sp>
      <p:grpSp>
        <p:nvGrpSpPr>
          <p:cNvPr id="7" name="Group 4"/>
          <p:cNvGrpSpPr>
            <a:grpSpLocks noChangeAspect="1"/>
          </p:cNvGrpSpPr>
          <p:nvPr/>
        </p:nvGrpSpPr>
        <p:grpSpPr bwMode="auto">
          <a:xfrm>
            <a:off x="-434975" y="1565688"/>
            <a:ext cx="9907588" cy="1287463"/>
            <a:chOff x="-274" y="789"/>
            <a:chExt cx="6241" cy="811"/>
          </a:xfrm>
        </p:grpSpPr>
        <p:sp>
          <p:nvSpPr>
            <p:cNvPr id="8" name="AutoShape 3"/>
            <p:cNvSpPr>
              <a:spLocks noChangeAspect="1" noChangeArrowheads="1" noTextEdit="1"/>
            </p:cNvSpPr>
            <p:nvPr/>
          </p:nvSpPr>
          <p:spPr bwMode="auto">
            <a:xfrm>
              <a:off x="5" y="789"/>
              <a:ext cx="5962" cy="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Rectangle 5"/>
            <p:cNvSpPr>
              <a:spLocks noChangeArrowheads="1"/>
            </p:cNvSpPr>
            <p:nvPr/>
          </p:nvSpPr>
          <p:spPr bwMode="auto">
            <a:xfrm>
              <a:off x="218" y="790"/>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 name="Rectangle 6"/>
            <p:cNvSpPr>
              <a:spLocks noChangeArrowheads="1"/>
            </p:cNvSpPr>
            <p:nvPr/>
          </p:nvSpPr>
          <p:spPr bwMode="auto">
            <a:xfrm>
              <a:off x="-274" y="790"/>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1" name="Rectangle 7"/>
            <p:cNvSpPr>
              <a:spLocks noChangeArrowheads="1"/>
            </p:cNvSpPr>
            <p:nvPr/>
          </p:nvSpPr>
          <p:spPr bwMode="auto">
            <a:xfrm>
              <a:off x="-208" y="790"/>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2" name="Rectangle 8"/>
            <p:cNvSpPr>
              <a:spLocks noChangeArrowheads="1"/>
            </p:cNvSpPr>
            <p:nvPr/>
          </p:nvSpPr>
          <p:spPr bwMode="auto">
            <a:xfrm>
              <a:off x="515" y="953"/>
              <a:ext cx="17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0000"/>
                  </a:solidFill>
                  <a:effectLst/>
                  <a:latin typeface="Times New Roman" panose="02020603050405020304" pitchFamily="18" charset="0"/>
                </a:rPr>
                <a:t>FC</a:t>
              </a:r>
              <a:endParaRPr kumimoji="0" lang="en-US" altLang="en-US" sz="1800" b="1" i="0" u="none" strike="noStrike" cap="none" normalizeH="0" baseline="0" dirty="0" smtClean="0">
                <a:ln>
                  <a:noFill/>
                </a:ln>
                <a:solidFill>
                  <a:srgbClr val="FF0000"/>
                </a:solidFill>
                <a:effectLst/>
              </a:endParaRPr>
            </a:p>
          </p:txBody>
        </p:sp>
        <p:sp>
          <p:nvSpPr>
            <p:cNvPr id="13" name="Rectangle 9"/>
            <p:cNvSpPr>
              <a:spLocks noChangeArrowheads="1"/>
            </p:cNvSpPr>
            <p:nvPr/>
          </p:nvSpPr>
          <p:spPr bwMode="auto">
            <a:xfrm>
              <a:off x="675" y="953"/>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 name="Rectangle 10"/>
            <p:cNvSpPr>
              <a:spLocks noChangeArrowheads="1"/>
            </p:cNvSpPr>
            <p:nvPr/>
          </p:nvSpPr>
          <p:spPr bwMode="auto">
            <a:xfrm>
              <a:off x="825" y="953"/>
              <a:ext cx="536"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Duration</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5" name="Rectangle 11"/>
            <p:cNvSpPr>
              <a:spLocks noChangeArrowheads="1"/>
            </p:cNvSpPr>
            <p:nvPr/>
          </p:nvSpPr>
          <p:spPr bwMode="auto">
            <a:xfrm>
              <a:off x="1289" y="953"/>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6" name="Rectangle 12"/>
            <p:cNvSpPr>
              <a:spLocks noChangeArrowheads="1"/>
            </p:cNvSpPr>
            <p:nvPr/>
          </p:nvSpPr>
          <p:spPr bwMode="auto">
            <a:xfrm>
              <a:off x="1493" y="953"/>
              <a:ext cx="30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(A1)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7" name="Rectangle 13"/>
            <p:cNvSpPr>
              <a:spLocks noChangeArrowheads="1"/>
            </p:cNvSpPr>
            <p:nvPr/>
          </p:nvSpPr>
          <p:spPr bwMode="auto">
            <a:xfrm>
              <a:off x="1739" y="953"/>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8" name="Rectangle 14"/>
            <p:cNvSpPr>
              <a:spLocks noChangeArrowheads="1"/>
            </p:cNvSpPr>
            <p:nvPr/>
          </p:nvSpPr>
          <p:spPr bwMode="auto">
            <a:xfrm>
              <a:off x="2085" y="953"/>
              <a:ext cx="219"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A2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9" name="Rectangle 15"/>
            <p:cNvSpPr>
              <a:spLocks noChangeArrowheads="1"/>
            </p:cNvSpPr>
            <p:nvPr/>
          </p:nvSpPr>
          <p:spPr bwMode="auto">
            <a:xfrm>
              <a:off x="2244" y="953"/>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0" name="Rectangle 16"/>
            <p:cNvSpPr>
              <a:spLocks noChangeArrowheads="1"/>
            </p:cNvSpPr>
            <p:nvPr/>
          </p:nvSpPr>
          <p:spPr bwMode="auto">
            <a:xfrm>
              <a:off x="2643" y="953"/>
              <a:ext cx="5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Common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1" name="Rectangle 17"/>
            <p:cNvSpPr>
              <a:spLocks noChangeArrowheads="1"/>
            </p:cNvSpPr>
            <p:nvPr/>
          </p:nvSpPr>
          <p:spPr bwMode="auto">
            <a:xfrm>
              <a:off x="2775" y="1103"/>
              <a:ext cx="280"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Info</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2" name="Rectangle 18"/>
            <p:cNvSpPr>
              <a:spLocks noChangeArrowheads="1"/>
            </p:cNvSpPr>
            <p:nvPr/>
          </p:nvSpPr>
          <p:spPr bwMode="auto">
            <a:xfrm>
              <a:off x="2993" y="1103"/>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3" name="Rectangle 19"/>
            <p:cNvSpPr>
              <a:spLocks noChangeArrowheads="1"/>
            </p:cNvSpPr>
            <p:nvPr/>
          </p:nvSpPr>
          <p:spPr bwMode="auto">
            <a:xfrm>
              <a:off x="3404" y="953"/>
              <a:ext cx="557"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Per User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4" name="Rectangle 20"/>
            <p:cNvSpPr>
              <a:spLocks noChangeArrowheads="1"/>
            </p:cNvSpPr>
            <p:nvPr/>
          </p:nvSpPr>
          <p:spPr bwMode="auto">
            <a:xfrm>
              <a:off x="3473" y="1103"/>
              <a:ext cx="382"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Info 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5" name="Rectangle 21"/>
            <p:cNvSpPr>
              <a:spLocks noChangeArrowheads="1"/>
            </p:cNvSpPr>
            <p:nvPr/>
          </p:nvSpPr>
          <p:spPr bwMode="auto">
            <a:xfrm>
              <a:off x="3788" y="1103"/>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6" name="Rectangle 22"/>
            <p:cNvSpPr>
              <a:spLocks noChangeArrowheads="1"/>
            </p:cNvSpPr>
            <p:nvPr/>
          </p:nvSpPr>
          <p:spPr bwMode="auto">
            <a:xfrm>
              <a:off x="4083" y="953"/>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7" name="Rectangle 23"/>
            <p:cNvSpPr>
              <a:spLocks noChangeArrowheads="1"/>
            </p:cNvSpPr>
            <p:nvPr/>
          </p:nvSpPr>
          <p:spPr bwMode="auto">
            <a:xfrm>
              <a:off x="4363" y="953"/>
              <a:ext cx="557"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Per User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8" name="Rectangle 24"/>
            <p:cNvSpPr>
              <a:spLocks noChangeArrowheads="1"/>
            </p:cNvSpPr>
            <p:nvPr/>
          </p:nvSpPr>
          <p:spPr bwMode="auto">
            <a:xfrm>
              <a:off x="4417" y="1103"/>
              <a:ext cx="411"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Info N</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9" name="Rectangle 25"/>
            <p:cNvSpPr>
              <a:spLocks noChangeArrowheads="1"/>
            </p:cNvSpPr>
            <p:nvPr/>
          </p:nvSpPr>
          <p:spPr bwMode="auto">
            <a:xfrm>
              <a:off x="4761" y="1103"/>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0" name="Rectangle 26"/>
            <p:cNvSpPr>
              <a:spLocks noChangeArrowheads="1"/>
            </p:cNvSpPr>
            <p:nvPr/>
          </p:nvSpPr>
          <p:spPr bwMode="auto">
            <a:xfrm>
              <a:off x="5033" y="953"/>
              <a:ext cx="294"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FCS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1" name="Rectangle 27"/>
            <p:cNvSpPr>
              <a:spLocks noChangeArrowheads="1"/>
            </p:cNvSpPr>
            <p:nvPr/>
          </p:nvSpPr>
          <p:spPr bwMode="auto">
            <a:xfrm>
              <a:off x="5265" y="953"/>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2" name="Rectangle 28"/>
            <p:cNvSpPr>
              <a:spLocks noChangeArrowheads="1"/>
            </p:cNvSpPr>
            <p:nvPr/>
          </p:nvSpPr>
          <p:spPr bwMode="auto">
            <a:xfrm>
              <a:off x="431" y="939"/>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Rectangle 29"/>
            <p:cNvSpPr>
              <a:spLocks noChangeArrowheads="1"/>
            </p:cNvSpPr>
            <p:nvPr/>
          </p:nvSpPr>
          <p:spPr bwMode="auto">
            <a:xfrm>
              <a:off x="431" y="939"/>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Rectangle 30"/>
            <p:cNvSpPr>
              <a:spLocks noChangeArrowheads="1"/>
            </p:cNvSpPr>
            <p:nvPr/>
          </p:nvSpPr>
          <p:spPr bwMode="auto">
            <a:xfrm>
              <a:off x="443" y="939"/>
              <a:ext cx="30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Rectangle 31"/>
            <p:cNvSpPr>
              <a:spLocks noChangeArrowheads="1"/>
            </p:cNvSpPr>
            <p:nvPr/>
          </p:nvSpPr>
          <p:spPr bwMode="auto">
            <a:xfrm>
              <a:off x="747" y="939"/>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Rectangle 32"/>
            <p:cNvSpPr>
              <a:spLocks noChangeArrowheads="1"/>
            </p:cNvSpPr>
            <p:nvPr/>
          </p:nvSpPr>
          <p:spPr bwMode="auto">
            <a:xfrm>
              <a:off x="758" y="939"/>
              <a:ext cx="599"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Rectangle 33"/>
            <p:cNvSpPr>
              <a:spLocks noChangeArrowheads="1"/>
            </p:cNvSpPr>
            <p:nvPr/>
          </p:nvSpPr>
          <p:spPr bwMode="auto">
            <a:xfrm>
              <a:off x="1357" y="939"/>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Rectangle 34"/>
            <p:cNvSpPr>
              <a:spLocks noChangeArrowheads="1"/>
            </p:cNvSpPr>
            <p:nvPr/>
          </p:nvSpPr>
          <p:spPr bwMode="auto">
            <a:xfrm>
              <a:off x="1368" y="939"/>
              <a:ext cx="498"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Rectangle 35"/>
            <p:cNvSpPr>
              <a:spLocks noChangeArrowheads="1"/>
            </p:cNvSpPr>
            <p:nvPr/>
          </p:nvSpPr>
          <p:spPr bwMode="auto">
            <a:xfrm>
              <a:off x="1866" y="939"/>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Rectangle 36"/>
            <p:cNvSpPr>
              <a:spLocks noChangeArrowheads="1"/>
            </p:cNvSpPr>
            <p:nvPr/>
          </p:nvSpPr>
          <p:spPr bwMode="auto">
            <a:xfrm>
              <a:off x="1877" y="939"/>
              <a:ext cx="57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Rectangle 37"/>
            <p:cNvSpPr>
              <a:spLocks noChangeArrowheads="1"/>
            </p:cNvSpPr>
            <p:nvPr/>
          </p:nvSpPr>
          <p:spPr bwMode="auto">
            <a:xfrm>
              <a:off x="2453" y="939"/>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Rectangle 38"/>
            <p:cNvSpPr>
              <a:spLocks noChangeArrowheads="1"/>
            </p:cNvSpPr>
            <p:nvPr/>
          </p:nvSpPr>
          <p:spPr bwMode="auto">
            <a:xfrm>
              <a:off x="2464" y="939"/>
              <a:ext cx="84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Rectangle 39"/>
            <p:cNvSpPr>
              <a:spLocks noChangeArrowheads="1"/>
            </p:cNvSpPr>
            <p:nvPr/>
          </p:nvSpPr>
          <p:spPr bwMode="auto">
            <a:xfrm>
              <a:off x="3306" y="939"/>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Rectangle 40"/>
            <p:cNvSpPr>
              <a:spLocks noChangeArrowheads="1"/>
            </p:cNvSpPr>
            <p:nvPr/>
          </p:nvSpPr>
          <p:spPr bwMode="auto">
            <a:xfrm>
              <a:off x="3317" y="939"/>
              <a:ext cx="628"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Rectangle 41"/>
            <p:cNvSpPr>
              <a:spLocks noChangeArrowheads="1"/>
            </p:cNvSpPr>
            <p:nvPr/>
          </p:nvSpPr>
          <p:spPr bwMode="auto">
            <a:xfrm>
              <a:off x="3945" y="939"/>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Rectangle 42"/>
            <p:cNvSpPr>
              <a:spLocks noChangeArrowheads="1"/>
            </p:cNvSpPr>
            <p:nvPr/>
          </p:nvSpPr>
          <p:spPr bwMode="auto">
            <a:xfrm>
              <a:off x="3957" y="939"/>
              <a:ext cx="25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Rectangle 43"/>
            <p:cNvSpPr>
              <a:spLocks noChangeArrowheads="1"/>
            </p:cNvSpPr>
            <p:nvPr/>
          </p:nvSpPr>
          <p:spPr bwMode="auto">
            <a:xfrm>
              <a:off x="4211" y="939"/>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Rectangle 44"/>
            <p:cNvSpPr>
              <a:spLocks noChangeArrowheads="1"/>
            </p:cNvSpPr>
            <p:nvPr/>
          </p:nvSpPr>
          <p:spPr bwMode="auto">
            <a:xfrm>
              <a:off x="4223" y="939"/>
              <a:ext cx="73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Rectangle 45"/>
            <p:cNvSpPr>
              <a:spLocks noChangeArrowheads="1"/>
            </p:cNvSpPr>
            <p:nvPr/>
          </p:nvSpPr>
          <p:spPr bwMode="auto">
            <a:xfrm>
              <a:off x="4957" y="939"/>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Rectangle 46"/>
            <p:cNvSpPr>
              <a:spLocks noChangeArrowheads="1"/>
            </p:cNvSpPr>
            <p:nvPr/>
          </p:nvSpPr>
          <p:spPr bwMode="auto">
            <a:xfrm>
              <a:off x="4969" y="939"/>
              <a:ext cx="36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Rectangle 47"/>
            <p:cNvSpPr>
              <a:spLocks noChangeArrowheads="1"/>
            </p:cNvSpPr>
            <p:nvPr/>
          </p:nvSpPr>
          <p:spPr bwMode="auto">
            <a:xfrm>
              <a:off x="5331" y="939"/>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Rectangle 48"/>
            <p:cNvSpPr>
              <a:spLocks noChangeArrowheads="1"/>
            </p:cNvSpPr>
            <p:nvPr/>
          </p:nvSpPr>
          <p:spPr bwMode="auto">
            <a:xfrm>
              <a:off x="5331" y="939"/>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Rectangle 49"/>
            <p:cNvSpPr>
              <a:spLocks noChangeArrowheads="1"/>
            </p:cNvSpPr>
            <p:nvPr/>
          </p:nvSpPr>
          <p:spPr bwMode="auto">
            <a:xfrm>
              <a:off x="431" y="950"/>
              <a:ext cx="12"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Rectangle 50"/>
            <p:cNvSpPr>
              <a:spLocks noChangeArrowheads="1"/>
            </p:cNvSpPr>
            <p:nvPr/>
          </p:nvSpPr>
          <p:spPr bwMode="auto">
            <a:xfrm>
              <a:off x="747" y="950"/>
              <a:ext cx="11"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Rectangle 51"/>
            <p:cNvSpPr>
              <a:spLocks noChangeArrowheads="1"/>
            </p:cNvSpPr>
            <p:nvPr/>
          </p:nvSpPr>
          <p:spPr bwMode="auto">
            <a:xfrm>
              <a:off x="1357" y="950"/>
              <a:ext cx="11"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Rectangle 52"/>
            <p:cNvSpPr>
              <a:spLocks noChangeArrowheads="1"/>
            </p:cNvSpPr>
            <p:nvPr/>
          </p:nvSpPr>
          <p:spPr bwMode="auto">
            <a:xfrm>
              <a:off x="1866" y="950"/>
              <a:ext cx="11"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Rectangle 53"/>
            <p:cNvSpPr>
              <a:spLocks noChangeArrowheads="1"/>
            </p:cNvSpPr>
            <p:nvPr/>
          </p:nvSpPr>
          <p:spPr bwMode="auto">
            <a:xfrm>
              <a:off x="2453" y="950"/>
              <a:ext cx="11"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Rectangle 54"/>
            <p:cNvSpPr>
              <a:spLocks noChangeArrowheads="1"/>
            </p:cNvSpPr>
            <p:nvPr/>
          </p:nvSpPr>
          <p:spPr bwMode="auto">
            <a:xfrm>
              <a:off x="3306" y="950"/>
              <a:ext cx="11"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Rectangle 55"/>
            <p:cNvSpPr>
              <a:spLocks noChangeArrowheads="1"/>
            </p:cNvSpPr>
            <p:nvPr/>
          </p:nvSpPr>
          <p:spPr bwMode="auto">
            <a:xfrm>
              <a:off x="3945" y="950"/>
              <a:ext cx="12"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Rectangle 56"/>
            <p:cNvSpPr>
              <a:spLocks noChangeArrowheads="1"/>
            </p:cNvSpPr>
            <p:nvPr/>
          </p:nvSpPr>
          <p:spPr bwMode="auto">
            <a:xfrm>
              <a:off x="4211" y="950"/>
              <a:ext cx="12"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Rectangle 57"/>
            <p:cNvSpPr>
              <a:spLocks noChangeArrowheads="1"/>
            </p:cNvSpPr>
            <p:nvPr/>
          </p:nvSpPr>
          <p:spPr bwMode="auto">
            <a:xfrm>
              <a:off x="4957" y="950"/>
              <a:ext cx="12"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Rectangle 58"/>
            <p:cNvSpPr>
              <a:spLocks noChangeArrowheads="1"/>
            </p:cNvSpPr>
            <p:nvPr/>
          </p:nvSpPr>
          <p:spPr bwMode="auto">
            <a:xfrm>
              <a:off x="5331" y="950"/>
              <a:ext cx="12"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Rectangle 59"/>
            <p:cNvSpPr>
              <a:spLocks noChangeArrowheads="1"/>
            </p:cNvSpPr>
            <p:nvPr/>
          </p:nvSpPr>
          <p:spPr bwMode="auto">
            <a:xfrm>
              <a:off x="562" y="1265"/>
              <a:ext cx="122"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4" name="Rectangle 60"/>
            <p:cNvSpPr>
              <a:spLocks noChangeArrowheads="1"/>
            </p:cNvSpPr>
            <p:nvPr/>
          </p:nvSpPr>
          <p:spPr bwMode="auto">
            <a:xfrm>
              <a:off x="628" y="1265"/>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5" name="Rectangle 61"/>
            <p:cNvSpPr>
              <a:spLocks noChangeArrowheads="1"/>
            </p:cNvSpPr>
            <p:nvPr/>
          </p:nvSpPr>
          <p:spPr bwMode="auto">
            <a:xfrm>
              <a:off x="1024" y="1265"/>
              <a:ext cx="122"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6" name="Rectangle 62"/>
            <p:cNvSpPr>
              <a:spLocks noChangeArrowheads="1"/>
            </p:cNvSpPr>
            <p:nvPr/>
          </p:nvSpPr>
          <p:spPr bwMode="auto">
            <a:xfrm>
              <a:off x="1090" y="1265"/>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7" name="Rectangle 63"/>
            <p:cNvSpPr>
              <a:spLocks noChangeArrowheads="1"/>
            </p:cNvSpPr>
            <p:nvPr/>
          </p:nvSpPr>
          <p:spPr bwMode="auto">
            <a:xfrm>
              <a:off x="1486" y="1265"/>
              <a:ext cx="323"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TBD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8" name="Rectangle 64"/>
            <p:cNvSpPr>
              <a:spLocks noChangeArrowheads="1"/>
            </p:cNvSpPr>
            <p:nvPr/>
          </p:nvSpPr>
          <p:spPr bwMode="auto">
            <a:xfrm>
              <a:off x="1746" y="1265"/>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9" name="Rectangle 65"/>
            <p:cNvSpPr>
              <a:spLocks noChangeArrowheads="1"/>
            </p:cNvSpPr>
            <p:nvPr/>
          </p:nvSpPr>
          <p:spPr bwMode="auto">
            <a:xfrm>
              <a:off x="2132" y="1265"/>
              <a:ext cx="122"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6</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0" name="Rectangle 66"/>
            <p:cNvSpPr>
              <a:spLocks noChangeArrowheads="1"/>
            </p:cNvSpPr>
            <p:nvPr/>
          </p:nvSpPr>
          <p:spPr bwMode="auto">
            <a:xfrm>
              <a:off x="2197" y="1265"/>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1" name="Rectangle 67"/>
            <p:cNvSpPr>
              <a:spLocks noChangeArrowheads="1"/>
            </p:cNvSpPr>
            <p:nvPr/>
          </p:nvSpPr>
          <p:spPr bwMode="auto">
            <a:xfrm>
              <a:off x="2754" y="1265"/>
              <a:ext cx="323"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TBD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2" name="Rectangle 68"/>
            <p:cNvSpPr>
              <a:spLocks noChangeArrowheads="1"/>
            </p:cNvSpPr>
            <p:nvPr/>
          </p:nvSpPr>
          <p:spPr bwMode="auto">
            <a:xfrm>
              <a:off x="3014" y="1265"/>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3" name="Rectangle 69"/>
            <p:cNvSpPr>
              <a:spLocks noChangeArrowheads="1"/>
            </p:cNvSpPr>
            <p:nvPr/>
          </p:nvSpPr>
          <p:spPr bwMode="auto">
            <a:xfrm>
              <a:off x="3500" y="1265"/>
              <a:ext cx="323"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TBD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4" name="Rectangle 70"/>
            <p:cNvSpPr>
              <a:spLocks noChangeArrowheads="1"/>
            </p:cNvSpPr>
            <p:nvPr/>
          </p:nvSpPr>
          <p:spPr bwMode="auto">
            <a:xfrm>
              <a:off x="3761" y="1265"/>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5" name="Rectangle 71"/>
            <p:cNvSpPr>
              <a:spLocks noChangeArrowheads="1"/>
            </p:cNvSpPr>
            <p:nvPr/>
          </p:nvSpPr>
          <p:spPr bwMode="auto">
            <a:xfrm>
              <a:off x="4083" y="1265"/>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6" name="Rectangle 72"/>
            <p:cNvSpPr>
              <a:spLocks noChangeArrowheads="1"/>
            </p:cNvSpPr>
            <p:nvPr/>
          </p:nvSpPr>
          <p:spPr bwMode="auto">
            <a:xfrm>
              <a:off x="4460" y="1265"/>
              <a:ext cx="323"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TBD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7" name="Rectangle 73"/>
            <p:cNvSpPr>
              <a:spLocks noChangeArrowheads="1"/>
            </p:cNvSpPr>
            <p:nvPr/>
          </p:nvSpPr>
          <p:spPr bwMode="auto">
            <a:xfrm>
              <a:off x="4720" y="1265"/>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8" name="Rectangle 74"/>
            <p:cNvSpPr>
              <a:spLocks noChangeArrowheads="1"/>
            </p:cNvSpPr>
            <p:nvPr/>
          </p:nvSpPr>
          <p:spPr bwMode="auto">
            <a:xfrm>
              <a:off x="5117" y="1265"/>
              <a:ext cx="122"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4</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9" name="Rectangle 75"/>
            <p:cNvSpPr>
              <a:spLocks noChangeArrowheads="1"/>
            </p:cNvSpPr>
            <p:nvPr/>
          </p:nvSpPr>
          <p:spPr bwMode="auto">
            <a:xfrm>
              <a:off x="5182" y="1265"/>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80" name="Rectangle 76"/>
            <p:cNvSpPr>
              <a:spLocks noChangeArrowheads="1"/>
            </p:cNvSpPr>
            <p:nvPr/>
          </p:nvSpPr>
          <p:spPr bwMode="auto">
            <a:xfrm>
              <a:off x="431" y="1252"/>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Rectangle 77"/>
            <p:cNvSpPr>
              <a:spLocks noChangeArrowheads="1"/>
            </p:cNvSpPr>
            <p:nvPr/>
          </p:nvSpPr>
          <p:spPr bwMode="auto">
            <a:xfrm>
              <a:off x="431" y="1252"/>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Rectangle 78"/>
            <p:cNvSpPr>
              <a:spLocks noChangeArrowheads="1"/>
            </p:cNvSpPr>
            <p:nvPr/>
          </p:nvSpPr>
          <p:spPr bwMode="auto">
            <a:xfrm>
              <a:off x="443" y="1252"/>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Rectangle 79"/>
            <p:cNvSpPr>
              <a:spLocks noChangeArrowheads="1"/>
            </p:cNvSpPr>
            <p:nvPr/>
          </p:nvSpPr>
          <p:spPr bwMode="auto">
            <a:xfrm>
              <a:off x="454" y="1252"/>
              <a:ext cx="293"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Rectangle 80"/>
            <p:cNvSpPr>
              <a:spLocks noChangeArrowheads="1"/>
            </p:cNvSpPr>
            <p:nvPr/>
          </p:nvSpPr>
          <p:spPr bwMode="auto">
            <a:xfrm>
              <a:off x="747" y="1252"/>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Rectangle 81"/>
            <p:cNvSpPr>
              <a:spLocks noChangeArrowheads="1"/>
            </p:cNvSpPr>
            <p:nvPr/>
          </p:nvSpPr>
          <p:spPr bwMode="auto">
            <a:xfrm>
              <a:off x="758" y="1252"/>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Rectangle 82"/>
            <p:cNvSpPr>
              <a:spLocks noChangeArrowheads="1"/>
            </p:cNvSpPr>
            <p:nvPr/>
          </p:nvSpPr>
          <p:spPr bwMode="auto">
            <a:xfrm>
              <a:off x="770" y="1252"/>
              <a:ext cx="587"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Rectangle 83"/>
            <p:cNvSpPr>
              <a:spLocks noChangeArrowheads="1"/>
            </p:cNvSpPr>
            <p:nvPr/>
          </p:nvSpPr>
          <p:spPr bwMode="auto">
            <a:xfrm>
              <a:off x="1357" y="1252"/>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8" name="Rectangle 84"/>
            <p:cNvSpPr>
              <a:spLocks noChangeArrowheads="1"/>
            </p:cNvSpPr>
            <p:nvPr/>
          </p:nvSpPr>
          <p:spPr bwMode="auto">
            <a:xfrm>
              <a:off x="1368" y="1252"/>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Rectangle 85"/>
            <p:cNvSpPr>
              <a:spLocks noChangeArrowheads="1"/>
            </p:cNvSpPr>
            <p:nvPr/>
          </p:nvSpPr>
          <p:spPr bwMode="auto">
            <a:xfrm>
              <a:off x="1380" y="1252"/>
              <a:ext cx="486"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Rectangle 86"/>
            <p:cNvSpPr>
              <a:spLocks noChangeArrowheads="1"/>
            </p:cNvSpPr>
            <p:nvPr/>
          </p:nvSpPr>
          <p:spPr bwMode="auto">
            <a:xfrm>
              <a:off x="1866" y="1252"/>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Rectangle 87"/>
            <p:cNvSpPr>
              <a:spLocks noChangeArrowheads="1"/>
            </p:cNvSpPr>
            <p:nvPr/>
          </p:nvSpPr>
          <p:spPr bwMode="auto">
            <a:xfrm>
              <a:off x="1877" y="1252"/>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2" name="Rectangle 88"/>
            <p:cNvSpPr>
              <a:spLocks noChangeArrowheads="1"/>
            </p:cNvSpPr>
            <p:nvPr/>
          </p:nvSpPr>
          <p:spPr bwMode="auto">
            <a:xfrm>
              <a:off x="1888" y="1252"/>
              <a:ext cx="565"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3" name="Rectangle 89"/>
            <p:cNvSpPr>
              <a:spLocks noChangeArrowheads="1"/>
            </p:cNvSpPr>
            <p:nvPr/>
          </p:nvSpPr>
          <p:spPr bwMode="auto">
            <a:xfrm>
              <a:off x="2453" y="1252"/>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4" name="Rectangle 90"/>
            <p:cNvSpPr>
              <a:spLocks noChangeArrowheads="1"/>
            </p:cNvSpPr>
            <p:nvPr/>
          </p:nvSpPr>
          <p:spPr bwMode="auto">
            <a:xfrm>
              <a:off x="2464" y="1252"/>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Rectangle 91"/>
            <p:cNvSpPr>
              <a:spLocks noChangeArrowheads="1"/>
            </p:cNvSpPr>
            <p:nvPr/>
          </p:nvSpPr>
          <p:spPr bwMode="auto">
            <a:xfrm>
              <a:off x="2476" y="1252"/>
              <a:ext cx="830"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6" name="Rectangle 92"/>
            <p:cNvSpPr>
              <a:spLocks noChangeArrowheads="1"/>
            </p:cNvSpPr>
            <p:nvPr/>
          </p:nvSpPr>
          <p:spPr bwMode="auto">
            <a:xfrm>
              <a:off x="3306" y="1252"/>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7" name="Rectangle 93"/>
            <p:cNvSpPr>
              <a:spLocks noChangeArrowheads="1"/>
            </p:cNvSpPr>
            <p:nvPr/>
          </p:nvSpPr>
          <p:spPr bwMode="auto">
            <a:xfrm>
              <a:off x="3317" y="1252"/>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8" name="Rectangle 94"/>
            <p:cNvSpPr>
              <a:spLocks noChangeArrowheads="1"/>
            </p:cNvSpPr>
            <p:nvPr/>
          </p:nvSpPr>
          <p:spPr bwMode="auto">
            <a:xfrm>
              <a:off x="3328" y="1252"/>
              <a:ext cx="617"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9" name="Rectangle 95"/>
            <p:cNvSpPr>
              <a:spLocks noChangeArrowheads="1"/>
            </p:cNvSpPr>
            <p:nvPr/>
          </p:nvSpPr>
          <p:spPr bwMode="auto">
            <a:xfrm>
              <a:off x="3945" y="1252"/>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0" name="Rectangle 96"/>
            <p:cNvSpPr>
              <a:spLocks noChangeArrowheads="1"/>
            </p:cNvSpPr>
            <p:nvPr/>
          </p:nvSpPr>
          <p:spPr bwMode="auto">
            <a:xfrm>
              <a:off x="3957" y="1252"/>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1" name="Rectangle 97"/>
            <p:cNvSpPr>
              <a:spLocks noChangeArrowheads="1"/>
            </p:cNvSpPr>
            <p:nvPr/>
          </p:nvSpPr>
          <p:spPr bwMode="auto">
            <a:xfrm>
              <a:off x="3968" y="1252"/>
              <a:ext cx="243"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 name="Rectangle 98"/>
            <p:cNvSpPr>
              <a:spLocks noChangeArrowheads="1"/>
            </p:cNvSpPr>
            <p:nvPr/>
          </p:nvSpPr>
          <p:spPr bwMode="auto">
            <a:xfrm>
              <a:off x="4211" y="1252"/>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 name="Rectangle 99"/>
            <p:cNvSpPr>
              <a:spLocks noChangeArrowheads="1"/>
            </p:cNvSpPr>
            <p:nvPr/>
          </p:nvSpPr>
          <p:spPr bwMode="auto">
            <a:xfrm>
              <a:off x="4223" y="1252"/>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 name="Rectangle 100"/>
            <p:cNvSpPr>
              <a:spLocks noChangeArrowheads="1"/>
            </p:cNvSpPr>
            <p:nvPr/>
          </p:nvSpPr>
          <p:spPr bwMode="auto">
            <a:xfrm>
              <a:off x="4234" y="1252"/>
              <a:ext cx="723"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 name="Rectangle 101"/>
            <p:cNvSpPr>
              <a:spLocks noChangeArrowheads="1"/>
            </p:cNvSpPr>
            <p:nvPr/>
          </p:nvSpPr>
          <p:spPr bwMode="auto">
            <a:xfrm>
              <a:off x="4957" y="1252"/>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 name="Rectangle 102"/>
            <p:cNvSpPr>
              <a:spLocks noChangeArrowheads="1"/>
            </p:cNvSpPr>
            <p:nvPr/>
          </p:nvSpPr>
          <p:spPr bwMode="auto">
            <a:xfrm>
              <a:off x="4969" y="1252"/>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 name="Rectangle 103"/>
            <p:cNvSpPr>
              <a:spLocks noChangeArrowheads="1"/>
            </p:cNvSpPr>
            <p:nvPr/>
          </p:nvSpPr>
          <p:spPr bwMode="auto">
            <a:xfrm>
              <a:off x="4980" y="1252"/>
              <a:ext cx="35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8" name="Rectangle 104"/>
            <p:cNvSpPr>
              <a:spLocks noChangeArrowheads="1"/>
            </p:cNvSpPr>
            <p:nvPr/>
          </p:nvSpPr>
          <p:spPr bwMode="auto">
            <a:xfrm>
              <a:off x="5331" y="1252"/>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9" name="Rectangle 105"/>
            <p:cNvSpPr>
              <a:spLocks noChangeArrowheads="1"/>
            </p:cNvSpPr>
            <p:nvPr/>
          </p:nvSpPr>
          <p:spPr bwMode="auto">
            <a:xfrm>
              <a:off x="5331" y="1252"/>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0" name="Rectangle 106"/>
            <p:cNvSpPr>
              <a:spLocks noChangeArrowheads="1"/>
            </p:cNvSpPr>
            <p:nvPr/>
          </p:nvSpPr>
          <p:spPr bwMode="auto">
            <a:xfrm>
              <a:off x="1938" y="1415"/>
              <a:ext cx="442"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Figure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1" name="Rectangle 107"/>
            <p:cNvSpPr>
              <a:spLocks noChangeArrowheads="1"/>
            </p:cNvSpPr>
            <p:nvPr/>
          </p:nvSpPr>
          <p:spPr bwMode="auto">
            <a:xfrm>
              <a:off x="2312" y="1415"/>
              <a:ext cx="122"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2" name="Rectangle 108"/>
            <p:cNvSpPr>
              <a:spLocks noChangeArrowheads="1"/>
            </p:cNvSpPr>
            <p:nvPr/>
          </p:nvSpPr>
          <p:spPr bwMode="auto">
            <a:xfrm>
              <a:off x="2377" y="1415"/>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3" name="Rectangle 109"/>
            <p:cNvSpPr>
              <a:spLocks noChangeArrowheads="1"/>
            </p:cNvSpPr>
            <p:nvPr/>
          </p:nvSpPr>
          <p:spPr bwMode="auto">
            <a:xfrm>
              <a:off x="2410" y="1415"/>
              <a:ext cx="122"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4" name="Rectangle 110"/>
            <p:cNvSpPr>
              <a:spLocks noChangeArrowheads="1"/>
            </p:cNvSpPr>
            <p:nvPr/>
          </p:nvSpPr>
          <p:spPr bwMode="auto">
            <a:xfrm>
              <a:off x="2476" y="1415"/>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5" name="Rectangle 111"/>
            <p:cNvSpPr>
              <a:spLocks noChangeArrowheads="1"/>
            </p:cNvSpPr>
            <p:nvPr/>
          </p:nvSpPr>
          <p:spPr bwMode="auto">
            <a:xfrm>
              <a:off x="2507" y="1415"/>
              <a:ext cx="1200"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Trigger frame format</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6" name="Rectangle 112"/>
            <p:cNvSpPr>
              <a:spLocks noChangeArrowheads="1"/>
            </p:cNvSpPr>
            <p:nvPr/>
          </p:nvSpPr>
          <p:spPr bwMode="auto">
            <a:xfrm>
              <a:off x="3614" y="1415"/>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7" name="Rectangle 113"/>
            <p:cNvSpPr>
              <a:spLocks noChangeArrowheads="1"/>
            </p:cNvSpPr>
            <p:nvPr/>
          </p:nvSpPr>
          <p:spPr bwMode="auto">
            <a:xfrm>
              <a:off x="-274" y="1415"/>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18" name="Rectangle 114"/>
            <p:cNvSpPr>
              <a:spLocks noChangeArrowheads="1"/>
            </p:cNvSpPr>
            <p:nvPr/>
          </p:nvSpPr>
          <p:spPr bwMode="auto">
            <a:xfrm>
              <a:off x="-208" y="1415"/>
              <a:ext cx="88" cy="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6804936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Info field content</a:t>
            </a:r>
            <a:endParaRPr lang="en-US" dirty="0"/>
          </a:p>
        </p:txBody>
      </p:sp>
      <p:sp>
        <p:nvSpPr>
          <p:cNvPr id="3" name="Content Placeholder 2"/>
          <p:cNvSpPr>
            <a:spLocks noGrp="1"/>
          </p:cNvSpPr>
          <p:nvPr>
            <p:ph idx="1"/>
          </p:nvPr>
        </p:nvSpPr>
        <p:spPr>
          <a:xfrm>
            <a:off x="508793" y="2723582"/>
            <a:ext cx="8243321" cy="3628127"/>
          </a:xfrm>
        </p:spPr>
        <p:txBody>
          <a:bodyPr/>
          <a:lstStyle/>
          <a:p>
            <a:pPr marL="0" indent="0">
              <a:buNone/>
            </a:pPr>
            <a:r>
              <a:rPr lang="en-US" sz="1400" dirty="0" smtClean="0"/>
              <a:t>Proposal: include the following subfields into the Common Info field</a:t>
            </a:r>
            <a:endParaRPr lang="en-US" sz="1400" dirty="0"/>
          </a:p>
          <a:p>
            <a:r>
              <a:rPr lang="en-US" sz="1400" dirty="0" smtClean="0"/>
              <a:t>Length [12 bits]</a:t>
            </a:r>
          </a:p>
          <a:p>
            <a:pPr lvl="1"/>
            <a:r>
              <a:rPr lang="en-US" sz="1400" dirty="0" smtClean="0"/>
              <a:t>L-SIG </a:t>
            </a:r>
            <a:r>
              <a:rPr lang="en-US" sz="1400" dirty="0"/>
              <a:t>Length </a:t>
            </a:r>
            <a:r>
              <a:rPr lang="en-US" sz="1400" dirty="0" smtClean="0"/>
              <a:t>value that will be included in the L-SIG Length field of the response UL MU PPDUs</a:t>
            </a:r>
          </a:p>
          <a:p>
            <a:pPr lvl="2"/>
            <a:r>
              <a:rPr lang="en-US" sz="1200" dirty="0" smtClean="0"/>
              <a:t>hence the encoding shall be same as defined for the L-SIG Length of the UL MU PPDU</a:t>
            </a:r>
          </a:p>
          <a:p>
            <a:pPr lvl="1"/>
            <a:r>
              <a:rPr lang="en-GB" sz="1400" dirty="0" smtClean="0"/>
              <a:t>Reminder from SFD: “</a:t>
            </a:r>
            <a:r>
              <a:rPr lang="en-GB" sz="1400" i="1" dirty="0" smtClean="0"/>
              <a:t>The </a:t>
            </a:r>
            <a:r>
              <a:rPr lang="en-GB" sz="1400" i="1" dirty="0"/>
              <a:t>transmission from all the STAs in an UL MU PPDU shall end at the time indicated in Trigger frame</a:t>
            </a:r>
            <a:r>
              <a:rPr lang="en-GB" sz="1400" dirty="0" smtClean="0"/>
              <a:t>.”</a:t>
            </a:r>
            <a:r>
              <a:rPr lang="en-US" sz="1400" dirty="0"/>
              <a:t> </a:t>
            </a:r>
            <a:r>
              <a:rPr lang="en-US" sz="1400" dirty="0" smtClean="0"/>
              <a:t>hence the indication of a common length is needed</a:t>
            </a:r>
          </a:p>
          <a:p>
            <a:r>
              <a:rPr lang="en-US" sz="1400" dirty="0" smtClean="0"/>
              <a:t>Info bits </a:t>
            </a:r>
            <a:r>
              <a:rPr lang="en-US" sz="1400" dirty="0"/>
              <a:t>content of the </a:t>
            </a:r>
            <a:r>
              <a:rPr lang="en-US" sz="1400" dirty="0" smtClean="0"/>
              <a:t>SIG-A [TBD # of bits]</a:t>
            </a:r>
            <a:endParaRPr lang="en-US" sz="1400" dirty="0"/>
          </a:p>
          <a:p>
            <a:pPr lvl="1"/>
            <a:r>
              <a:rPr lang="en-US" sz="1400" dirty="0" smtClean="0"/>
              <a:t>A responding STA </a:t>
            </a:r>
            <a:r>
              <a:rPr lang="en-US" sz="1400" dirty="0"/>
              <a:t>will </a:t>
            </a:r>
            <a:r>
              <a:rPr lang="en-US" sz="1400" dirty="0" smtClean="0"/>
              <a:t>copy this info in the SIG-A field of its response PPDU</a:t>
            </a:r>
          </a:p>
          <a:p>
            <a:pPr lvl="1"/>
            <a:r>
              <a:rPr lang="en-US" sz="1400" dirty="0" smtClean="0"/>
              <a:t>Excluded the bits that may be implicitly already known by all responding STAs, if any TBD</a:t>
            </a:r>
          </a:p>
          <a:p>
            <a:pPr lvl="1"/>
            <a:r>
              <a:rPr lang="en-US" sz="1400" dirty="0" smtClean="0"/>
              <a:t>Reminder: the SIG-A in all response PPDUs must be identical, hence STAs must know its content</a:t>
            </a:r>
            <a:endParaRPr lang="en-GB" sz="1400" dirty="0" smtClean="0"/>
          </a:p>
          <a:p>
            <a:r>
              <a:rPr lang="en-GB" sz="1400" dirty="0" smtClean="0"/>
              <a:t>CP </a:t>
            </a:r>
            <a:r>
              <a:rPr lang="en-GB" sz="1400" dirty="0"/>
              <a:t>+ HE LTF type [TBD # of bits</a:t>
            </a:r>
            <a:r>
              <a:rPr lang="en-GB" sz="1400" dirty="0" smtClean="0"/>
              <a:t>]</a:t>
            </a:r>
          </a:p>
          <a:p>
            <a:pPr lvl="1"/>
            <a:r>
              <a:rPr lang="en-US" sz="1400" dirty="0"/>
              <a:t>LTF size and CP size are jointly </a:t>
            </a:r>
            <a:r>
              <a:rPr lang="en-US" sz="1400" dirty="0" smtClean="0"/>
              <a:t>signaled</a:t>
            </a:r>
          </a:p>
          <a:p>
            <a:pPr lvl="2"/>
            <a:r>
              <a:rPr lang="en-US" sz="1200" dirty="0" smtClean="0"/>
              <a:t>PHY may allow e.g. 2x </a:t>
            </a:r>
            <a:r>
              <a:rPr lang="en-US" sz="1200" dirty="0"/>
              <a:t>LTF+ </a:t>
            </a:r>
            <a:r>
              <a:rPr lang="en-US" sz="1200" dirty="0" smtClean="0"/>
              <a:t>0.8uS, 2x </a:t>
            </a:r>
            <a:r>
              <a:rPr lang="en-US" sz="1200" dirty="0"/>
              <a:t>LTF+ </a:t>
            </a:r>
            <a:r>
              <a:rPr lang="en-US" sz="1200" dirty="0" smtClean="0"/>
              <a:t>1.6uS, 4x </a:t>
            </a:r>
            <a:r>
              <a:rPr lang="en-US" sz="1200" dirty="0"/>
              <a:t>LTF+ </a:t>
            </a:r>
            <a:r>
              <a:rPr lang="en-US" sz="1200" dirty="0" smtClean="0"/>
              <a:t>3.2uS</a:t>
            </a:r>
          </a:p>
          <a:p>
            <a:r>
              <a:rPr lang="en-US" sz="1600" dirty="0"/>
              <a:t>Allowed response type / trigger type [# of bits </a:t>
            </a:r>
            <a:r>
              <a:rPr lang="en-US" sz="1600" dirty="0" smtClean="0"/>
              <a:t>TBD]</a:t>
            </a:r>
            <a:endParaRPr lang="en-US" sz="1200" dirty="0"/>
          </a:p>
          <a:p>
            <a:pPr lvl="1"/>
            <a:r>
              <a:rPr lang="en-US" sz="1200" dirty="0"/>
              <a:t>Types </a:t>
            </a:r>
            <a:r>
              <a:rPr lang="en-US" sz="1200" dirty="0" smtClean="0"/>
              <a:t>TBD, e.g. MU-RTS, Beamforming report trigger etc.</a:t>
            </a:r>
            <a:endParaRPr lang="en-US" sz="1200" dirty="0"/>
          </a:p>
          <a:p>
            <a:pPr lvl="1"/>
            <a:endParaRPr lang="en-US" sz="1100" dirty="0" smtClean="0"/>
          </a:p>
          <a:p>
            <a:pPr lvl="1"/>
            <a:endParaRPr lang="en-US" sz="1100" dirty="0"/>
          </a:p>
          <a:p>
            <a:pPr lvl="1"/>
            <a:endParaRPr lang="en-GB" sz="1100" dirty="0" smtClean="0"/>
          </a:p>
          <a:p>
            <a:pPr lvl="1"/>
            <a:endParaRPr lang="en-GB" sz="1100" dirty="0" smtClean="0"/>
          </a:p>
          <a:p>
            <a:endParaRPr lang="en-GB" sz="1400" dirty="0" smtClean="0">
              <a:solidFill>
                <a:srgbClr val="FF0000"/>
              </a:solidFill>
            </a:endParaRPr>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12</a:t>
            </a:fld>
            <a:endParaRPr lang="en-US" dirty="0"/>
          </a:p>
        </p:txBody>
      </p:sp>
      <p:sp>
        <p:nvSpPr>
          <p:cNvPr id="5" name="Footer Placeholder 4"/>
          <p:cNvSpPr>
            <a:spLocks noGrp="1"/>
          </p:cNvSpPr>
          <p:nvPr>
            <p:ph type="ftr" sz="quarter" idx="3"/>
          </p:nvPr>
        </p:nvSpPr>
        <p:spPr/>
        <p:txBody>
          <a:bodyPr/>
          <a:lstStyle/>
          <a:p>
            <a:r>
              <a:rPr lang="en-US" smtClean="0"/>
              <a:t>S. Merlin, Qualcomm</a:t>
            </a:r>
            <a:endParaRPr lang="en-US" dirty="0"/>
          </a:p>
        </p:txBody>
      </p:sp>
      <p:grpSp>
        <p:nvGrpSpPr>
          <p:cNvPr id="8" name="Group 4"/>
          <p:cNvGrpSpPr>
            <a:grpSpLocks noChangeAspect="1"/>
          </p:cNvGrpSpPr>
          <p:nvPr/>
        </p:nvGrpSpPr>
        <p:grpSpPr bwMode="auto">
          <a:xfrm>
            <a:off x="-310357" y="1353244"/>
            <a:ext cx="8831263" cy="1293813"/>
            <a:chOff x="-208" y="2335"/>
            <a:chExt cx="5563" cy="815"/>
          </a:xfrm>
        </p:grpSpPr>
        <p:sp>
          <p:nvSpPr>
            <p:cNvPr id="10" name="Rectangle 5"/>
            <p:cNvSpPr>
              <a:spLocks noChangeArrowheads="1"/>
            </p:cNvSpPr>
            <p:nvPr/>
          </p:nvSpPr>
          <p:spPr bwMode="auto">
            <a:xfrm>
              <a:off x="218" y="2335"/>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3" name="Rectangle 8"/>
            <p:cNvSpPr>
              <a:spLocks noChangeArrowheads="1"/>
            </p:cNvSpPr>
            <p:nvPr/>
          </p:nvSpPr>
          <p:spPr bwMode="auto">
            <a:xfrm>
              <a:off x="515" y="2497"/>
              <a:ext cx="222"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FC</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 name="Rectangle 9"/>
            <p:cNvSpPr>
              <a:spLocks noChangeArrowheads="1"/>
            </p:cNvSpPr>
            <p:nvPr/>
          </p:nvSpPr>
          <p:spPr bwMode="auto">
            <a:xfrm>
              <a:off x="675" y="249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5" name="Rectangle 10"/>
            <p:cNvSpPr>
              <a:spLocks noChangeArrowheads="1"/>
            </p:cNvSpPr>
            <p:nvPr/>
          </p:nvSpPr>
          <p:spPr bwMode="auto">
            <a:xfrm>
              <a:off x="825" y="2497"/>
              <a:ext cx="544"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Duration</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6" name="Rectangle 11"/>
            <p:cNvSpPr>
              <a:spLocks noChangeArrowheads="1"/>
            </p:cNvSpPr>
            <p:nvPr/>
          </p:nvSpPr>
          <p:spPr bwMode="auto">
            <a:xfrm>
              <a:off x="1289" y="249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7" name="Rectangle 12"/>
            <p:cNvSpPr>
              <a:spLocks noChangeArrowheads="1"/>
            </p:cNvSpPr>
            <p:nvPr/>
          </p:nvSpPr>
          <p:spPr bwMode="auto">
            <a:xfrm>
              <a:off x="1493" y="2497"/>
              <a:ext cx="316"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rPr>
                <a:t>(A1)</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8" name="Rectangle 13"/>
            <p:cNvSpPr>
              <a:spLocks noChangeArrowheads="1"/>
            </p:cNvSpPr>
            <p:nvPr/>
          </p:nvSpPr>
          <p:spPr bwMode="auto">
            <a:xfrm>
              <a:off x="1739" y="249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9" name="Rectangle 14"/>
            <p:cNvSpPr>
              <a:spLocks noChangeArrowheads="1"/>
            </p:cNvSpPr>
            <p:nvPr/>
          </p:nvSpPr>
          <p:spPr bwMode="auto">
            <a:xfrm>
              <a:off x="2085" y="2497"/>
              <a:ext cx="223"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A2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0" name="Rectangle 15"/>
            <p:cNvSpPr>
              <a:spLocks noChangeArrowheads="1"/>
            </p:cNvSpPr>
            <p:nvPr/>
          </p:nvSpPr>
          <p:spPr bwMode="auto">
            <a:xfrm>
              <a:off x="2244" y="249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1" name="Rectangle 16"/>
            <p:cNvSpPr>
              <a:spLocks noChangeArrowheads="1"/>
            </p:cNvSpPr>
            <p:nvPr/>
          </p:nvSpPr>
          <p:spPr bwMode="auto">
            <a:xfrm>
              <a:off x="2643" y="2497"/>
              <a:ext cx="54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0000"/>
                  </a:solidFill>
                  <a:effectLst/>
                  <a:latin typeface="Times New Roman" panose="02020603050405020304" pitchFamily="18" charset="0"/>
                </a:rPr>
                <a:t>Common </a:t>
              </a:r>
              <a:endParaRPr kumimoji="0" lang="en-US" altLang="en-US" sz="1800" b="1" i="0" u="none" strike="noStrike" cap="none" normalizeH="0" baseline="0" dirty="0" smtClean="0">
                <a:ln>
                  <a:noFill/>
                </a:ln>
                <a:solidFill>
                  <a:srgbClr val="FF0000"/>
                </a:solidFill>
                <a:effectLst/>
              </a:endParaRPr>
            </a:p>
          </p:txBody>
        </p:sp>
        <p:sp>
          <p:nvSpPr>
            <p:cNvPr id="22" name="Rectangle 17"/>
            <p:cNvSpPr>
              <a:spLocks noChangeArrowheads="1"/>
            </p:cNvSpPr>
            <p:nvPr/>
          </p:nvSpPr>
          <p:spPr bwMode="auto">
            <a:xfrm>
              <a:off x="2775" y="2647"/>
              <a:ext cx="230"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0000"/>
                  </a:solidFill>
                  <a:effectLst/>
                  <a:latin typeface="Times New Roman" panose="02020603050405020304" pitchFamily="18" charset="0"/>
                </a:rPr>
                <a:t>Info</a:t>
              </a:r>
              <a:endParaRPr kumimoji="0" lang="en-US" altLang="en-US" sz="1800" b="1" i="0" u="none" strike="noStrike" cap="none" normalizeH="0" baseline="0" dirty="0" smtClean="0">
                <a:ln>
                  <a:noFill/>
                </a:ln>
                <a:solidFill>
                  <a:srgbClr val="FF0000"/>
                </a:solidFill>
                <a:effectLst/>
              </a:endParaRPr>
            </a:p>
          </p:txBody>
        </p:sp>
        <p:sp>
          <p:nvSpPr>
            <p:cNvPr id="23" name="Rectangle 18"/>
            <p:cNvSpPr>
              <a:spLocks noChangeArrowheads="1"/>
            </p:cNvSpPr>
            <p:nvPr/>
          </p:nvSpPr>
          <p:spPr bwMode="auto">
            <a:xfrm>
              <a:off x="2993" y="264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4" name="Rectangle 19"/>
            <p:cNvSpPr>
              <a:spLocks noChangeArrowheads="1"/>
            </p:cNvSpPr>
            <p:nvPr/>
          </p:nvSpPr>
          <p:spPr bwMode="auto">
            <a:xfrm>
              <a:off x="3404" y="2497"/>
              <a:ext cx="566"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Per User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5" name="Rectangle 20"/>
            <p:cNvSpPr>
              <a:spLocks noChangeArrowheads="1"/>
            </p:cNvSpPr>
            <p:nvPr/>
          </p:nvSpPr>
          <p:spPr bwMode="auto">
            <a:xfrm>
              <a:off x="3473" y="2647"/>
              <a:ext cx="388"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Info 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6" name="Rectangle 21"/>
            <p:cNvSpPr>
              <a:spLocks noChangeArrowheads="1"/>
            </p:cNvSpPr>
            <p:nvPr/>
          </p:nvSpPr>
          <p:spPr bwMode="auto">
            <a:xfrm>
              <a:off x="3788" y="264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7" name="Rectangle 22"/>
            <p:cNvSpPr>
              <a:spLocks noChangeArrowheads="1"/>
            </p:cNvSpPr>
            <p:nvPr/>
          </p:nvSpPr>
          <p:spPr bwMode="auto">
            <a:xfrm>
              <a:off x="4083" y="249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8" name="Rectangle 23"/>
            <p:cNvSpPr>
              <a:spLocks noChangeArrowheads="1"/>
            </p:cNvSpPr>
            <p:nvPr/>
          </p:nvSpPr>
          <p:spPr bwMode="auto">
            <a:xfrm>
              <a:off x="4363" y="2497"/>
              <a:ext cx="566"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Per User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9" name="Rectangle 24"/>
            <p:cNvSpPr>
              <a:spLocks noChangeArrowheads="1"/>
            </p:cNvSpPr>
            <p:nvPr/>
          </p:nvSpPr>
          <p:spPr bwMode="auto">
            <a:xfrm>
              <a:off x="4417" y="2647"/>
              <a:ext cx="418"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Info N</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0" name="Rectangle 25"/>
            <p:cNvSpPr>
              <a:spLocks noChangeArrowheads="1"/>
            </p:cNvSpPr>
            <p:nvPr/>
          </p:nvSpPr>
          <p:spPr bwMode="auto">
            <a:xfrm>
              <a:off x="4761" y="264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1" name="Rectangle 26"/>
            <p:cNvSpPr>
              <a:spLocks noChangeArrowheads="1"/>
            </p:cNvSpPr>
            <p:nvPr/>
          </p:nvSpPr>
          <p:spPr bwMode="auto">
            <a:xfrm>
              <a:off x="5033" y="2497"/>
              <a:ext cx="299"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FCS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2" name="Rectangle 27"/>
            <p:cNvSpPr>
              <a:spLocks noChangeArrowheads="1"/>
            </p:cNvSpPr>
            <p:nvPr/>
          </p:nvSpPr>
          <p:spPr bwMode="auto">
            <a:xfrm>
              <a:off x="5265" y="249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3" name="Rectangle 28"/>
            <p:cNvSpPr>
              <a:spLocks noChangeArrowheads="1"/>
            </p:cNvSpPr>
            <p:nvPr/>
          </p:nvSpPr>
          <p:spPr bwMode="auto">
            <a:xfrm>
              <a:off x="431" y="2483"/>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Rectangle 29"/>
            <p:cNvSpPr>
              <a:spLocks noChangeArrowheads="1"/>
            </p:cNvSpPr>
            <p:nvPr/>
          </p:nvSpPr>
          <p:spPr bwMode="auto">
            <a:xfrm>
              <a:off x="431" y="2483"/>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Rectangle 30"/>
            <p:cNvSpPr>
              <a:spLocks noChangeArrowheads="1"/>
            </p:cNvSpPr>
            <p:nvPr/>
          </p:nvSpPr>
          <p:spPr bwMode="auto">
            <a:xfrm>
              <a:off x="443" y="2483"/>
              <a:ext cx="30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Rectangle 31"/>
            <p:cNvSpPr>
              <a:spLocks noChangeArrowheads="1"/>
            </p:cNvSpPr>
            <p:nvPr/>
          </p:nvSpPr>
          <p:spPr bwMode="auto">
            <a:xfrm>
              <a:off x="747" y="2483"/>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Rectangle 32"/>
            <p:cNvSpPr>
              <a:spLocks noChangeArrowheads="1"/>
            </p:cNvSpPr>
            <p:nvPr/>
          </p:nvSpPr>
          <p:spPr bwMode="auto">
            <a:xfrm>
              <a:off x="758" y="2483"/>
              <a:ext cx="599"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Rectangle 33"/>
            <p:cNvSpPr>
              <a:spLocks noChangeArrowheads="1"/>
            </p:cNvSpPr>
            <p:nvPr/>
          </p:nvSpPr>
          <p:spPr bwMode="auto">
            <a:xfrm>
              <a:off x="1357" y="2483"/>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Rectangle 34"/>
            <p:cNvSpPr>
              <a:spLocks noChangeArrowheads="1"/>
            </p:cNvSpPr>
            <p:nvPr/>
          </p:nvSpPr>
          <p:spPr bwMode="auto">
            <a:xfrm>
              <a:off x="1368" y="2483"/>
              <a:ext cx="498"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Rectangle 35"/>
            <p:cNvSpPr>
              <a:spLocks noChangeArrowheads="1"/>
            </p:cNvSpPr>
            <p:nvPr/>
          </p:nvSpPr>
          <p:spPr bwMode="auto">
            <a:xfrm>
              <a:off x="1866" y="2483"/>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Rectangle 36"/>
            <p:cNvSpPr>
              <a:spLocks noChangeArrowheads="1"/>
            </p:cNvSpPr>
            <p:nvPr/>
          </p:nvSpPr>
          <p:spPr bwMode="auto">
            <a:xfrm>
              <a:off x="1877" y="2483"/>
              <a:ext cx="576"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Rectangle 37"/>
            <p:cNvSpPr>
              <a:spLocks noChangeArrowheads="1"/>
            </p:cNvSpPr>
            <p:nvPr/>
          </p:nvSpPr>
          <p:spPr bwMode="auto">
            <a:xfrm>
              <a:off x="2453" y="2483"/>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Rectangle 38"/>
            <p:cNvSpPr>
              <a:spLocks noChangeArrowheads="1"/>
            </p:cNvSpPr>
            <p:nvPr/>
          </p:nvSpPr>
          <p:spPr bwMode="auto">
            <a:xfrm>
              <a:off x="2464" y="2483"/>
              <a:ext cx="84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Rectangle 39"/>
            <p:cNvSpPr>
              <a:spLocks noChangeArrowheads="1"/>
            </p:cNvSpPr>
            <p:nvPr/>
          </p:nvSpPr>
          <p:spPr bwMode="auto">
            <a:xfrm>
              <a:off x="3306" y="2483"/>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Rectangle 40"/>
            <p:cNvSpPr>
              <a:spLocks noChangeArrowheads="1"/>
            </p:cNvSpPr>
            <p:nvPr/>
          </p:nvSpPr>
          <p:spPr bwMode="auto">
            <a:xfrm>
              <a:off x="3317" y="2483"/>
              <a:ext cx="628"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Rectangle 41"/>
            <p:cNvSpPr>
              <a:spLocks noChangeArrowheads="1"/>
            </p:cNvSpPr>
            <p:nvPr/>
          </p:nvSpPr>
          <p:spPr bwMode="auto">
            <a:xfrm>
              <a:off x="3945" y="2483"/>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Rectangle 42"/>
            <p:cNvSpPr>
              <a:spLocks noChangeArrowheads="1"/>
            </p:cNvSpPr>
            <p:nvPr/>
          </p:nvSpPr>
          <p:spPr bwMode="auto">
            <a:xfrm>
              <a:off x="3957" y="2483"/>
              <a:ext cx="25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Rectangle 43"/>
            <p:cNvSpPr>
              <a:spLocks noChangeArrowheads="1"/>
            </p:cNvSpPr>
            <p:nvPr/>
          </p:nvSpPr>
          <p:spPr bwMode="auto">
            <a:xfrm>
              <a:off x="4211" y="2483"/>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Rectangle 44"/>
            <p:cNvSpPr>
              <a:spLocks noChangeArrowheads="1"/>
            </p:cNvSpPr>
            <p:nvPr/>
          </p:nvSpPr>
          <p:spPr bwMode="auto">
            <a:xfrm>
              <a:off x="4223" y="2483"/>
              <a:ext cx="73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Rectangle 45"/>
            <p:cNvSpPr>
              <a:spLocks noChangeArrowheads="1"/>
            </p:cNvSpPr>
            <p:nvPr/>
          </p:nvSpPr>
          <p:spPr bwMode="auto">
            <a:xfrm>
              <a:off x="4957" y="2483"/>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Rectangle 46"/>
            <p:cNvSpPr>
              <a:spLocks noChangeArrowheads="1"/>
            </p:cNvSpPr>
            <p:nvPr/>
          </p:nvSpPr>
          <p:spPr bwMode="auto">
            <a:xfrm>
              <a:off x="4969" y="2483"/>
              <a:ext cx="36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Rectangle 47"/>
            <p:cNvSpPr>
              <a:spLocks noChangeArrowheads="1"/>
            </p:cNvSpPr>
            <p:nvPr/>
          </p:nvSpPr>
          <p:spPr bwMode="auto">
            <a:xfrm>
              <a:off x="5331" y="2483"/>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Rectangle 48"/>
            <p:cNvSpPr>
              <a:spLocks noChangeArrowheads="1"/>
            </p:cNvSpPr>
            <p:nvPr/>
          </p:nvSpPr>
          <p:spPr bwMode="auto">
            <a:xfrm>
              <a:off x="5331" y="2483"/>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Rectangle 49"/>
            <p:cNvSpPr>
              <a:spLocks noChangeArrowheads="1"/>
            </p:cNvSpPr>
            <p:nvPr/>
          </p:nvSpPr>
          <p:spPr bwMode="auto">
            <a:xfrm>
              <a:off x="431" y="2495"/>
              <a:ext cx="12"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Rectangle 50"/>
            <p:cNvSpPr>
              <a:spLocks noChangeArrowheads="1"/>
            </p:cNvSpPr>
            <p:nvPr/>
          </p:nvSpPr>
          <p:spPr bwMode="auto">
            <a:xfrm>
              <a:off x="747" y="2495"/>
              <a:ext cx="11"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Rectangle 51"/>
            <p:cNvSpPr>
              <a:spLocks noChangeArrowheads="1"/>
            </p:cNvSpPr>
            <p:nvPr/>
          </p:nvSpPr>
          <p:spPr bwMode="auto">
            <a:xfrm>
              <a:off x="1357" y="2495"/>
              <a:ext cx="11"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Rectangle 52"/>
            <p:cNvSpPr>
              <a:spLocks noChangeArrowheads="1"/>
            </p:cNvSpPr>
            <p:nvPr/>
          </p:nvSpPr>
          <p:spPr bwMode="auto">
            <a:xfrm>
              <a:off x="1866" y="2495"/>
              <a:ext cx="11"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Rectangle 53"/>
            <p:cNvSpPr>
              <a:spLocks noChangeArrowheads="1"/>
            </p:cNvSpPr>
            <p:nvPr/>
          </p:nvSpPr>
          <p:spPr bwMode="auto">
            <a:xfrm>
              <a:off x="2453" y="2495"/>
              <a:ext cx="11"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Rectangle 54"/>
            <p:cNvSpPr>
              <a:spLocks noChangeArrowheads="1"/>
            </p:cNvSpPr>
            <p:nvPr/>
          </p:nvSpPr>
          <p:spPr bwMode="auto">
            <a:xfrm>
              <a:off x="3306" y="2495"/>
              <a:ext cx="11"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Rectangle 55"/>
            <p:cNvSpPr>
              <a:spLocks noChangeArrowheads="1"/>
            </p:cNvSpPr>
            <p:nvPr/>
          </p:nvSpPr>
          <p:spPr bwMode="auto">
            <a:xfrm>
              <a:off x="3945" y="2495"/>
              <a:ext cx="12"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Rectangle 56"/>
            <p:cNvSpPr>
              <a:spLocks noChangeArrowheads="1"/>
            </p:cNvSpPr>
            <p:nvPr/>
          </p:nvSpPr>
          <p:spPr bwMode="auto">
            <a:xfrm>
              <a:off x="4211" y="2495"/>
              <a:ext cx="12"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Rectangle 57"/>
            <p:cNvSpPr>
              <a:spLocks noChangeArrowheads="1"/>
            </p:cNvSpPr>
            <p:nvPr/>
          </p:nvSpPr>
          <p:spPr bwMode="auto">
            <a:xfrm>
              <a:off x="4957" y="2495"/>
              <a:ext cx="12"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Rectangle 58"/>
            <p:cNvSpPr>
              <a:spLocks noChangeArrowheads="1"/>
            </p:cNvSpPr>
            <p:nvPr/>
          </p:nvSpPr>
          <p:spPr bwMode="auto">
            <a:xfrm>
              <a:off x="5331" y="2495"/>
              <a:ext cx="12"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Rectangle 59"/>
            <p:cNvSpPr>
              <a:spLocks noChangeArrowheads="1"/>
            </p:cNvSpPr>
            <p:nvPr/>
          </p:nvSpPr>
          <p:spPr bwMode="auto">
            <a:xfrm>
              <a:off x="562" y="2809"/>
              <a:ext cx="125"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5" name="Rectangle 60"/>
            <p:cNvSpPr>
              <a:spLocks noChangeArrowheads="1"/>
            </p:cNvSpPr>
            <p:nvPr/>
          </p:nvSpPr>
          <p:spPr bwMode="auto">
            <a:xfrm>
              <a:off x="628"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6" name="Rectangle 61"/>
            <p:cNvSpPr>
              <a:spLocks noChangeArrowheads="1"/>
            </p:cNvSpPr>
            <p:nvPr/>
          </p:nvSpPr>
          <p:spPr bwMode="auto">
            <a:xfrm>
              <a:off x="1024" y="2809"/>
              <a:ext cx="125"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7" name="Rectangle 62"/>
            <p:cNvSpPr>
              <a:spLocks noChangeArrowheads="1"/>
            </p:cNvSpPr>
            <p:nvPr/>
          </p:nvSpPr>
          <p:spPr bwMode="auto">
            <a:xfrm>
              <a:off x="1090"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8" name="Rectangle 63"/>
            <p:cNvSpPr>
              <a:spLocks noChangeArrowheads="1"/>
            </p:cNvSpPr>
            <p:nvPr/>
          </p:nvSpPr>
          <p:spPr bwMode="auto">
            <a:xfrm>
              <a:off x="1486" y="2809"/>
              <a:ext cx="33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TBD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9" name="Rectangle 64"/>
            <p:cNvSpPr>
              <a:spLocks noChangeArrowheads="1"/>
            </p:cNvSpPr>
            <p:nvPr/>
          </p:nvSpPr>
          <p:spPr bwMode="auto">
            <a:xfrm>
              <a:off x="1746"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0" name="Rectangle 65"/>
            <p:cNvSpPr>
              <a:spLocks noChangeArrowheads="1"/>
            </p:cNvSpPr>
            <p:nvPr/>
          </p:nvSpPr>
          <p:spPr bwMode="auto">
            <a:xfrm>
              <a:off x="2132" y="2809"/>
              <a:ext cx="125"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6</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1" name="Rectangle 66"/>
            <p:cNvSpPr>
              <a:spLocks noChangeArrowheads="1"/>
            </p:cNvSpPr>
            <p:nvPr/>
          </p:nvSpPr>
          <p:spPr bwMode="auto">
            <a:xfrm>
              <a:off x="2197"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2" name="Rectangle 67"/>
            <p:cNvSpPr>
              <a:spLocks noChangeArrowheads="1"/>
            </p:cNvSpPr>
            <p:nvPr/>
          </p:nvSpPr>
          <p:spPr bwMode="auto">
            <a:xfrm>
              <a:off x="2754" y="2809"/>
              <a:ext cx="33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TBD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3" name="Rectangle 68"/>
            <p:cNvSpPr>
              <a:spLocks noChangeArrowheads="1"/>
            </p:cNvSpPr>
            <p:nvPr/>
          </p:nvSpPr>
          <p:spPr bwMode="auto">
            <a:xfrm>
              <a:off x="3014"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4" name="Rectangle 69"/>
            <p:cNvSpPr>
              <a:spLocks noChangeArrowheads="1"/>
            </p:cNvSpPr>
            <p:nvPr/>
          </p:nvSpPr>
          <p:spPr bwMode="auto">
            <a:xfrm>
              <a:off x="3500" y="2809"/>
              <a:ext cx="33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TBD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5" name="Rectangle 70"/>
            <p:cNvSpPr>
              <a:spLocks noChangeArrowheads="1"/>
            </p:cNvSpPr>
            <p:nvPr/>
          </p:nvSpPr>
          <p:spPr bwMode="auto">
            <a:xfrm>
              <a:off x="3761"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6" name="Rectangle 71"/>
            <p:cNvSpPr>
              <a:spLocks noChangeArrowheads="1"/>
            </p:cNvSpPr>
            <p:nvPr/>
          </p:nvSpPr>
          <p:spPr bwMode="auto">
            <a:xfrm>
              <a:off x="4083"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7" name="Rectangle 72"/>
            <p:cNvSpPr>
              <a:spLocks noChangeArrowheads="1"/>
            </p:cNvSpPr>
            <p:nvPr/>
          </p:nvSpPr>
          <p:spPr bwMode="auto">
            <a:xfrm>
              <a:off x="4460" y="2809"/>
              <a:ext cx="33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TBD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8" name="Rectangle 73"/>
            <p:cNvSpPr>
              <a:spLocks noChangeArrowheads="1"/>
            </p:cNvSpPr>
            <p:nvPr/>
          </p:nvSpPr>
          <p:spPr bwMode="auto">
            <a:xfrm>
              <a:off x="4720"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9" name="Rectangle 74"/>
            <p:cNvSpPr>
              <a:spLocks noChangeArrowheads="1"/>
            </p:cNvSpPr>
            <p:nvPr/>
          </p:nvSpPr>
          <p:spPr bwMode="auto">
            <a:xfrm>
              <a:off x="5117" y="2809"/>
              <a:ext cx="125"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4</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80" name="Rectangle 75"/>
            <p:cNvSpPr>
              <a:spLocks noChangeArrowheads="1"/>
            </p:cNvSpPr>
            <p:nvPr/>
          </p:nvSpPr>
          <p:spPr bwMode="auto">
            <a:xfrm>
              <a:off x="5182"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81" name="Rectangle 76"/>
            <p:cNvSpPr>
              <a:spLocks noChangeArrowheads="1"/>
            </p:cNvSpPr>
            <p:nvPr/>
          </p:nvSpPr>
          <p:spPr bwMode="auto">
            <a:xfrm>
              <a:off x="431"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Rectangle 77"/>
            <p:cNvSpPr>
              <a:spLocks noChangeArrowheads="1"/>
            </p:cNvSpPr>
            <p:nvPr/>
          </p:nvSpPr>
          <p:spPr bwMode="auto">
            <a:xfrm>
              <a:off x="431"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Rectangle 78"/>
            <p:cNvSpPr>
              <a:spLocks noChangeArrowheads="1"/>
            </p:cNvSpPr>
            <p:nvPr/>
          </p:nvSpPr>
          <p:spPr bwMode="auto">
            <a:xfrm>
              <a:off x="443"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Rectangle 79"/>
            <p:cNvSpPr>
              <a:spLocks noChangeArrowheads="1"/>
            </p:cNvSpPr>
            <p:nvPr/>
          </p:nvSpPr>
          <p:spPr bwMode="auto">
            <a:xfrm>
              <a:off x="454" y="2797"/>
              <a:ext cx="293"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Rectangle 80"/>
            <p:cNvSpPr>
              <a:spLocks noChangeArrowheads="1"/>
            </p:cNvSpPr>
            <p:nvPr/>
          </p:nvSpPr>
          <p:spPr bwMode="auto">
            <a:xfrm>
              <a:off x="747"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Rectangle 81"/>
            <p:cNvSpPr>
              <a:spLocks noChangeArrowheads="1"/>
            </p:cNvSpPr>
            <p:nvPr/>
          </p:nvSpPr>
          <p:spPr bwMode="auto">
            <a:xfrm>
              <a:off x="758"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Rectangle 82"/>
            <p:cNvSpPr>
              <a:spLocks noChangeArrowheads="1"/>
            </p:cNvSpPr>
            <p:nvPr/>
          </p:nvSpPr>
          <p:spPr bwMode="auto">
            <a:xfrm>
              <a:off x="770" y="2797"/>
              <a:ext cx="587"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8" name="Rectangle 83"/>
            <p:cNvSpPr>
              <a:spLocks noChangeArrowheads="1"/>
            </p:cNvSpPr>
            <p:nvPr/>
          </p:nvSpPr>
          <p:spPr bwMode="auto">
            <a:xfrm>
              <a:off x="1357"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Rectangle 84"/>
            <p:cNvSpPr>
              <a:spLocks noChangeArrowheads="1"/>
            </p:cNvSpPr>
            <p:nvPr/>
          </p:nvSpPr>
          <p:spPr bwMode="auto">
            <a:xfrm>
              <a:off x="1368"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Rectangle 85"/>
            <p:cNvSpPr>
              <a:spLocks noChangeArrowheads="1"/>
            </p:cNvSpPr>
            <p:nvPr/>
          </p:nvSpPr>
          <p:spPr bwMode="auto">
            <a:xfrm>
              <a:off x="1380" y="2797"/>
              <a:ext cx="48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Rectangle 86"/>
            <p:cNvSpPr>
              <a:spLocks noChangeArrowheads="1"/>
            </p:cNvSpPr>
            <p:nvPr/>
          </p:nvSpPr>
          <p:spPr bwMode="auto">
            <a:xfrm>
              <a:off x="1866"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2" name="Rectangle 87"/>
            <p:cNvSpPr>
              <a:spLocks noChangeArrowheads="1"/>
            </p:cNvSpPr>
            <p:nvPr/>
          </p:nvSpPr>
          <p:spPr bwMode="auto">
            <a:xfrm>
              <a:off x="1877"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3" name="Rectangle 88"/>
            <p:cNvSpPr>
              <a:spLocks noChangeArrowheads="1"/>
            </p:cNvSpPr>
            <p:nvPr/>
          </p:nvSpPr>
          <p:spPr bwMode="auto">
            <a:xfrm>
              <a:off x="1888" y="2797"/>
              <a:ext cx="56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4" name="Rectangle 89"/>
            <p:cNvSpPr>
              <a:spLocks noChangeArrowheads="1"/>
            </p:cNvSpPr>
            <p:nvPr/>
          </p:nvSpPr>
          <p:spPr bwMode="auto">
            <a:xfrm>
              <a:off x="2453"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Rectangle 90"/>
            <p:cNvSpPr>
              <a:spLocks noChangeArrowheads="1"/>
            </p:cNvSpPr>
            <p:nvPr/>
          </p:nvSpPr>
          <p:spPr bwMode="auto">
            <a:xfrm>
              <a:off x="2464"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6" name="Rectangle 91"/>
            <p:cNvSpPr>
              <a:spLocks noChangeArrowheads="1"/>
            </p:cNvSpPr>
            <p:nvPr/>
          </p:nvSpPr>
          <p:spPr bwMode="auto">
            <a:xfrm>
              <a:off x="2476" y="2797"/>
              <a:ext cx="830"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7" name="Rectangle 92"/>
            <p:cNvSpPr>
              <a:spLocks noChangeArrowheads="1"/>
            </p:cNvSpPr>
            <p:nvPr/>
          </p:nvSpPr>
          <p:spPr bwMode="auto">
            <a:xfrm>
              <a:off x="3306"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8" name="Rectangle 93"/>
            <p:cNvSpPr>
              <a:spLocks noChangeArrowheads="1"/>
            </p:cNvSpPr>
            <p:nvPr/>
          </p:nvSpPr>
          <p:spPr bwMode="auto">
            <a:xfrm>
              <a:off x="3317"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9" name="Rectangle 94"/>
            <p:cNvSpPr>
              <a:spLocks noChangeArrowheads="1"/>
            </p:cNvSpPr>
            <p:nvPr/>
          </p:nvSpPr>
          <p:spPr bwMode="auto">
            <a:xfrm>
              <a:off x="3328" y="2797"/>
              <a:ext cx="617"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0" name="Rectangle 95"/>
            <p:cNvSpPr>
              <a:spLocks noChangeArrowheads="1"/>
            </p:cNvSpPr>
            <p:nvPr/>
          </p:nvSpPr>
          <p:spPr bwMode="auto">
            <a:xfrm>
              <a:off x="3945"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1" name="Rectangle 96"/>
            <p:cNvSpPr>
              <a:spLocks noChangeArrowheads="1"/>
            </p:cNvSpPr>
            <p:nvPr/>
          </p:nvSpPr>
          <p:spPr bwMode="auto">
            <a:xfrm>
              <a:off x="3957"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 name="Rectangle 97"/>
            <p:cNvSpPr>
              <a:spLocks noChangeArrowheads="1"/>
            </p:cNvSpPr>
            <p:nvPr/>
          </p:nvSpPr>
          <p:spPr bwMode="auto">
            <a:xfrm>
              <a:off x="3968" y="2797"/>
              <a:ext cx="243"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 name="Rectangle 98"/>
            <p:cNvSpPr>
              <a:spLocks noChangeArrowheads="1"/>
            </p:cNvSpPr>
            <p:nvPr/>
          </p:nvSpPr>
          <p:spPr bwMode="auto">
            <a:xfrm>
              <a:off x="4211"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 name="Rectangle 99"/>
            <p:cNvSpPr>
              <a:spLocks noChangeArrowheads="1"/>
            </p:cNvSpPr>
            <p:nvPr/>
          </p:nvSpPr>
          <p:spPr bwMode="auto">
            <a:xfrm>
              <a:off x="4223"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 name="Rectangle 100"/>
            <p:cNvSpPr>
              <a:spLocks noChangeArrowheads="1"/>
            </p:cNvSpPr>
            <p:nvPr/>
          </p:nvSpPr>
          <p:spPr bwMode="auto">
            <a:xfrm>
              <a:off x="4234" y="2797"/>
              <a:ext cx="723"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 name="Rectangle 101"/>
            <p:cNvSpPr>
              <a:spLocks noChangeArrowheads="1"/>
            </p:cNvSpPr>
            <p:nvPr/>
          </p:nvSpPr>
          <p:spPr bwMode="auto">
            <a:xfrm>
              <a:off x="4957"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 name="Rectangle 102"/>
            <p:cNvSpPr>
              <a:spLocks noChangeArrowheads="1"/>
            </p:cNvSpPr>
            <p:nvPr/>
          </p:nvSpPr>
          <p:spPr bwMode="auto">
            <a:xfrm>
              <a:off x="4969"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8" name="Rectangle 103"/>
            <p:cNvSpPr>
              <a:spLocks noChangeArrowheads="1"/>
            </p:cNvSpPr>
            <p:nvPr/>
          </p:nvSpPr>
          <p:spPr bwMode="auto">
            <a:xfrm>
              <a:off x="4980" y="2797"/>
              <a:ext cx="35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9" name="Rectangle 104"/>
            <p:cNvSpPr>
              <a:spLocks noChangeArrowheads="1"/>
            </p:cNvSpPr>
            <p:nvPr/>
          </p:nvSpPr>
          <p:spPr bwMode="auto">
            <a:xfrm>
              <a:off x="5331"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0" name="Rectangle 105"/>
            <p:cNvSpPr>
              <a:spLocks noChangeArrowheads="1"/>
            </p:cNvSpPr>
            <p:nvPr/>
          </p:nvSpPr>
          <p:spPr bwMode="auto">
            <a:xfrm>
              <a:off x="5331"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1" name="Rectangle 106"/>
            <p:cNvSpPr>
              <a:spLocks noChangeArrowheads="1"/>
            </p:cNvSpPr>
            <p:nvPr/>
          </p:nvSpPr>
          <p:spPr bwMode="auto">
            <a:xfrm>
              <a:off x="1938" y="2959"/>
              <a:ext cx="448"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Figure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2" name="Rectangle 107"/>
            <p:cNvSpPr>
              <a:spLocks noChangeArrowheads="1"/>
            </p:cNvSpPr>
            <p:nvPr/>
          </p:nvSpPr>
          <p:spPr bwMode="auto">
            <a:xfrm>
              <a:off x="2312" y="2959"/>
              <a:ext cx="125"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3" name="Rectangle 108"/>
            <p:cNvSpPr>
              <a:spLocks noChangeArrowheads="1"/>
            </p:cNvSpPr>
            <p:nvPr/>
          </p:nvSpPr>
          <p:spPr bwMode="auto">
            <a:xfrm>
              <a:off x="2377" y="295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4" name="Rectangle 109"/>
            <p:cNvSpPr>
              <a:spLocks noChangeArrowheads="1"/>
            </p:cNvSpPr>
            <p:nvPr/>
          </p:nvSpPr>
          <p:spPr bwMode="auto">
            <a:xfrm>
              <a:off x="2410" y="2959"/>
              <a:ext cx="125"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5" name="Rectangle 110"/>
            <p:cNvSpPr>
              <a:spLocks noChangeArrowheads="1"/>
            </p:cNvSpPr>
            <p:nvPr/>
          </p:nvSpPr>
          <p:spPr bwMode="auto">
            <a:xfrm>
              <a:off x="2476" y="295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6" name="Rectangle 111"/>
            <p:cNvSpPr>
              <a:spLocks noChangeArrowheads="1"/>
            </p:cNvSpPr>
            <p:nvPr/>
          </p:nvSpPr>
          <p:spPr bwMode="auto">
            <a:xfrm>
              <a:off x="2507" y="2959"/>
              <a:ext cx="1217"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Trigger frame format</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7" name="Rectangle 112"/>
            <p:cNvSpPr>
              <a:spLocks noChangeArrowheads="1"/>
            </p:cNvSpPr>
            <p:nvPr/>
          </p:nvSpPr>
          <p:spPr bwMode="auto">
            <a:xfrm>
              <a:off x="3614" y="295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9" name="Rectangle 114"/>
            <p:cNvSpPr>
              <a:spLocks noChangeArrowheads="1"/>
            </p:cNvSpPr>
            <p:nvPr/>
          </p:nvSpPr>
          <p:spPr bwMode="auto">
            <a:xfrm>
              <a:off x="-208" y="295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29675891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Per-User Info field content</a:t>
            </a:r>
            <a:endParaRPr lang="en-US" dirty="0"/>
          </a:p>
        </p:txBody>
      </p:sp>
      <p:sp>
        <p:nvSpPr>
          <p:cNvPr id="3" name="Content Placeholder 2"/>
          <p:cNvSpPr>
            <a:spLocks noGrp="1"/>
          </p:cNvSpPr>
          <p:nvPr>
            <p:ph idx="1"/>
          </p:nvPr>
        </p:nvSpPr>
        <p:spPr>
          <a:xfrm>
            <a:off x="635696" y="2880505"/>
            <a:ext cx="7772400" cy="3454232"/>
          </a:xfrm>
        </p:spPr>
        <p:txBody>
          <a:bodyPr/>
          <a:lstStyle/>
          <a:p>
            <a:pPr marL="0" indent="0">
              <a:buNone/>
            </a:pPr>
            <a:r>
              <a:rPr lang="en-US" sz="1600" dirty="0"/>
              <a:t>Proposal: include the following subfields into the P</a:t>
            </a:r>
            <a:r>
              <a:rPr lang="en-US" sz="1600" dirty="0" smtClean="0"/>
              <a:t>er User </a:t>
            </a:r>
            <a:r>
              <a:rPr lang="en-US" sz="1600" dirty="0"/>
              <a:t>Info </a:t>
            </a:r>
            <a:r>
              <a:rPr lang="en-US" sz="1600" dirty="0" smtClean="0"/>
              <a:t>field</a:t>
            </a:r>
          </a:p>
          <a:p>
            <a:r>
              <a:rPr lang="en-US" sz="1600" dirty="0" smtClean="0"/>
              <a:t>Identifier </a:t>
            </a:r>
            <a:r>
              <a:rPr lang="en-US" sz="1600" dirty="0"/>
              <a:t>of this </a:t>
            </a:r>
            <a:r>
              <a:rPr lang="en-US" sz="1600" dirty="0" smtClean="0"/>
              <a:t>User </a:t>
            </a:r>
            <a:r>
              <a:rPr lang="en-US" sz="1600" dirty="0"/>
              <a:t>Info </a:t>
            </a:r>
            <a:r>
              <a:rPr lang="en-US" sz="1600" dirty="0" smtClean="0"/>
              <a:t>Field [12 bits]</a:t>
            </a:r>
            <a:endParaRPr lang="en-US" sz="1600" dirty="0"/>
          </a:p>
          <a:p>
            <a:pPr lvl="1"/>
            <a:r>
              <a:rPr lang="en-US" sz="1400" dirty="0" smtClean="0"/>
              <a:t>Identifies the STA that should use the info in this field for constructing its response</a:t>
            </a:r>
          </a:p>
          <a:p>
            <a:pPr lvl="1"/>
            <a:r>
              <a:rPr lang="en-US" sz="1400" dirty="0" smtClean="0"/>
              <a:t>AID </a:t>
            </a:r>
            <a:r>
              <a:rPr lang="en-US" sz="1400" dirty="0"/>
              <a:t>for STAs associated with AP; TBD for unassociated STAs </a:t>
            </a:r>
            <a:endParaRPr lang="en-US" sz="1600" dirty="0" smtClean="0"/>
          </a:p>
          <a:p>
            <a:r>
              <a:rPr lang="en-US" sz="1600" dirty="0" smtClean="0"/>
              <a:t>MCS [4 bits]</a:t>
            </a:r>
          </a:p>
          <a:p>
            <a:r>
              <a:rPr lang="en-US" sz="1600" dirty="0" smtClean="0"/>
              <a:t>DCM [1 bit]</a:t>
            </a:r>
          </a:p>
          <a:p>
            <a:pPr lvl="1"/>
            <a:r>
              <a:rPr lang="en-US" sz="1400" dirty="0" smtClean="0"/>
              <a:t>Indicates whether or not the STAs uses Dual Carrier Modulation in the response PPDU</a:t>
            </a:r>
          </a:p>
          <a:p>
            <a:r>
              <a:rPr lang="en-US" sz="1600" dirty="0" smtClean="0"/>
              <a:t>RU allocation information [TBD # bits]</a:t>
            </a:r>
          </a:p>
          <a:p>
            <a:pPr lvl="1"/>
            <a:r>
              <a:rPr lang="en-US" sz="1400" dirty="0" smtClean="0"/>
              <a:t>E.g. it may be an index to a description of the RU allocated to the STA fo</a:t>
            </a:r>
            <a:r>
              <a:rPr lang="en-US" sz="1200" dirty="0" smtClean="0"/>
              <a:t>r its response</a:t>
            </a:r>
          </a:p>
          <a:p>
            <a:r>
              <a:rPr lang="en-US" sz="1600" dirty="0"/>
              <a:t>C</a:t>
            </a:r>
            <a:r>
              <a:rPr lang="en-US" sz="1600" dirty="0" smtClean="0"/>
              <a:t>oding type [1 bit]</a:t>
            </a:r>
          </a:p>
          <a:p>
            <a:pPr lvl="1"/>
            <a:r>
              <a:rPr lang="en-US" sz="1400" dirty="0" smtClean="0"/>
              <a:t>Indicates BCC/LDPC</a:t>
            </a:r>
            <a:endParaRPr lang="en-US" sz="1800" dirty="0" smtClean="0"/>
          </a:p>
          <a:p>
            <a:r>
              <a:rPr lang="en-US" sz="1600" dirty="0" smtClean="0"/>
              <a:t>SS allocation [TBD # of bits]</a:t>
            </a:r>
          </a:p>
          <a:p>
            <a:pPr lvl="1"/>
            <a:r>
              <a:rPr lang="en-US" sz="1400" dirty="0" smtClean="0"/>
              <a:t>Defines the position and number of streams allocated to the STA</a:t>
            </a:r>
            <a:endParaRPr lang="en-US" sz="1800" dirty="0" smtClean="0"/>
          </a:p>
        </p:txBody>
      </p:sp>
      <p:sp>
        <p:nvSpPr>
          <p:cNvPr id="4" name="Slide Number Placeholder 3"/>
          <p:cNvSpPr>
            <a:spLocks noGrp="1"/>
          </p:cNvSpPr>
          <p:nvPr>
            <p:ph type="sldNum" sz="quarter" idx="11"/>
          </p:nvPr>
        </p:nvSpPr>
        <p:spPr/>
        <p:txBody>
          <a:bodyPr/>
          <a:lstStyle/>
          <a:p>
            <a:r>
              <a:rPr lang="en-US" smtClean="0"/>
              <a:t>Slide </a:t>
            </a:r>
            <a:fld id="{3099D1E7-2CFE-4362-BB72-AF97192842EA}" type="slidenum">
              <a:rPr lang="en-US" smtClean="0"/>
              <a:pPr/>
              <a:t>13</a:t>
            </a:fld>
            <a:endParaRPr lang="en-US" dirty="0"/>
          </a:p>
        </p:txBody>
      </p:sp>
      <p:sp>
        <p:nvSpPr>
          <p:cNvPr id="5" name="Footer Placeholder 4"/>
          <p:cNvSpPr>
            <a:spLocks noGrp="1"/>
          </p:cNvSpPr>
          <p:nvPr>
            <p:ph type="ftr" sz="quarter" idx="3"/>
          </p:nvPr>
        </p:nvSpPr>
        <p:spPr/>
        <p:txBody>
          <a:bodyPr/>
          <a:lstStyle/>
          <a:p>
            <a:r>
              <a:rPr lang="en-US" smtClean="0"/>
              <a:t>S. Merlin, Qualcomm</a:t>
            </a:r>
            <a:endParaRPr lang="en-US" dirty="0"/>
          </a:p>
        </p:txBody>
      </p:sp>
      <p:grpSp>
        <p:nvGrpSpPr>
          <p:cNvPr id="6" name="Group 4"/>
          <p:cNvGrpSpPr>
            <a:grpSpLocks noChangeAspect="1"/>
          </p:cNvGrpSpPr>
          <p:nvPr/>
        </p:nvGrpSpPr>
        <p:grpSpPr bwMode="auto">
          <a:xfrm>
            <a:off x="-167177" y="1491061"/>
            <a:ext cx="8831263" cy="1293813"/>
            <a:chOff x="-208" y="2335"/>
            <a:chExt cx="5563" cy="815"/>
          </a:xfrm>
        </p:grpSpPr>
        <p:sp>
          <p:nvSpPr>
            <p:cNvPr id="7" name="Rectangle 5"/>
            <p:cNvSpPr>
              <a:spLocks noChangeArrowheads="1"/>
            </p:cNvSpPr>
            <p:nvPr/>
          </p:nvSpPr>
          <p:spPr bwMode="auto">
            <a:xfrm>
              <a:off x="218" y="2335"/>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9" name="Rectangle 7"/>
            <p:cNvSpPr>
              <a:spLocks noChangeArrowheads="1"/>
            </p:cNvSpPr>
            <p:nvPr/>
          </p:nvSpPr>
          <p:spPr bwMode="auto">
            <a:xfrm>
              <a:off x="-208" y="2335"/>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515" y="2497"/>
              <a:ext cx="222"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FC</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 name="Rectangle 9"/>
            <p:cNvSpPr>
              <a:spLocks noChangeArrowheads="1"/>
            </p:cNvSpPr>
            <p:nvPr/>
          </p:nvSpPr>
          <p:spPr bwMode="auto">
            <a:xfrm>
              <a:off x="675" y="249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2" name="Rectangle 10"/>
            <p:cNvSpPr>
              <a:spLocks noChangeArrowheads="1"/>
            </p:cNvSpPr>
            <p:nvPr/>
          </p:nvSpPr>
          <p:spPr bwMode="auto">
            <a:xfrm>
              <a:off x="825" y="2497"/>
              <a:ext cx="544"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Duration</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3" name="Rectangle 11"/>
            <p:cNvSpPr>
              <a:spLocks noChangeArrowheads="1"/>
            </p:cNvSpPr>
            <p:nvPr/>
          </p:nvSpPr>
          <p:spPr bwMode="auto">
            <a:xfrm>
              <a:off x="1289" y="249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 name="Rectangle 12"/>
            <p:cNvSpPr>
              <a:spLocks noChangeArrowheads="1"/>
            </p:cNvSpPr>
            <p:nvPr/>
          </p:nvSpPr>
          <p:spPr bwMode="auto">
            <a:xfrm>
              <a:off x="1493" y="2497"/>
              <a:ext cx="316"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rPr>
                <a:t>(A1)</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5" name="Rectangle 13"/>
            <p:cNvSpPr>
              <a:spLocks noChangeArrowheads="1"/>
            </p:cNvSpPr>
            <p:nvPr/>
          </p:nvSpPr>
          <p:spPr bwMode="auto">
            <a:xfrm>
              <a:off x="1739" y="249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6" name="Rectangle 14"/>
            <p:cNvSpPr>
              <a:spLocks noChangeArrowheads="1"/>
            </p:cNvSpPr>
            <p:nvPr/>
          </p:nvSpPr>
          <p:spPr bwMode="auto">
            <a:xfrm>
              <a:off x="2085" y="2497"/>
              <a:ext cx="223"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A2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7" name="Rectangle 15"/>
            <p:cNvSpPr>
              <a:spLocks noChangeArrowheads="1"/>
            </p:cNvSpPr>
            <p:nvPr/>
          </p:nvSpPr>
          <p:spPr bwMode="auto">
            <a:xfrm>
              <a:off x="2244" y="249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8" name="Rectangle 16"/>
            <p:cNvSpPr>
              <a:spLocks noChangeArrowheads="1"/>
            </p:cNvSpPr>
            <p:nvPr/>
          </p:nvSpPr>
          <p:spPr bwMode="auto">
            <a:xfrm>
              <a:off x="2643" y="2497"/>
              <a:ext cx="514"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i="0" u="none" strike="noStrike" cap="none" normalizeH="0" baseline="0" dirty="0" smtClean="0">
                  <a:ln>
                    <a:noFill/>
                  </a:ln>
                  <a:effectLst/>
                  <a:latin typeface="Times New Roman" panose="02020603050405020304" pitchFamily="18" charset="0"/>
                </a:rPr>
                <a:t>Common </a:t>
              </a:r>
              <a:endParaRPr kumimoji="0" lang="en-US" altLang="en-US" sz="1800" i="0" u="none" strike="noStrike" cap="none" normalizeH="0" baseline="0" dirty="0" smtClean="0">
                <a:ln>
                  <a:noFill/>
                </a:ln>
                <a:effectLst/>
              </a:endParaRPr>
            </a:p>
          </p:txBody>
        </p:sp>
        <p:sp>
          <p:nvSpPr>
            <p:cNvPr id="19" name="Rectangle 17"/>
            <p:cNvSpPr>
              <a:spLocks noChangeArrowheads="1"/>
            </p:cNvSpPr>
            <p:nvPr/>
          </p:nvSpPr>
          <p:spPr bwMode="auto">
            <a:xfrm>
              <a:off x="2775" y="2647"/>
              <a:ext cx="216"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i="0" u="none" strike="noStrike" cap="none" normalizeH="0" baseline="0" dirty="0" smtClean="0">
                  <a:ln>
                    <a:noFill/>
                  </a:ln>
                  <a:effectLst/>
                  <a:latin typeface="Times New Roman" panose="02020603050405020304" pitchFamily="18" charset="0"/>
                </a:rPr>
                <a:t>Info</a:t>
              </a:r>
              <a:endParaRPr kumimoji="0" lang="en-US" altLang="en-US" sz="1800" i="0" u="none" strike="noStrike" cap="none" normalizeH="0" baseline="0" dirty="0" smtClean="0">
                <a:ln>
                  <a:noFill/>
                </a:ln>
                <a:effectLst/>
              </a:endParaRPr>
            </a:p>
          </p:txBody>
        </p:sp>
        <p:sp>
          <p:nvSpPr>
            <p:cNvPr id="20" name="Rectangle 18"/>
            <p:cNvSpPr>
              <a:spLocks noChangeArrowheads="1"/>
            </p:cNvSpPr>
            <p:nvPr/>
          </p:nvSpPr>
          <p:spPr bwMode="auto">
            <a:xfrm>
              <a:off x="2993" y="264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1" name="Rectangle 19"/>
            <p:cNvSpPr>
              <a:spLocks noChangeArrowheads="1"/>
            </p:cNvSpPr>
            <p:nvPr/>
          </p:nvSpPr>
          <p:spPr bwMode="auto">
            <a:xfrm>
              <a:off x="3404" y="2497"/>
              <a:ext cx="51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0000"/>
                  </a:solidFill>
                  <a:effectLst/>
                  <a:latin typeface="Times New Roman" panose="02020603050405020304" pitchFamily="18" charset="0"/>
                </a:rPr>
                <a:t>Per User </a:t>
              </a:r>
              <a:endParaRPr kumimoji="0" lang="en-US" altLang="en-US" sz="1800" b="1" i="0" u="none" strike="noStrike" cap="none" normalizeH="0" baseline="0" dirty="0" smtClean="0">
                <a:ln>
                  <a:noFill/>
                </a:ln>
                <a:solidFill>
                  <a:srgbClr val="FF0000"/>
                </a:solidFill>
                <a:effectLst/>
              </a:endParaRPr>
            </a:p>
          </p:txBody>
        </p:sp>
        <p:sp>
          <p:nvSpPr>
            <p:cNvPr id="22" name="Rectangle 20"/>
            <p:cNvSpPr>
              <a:spLocks noChangeArrowheads="1"/>
            </p:cNvSpPr>
            <p:nvPr/>
          </p:nvSpPr>
          <p:spPr bwMode="auto">
            <a:xfrm>
              <a:off x="3473" y="2647"/>
              <a:ext cx="327"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0000"/>
                  </a:solidFill>
                  <a:effectLst/>
                  <a:latin typeface="Times New Roman" panose="02020603050405020304" pitchFamily="18" charset="0"/>
                </a:rPr>
                <a:t>Info 1</a:t>
              </a:r>
              <a:endParaRPr kumimoji="0" lang="en-US" altLang="en-US" sz="1800" b="1" i="0" u="none" strike="noStrike" cap="none" normalizeH="0" baseline="0" dirty="0" smtClean="0">
                <a:ln>
                  <a:noFill/>
                </a:ln>
                <a:solidFill>
                  <a:srgbClr val="FF0000"/>
                </a:solidFill>
                <a:effectLst/>
              </a:endParaRPr>
            </a:p>
          </p:txBody>
        </p:sp>
        <p:sp>
          <p:nvSpPr>
            <p:cNvPr id="23" name="Rectangle 21"/>
            <p:cNvSpPr>
              <a:spLocks noChangeArrowheads="1"/>
            </p:cNvSpPr>
            <p:nvPr/>
          </p:nvSpPr>
          <p:spPr bwMode="auto">
            <a:xfrm>
              <a:off x="3788" y="264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4" name="Rectangle 22"/>
            <p:cNvSpPr>
              <a:spLocks noChangeArrowheads="1"/>
            </p:cNvSpPr>
            <p:nvPr/>
          </p:nvSpPr>
          <p:spPr bwMode="auto">
            <a:xfrm>
              <a:off x="3996" y="2515"/>
              <a:ext cx="182"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rgbClr val="000000"/>
                  </a:solidFill>
                  <a:effectLst/>
                  <a:latin typeface="Times New Roman" panose="02020603050405020304" pitchFamily="18" charset="0"/>
                </a:rPr>
                <a:t> …</a:t>
              </a:r>
              <a:endParaRPr kumimoji="0" lang="en-US" altLang="en-US" sz="2000" b="1" i="0" u="none" strike="noStrike" cap="none" normalizeH="0" baseline="0" dirty="0" smtClean="0">
                <a:ln>
                  <a:noFill/>
                </a:ln>
                <a:solidFill>
                  <a:schemeClr val="tx1"/>
                </a:solidFill>
                <a:effectLst/>
              </a:endParaRPr>
            </a:p>
          </p:txBody>
        </p:sp>
        <p:sp>
          <p:nvSpPr>
            <p:cNvPr id="25" name="Rectangle 23"/>
            <p:cNvSpPr>
              <a:spLocks noChangeArrowheads="1"/>
            </p:cNvSpPr>
            <p:nvPr/>
          </p:nvSpPr>
          <p:spPr bwMode="auto">
            <a:xfrm>
              <a:off x="4363" y="2497"/>
              <a:ext cx="51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0000"/>
                  </a:solidFill>
                  <a:effectLst/>
                  <a:latin typeface="Times New Roman" panose="02020603050405020304" pitchFamily="18" charset="0"/>
                </a:rPr>
                <a:t>Per User </a:t>
              </a:r>
              <a:endParaRPr kumimoji="0" lang="en-US" altLang="en-US" sz="1800" b="1" i="0" u="none" strike="noStrike" cap="none" normalizeH="0" baseline="0" dirty="0" smtClean="0">
                <a:ln>
                  <a:noFill/>
                </a:ln>
                <a:solidFill>
                  <a:srgbClr val="FF0000"/>
                </a:solidFill>
                <a:effectLst/>
              </a:endParaRPr>
            </a:p>
          </p:txBody>
        </p:sp>
        <p:sp>
          <p:nvSpPr>
            <p:cNvPr id="26" name="Rectangle 24"/>
            <p:cNvSpPr>
              <a:spLocks noChangeArrowheads="1"/>
            </p:cNvSpPr>
            <p:nvPr/>
          </p:nvSpPr>
          <p:spPr bwMode="auto">
            <a:xfrm>
              <a:off x="4417" y="2647"/>
              <a:ext cx="35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0000"/>
                  </a:solidFill>
                  <a:effectLst/>
                  <a:latin typeface="Times New Roman" panose="02020603050405020304" pitchFamily="18" charset="0"/>
                </a:rPr>
                <a:t>Info N</a:t>
              </a:r>
              <a:endParaRPr kumimoji="0" lang="en-US" altLang="en-US" sz="1800" b="1" i="0" u="none" strike="noStrike" cap="none" normalizeH="0" baseline="0" dirty="0" smtClean="0">
                <a:ln>
                  <a:noFill/>
                </a:ln>
                <a:solidFill>
                  <a:srgbClr val="FF0000"/>
                </a:solidFill>
                <a:effectLst/>
              </a:endParaRPr>
            </a:p>
          </p:txBody>
        </p:sp>
        <p:sp>
          <p:nvSpPr>
            <p:cNvPr id="27" name="Rectangle 25"/>
            <p:cNvSpPr>
              <a:spLocks noChangeArrowheads="1"/>
            </p:cNvSpPr>
            <p:nvPr/>
          </p:nvSpPr>
          <p:spPr bwMode="auto">
            <a:xfrm>
              <a:off x="4761" y="264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8" name="Rectangle 26"/>
            <p:cNvSpPr>
              <a:spLocks noChangeArrowheads="1"/>
            </p:cNvSpPr>
            <p:nvPr/>
          </p:nvSpPr>
          <p:spPr bwMode="auto">
            <a:xfrm>
              <a:off x="5033" y="2497"/>
              <a:ext cx="299"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FCS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9" name="Rectangle 27"/>
            <p:cNvSpPr>
              <a:spLocks noChangeArrowheads="1"/>
            </p:cNvSpPr>
            <p:nvPr/>
          </p:nvSpPr>
          <p:spPr bwMode="auto">
            <a:xfrm>
              <a:off x="5265" y="2497"/>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0" name="Rectangle 28"/>
            <p:cNvSpPr>
              <a:spLocks noChangeArrowheads="1"/>
            </p:cNvSpPr>
            <p:nvPr/>
          </p:nvSpPr>
          <p:spPr bwMode="auto">
            <a:xfrm>
              <a:off x="431" y="2483"/>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Rectangle 29"/>
            <p:cNvSpPr>
              <a:spLocks noChangeArrowheads="1"/>
            </p:cNvSpPr>
            <p:nvPr/>
          </p:nvSpPr>
          <p:spPr bwMode="auto">
            <a:xfrm>
              <a:off x="431" y="2483"/>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Rectangle 30"/>
            <p:cNvSpPr>
              <a:spLocks noChangeArrowheads="1"/>
            </p:cNvSpPr>
            <p:nvPr/>
          </p:nvSpPr>
          <p:spPr bwMode="auto">
            <a:xfrm>
              <a:off x="443" y="2483"/>
              <a:ext cx="30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Rectangle 31"/>
            <p:cNvSpPr>
              <a:spLocks noChangeArrowheads="1"/>
            </p:cNvSpPr>
            <p:nvPr/>
          </p:nvSpPr>
          <p:spPr bwMode="auto">
            <a:xfrm>
              <a:off x="747" y="2483"/>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Rectangle 32"/>
            <p:cNvSpPr>
              <a:spLocks noChangeArrowheads="1"/>
            </p:cNvSpPr>
            <p:nvPr/>
          </p:nvSpPr>
          <p:spPr bwMode="auto">
            <a:xfrm>
              <a:off x="758" y="2483"/>
              <a:ext cx="599"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Rectangle 33"/>
            <p:cNvSpPr>
              <a:spLocks noChangeArrowheads="1"/>
            </p:cNvSpPr>
            <p:nvPr/>
          </p:nvSpPr>
          <p:spPr bwMode="auto">
            <a:xfrm>
              <a:off x="1357" y="2483"/>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Rectangle 34"/>
            <p:cNvSpPr>
              <a:spLocks noChangeArrowheads="1"/>
            </p:cNvSpPr>
            <p:nvPr/>
          </p:nvSpPr>
          <p:spPr bwMode="auto">
            <a:xfrm>
              <a:off x="1368" y="2483"/>
              <a:ext cx="498"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Rectangle 35"/>
            <p:cNvSpPr>
              <a:spLocks noChangeArrowheads="1"/>
            </p:cNvSpPr>
            <p:nvPr/>
          </p:nvSpPr>
          <p:spPr bwMode="auto">
            <a:xfrm>
              <a:off x="1866" y="2483"/>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Rectangle 36"/>
            <p:cNvSpPr>
              <a:spLocks noChangeArrowheads="1"/>
            </p:cNvSpPr>
            <p:nvPr/>
          </p:nvSpPr>
          <p:spPr bwMode="auto">
            <a:xfrm>
              <a:off x="1877" y="2483"/>
              <a:ext cx="576"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Rectangle 37"/>
            <p:cNvSpPr>
              <a:spLocks noChangeArrowheads="1"/>
            </p:cNvSpPr>
            <p:nvPr/>
          </p:nvSpPr>
          <p:spPr bwMode="auto">
            <a:xfrm>
              <a:off x="2453" y="2483"/>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Rectangle 38"/>
            <p:cNvSpPr>
              <a:spLocks noChangeArrowheads="1"/>
            </p:cNvSpPr>
            <p:nvPr/>
          </p:nvSpPr>
          <p:spPr bwMode="auto">
            <a:xfrm>
              <a:off x="2464" y="2483"/>
              <a:ext cx="84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Rectangle 39"/>
            <p:cNvSpPr>
              <a:spLocks noChangeArrowheads="1"/>
            </p:cNvSpPr>
            <p:nvPr/>
          </p:nvSpPr>
          <p:spPr bwMode="auto">
            <a:xfrm>
              <a:off x="3306" y="2483"/>
              <a:ext cx="1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Rectangle 40"/>
            <p:cNvSpPr>
              <a:spLocks noChangeArrowheads="1"/>
            </p:cNvSpPr>
            <p:nvPr/>
          </p:nvSpPr>
          <p:spPr bwMode="auto">
            <a:xfrm>
              <a:off x="3317" y="2483"/>
              <a:ext cx="628"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Rectangle 41"/>
            <p:cNvSpPr>
              <a:spLocks noChangeArrowheads="1"/>
            </p:cNvSpPr>
            <p:nvPr/>
          </p:nvSpPr>
          <p:spPr bwMode="auto">
            <a:xfrm>
              <a:off x="3945" y="2483"/>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Rectangle 42"/>
            <p:cNvSpPr>
              <a:spLocks noChangeArrowheads="1"/>
            </p:cNvSpPr>
            <p:nvPr/>
          </p:nvSpPr>
          <p:spPr bwMode="auto">
            <a:xfrm>
              <a:off x="3957" y="2483"/>
              <a:ext cx="25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Rectangle 43"/>
            <p:cNvSpPr>
              <a:spLocks noChangeArrowheads="1"/>
            </p:cNvSpPr>
            <p:nvPr/>
          </p:nvSpPr>
          <p:spPr bwMode="auto">
            <a:xfrm>
              <a:off x="4211" y="2483"/>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Rectangle 44"/>
            <p:cNvSpPr>
              <a:spLocks noChangeArrowheads="1"/>
            </p:cNvSpPr>
            <p:nvPr/>
          </p:nvSpPr>
          <p:spPr bwMode="auto">
            <a:xfrm>
              <a:off x="4223" y="2483"/>
              <a:ext cx="73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Rectangle 45"/>
            <p:cNvSpPr>
              <a:spLocks noChangeArrowheads="1"/>
            </p:cNvSpPr>
            <p:nvPr/>
          </p:nvSpPr>
          <p:spPr bwMode="auto">
            <a:xfrm>
              <a:off x="4957" y="2483"/>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Rectangle 46"/>
            <p:cNvSpPr>
              <a:spLocks noChangeArrowheads="1"/>
            </p:cNvSpPr>
            <p:nvPr/>
          </p:nvSpPr>
          <p:spPr bwMode="auto">
            <a:xfrm>
              <a:off x="4969" y="2483"/>
              <a:ext cx="36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Rectangle 47"/>
            <p:cNvSpPr>
              <a:spLocks noChangeArrowheads="1"/>
            </p:cNvSpPr>
            <p:nvPr/>
          </p:nvSpPr>
          <p:spPr bwMode="auto">
            <a:xfrm>
              <a:off x="5331" y="2483"/>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Rectangle 48"/>
            <p:cNvSpPr>
              <a:spLocks noChangeArrowheads="1"/>
            </p:cNvSpPr>
            <p:nvPr/>
          </p:nvSpPr>
          <p:spPr bwMode="auto">
            <a:xfrm>
              <a:off x="5331" y="2483"/>
              <a:ext cx="1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Rectangle 49"/>
            <p:cNvSpPr>
              <a:spLocks noChangeArrowheads="1"/>
            </p:cNvSpPr>
            <p:nvPr/>
          </p:nvSpPr>
          <p:spPr bwMode="auto">
            <a:xfrm>
              <a:off x="431" y="2495"/>
              <a:ext cx="12"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Rectangle 50"/>
            <p:cNvSpPr>
              <a:spLocks noChangeArrowheads="1"/>
            </p:cNvSpPr>
            <p:nvPr/>
          </p:nvSpPr>
          <p:spPr bwMode="auto">
            <a:xfrm>
              <a:off x="747" y="2495"/>
              <a:ext cx="11"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Rectangle 51"/>
            <p:cNvSpPr>
              <a:spLocks noChangeArrowheads="1"/>
            </p:cNvSpPr>
            <p:nvPr/>
          </p:nvSpPr>
          <p:spPr bwMode="auto">
            <a:xfrm>
              <a:off x="1357" y="2495"/>
              <a:ext cx="11"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Rectangle 52"/>
            <p:cNvSpPr>
              <a:spLocks noChangeArrowheads="1"/>
            </p:cNvSpPr>
            <p:nvPr/>
          </p:nvSpPr>
          <p:spPr bwMode="auto">
            <a:xfrm>
              <a:off x="1866" y="2495"/>
              <a:ext cx="11"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Rectangle 53"/>
            <p:cNvSpPr>
              <a:spLocks noChangeArrowheads="1"/>
            </p:cNvSpPr>
            <p:nvPr/>
          </p:nvSpPr>
          <p:spPr bwMode="auto">
            <a:xfrm>
              <a:off x="2453" y="2495"/>
              <a:ext cx="11"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Rectangle 54"/>
            <p:cNvSpPr>
              <a:spLocks noChangeArrowheads="1"/>
            </p:cNvSpPr>
            <p:nvPr/>
          </p:nvSpPr>
          <p:spPr bwMode="auto">
            <a:xfrm>
              <a:off x="3306" y="2495"/>
              <a:ext cx="11"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Rectangle 55"/>
            <p:cNvSpPr>
              <a:spLocks noChangeArrowheads="1"/>
            </p:cNvSpPr>
            <p:nvPr/>
          </p:nvSpPr>
          <p:spPr bwMode="auto">
            <a:xfrm>
              <a:off x="3945" y="2495"/>
              <a:ext cx="12"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Rectangle 56"/>
            <p:cNvSpPr>
              <a:spLocks noChangeArrowheads="1"/>
            </p:cNvSpPr>
            <p:nvPr/>
          </p:nvSpPr>
          <p:spPr bwMode="auto">
            <a:xfrm>
              <a:off x="4211" y="2495"/>
              <a:ext cx="12"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Rectangle 57"/>
            <p:cNvSpPr>
              <a:spLocks noChangeArrowheads="1"/>
            </p:cNvSpPr>
            <p:nvPr/>
          </p:nvSpPr>
          <p:spPr bwMode="auto">
            <a:xfrm>
              <a:off x="4957" y="2495"/>
              <a:ext cx="12"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Rectangle 58"/>
            <p:cNvSpPr>
              <a:spLocks noChangeArrowheads="1"/>
            </p:cNvSpPr>
            <p:nvPr/>
          </p:nvSpPr>
          <p:spPr bwMode="auto">
            <a:xfrm>
              <a:off x="5331" y="2495"/>
              <a:ext cx="12" cy="3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Rectangle 59"/>
            <p:cNvSpPr>
              <a:spLocks noChangeArrowheads="1"/>
            </p:cNvSpPr>
            <p:nvPr/>
          </p:nvSpPr>
          <p:spPr bwMode="auto">
            <a:xfrm>
              <a:off x="562" y="2809"/>
              <a:ext cx="125"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2" name="Rectangle 60"/>
            <p:cNvSpPr>
              <a:spLocks noChangeArrowheads="1"/>
            </p:cNvSpPr>
            <p:nvPr/>
          </p:nvSpPr>
          <p:spPr bwMode="auto">
            <a:xfrm>
              <a:off x="628"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3" name="Rectangle 61"/>
            <p:cNvSpPr>
              <a:spLocks noChangeArrowheads="1"/>
            </p:cNvSpPr>
            <p:nvPr/>
          </p:nvSpPr>
          <p:spPr bwMode="auto">
            <a:xfrm>
              <a:off x="1024" y="2809"/>
              <a:ext cx="125"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4" name="Rectangle 62"/>
            <p:cNvSpPr>
              <a:spLocks noChangeArrowheads="1"/>
            </p:cNvSpPr>
            <p:nvPr/>
          </p:nvSpPr>
          <p:spPr bwMode="auto">
            <a:xfrm>
              <a:off x="1090"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5" name="Rectangle 63"/>
            <p:cNvSpPr>
              <a:spLocks noChangeArrowheads="1"/>
            </p:cNvSpPr>
            <p:nvPr/>
          </p:nvSpPr>
          <p:spPr bwMode="auto">
            <a:xfrm>
              <a:off x="1486" y="2809"/>
              <a:ext cx="33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TBD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6" name="Rectangle 64"/>
            <p:cNvSpPr>
              <a:spLocks noChangeArrowheads="1"/>
            </p:cNvSpPr>
            <p:nvPr/>
          </p:nvSpPr>
          <p:spPr bwMode="auto">
            <a:xfrm>
              <a:off x="1746"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7" name="Rectangle 65"/>
            <p:cNvSpPr>
              <a:spLocks noChangeArrowheads="1"/>
            </p:cNvSpPr>
            <p:nvPr/>
          </p:nvSpPr>
          <p:spPr bwMode="auto">
            <a:xfrm>
              <a:off x="2132" y="2809"/>
              <a:ext cx="125"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6</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8" name="Rectangle 66"/>
            <p:cNvSpPr>
              <a:spLocks noChangeArrowheads="1"/>
            </p:cNvSpPr>
            <p:nvPr/>
          </p:nvSpPr>
          <p:spPr bwMode="auto">
            <a:xfrm>
              <a:off x="2197"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9" name="Rectangle 67"/>
            <p:cNvSpPr>
              <a:spLocks noChangeArrowheads="1"/>
            </p:cNvSpPr>
            <p:nvPr/>
          </p:nvSpPr>
          <p:spPr bwMode="auto">
            <a:xfrm>
              <a:off x="2754" y="2809"/>
              <a:ext cx="33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TBD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0" name="Rectangle 68"/>
            <p:cNvSpPr>
              <a:spLocks noChangeArrowheads="1"/>
            </p:cNvSpPr>
            <p:nvPr/>
          </p:nvSpPr>
          <p:spPr bwMode="auto">
            <a:xfrm>
              <a:off x="3014"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1" name="Rectangle 69"/>
            <p:cNvSpPr>
              <a:spLocks noChangeArrowheads="1"/>
            </p:cNvSpPr>
            <p:nvPr/>
          </p:nvSpPr>
          <p:spPr bwMode="auto">
            <a:xfrm>
              <a:off x="3500" y="2809"/>
              <a:ext cx="33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TBD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2" name="Rectangle 70"/>
            <p:cNvSpPr>
              <a:spLocks noChangeArrowheads="1"/>
            </p:cNvSpPr>
            <p:nvPr/>
          </p:nvSpPr>
          <p:spPr bwMode="auto">
            <a:xfrm>
              <a:off x="3761"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3" name="Rectangle 71"/>
            <p:cNvSpPr>
              <a:spLocks noChangeArrowheads="1"/>
            </p:cNvSpPr>
            <p:nvPr/>
          </p:nvSpPr>
          <p:spPr bwMode="auto">
            <a:xfrm>
              <a:off x="4083"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4" name="Rectangle 72"/>
            <p:cNvSpPr>
              <a:spLocks noChangeArrowheads="1"/>
            </p:cNvSpPr>
            <p:nvPr/>
          </p:nvSpPr>
          <p:spPr bwMode="auto">
            <a:xfrm>
              <a:off x="4460" y="2809"/>
              <a:ext cx="33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TBD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5" name="Rectangle 73"/>
            <p:cNvSpPr>
              <a:spLocks noChangeArrowheads="1"/>
            </p:cNvSpPr>
            <p:nvPr/>
          </p:nvSpPr>
          <p:spPr bwMode="auto">
            <a:xfrm>
              <a:off x="4720"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6" name="Rectangle 74"/>
            <p:cNvSpPr>
              <a:spLocks noChangeArrowheads="1"/>
            </p:cNvSpPr>
            <p:nvPr/>
          </p:nvSpPr>
          <p:spPr bwMode="auto">
            <a:xfrm>
              <a:off x="5117" y="2809"/>
              <a:ext cx="125"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4</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7" name="Rectangle 75"/>
            <p:cNvSpPr>
              <a:spLocks noChangeArrowheads="1"/>
            </p:cNvSpPr>
            <p:nvPr/>
          </p:nvSpPr>
          <p:spPr bwMode="auto">
            <a:xfrm>
              <a:off x="5182" y="280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78" name="Rectangle 76"/>
            <p:cNvSpPr>
              <a:spLocks noChangeArrowheads="1"/>
            </p:cNvSpPr>
            <p:nvPr/>
          </p:nvSpPr>
          <p:spPr bwMode="auto">
            <a:xfrm>
              <a:off x="431"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Rectangle 77"/>
            <p:cNvSpPr>
              <a:spLocks noChangeArrowheads="1"/>
            </p:cNvSpPr>
            <p:nvPr/>
          </p:nvSpPr>
          <p:spPr bwMode="auto">
            <a:xfrm>
              <a:off x="431"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Rectangle 78"/>
            <p:cNvSpPr>
              <a:spLocks noChangeArrowheads="1"/>
            </p:cNvSpPr>
            <p:nvPr/>
          </p:nvSpPr>
          <p:spPr bwMode="auto">
            <a:xfrm>
              <a:off x="443"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Rectangle 79"/>
            <p:cNvSpPr>
              <a:spLocks noChangeArrowheads="1"/>
            </p:cNvSpPr>
            <p:nvPr/>
          </p:nvSpPr>
          <p:spPr bwMode="auto">
            <a:xfrm>
              <a:off x="454" y="2797"/>
              <a:ext cx="293"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Rectangle 80"/>
            <p:cNvSpPr>
              <a:spLocks noChangeArrowheads="1"/>
            </p:cNvSpPr>
            <p:nvPr/>
          </p:nvSpPr>
          <p:spPr bwMode="auto">
            <a:xfrm>
              <a:off x="747"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Rectangle 81"/>
            <p:cNvSpPr>
              <a:spLocks noChangeArrowheads="1"/>
            </p:cNvSpPr>
            <p:nvPr/>
          </p:nvSpPr>
          <p:spPr bwMode="auto">
            <a:xfrm>
              <a:off x="758"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Rectangle 82"/>
            <p:cNvSpPr>
              <a:spLocks noChangeArrowheads="1"/>
            </p:cNvSpPr>
            <p:nvPr/>
          </p:nvSpPr>
          <p:spPr bwMode="auto">
            <a:xfrm>
              <a:off x="770" y="2797"/>
              <a:ext cx="587"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Rectangle 83"/>
            <p:cNvSpPr>
              <a:spLocks noChangeArrowheads="1"/>
            </p:cNvSpPr>
            <p:nvPr/>
          </p:nvSpPr>
          <p:spPr bwMode="auto">
            <a:xfrm>
              <a:off x="1357"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Rectangle 84"/>
            <p:cNvSpPr>
              <a:spLocks noChangeArrowheads="1"/>
            </p:cNvSpPr>
            <p:nvPr/>
          </p:nvSpPr>
          <p:spPr bwMode="auto">
            <a:xfrm>
              <a:off x="1368"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Rectangle 85"/>
            <p:cNvSpPr>
              <a:spLocks noChangeArrowheads="1"/>
            </p:cNvSpPr>
            <p:nvPr/>
          </p:nvSpPr>
          <p:spPr bwMode="auto">
            <a:xfrm>
              <a:off x="1380" y="2797"/>
              <a:ext cx="486"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8" name="Rectangle 86"/>
            <p:cNvSpPr>
              <a:spLocks noChangeArrowheads="1"/>
            </p:cNvSpPr>
            <p:nvPr/>
          </p:nvSpPr>
          <p:spPr bwMode="auto">
            <a:xfrm>
              <a:off x="1866"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Rectangle 87"/>
            <p:cNvSpPr>
              <a:spLocks noChangeArrowheads="1"/>
            </p:cNvSpPr>
            <p:nvPr/>
          </p:nvSpPr>
          <p:spPr bwMode="auto">
            <a:xfrm>
              <a:off x="1877"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Rectangle 88"/>
            <p:cNvSpPr>
              <a:spLocks noChangeArrowheads="1"/>
            </p:cNvSpPr>
            <p:nvPr/>
          </p:nvSpPr>
          <p:spPr bwMode="auto">
            <a:xfrm>
              <a:off x="1888" y="2797"/>
              <a:ext cx="565"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Rectangle 89"/>
            <p:cNvSpPr>
              <a:spLocks noChangeArrowheads="1"/>
            </p:cNvSpPr>
            <p:nvPr/>
          </p:nvSpPr>
          <p:spPr bwMode="auto">
            <a:xfrm>
              <a:off x="2453"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2" name="Rectangle 90"/>
            <p:cNvSpPr>
              <a:spLocks noChangeArrowheads="1"/>
            </p:cNvSpPr>
            <p:nvPr/>
          </p:nvSpPr>
          <p:spPr bwMode="auto">
            <a:xfrm>
              <a:off x="2464"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3" name="Rectangle 91"/>
            <p:cNvSpPr>
              <a:spLocks noChangeArrowheads="1"/>
            </p:cNvSpPr>
            <p:nvPr/>
          </p:nvSpPr>
          <p:spPr bwMode="auto">
            <a:xfrm>
              <a:off x="2476" y="2797"/>
              <a:ext cx="830"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4" name="Rectangle 92"/>
            <p:cNvSpPr>
              <a:spLocks noChangeArrowheads="1"/>
            </p:cNvSpPr>
            <p:nvPr/>
          </p:nvSpPr>
          <p:spPr bwMode="auto">
            <a:xfrm>
              <a:off x="3306"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Rectangle 93"/>
            <p:cNvSpPr>
              <a:spLocks noChangeArrowheads="1"/>
            </p:cNvSpPr>
            <p:nvPr/>
          </p:nvSpPr>
          <p:spPr bwMode="auto">
            <a:xfrm>
              <a:off x="3317"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6" name="Rectangle 94"/>
            <p:cNvSpPr>
              <a:spLocks noChangeArrowheads="1"/>
            </p:cNvSpPr>
            <p:nvPr/>
          </p:nvSpPr>
          <p:spPr bwMode="auto">
            <a:xfrm>
              <a:off x="3328" y="2797"/>
              <a:ext cx="617"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7" name="Rectangle 95"/>
            <p:cNvSpPr>
              <a:spLocks noChangeArrowheads="1"/>
            </p:cNvSpPr>
            <p:nvPr/>
          </p:nvSpPr>
          <p:spPr bwMode="auto">
            <a:xfrm>
              <a:off x="3945"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8" name="Rectangle 96"/>
            <p:cNvSpPr>
              <a:spLocks noChangeArrowheads="1"/>
            </p:cNvSpPr>
            <p:nvPr/>
          </p:nvSpPr>
          <p:spPr bwMode="auto">
            <a:xfrm>
              <a:off x="3957"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9" name="Rectangle 97"/>
            <p:cNvSpPr>
              <a:spLocks noChangeArrowheads="1"/>
            </p:cNvSpPr>
            <p:nvPr/>
          </p:nvSpPr>
          <p:spPr bwMode="auto">
            <a:xfrm>
              <a:off x="3968" y="2797"/>
              <a:ext cx="243"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0" name="Rectangle 98"/>
            <p:cNvSpPr>
              <a:spLocks noChangeArrowheads="1"/>
            </p:cNvSpPr>
            <p:nvPr/>
          </p:nvSpPr>
          <p:spPr bwMode="auto">
            <a:xfrm>
              <a:off x="4211"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1" name="Rectangle 99"/>
            <p:cNvSpPr>
              <a:spLocks noChangeArrowheads="1"/>
            </p:cNvSpPr>
            <p:nvPr/>
          </p:nvSpPr>
          <p:spPr bwMode="auto">
            <a:xfrm>
              <a:off x="4223"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 name="Rectangle 100"/>
            <p:cNvSpPr>
              <a:spLocks noChangeArrowheads="1"/>
            </p:cNvSpPr>
            <p:nvPr/>
          </p:nvSpPr>
          <p:spPr bwMode="auto">
            <a:xfrm>
              <a:off x="4234" y="2797"/>
              <a:ext cx="723"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 name="Rectangle 101"/>
            <p:cNvSpPr>
              <a:spLocks noChangeArrowheads="1"/>
            </p:cNvSpPr>
            <p:nvPr/>
          </p:nvSpPr>
          <p:spPr bwMode="auto">
            <a:xfrm>
              <a:off x="4957"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 name="Rectangle 102"/>
            <p:cNvSpPr>
              <a:spLocks noChangeArrowheads="1"/>
            </p:cNvSpPr>
            <p:nvPr/>
          </p:nvSpPr>
          <p:spPr bwMode="auto">
            <a:xfrm>
              <a:off x="4969" y="2797"/>
              <a:ext cx="1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 name="Rectangle 103"/>
            <p:cNvSpPr>
              <a:spLocks noChangeArrowheads="1"/>
            </p:cNvSpPr>
            <p:nvPr/>
          </p:nvSpPr>
          <p:spPr bwMode="auto">
            <a:xfrm>
              <a:off x="4980" y="2797"/>
              <a:ext cx="351"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 name="Rectangle 104"/>
            <p:cNvSpPr>
              <a:spLocks noChangeArrowheads="1"/>
            </p:cNvSpPr>
            <p:nvPr/>
          </p:nvSpPr>
          <p:spPr bwMode="auto">
            <a:xfrm>
              <a:off x="5331"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 name="Rectangle 105"/>
            <p:cNvSpPr>
              <a:spLocks noChangeArrowheads="1"/>
            </p:cNvSpPr>
            <p:nvPr/>
          </p:nvSpPr>
          <p:spPr bwMode="auto">
            <a:xfrm>
              <a:off x="5331" y="2797"/>
              <a:ext cx="12"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8" name="Rectangle 106"/>
            <p:cNvSpPr>
              <a:spLocks noChangeArrowheads="1"/>
            </p:cNvSpPr>
            <p:nvPr/>
          </p:nvSpPr>
          <p:spPr bwMode="auto">
            <a:xfrm>
              <a:off x="1938" y="2959"/>
              <a:ext cx="448"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Figure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9" name="Rectangle 107"/>
            <p:cNvSpPr>
              <a:spLocks noChangeArrowheads="1"/>
            </p:cNvSpPr>
            <p:nvPr/>
          </p:nvSpPr>
          <p:spPr bwMode="auto">
            <a:xfrm>
              <a:off x="2312" y="2959"/>
              <a:ext cx="125"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0" name="Rectangle 108"/>
            <p:cNvSpPr>
              <a:spLocks noChangeArrowheads="1"/>
            </p:cNvSpPr>
            <p:nvPr/>
          </p:nvSpPr>
          <p:spPr bwMode="auto">
            <a:xfrm>
              <a:off x="2377" y="295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1" name="Rectangle 109"/>
            <p:cNvSpPr>
              <a:spLocks noChangeArrowheads="1"/>
            </p:cNvSpPr>
            <p:nvPr/>
          </p:nvSpPr>
          <p:spPr bwMode="auto">
            <a:xfrm>
              <a:off x="2410" y="2959"/>
              <a:ext cx="125"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2" name="Rectangle 110"/>
            <p:cNvSpPr>
              <a:spLocks noChangeArrowheads="1"/>
            </p:cNvSpPr>
            <p:nvPr/>
          </p:nvSpPr>
          <p:spPr bwMode="auto">
            <a:xfrm>
              <a:off x="2476" y="295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3" name="Rectangle 111"/>
            <p:cNvSpPr>
              <a:spLocks noChangeArrowheads="1"/>
            </p:cNvSpPr>
            <p:nvPr/>
          </p:nvSpPr>
          <p:spPr bwMode="auto">
            <a:xfrm>
              <a:off x="2507" y="2959"/>
              <a:ext cx="1217"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Trigger frame format</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4" name="Rectangle 112"/>
            <p:cNvSpPr>
              <a:spLocks noChangeArrowheads="1"/>
            </p:cNvSpPr>
            <p:nvPr/>
          </p:nvSpPr>
          <p:spPr bwMode="auto">
            <a:xfrm>
              <a:off x="3614" y="295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6" name="Rectangle 114"/>
            <p:cNvSpPr>
              <a:spLocks noChangeArrowheads="1"/>
            </p:cNvSpPr>
            <p:nvPr/>
          </p:nvSpPr>
          <p:spPr bwMode="auto">
            <a:xfrm>
              <a:off x="-208" y="2959"/>
              <a:ext cx="9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smtClean="0">
                  <a:ln>
                    <a:noFill/>
                  </a:ln>
                  <a:solidFill>
                    <a:srgbClr val="000000"/>
                  </a:solidFill>
                  <a:effectLst/>
                  <a:latin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2163623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10228"/>
            <a:ext cx="7772400" cy="1066800"/>
          </a:xfrm>
        </p:spPr>
        <p:txBody>
          <a:bodyPr/>
          <a:lstStyle/>
          <a:p>
            <a:r>
              <a:rPr lang="en-US" dirty="0" smtClean="0"/>
              <a:t>Straw poll 1 </a:t>
            </a:r>
            <a:endParaRPr lang="en-US" dirty="0"/>
          </a:p>
        </p:txBody>
      </p:sp>
      <p:sp>
        <p:nvSpPr>
          <p:cNvPr id="3" name="Content Placeholder 2"/>
          <p:cNvSpPr>
            <a:spLocks noGrp="1"/>
          </p:cNvSpPr>
          <p:nvPr>
            <p:ph idx="1"/>
          </p:nvPr>
        </p:nvSpPr>
        <p:spPr>
          <a:xfrm>
            <a:off x="469570" y="1474272"/>
            <a:ext cx="8384144" cy="4844941"/>
          </a:xfrm>
        </p:spPr>
        <p:txBody>
          <a:bodyPr/>
          <a:lstStyle/>
          <a:p>
            <a:pPr marL="0" indent="0">
              <a:buNone/>
            </a:pPr>
            <a:r>
              <a:rPr lang="en-US" sz="1800" dirty="0" smtClean="0"/>
              <a:t>Do you support to add to the SFD</a:t>
            </a:r>
          </a:p>
          <a:p>
            <a:pPr marL="0" indent="0">
              <a:buNone/>
            </a:pPr>
            <a:r>
              <a:rPr lang="en-US" sz="1800" dirty="0" smtClean="0"/>
              <a:t>The </a:t>
            </a:r>
            <a:r>
              <a:rPr lang="en-US" sz="1800" dirty="0"/>
              <a:t>Trigger Frame includes the following subfields:</a:t>
            </a:r>
          </a:p>
          <a:p>
            <a:r>
              <a:rPr lang="en-US" sz="1800" dirty="0"/>
              <a:t>Subfields of the Common Info field:</a:t>
            </a:r>
          </a:p>
          <a:p>
            <a:pPr lvl="1"/>
            <a:r>
              <a:rPr lang="en-US" sz="1600" dirty="0" smtClean="0"/>
              <a:t>Length </a:t>
            </a:r>
            <a:r>
              <a:rPr lang="en-US" sz="1600" dirty="0"/>
              <a:t>[12 bits]</a:t>
            </a:r>
          </a:p>
          <a:p>
            <a:pPr lvl="2"/>
            <a:r>
              <a:rPr lang="en-US" sz="1400" dirty="0" smtClean="0"/>
              <a:t>Value </a:t>
            </a:r>
            <a:r>
              <a:rPr lang="en-US" sz="1400" dirty="0"/>
              <a:t>of the L-SIG Length of the UL MU PPDU </a:t>
            </a:r>
          </a:p>
          <a:p>
            <a:pPr lvl="2"/>
            <a:r>
              <a:rPr lang="en-US" sz="1400" dirty="0" smtClean="0"/>
              <a:t>A </a:t>
            </a:r>
            <a:r>
              <a:rPr lang="en-US" sz="1400" dirty="0"/>
              <a:t>responding STA will copy this value in its L-SIG length field, hence the encoding shall be same as defined for the L-SIG Length of the UL MU PPDU</a:t>
            </a:r>
          </a:p>
          <a:p>
            <a:pPr lvl="1"/>
            <a:r>
              <a:rPr lang="en-US" sz="1600" dirty="0" smtClean="0"/>
              <a:t>Info </a:t>
            </a:r>
            <a:r>
              <a:rPr lang="en-US" sz="1600" dirty="0"/>
              <a:t>bits content of the SIG-A of the response UL MU PPDU [# of bits TBD]</a:t>
            </a:r>
          </a:p>
          <a:p>
            <a:pPr lvl="2"/>
            <a:r>
              <a:rPr lang="en-US" sz="1400" dirty="0" smtClean="0"/>
              <a:t>May </a:t>
            </a:r>
            <a:r>
              <a:rPr lang="en-US" sz="1400" dirty="0"/>
              <a:t>Exclude the bits that may be implicitly already known by all responding STAs, if </a:t>
            </a:r>
            <a:r>
              <a:rPr lang="en-US" sz="1400" dirty="0" smtClean="0"/>
              <a:t>any TBD</a:t>
            </a:r>
            <a:endParaRPr lang="en-US" sz="1400" dirty="0"/>
          </a:p>
          <a:p>
            <a:pPr lvl="1"/>
            <a:r>
              <a:rPr lang="en-US" sz="1600" dirty="0" smtClean="0"/>
              <a:t>CP </a:t>
            </a:r>
            <a:r>
              <a:rPr lang="en-US" sz="1600" dirty="0"/>
              <a:t>+ HE LTF type [TBD # of bits</a:t>
            </a:r>
            <a:r>
              <a:rPr lang="en-US" sz="1600" dirty="0" smtClean="0"/>
              <a:t>]</a:t>
            </a:r>
            <a:endParaRPr lang="en-US" sz="1600" dirty="0"/>
          </a:p>
          <a:p>
            <a:pPr lvl="1"/>
            <a:r>
              <a:rPr lang="en-US" sz="1600" dirty="0" smtClean="0"/>
              <a:t>Allowed </a:t>
            </a:r>
            <a:r>
              <a:rPr lang="en-US" sz="1600" dirty="0"/>
              <a:t>response type / trigger type [# of bits </a:t>
            </a:r>
            <a:r>
              <a:rPr lang="en-US" sz="1600" dirty="0" smtClean="0"/>
              <a:t>TBD]</a:t>
            </a:r>
          </a:p>
          <a:p>
            <a:pPr lvl="2"/>
            <a:r>
              <a:rPr lang="en-US" sz="1400" dirty="0" smtClean="0"/>
              <a:t>Types TBD</a:t>
            </a:r>
            <a:endParaRPr lang="en-US" sz="1400" dirty="0"/>
          </a:p>
          <a:p>
            <a:endParaRPr lang="en-US" sz="1800" dirty="0"/>
          </a:p>
          <a:p>
            <a:endParaRPr lang="en-US" sz="1800" dirty="0"/>
          </a:p>
          <a:p>
            <a:endParaRPr lang="en-US" sz="18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14</a:t>
            </a:fld>
            <a:endParaRPr lang="en-US" dirty="0"/>
          </a:p>
        </p:txBody>
      </p:sp>
      <p:sp>
        <p:nvSpPr>
          <p:cNvPr id="5" name="Footer Placeholder 4"/>
          <p:cNvSpPr>
            <a:spLocks noGrp="1"/>
          </p:cNvSpPr>
          <p:nvPr>
            <p:ph type="ftr" sz="quarter" idx="3"/>
          </p:nvPr>
        </p:nvSpPr>
        <p:spPr/>
        <p:txBody>
          <a:bodyPr/>
          <a:lstStyle/>
          <a:p>
            <a:pPr>
              <a:defRPr/>
            </a:pPr>
            <a:r>
              <a:rPr lang="it-IT" smtClean="0"/>
              <a:t>S. Merlin, Qualcomm</a:t>
            </a:r>
            <a:endParaRPr lang="en-US" dirty="0"/>
          </a:p>
        </p:txBody>
      </p:sp>
    </p:spTree>
    <p:extLst>
      <p:ext uri="{BB962C8B-B14F-4D97-AF65-F5344CB8AC3E}">
        <p14:creationId xmlns:p14="http://schemas.microsoft.com/office/powerpoint/2010/main" val="35044633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10228"/>
            <a:ext cx="7772400" cy="1066800"/>
          </a:xfrm>
        </p:spPr>
        <p:txBody>
          <a:bodyPr/>
          <a:lstStyle/>
          <a:p>
            <a:r>
              <a:rPr lang="en-US" dirty="0" smtClean="0"/>
              <a:t>Straw poll 2 </a:t>
            </a:r>
            <a:endParaRPr lang="en-US" dirty="0"/>
          </a:p>
        </p:txBody>
      </p:sp>
      <p:sp>
        <p:nvSpPr>
          <p:cNvPr id="3" name="Content Placeholder 2"/>
          <p:cNvSpPr>
            <a:spLocks noGrp="1"/>
          </p:cNvSpPr>
          <p:nvPr>
            <p:ph idx="1"/>
          </p:nvPr>
        </p:nvSpPr>
        <p:spPr>
          <a:xfrm>
            <a:off x="469570" y="1434160"/>
            <a:ext cx="8116290" cy="4844941"/>
          </a:xfrm>
        </p:spPr>
        <p:txBody>
          <a:bodyPr/>
          <a:lstStyle/>
          <a:p>
            <a:pPr marL="0" indent="0">
              <a:buNone/>
            </a:pPr>
            <a:r>
              <a:rPr lang="en-US" sz="1800" dirty="0" smtClean="0"/>
              <a:t>Do you support to add to the SFD</a:t>
            </a:r>
          </a:p>
          <a:p>
            <a:pPr marL="0" indent="0">
              <a:buNone/>
            </a:pPr>
            <a:r>
              <a:rPr lang="en-US" sz="1800" dirty="0" smtClean="0"/>
              <a:t>The </a:t>
            </a:r>
            <a:r>
              <a:rPr lang="en-US" sz="1800" dirty="0"/>
              <a:t>Trigger Frame includes the following subfields:</a:t>
            </a:r>
          </a:p>
          <a:p>
            <a:r>
              <a:rPr lang="en-US" sz="1800" dirty="0" smtClean="0"/>
              <a:t>Subfields of the Per-STA Info field</a:t>
            </a:r>
          </a:p>
          <a:p>
            <a:pPr lvl="1"/>
            <a:r>
              <a:rPr lang="en-US" sz="1600" dirty="0" smtClean="0"/>
              <a:t>MCS [4 bits]</a:t>
            </a:r>
          </a:p>
          <a:p>
            <a:pPr lvl="1"/>
            <a:r>
              <a:rPr lang="en-US" sz="1600" dirty="0" smtClean="0"/>
              <a:t>Coding type [# bits TBD]</a:t>
            </a:r>
          </a:p>
          <a:p>
            <a:pPr lvl="1"/>
            <a:r>
              <a:rPr lang="en-US" sz="1600" dirty="0" smtClean="0"/>
              <a:t>RU allocation information [# bits TBD]</a:t>
            </a:r>
          </a:p>
          <a:p>
            <a:pPr lvl="1"/>
            <a:r>
              <a:rPr lang="en-US" sz="1600" dirty="0" smtClean="0"/>
              <a:t>SS allocation [# bits TBD]</a:t>
            </a:r>
          </a:p>
          <a:p>
            <a:pPr lvl="1"/>
            <a:r>
              <a:rPr lang="en-US" sz="1600" dirty="0" smtClean="0"/>
              <a:t>DCM [1 bit] </a:t>
            </a:r>
          </a:p>
          <a:p>
            <a:pPr lvl="1"/>
            <a:r>
              <a:rPr lang="en-US" sz="1600" dirty="0"/>
              <a:t>U</a:t>
            </a:r>
            <a:r>
              <a:rPr lang="en-US" sz="1600" dirty="0" smtClean="0"/>
              <a:t>ser identifier field [12 bits]</a:t>
            </a:r>
          </a:p>
          <a:p>
            <a:pPr lvl="2"/>
            <a:r>
              <a:rPr lang="en-US" sz="1400" dirty="0" smtClean="0"/>
              <a:t>AID for STAs associated with AP; TBD for unassociated STAs </a:t>
            </a:r>
          </a:p>
          <a:p>
            <a:endParaRPr lang="en-US" sz="1800" dirty="0"/>
          </a:p>
          <a:p>
            <a:endParaRPr lang="en-US" sz="1800" dirty="0"/>
          </a:p>
          <a:p>
            <a:endParaRPr lang="en-US" sz="18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15</a:t>
            </a:fld>
            <a:endParaRPr lang="en-US" dirty="0"/>
          </a:p>
        </p:txBody>
      </p:sp>
      <p:sp>
        <p:nvSpPr>
          <p:cNvPr id="5" name="Footer Placeholder 4"/>
          <p:cNvSpPr>
            <a:spLocks noGrp="1"/>
          </p:cNvSpPr>
          <p:nvPr>
            <p:ph type="ftr" sz="quarter" idx="3"/>
          </p:nvPr>
        </p:nvSpPr>
        <p:spPr/>
        <p:txBody>
          <a:bodyPr/>
          <a:lstStyle/>
          <a:p>
            <a:pPr>
              <a:defRPr/>
            </a:pPr>
            <a:r>
              <a:rPr lang="it-IT" smtClean="0"/>
              <a:t>S. Merlin, Qualcomm</a:t>
            </a:r>
            <a:endParaRPr lang="en-US" dirty="0"/>
          </a:p>
        </p:txBody>
      </p:sp>
    </p:spTree>
    <p:extLst>
      <p:ext uri="{BB962C8B-B14F-4D97-AF65-F5344CB8AC3E}">
        <p14:creationId xmlns:p14="http://schemas.microsoft.com/office/powerpoint/2010/main" val="33629559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endParaRPr lang="en-US" dirty="0"/>
          </a:p>
        </p:txBody>
      </p:sp>
      <p:sp>
        <p:nvSpPr>
          <p:cNvPr id="3" name="Content Placeholder 2"/>
          <p:cNvSpPr>
            <a:spLocks noGrp="1"/>
          </p:cNvSpPr>
          <p:nvPr>
            <p:ph idx="1"/>
          </p:nvPr>
        </p:nvSpPr>
        <p:spPr/>
        <p:txBody>
          <a:bodyPr/>
          <a:lstStyle/>
          <a:p>
            <a:r>
              <a:rPr lang="en-US" dirty="0"/>
              <a:t>Do you support to add to the </a:t>
            </a:r>
            <a:r>
              <a:rPr lang="en-US" dirty="0" smtClean="0"/>
              <a:t>SFD:</a:t>
            </a:r>
          </a:p>
          <a:p>
            <a:pPr lvl="1"/>
            <a:r>
              <a:rPr lang="en-US" dirty="0" smtClean="0"/>
              <a:t>Trigger </a:t>
            </a:r>
            <a:r>
              <a:rPr lang="en-US" dirty="0"/>
              <a:t>frame is a new subtype of the control type as indicated in the FC B4 to B7 with the subtype not equal to 6.</a:t>
            </a:r>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16</a:t>
            </a:fld>
            <a:endParaRPr lang="en-US" dirty="0"/>
          </a:p>
        </p:txBody>
      </p:sp>
      <p:sp>
        <p:nvSpPr>
          <p:cNvPr id="5" name="Footer Placeholder 4"/>
          <p:cNvSpPr>
            <a:spLocks noGrp="1"/>
          </p:cNvSpPr>
          <p:nvPr>
            <p:ph type="ftr" sz="quarter" idx="3"/>
          </p:nvPr>
        </p:nvSpPr>
        <p:spPr/>
        <p:txBody>
          <a:bodyPr/>
          <a:lstStyle/>
          <a:p>
            <a:pPr>
              <a:defRPr/>
            </a:pPr>
            <a:r>
              <a:rPr lang="it-IT" smtClean="0"/>
              <a:t>S. Merlin, Qualcomm</a:t>
            </a:r>
            <a:endParaRPr lang="en-US" dirty="0"/>
          </a:p>
        </p:txBody>
      </p:sp>
    </p:spTree>
    <p:extLst>
      <p:ext uri="{BB962C8B-B14F-4D97-AF65-F5344CB8AC3E}">
        <p14:creationId xmlns:p14="http://schemas.microsoft.com/office/powerpoint/2010/main" val="422958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685800"/>
            <a:ext cx="4192588" cy="451338"/>
          </a:xfrm>
        </p:spPr>
        <p:txBody>
          <a:bodyPr/>
          <a:lstStyle/>
          <a:p>
            <a:r>
              <a:rPr lang="en-US" altLang="zh-CN" sz="2000" dirty="0" smtClean="0"/>
              <a:t>Authors (continued)</a:t>
            </a:r>
            <a:endParaRPr lang="zh-CN" altLang="en-US" sz="2000" dirty="0"/>
          </a:p>
        </p:txBody>
      </p:sp>
      <p:sp>
        <p:nvSpPr>
          <p:cNvPr id="6" name="灯片编号占位符 5"/>
          <p:cNvSpPr>
            <a:spLocks noGrp="1"/>
          </p:cNvSpPr>
          <p:nvPr>
            <p:ph type="sldNum" sz="quarter" idx="11"/>
          </p:nvPr>
        </p:nvSpPr>
        <p:spPr>
          <a:xfrm>
            <a:off x="4341813" y="6475413"/>
            <a:ext cx="536575" cy="184150"/>
          </a:xfrm>
        </p:spPr>
        <p:txBody>
          <a:bodyPr/>
          <a:lstStyle/>
          <a:p>
            <a:r>
              <a:rPr lang="en-US" smtClean="0"/>
              <a:t>Slide </a:t>
            </a:r>
            <a:fld id="{E7E6215C-0148-4EB1-A390-22B113FC486F}" type="slidenum">
              <a:rPr lang="en-US" smtClean="0"/>
              <a:pPr/>
              <a:t>2</a:t>
            </a:fld>
            <a:endParaRPr lang="en-US"/>
          </a:p>
        </p:txBody>
      </p:sp>
      <p:graphicFrame>
        <p:nvGraphicFramePr>
          <p:cNvPr id="13" name="Table 12"/>
          <p:cNvGraphicFramePr>
            <a:graphicFrameLocks noGrp="1"/>
          </p:cNvGraphicFramePr>
          <p:nvPr>
            <p:extLst>
              <p:ext uri="{D42A27DB-BD31-4B8C-83A1-F6EECF244321}">
                <p14:modId xmlns:p14="http://schemas.microsoft.com/office/powerpoint/2010/main" val="3762071544"/>
              </p:ext>
            </p:extLst>
          </p:nvPr>
        </p:nvGraphicFramePr>
        <p:xfrm>
          <a:off x="731687" y="1252407"/>
          <a:ext cx="7772400" cy="2428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Alice Chen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alicel@qti.qualcomm.com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Tao Tian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ttian@qti.qualcomm.com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17682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a:xfrm>
            <a:off x="4341813" y="6475413"/>
            <a:ext cx="536575" cy="184150"/>
          </a:xfrm>
        </p:spPr>
        <p:txBody>
          <a:bodyPr/>
          <a:lstStyle/>
          <a:p>
            <a:r>
              <a:rPr lang="en-US" smtClean="0"/>
              <a:t>Slide </a:t>
            </a:r>
            <a:fld id="{C1789BC7-C074-42CC-ADF8-5107DF6BD1C1}" type="slidenum">
              <a:rPr lang="en-US" smtClean="0"/>
              <a:pPr/>
              <a:t>3</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1429333480"/>
              </p:ext>
            </p:extLst>
          </p:nvPr>
        </p:nvGraphicFramePr>
        <p:xfrm>
          <a:off x="800100" y="3062577"/>
          <a:ext cx="7239000" cy="266194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Robert Stacey</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+1-503-724-893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Cariou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200" dirty="0" smtClean="0"/>
                        <a:t>Yaron Alpert</a:t>
                      </a:r>
                      <a:endParaRPr lang="en-US"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Assaf Gurevitz</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32">
                <a:tc>
                  <a:txBody>
                    <a:bodyPr/>
                    <a:lstStyle/>
                    <a:p>
                      <a:pPr marL="0" marR="0" algn="ctr">
                        <a:spcBef>
                          <a:spcPts val="0"/>
                        </a:spcBef>
                        <a:spcAft>
                          <a:spcPts val="0"/>
                        </a:spcAft>
                      </a:pPr>
                      <a:r>
                        <a:rPr lang="en-US" sz="1200" dirty="0" smtClean="0">
                          <a:latin typeface="Times New Roman"/>
                          <a:ea typeface="Times New Roman"/>
                          <a:cs typeface="Arial"/>
                        </a:rPr>
                        <a:t>Ilan Sutskover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729247788"/>
              </p:ext>
            </p:extLst>
          </p:nvPr>
        </p:nvGraphicFramePr>
        <p:xfrm>
          <a:off x="800100" y="1162050"/>
          <a:ext cx="7239000" cy="180078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mfischer@broadcom.com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Andrew Blanksby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Vinko Erceg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2" name="标题 18"/>
          <p:cNvSpPr>
            <a:spLocks noGrp="1"/>
          </p:cNvSpPr>
          <p:nvPr>
            <p:ph type="title"/>
          </p:nvPr>
        </p:nvSpPr>
        <p:spPr>
          <a:xfrm>
            <a:off x="685800" y="685800"/>
            <a:ext cx="4192588" cy="451338"/>
          </a:xfrm>
        </p:spPr>
        <p:txBody>
          <a:bodyPr/>
          <a:lstStyle/>
          <a:p>
            <a:r>
              <a:rPr lang="en-US" altLang="zh-CN" sz="2000" dirty="0" smtClean="0"/>
              <a:t>Authors (continued)</a:t>
            </a:r>
            <a:endParaRPr lang="zh-CN" altLang="en-US" sz="2000" dirty="0"/>
          </a:p>
        </p:txBody>
      </p:sp>
    </p:spTree>
    <p:extLst>
      <p:ext uri="{BB962C8B-B14F-4D97-AF65-F5344CB8AC3E}">
        <p14:creationId xmlns:p14="http://schemas.microsoft.com/office/powerpoint/2010/main" val="620423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685800"/>
            <a:ext cx="3311769" cy="458787"/>
          </a:xfrm>
        </p:spPr>
        <p:txBody>
          <a:bodyPr/>
          <a:lstStyle/>
          <a:p>
            <a:r>
              <a:rPr lang="en-US" altLang="zh-CN" sz="2000" dirty="0" smtClean="0"/>
              <a:t>Authors (continued)</a:t>
            </a:r>
            <a:endParaRPr lang="zh-CN" altLang="en-US" sz="2000" dirty="0"/>
          </a:p>
        </p:txBody>
      </p:sp>
      <p:sp>
        <p:nvSpPr>
          <p:cNvPr id="6" name="灯片编号占位符 5"/>
          <p:cNvSpPr>
            <a:spLocks noGrp="1"/>
          </p:cNvSpPr>
          <p:nvPr>
            <p:ph type="sldNum" sz="quarter" idx="11"/>
          </p:nvPr>
        </p:nvSpPr>
        <p:spPr>
          <a:xfrm>
            <a:off x="4341813" y="6475413"/>
            <a:ext cx="536575" cy="184150"/>
          </a:xfrm>
        </p:spPr>
        <p:txBody>
          <a:bodyPr/>
          <a:lstStyle/>
          <a:p>
            <a:r>
              <a:rPr lang="en-US" smtClean="0"/>
              <a:t>Slide </a:t>
            </a:r>
            <a:fld id="{E7E6215C-0148-4EB1-A390-22B113FC486F}" type="slidenum">
              <a:rPr lang="en-US" smtClean="0"/>
              <a:pPr/>
              <a:t>4</a:t>
            </a:fld>
            <a:endParaRPr lang="en-US"/>
          </a:p>
        </p:txBody>
      </p:sp>
      <p:graphicFrame>
        <p:nvGraphicFramePr>
          <p:cNvPr id="9" name="Table 8"/>
          <p:cNvGraphicFramePr>
            <a:graphicFrameLocks noGrp="1"/>
          </p:cNvGraphicFramePr>
          <p:nvPr>
            <p:extLst/>
          </p:nvPr>
        </p:nvGraphicFramePr>
        <p:xfrm>
          <a:off x="762000" y="1524000"/>
          <a:ext cx="7239000" cy="43959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884326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685800"/>
            <a:ext cx="3053862" cy="416169"/>
          </a:xfrm>
        </p:spPr>
        <p:txBody>
          <a:bodyPr/>
          <a:lstStyle/>
          <a:p>
            <a:r>
              <a:rPr lang="en-US" altLang="zh-CN" sz="2000" dirty="0" smtClean="0"/>
              <a:t>Authors (continued)</a:t>
            </a:r>
            <a:endParaRPr lang="zh-CN" altLang="en-US" sz="2000" dirty="0"/>
          </a:p>
        </p:txBody>
      </p:sp>
      <p:sp>
        <p:nvSpPr>
          <p:cNvPr id="6" name="灯片编号占位符 5"/>
          <p:cNvSpPr>
            <a:spLocks noGrp="1"/>
          </p:cNvSpPr>
          <p:nvPr>
            <p:ph type="sldNum" sz="quarter" idx="11"/>
          </p:nvPr>
        </p:nvSpPr>
        <p:spPr>
          <a:xfrm>
            <a:off x="4341813" y="6475413"/>
            <a:ext cx="536575" cy="184150"/>
          </a:xfrm>
        </p:spPr>
        <p:txBody>
          <a:bodyPr/>
          <a:lstStyle/>
          <a:p>
            <a:r>
              <a:rPr lang="en-US" smtClean="0"/>
              <a:t>Slide </a:t>
            </a:r>
            <a:fld id="{E7E6215C-0148-4EB1-A390-22B113FC486F}" type="slidenum">
              <a:rPr lang="en-US" smtClean="0"/>
              <a:pPr/>
              <a:t>5</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4018547588"/>
              </p:ext>
            </p:extLst>
          </p:nvPr>
        </p:nvGraphicFramePr>
        <p:xfrm>
          <a:off x="789972" y="4988167"/>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321220336"/>
              </p:ext>
            </p:extLst>
          </p:nvPr>
        </p:nvGraphicFramePr>
        <p:xfrm>
          <a:off x="789972" y="1333963"/>
          <a:ext cx="7239000" cy="3654204"/>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b="0" kern="1200" dirty="0" err="1" smtClean="0">
                          <a:solidFill>
                            <a:schemeClr val="accent6">
                              <a:lumMod val="50000"/>
                            </a:schemeClr>
                          </a:solidFill>
                          <a:latin typeface="Times New Roman"/>
                          <a:ea typeface="Times New Roman"/>
                          <a:cs typeface="Arial"/>
                        </a:rPr>
                        <a:t>Mediatek</a:t>
                      </a:r>
                      <a:endParaRPr lang="en-US" sz="1200" b="0" kern="1200" dirty="0">
                        <a:solidFill>
                          <a:schemeClr val="accent6">
                            <a:lumMod val="50000"/>
                          </a:schemeClr>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a:solidFill>
                            <a:srgbClr val="000000"/>
                          </a:solidFill>
                          <a:latin typeface="Times New Roman"/>
                          <a:ea typeface="Times New Roman"/>
                          <a:cs typeface="Arial"/>
                        </a:rPr>
                        <a:t>+886-3-567-0766</a:t>
                      </a: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Chingwa Hu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chinghwa.yu@mediatek.com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thomas.pare@mediatek.com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ChaoChun</a:t>
                      </a:r>
                      <a:r>
                        <a:rPr lang="en-US" sz="1200" dirty="0">
                          <a:solidFill>
                            <a:srgbClr val="000000"/>
                          </a:solidFill>
                          <a:latin typeface="Times New Roman"/>
                          <a:ea typeface="Times New Roman"/>
                          <a:cs typeface="Arial"/>
                        </a:rPr>
                        <a:t>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chaochun.wang@mediatek.com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a:latin typeface="Times New Roman"/>
                          <a:ea typeface="Times New Roman"/>
                          <a:cs typeface="Arial"/>
                        </a:rPr>
                        <a:t>Jianhan Liu</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Jianhan.Liu@mediatek.com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Calibri"/>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Zhou.lan@mediaTek.com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90433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685800"/>
            <a:ext cx="4331677" cy="391326"/>
          </a:xfrm>
        </p:spPr>
        <p:txBody>
          <a:bodyPr/>
          <a:lstStyle/>
          <a:p>
            <a:r>
              <a:rPr lang="en-US" altLang="zh-CN" sz="2000" dirty="0" smtClean="0"/>
              <a:t>Authors (continued)</a:t>
            </a:r>
            <a:endParaRPr lang="zh-CN" altLang="en-US" sz="2000" dirty="0"/>
          </a:p>
        </p:txBody>
      </p:sp>
      <p:sp>
        <p:nvSpPr>
          <p:cNvPr id="6" name="灯片编号占位符 5"/>
          <p:cNvSpPr>
            <a:spLocks noGrp="1"/>
          </p:cNvSpPr>
          <p:nvPr>
            <p:ph type="sldNum" sz="quarter" idx="11"/>
          </p:nvPr>
        </p:nvSpPr>
        <p:spPr>
          <a:xfrm>
            <a:off x="4341813" y="6475413"/>
            <a:ext cx="536575" cy="184150"/>
          </a:xfrm>
        </p:spPr>
        <p:txBody>
          <a:bodyPr/>
          <a:lstStyle/>
          <a:p>
            <a:r>
              <a:rPr lang="en-US" smtClean="0"/>
              <a:t>Slide </a:t>
            </a:r>
            <a:fld id="{E7E6215C-0148-4EB1-A390-22B113FC486F}" type="slidenum">
              <a:rPr lang="en-US" smtClean="0"/>
              <a:pPr/>
              <a:t>6</a:t>
            </a:fld>
            <a:endParaRPr lang="en-US"/>
          </a:p>
        </p:txBody>
      </p:sp>
      <p:graphicFrame>
        <p:nvGraphicFramePr>
          <p:cNvPr id="13" name="Table 12"/>
          <p:cNvGraphicFramePr>
            <a:graphicFrameLocks noGrp="1"/>
          </p:cNvGraphicFramePr>
          <p:nvPr>
            <p:extLst>
              <p:ext uri="{D42A27DB-BD31-4B8C-83A1-F6EECF244321}">
                <p14:modId xmlns:p14="http://schemas.microsoft.com/office/powerpoint/2010/main" val="14477426"/>
              </p:ext>
            </p:extLst>
          </p:nvPr>
        </p:nvGraphicFramePr>
        <p:xfrm>
          <a:off x="820615" y="1175187"/>
          <a:ext cx="7467600" cy="5203024"/>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Peter Loc</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peterloc@iwirelesstech.com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 Liu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liule@huawei.com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5B-N8, No.2222 Xinjinqiao Road, Pudong, Shanghai</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Rob.Sun@huawei.com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David X.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10180 Telesis Court, Suite 365, San Diego, CA  92121 NA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303 Terry Fox, Suite 400 Kanata, Ottawa, Canada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+86-18601656691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431694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p:txBody>
          <a:bodyPr/>
          <a:lstStyle/>
          <a:p>
            <a:r>
              <a:rPr lang="en-US" altLang="zh-CN" smtClean="0"/>
              <a:t>Authors (continued)</a:t>
            </a:r>
            <a:endParaRPr lang="zh-CN" altLang="en-US" dirty="0"/>
          </a:p>
        </p:txBody>
      </p:sp>
      <p:sp>
        <p:nvSpPr>
          <p:cNvPr id="6" name="灯片编号占位符 5"/>
          <p:cNvSpPr>
            <a:spLocks noGrp="1"/>
          </p:cNvSpPr>
          <p:nvPr>
            <p:ph type="sldNum" sz="quarter" idx="11"/>
          </p:nvPr>
        </p:nvSpPr>
        <p:spPr>
          <a:xfrm>
            <a:off x="4341813" y="6475413"/>
            <a:ext cx="536575" cy="184150"/>
          </a:xfrm>
        </p:spPr>
        <p:txBody>
          <a:bodyPr/>
          <a:lstStyle/>
          <a:p>
            <a:r>
              <a:rPr lang="en-US" smtClean="0"/>
              <a:t>Slide </a:t>
            </a:r>
            <a:fld id="{E7E6215C-0148-4EB1-A390-22B113FC486F}" type="slidenum">
              <a:rPr lang="en-US" smtClean="0"/>
              <a:pPr/>
              <a:t>7</a:t>
            </a:fld>
            <a:endParaRPr lang="en-US"/>
          </a:p>
        </p:txBody>
      </p:sp>
      <p:graphicFrame>
        <p:nvGraphicFramePr>
          <p:cNvPr id="13" name="Table 12"/>
          <p:cNvGraphicFramePr>
            <a:graphicFrameLocks noGrp="1"/>
          </p:cNvGraphicFramePr>
          <p:nvPr/>
        </p:nvGraphicFramePr>
        <p:xfrm>
          <a:off x="762000" y="1078644"/>
          <a:ext cx="7620000" cy="3294104"/>
        </p:xfrm>
        <a:graphic>
          <a:graphicData uri="http://schemas.openxmlformats.org/drawingml/2006/table">
            <a:tbl>
              <a:tblPr firstRow="1" bandRow="1">
                <a:tableStyleId>{F5AB1C69-6EDB-4FF4-983F-18BD219EF322}</a:tableStyleId>
              </a:tblPr>
              <a:tblGrid>
                <a:gridCol w="1524000"/>
                <a:gridCol w="1203158"/>
                <a:gridCol w="1684421"/>
                <a:gridCol w="1363579"/>
                <a:gridCol w="1844842"/>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Jinmin</a:t>
                      </a:r>
                      <a:r>
                        <a:rPr lang="en-US" sz="1200" dirty="0" smtClean="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Jinmin1230.kim@lge.com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JayH</a:t>
                      </a:r>
                      <a:r>
                        <a:rPr lang="en-US" sz="1200" dirty="0" smtClean="0">
                          <a:latin typeface="Times New Roman"/>
                          <a:ea typeface="Times New Roman"/>
                          <a:cs typeface="Arial"/>
                        </a:rPr>
                        <a:t>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nvGraphicFramePr>
        <p:xfrm>
          <a:off x="762000" y="4387663"/>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标题 18"/>
          <p:cNvSpPr txBox="1">
            <a:spLocks/>
          </p:cNvSpPr>
          <p:nvPr/>
        </p:nvSpPr>
        <p:spPr bwMode="auto">
          <a:xfrm>
            <a:off x="685800" y="685800"/>
            <a:ext cx="4192588" cy="451338"/>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defTabSz="914400"/>
            <a:r>
              <a:rPr lang="en-US" altLang="zh-CN" sz="2000" kern="0" smtClean="0"/>
              <a:t>Authors (continued)</a:t>
            </a:r>
            <a:endParaRPr lang="zh-CN" altLang="en-US" sz="2000" kern="0" dirty="0"/>
          </a:p>
        </p:txBody>
      </p:sp>
    </p:spTree>
    <p:extLst>
      <p:ext uri="{BB962C8B-B14F-4D97-AF65-F5344CB8AC3E}">
        <p14:creationId xmlns:p14="http://schemas.microsoft.com/office/powerpoint/2010/main" val="19276941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标题 18"/>
          <p:cNvSpPr>
            <a:spLocks noGrp="1"/>
          </p:cNvSpPr>
          <p:nvPr>
            <p:ph type="title"/>
          </p:nvPr>
        </p:nvSpPr>
        <p:spPr>
          <a:xfrm>
            <a:off x="685800" y="685800"/>
            <a:ext cx="4192588" cy="356180"/>
          </a:xfrm>
        </p:spPr>
        <p:txBody>
          <a:bodyPr/>
          <a:lstStyle/>
          <a:p>
            <a:r>
              <a:rPr lang="en-US" altLang="zh-CN" sz="2000" dirty="0" smtClean="0"/>
              <a:t>Authors (continued)</a:t>
            </a:r>
            <a:endParaRPr lang="zh-CN" altLang="en-US" sz="2000" dirty="0"/>
          </a:p>
        </p:txBody>
      </p:sp>
      <p:sp>
        <p:nvSpPr>
          <p:cNvPr id="4" name="Content Placeholder 3"/>
          <p:cNvSpPr>
            <a:spLocks noGrp="1"/>
          </p:cNvSpPr>
          <p:nvPr>
            <p:ph idx="1"/>
          </p:nvPr>
        </p:nvSpPr>
        <p:spPr/>
        <p:txBody>
          <a:bodyPr/>
          <a:lstStyle/>
          <a:p>
            <a:endParaRPr lang="en-US"/>
          </a:p>
        </p:txBody>
      </p:sp>
      <p:sp>
        <p:nvSpPr>
          <p:cNvPr id="6" name="灯片编号占位符 5"/>
          <p:cNvSpPr>
            <a:spLocks noGrp="1"/>
          </p:cNvSpPr>
          <p:nvPr>
            <p:ph type="sldNum" sz="quarter" idx="11"/>
          </p:nvPr>
        </p:nvSpPr>
        <p:spPr>
          <a:xfrm>
            <a:off x="4341813" y="6475413"/>
            <a:ext cx="536575" cy="184150"/>
          </a:xfrm>
        </p:spPr>
        <p:txBody>
          <a:bodyPr/>
          <a:lstStyle/>
          <a:p>
            <a:r>
              <a:rPr lang="en-US" dirty="0" smtClean="0"/>
              <a:t>Slide </a:t>
            </a:r>
            <a:fld id="{E7E6215C-0148-4EB1-A390-22B113FC486F}" type="slidenum">
              <a:rPr lang="en-US" smtClean="0"/>
              <a:pPr/>
              <a:t>8</a:t>
            </a:fld>
            <a:endParaRPr lang="en-US" dirty="0"/>
          </a:p>
        </p:txBody>
      </p:sp>
      <p:graphicFrame>
        <p:nvGraphicFramePr>
          <p:cNvPr id="13" name="Table 12"/>
          <p:cNvGraphicFramePr>
            <a:graphicFrameLocks noGrp="1"/>
          </p:cNvGraphicFramePr>
          <p:nvPr>
            <p:extLst/>
          </p:nvPr>
        </p:nvGraphicFramePr>
        <p:xfrm>
          <a:off x="381000" y="1193248"/>
          <a:ext cx="8153400" cy="475148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Fujio</a:t>
                      </a:r>
                      <a:r>
                        <a:rPr lang="en-US" sz="1200" dirty="0">
                          <a:solidFill>
                            <a:srgbClr val="000000"/>
                          </a:solidFill>
                          <a:latin typeface="Times New Roman"/>
                          <a:ea typeface="Times New Roman"/>
                          <a:cs typeface="Arial"/>
                        </a:rPr>
                        <a:t> Watanabe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000" dirty="0">
                          <a:solidFill>
                            <a:srgbClr val="000000"/>
                          </a:solidFill>
                          <a:latin typeface="Times New Roman"/>
                          <a:ea typeface="Times New Roman"/>
                          <a:cs typeface="Arial"/>
                        </a:rPr>
                        <a:t>3240 </a:t>
                      </a:r>
                      <a:r>
                        <a:rPr lang="en-US" sz="1000" dirty="0" err="1">
                          <a:solidFill>
                            <a:srgbClr val="000000"/>
                          </a:solidFill>
                          <a:latin typeface="Times New Roman"/>
                          <a:ea typeface="Times New Roman"/>
                          <a:cs typeface="Arial"/>
                        </a:rPr>
                        <a:t>Hillview</a:t>
                      </a:r>
                      <a:r>
                        <a:rPr lang="en-US" sz="1000" dirty="0">
                          <a:solidFill>
                            <a:srgbClr val="000000"/>
                          </a:solidFill>
                          <a:latin typeface="Times New Roman"/>
                          <a:ea typeface="Times New Roman"/>
                          <a:cs typeface="Arial"/>
                        </a:rPr>
                        <a:t> Ave, Palo Alto, CA </a:t>
                      </a:r>
                      <a:r>
                        <a:rPr lang="en-US" sz="1000" dirty="0" smtClean="0">
                          <a:solidFill>
                            <a:srgbClr val="000000"/>
                          </a:solidFill>
                          <a:latin typeface="Times New Roman"/>
                          <a:ea typeface="Times New Roman"/>
                          <a:cs typeface="Arial"/>
                        </a:rPr>
                        <a:t>94304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watanabe@docomoinnovations.com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Haralabos</a:t>
                      </a:r>
                      <a:r>
                        <a:rPr lang="en-US" sz="1200" dirty="0">
                          <a:solidFill>
                            <a:srgbClr val="000000"/>
                          </a:solidFill>
                          <a:latin typeface="Times New Roman"/>
                          <a:ea typeface="Times New Roman"/>
                          <a:cs typeface="Arial"/>
                        </a:rPr>
                        <a:t> Papadopoulos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hpapadopoulos@docomoinnovations.com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66238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1"/>
          </p:nvPr>
        </p:nvSpPr>
        <p:spPr>
          <a:xfrm>
            <a:off x="4341813" y="6475413"/>
            <a:ext cx="536575" cy="184150"/>
          </a:xfrm>
        </p:spPr>
        <p:txBody>
          <a:bodyPr/>
          <a:lstStyle/>
          <a:p>
            <a:r>
              <a:rPr lang="en-US" smtClean="0"/>
              <a:t>Slide </a:t>
            </a:r>
            <a:fld id="{E7E6215C-0148-4EB1-A390-22B113FC486F}" type="slidenum">
              <a:rPr lang="en-US" smtClean="0"/>
              <a:pPr/>
              <a:t>9</a:t>
            </a:fld>
            <a:endParaRPr lang="en-US"/>
          </a:p>
        </p:txBody>
      </p:sp>
      <p:graphicFrame>
        <p:nvGraphicFramePr>
          <p:cNvPr id="13" name="Table 12"/>
          <p:cNvGraphicFramePr>
            <a:graphicFrameLocks noGrp="1"/>
          </p:cNvGraphicFramePr>
          <p:nvPr>
            <p:extLst>
              <p:ext uri="{D42A27DB-BD31-4B8C-83A1-F6EECF244321}">
                <p14:modId xmlns:p14="http://schemas.microsoft.com/office/powerpoint/2010/main" val="418094738"/>
              </p:ext>
            </p:extLst>
          </p:nvPr>
        </p:nvGraphicFramePr>
        <p:xfrm>
          <a:off x="390525" y="1661257"/>
          <a:ext cx="8153400" cy="1641392"/>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标题 18"/>
          <p:cNvSpPr>
            <a:spLocks noGrp="1"/>
          </p:cNvSpPr>
          <p:nvPr>
            <p:ph type="title"/>
          </p:nvPr>
        </p:nvSpPr>
        <p:spPr>
          <a:xfrm>
            <a:off x="685800" y="685800"/>
            <a:ext cx="4192588" cy="451338"/>
          </a:xfrm>
        </p:spPr>
        <p:txBody>
          <a:bodyPr/>
          <a:lstStyle/>
          <a:p>
            <a:r>
              <a:rPr lang="en-US" altLang="zh-CN" sz="2000" dirty="0" smtClean="0"/>
              <a:t>Authors (continued)</a:t>
            </a:r>
            <a:endParaRPr lang="zh-CN" altLang="en-US" sz="2000" dirty="0"/>
          </a:p>
        </p:txBody>
      </p:sp>
    </p:spTree>
    <p:extLst>
      <p:ext uri="{BB962C8B-B14F-4D97-AF65-F5344CB8AC3E}">
        <p14:creationId xmlns:p14="http://schemas.microsoft.com/office/powerpoint/2010/main" val="481855139"/>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0b70e71a-8460-4b39-85bd-6974af91860c">YMAJDHSWYS42-2-3919</_dlc_DocId>
    <_dlc_DocIdUrl xmlns="0b70e71a-8460-4b39-85bd-6974af91860c">
      <Url>https://projects.qualcomm.com/sites/WiFi-Advanced/_layouts/15/DocIdRedir.aspx?ID=YMAJDHSWYS42-2-3919</Url>
      <Description>YMAJDHSWYS42-2-3919</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p:Policy xmlns:p="office.server.policy" id="" local="true">
  <p:Name>Document</p:Name>
  <p:Description/>
  <p:Statement/>
  <p:PolicyItems>
    <p:PolicyItem featureId="QualcommTagPolicy" staticId="0x010100311240EB9AFDC146A8D3FE4112FB4C30" UniqueId="895f98c7-af52-49b2-86d4-130fde7b5aa3">
      <p:Name>Qualcomm Tagging Policy</p:Name>
      <p:Description>Qualcomm Custom Policy for Tagging</p:Description>
      <p:CustomData/>
    </p:PolicyItem>
  </p:PolicyItems>
</p:Policy>
</file>

<file path=customXml/item4.xml><?xml version="1.0" encoding="utf-8"?>
<ct:contentTypeSchema xmlns:ct="http://schemas.microsoft.com/office/2006/metadata/contentType" xmlns:ma="http://schemas.microsoft.com/office/2006/metadata/properties/metaAttributes" ct:_="" ma:_="" ma:contentTypeName="Document" ma:contentTypeID="0x010100311240EB9AFDC146A8D3FE4112FB4C30" ma:contentTypeVersion="7" ma:contentTypeDescription="Create a new document." ma:contentTypeScope="" ma:versionID="f1fb0e7afeca2442021ecd262bfa0247">
  <xsd:schema xmlns:xsd="http://www.w3.org/2001/XMLSchema" xmlns:xs="http://www.w3.org/2001/XMLSchema" xmlns:p="http://schemas.microsoft.com/office/2006/metadata/properties" xmlns:ns1="http://schemas.microsoft.com/sharepoint/v3" xmlns:ns2="0b70e71a-8460-4b39-85bd-6974af91860c" targetNamespace="http://schemas.microsoft.com/office/2006/metadata/properties" ma:root="true" ma:fieldsID="b1c5b9b3698bd7e94a80e64b949295c6" ns1:_="" ns2:_="">
    <xsd:import namespace="http://schemas.microsoft.com/sharepoint/v3"/>
    <xsd:import namespace="0b70e71a-8460-4b39-85bd-6974af91860c"/>
    <xsd:element name="properties">
      <xsd:complexType>
        <xsd:sequence>
          <xsd:element name="documentManagement">
            <xsd:complexType>
              <xsd:all>
                <xsd:element ref="ns2:_dlc_DocId" minOccurs="0"/>
                <xsd:element ref="ns2:_dlc_DocIdUrl" minOccurs="0"/>
                <xsd:element ref="ns2:_dlc_DocIdPersistId" minOccurs="0"/>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70e71a-8460-4b39-85bd-6974af91860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QBU" ma:index="12" ma:displayName="Qualcomm Business Unit" ma:default="Corporate" ma:internalName="QBU" ma:readOnly="true">
      <xsd:simpleType>
        <xsd:restriction base="dms:Text"/>
      </xsd:simpleType>
    </xsd:element>
    <xsd:element name="QDEPT" ma:index="13"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C0C273C1-465A-4EFE-AE4F-ECDDB7135E41}">
  <ds:schemaRefs>
    <ds:schemaRef ds:uri="http://schemas.microsoft.com/office/2006/metadata/properties"/>
    <ds:schemaRef ds:uri="http://schemas.microsoft.com/office/infopath/2007/PartnerControls"/>
    <ds:schemaRef ds:uri="0b70e71a-8460-4b39-85bd-6974af91860c"/>
  </ds:schemaRefs>
</ds:datastoreItem>
</file>

<file path=customXml/itemProps2.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3.xml><?xml version="1.0" encoding="utf-8"?>
<ds:datastoreItem xmlns:ds="http://schemas.openxmlformats.org/officeDocument/2006/customXml" ds:itemID="{CD10C255-1271-47BF-B015-BB64F0FC44CF}">
  <ds:schemaRefs>
    <ds:schemaRef ds:uri="office.server.policy"/>
  </ds:schemaRefs>
</ds:datastoreItem>
</file>

<file path=customXml/itemProps4.xml><?xml version="1.0" encoding="utf-8"?>
<ds:datastoreItem xmlns:ds="http://schemas.openxmlformats.org/officeDocument/2006/customXml" ds:itemID="{770AD3DD-9AB4-4476-97CC-D4BC59D497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b70e71a-8460-4b39-85bd-6974af9186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D9037B53-8446-40B9-9E56-E887F7D66E44}">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76128</TotalTime>
  <Words>1911</Words>
  <Application>Microsoft Office PowerPoint</Application>
  <PresentationFormat>On-screen Show (4:3)</PresentationFormat>
  <Paragraphs>697</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ACcord Submission Template</vt:lpstr>
      <vt:lpstr>PowerPoint Presentation</vt:lpstr>
      <vt:lpstr>Authors (continued)</vt:lpstr>
      <vt:lpstr>Authors (continued)</vt:lpstr>
      <vt:lpstr>Authors (continued)</vt:lpstr>
      <vt:lpstr>Authors (continued)</vt:lpstr>
      <vt:lpstr>Authors (continued)</vt:lpstr>
      <vt:lpstr>Authors (continued)</vt:lpstr>
      <vt:lpstr>Authors (continued)</vt:lpstr>
      <vt:lpstr>Authors (continued)</vt:lpstr>
      <vt:lpstr>Introduction</vt:lpstr>
      <vt:lpstr>Type</vt:lpstr>
      <vt:lpstr>Common Info field content</vt:lpstr>
      <vt:lpstr>Per-User Info field content</vt:lpstr>
      <vt:lpstr>Straw poll 1 </vt:lpstr>
      <vt:lpstr>Straw poll 2 </vt:lpstr>
      <vt:lpstr>Straw Poll 3</vt:lpstr>
    </vt:vector>
  </TitlesOfParts>
  <Company>Image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dc:creator>
  <cp:lastModifiedBy>Merlin, Simone</cp:lastModifiedBy>
  <cp:revision>2257</cp:revision>
  <dcterms:created xsi:type="dcterms:W3CDTF">2012-05-29T15:24:34Z</dcterms:created>
  <dcterms:modified xsi:type="dcterms:W3CDTF">2015-11-09T06:59:37Z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819448251</vt:i4>
  </property>
  <property fmtid="{D5CDD505-2E9C-101B-9397-08002B2CF9AE}" pid="3" name="_NewReviewCycle">
    <vt:lpwstr/>
  </property>
  <property fmtid="{D5CDD505-2E9C-101B-9397-08002B2CF9AE}" pid="4" name="_EmailSubject">
    <vt:lpwstr>Padding for UL MU</vt:lpwstr>
  </property>
  <property fmtid="{D5CDD505-2E9C-101B-9397-08002B2CF9AE}" pid="5" name="_AuthorEmail">
    <vt:lpwstr>gding@qti.qualcomm.com</vt:lpwstr>
  </property>
  <property fmtid="{D5CDD505-2E9C-101B-9397-08002B2CF9AE}" pid="6" name="_AuthorEmailDisplayName">
    <vt:lpwstr>Ding, Gang</vt:lpwstr>
  </property>
  <property fmtid="{D5CDD505-2E9C-101B-9397-08002B2CF9AE}" pid="7" name="_PreviousAdHocReviewCycleID">
    <vt:i4>1654311991</vt:i4>
  </property>
  <property fmtid="{D5CDD505-2E9C-101B-9397-08002B2CF9AE}" pid="8" name="_dlc_DocIdItemGuid">
    <vt:lpwstr>c11f6c4c-7702-4763-accd-bb23742319aa</vt:lpwstr>
  </property>
  <property fmtid="{D5CDD505-2E9C-101B-9397-08002B2CF9AE}" pid="9" name="ContentTypeId">
    <vt:lpwstr>0x010100311240EB9AFDC146A8D3FE4112FB4C30</vt:lpwstr>
  </property>
</Properties>
</file>