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65" r:id="rId4"/>
    <p:sldId id="266" r:id="rId5"/>
    <p:sldId id="277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8" r:id="rId16"/>
    <p:sldId id="276" r:id="rId17"/>
    <p:sldId id="264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81" d="100"/>
          <a:sy n="81" d="100"/>
        </p:scale>
        <p:origin x="906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Assaf Kasher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Assaf Kasher (Intel)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Assaf Kasher (Intel)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Assaf Kasher (Intel)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Kopfzeilenplatzhalter 3"/>
          <p:cNvSpPr>
            <a:spLocks noGrp="1"/>
          </p:cNvSpPr>
          <p:nvPr>
            <p:ph type="hdr" sz="quarter"/>
          </p:nvPr>
        </p:nvSpPr>
        <p:spPr>
          <a:xfrm>
            <a:off x="375138" y="0"/>
            <a:ext cx="2971800" cy="457200"/>
          </a:xfrm>
        </p:spPr>
        <p:txBody>
          <a:bodyPr/>
          <a:lstStyle/>
          <a:p>
            <a:r>
              <a:rPr lang="en-US" smtClean="0"/>
              <a:t>Presentation Title</a:t>
            </a:r>
            <a:endParaRPr lang="en-US"/>
          </a:p>
        </p:txBody>
      </p:sp>
      <p:sp>
        <p:nvSpPr>
          <p:cNvPr id="12" name="Datumsplatzhalter 4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</p:spPr>
        <p:txBody>
          <a:bodyPr/>
          <a:lstStyle/>
          <a:p>
            <a:r>
              <a:rPr lang="en-US" smtClean="0"/>
              <a:t>July 30, 2013</a:t>
            </a:r>
            <a:endParaRPr lang="en-US"/>
          </a:p>
        </p:txBody>
      </p:sp>
      <p:sp>
        <p:nvSpPr>
          <p:cNvPr id="13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328246" y="8685213"/>
            <a:ext cx="2971800" cy="457200"/>
          </a:xfrm>
        </p:spPr>
        <p:txBody>
          <a:bodyPr/>
          <a:lstStyle/>
          <a:p>
            <a:r>
              <a:rPr lang="en-US" smtClean="0"/>
              <a:t>Copyright © 2013 Intel. All rights reserved.</a:t>
            </a:r>
            <a:endParaRPr lang="en-US"/>
          </a:p>
        </p:txBody>
      </p:sp>
      <p:sp>
        <p:nvSpPr>
          <p:cNvPr id="14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</p:spPr>
        <p:txBody>
          <a:bodyPr/>
          <a:lstStyle/>
          <a:p>
            <a:fld id="{D61C8689-8455-3546-ADF9-3B7273760F6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689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Assaf Kasher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4826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Assaf Kasher (Intel)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Assaf Kasher (Intel)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09863"/>
            <a:ext cx="8229600" cy="988747"/>
          </a:xfrm>
        </p:spPr>
        <p:txBody>
          <a:bodyPr>
            <a:normAutofit/>
          </a:bodyPr>
          <a:lstStyle>
            <a:lvl1pPr>
              <a:defRPr sz="2800" baseline="0"/>
            </a:lvl1pPr>
          </a:lstStyle>
          <a:p>
            <a:r>
              <a:rPr lang="en-US" dirty="0" smtClean="0"/>
              <a:t>28pt Light headline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3966F50F-74B7-8640-8DA3-AAAA0044A327}" type="datetime1">
              <a:rPr lang="en-US" smtClean="0"/>
              <a:pPr/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72352" y="6466779"/>
            <a:ext cx="2133600" cy="365125"/>
          </a:xfrm>
          <a:prstGeom prst="rect">
            <a:avLst/>
          </a:prstGeo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Inhaltsplatzhalter 30"/>
          <p:cNvSpPr>
            <a:spLocks noGrp="1"/>
          </p:cNvSpPr>
          <p:nvPr>
            <p:ph idx="16"/>
          </p:nvPr>
        </p:nvSpPr>
        <p:spPr>
          <a:xfrm>
            <a:off x="455617" y="1600203"/>
            <a:ext cx="8272458" cy="5581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Inhaltsplatzhalter 30"/>
          <p:cNvSpPr>
            <a:spLocks noGrp="1"/>
          </p:cNvSpPr>
          <p:nvPr>
            <p:ph idx="17" hasCustomPrompt="1"/>
          </p:nvPr>
        </p:nvSpPr>
        <p:spPr>
          <a:xfrm>
            <a:off x="455617" y="2315820"/>
            <a:ext cx="8272458" cy="3930371"/>
          </a:xfrm>
        </p:spPr>
        <p:txBody>
          <a:bodyPr/>
          <a:lstStyle>
            <a:lvl1pPr marL="179388" indent="-179388">
              <a:buFont typeface="Wingdings" pitchFamily="2" charset="2"/>
              <a:buChar char="§"/>
              <a:defRPr sz="1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18pt Regular Big Bullet One</a:t>
            </a:r>
          </a:p>
          <a:p>
            <a:pPr lvl="2"/>
            <a:r>
              <a:rPr lang="en-US" smtClean="0"/>
              <a:t>Sub-bullet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130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Assaf Kasher (Intel)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Assaf Kasher (Intel)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Assaf Kasher (Intel)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Assaf Kasher (Intel)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Assaf Kasher (Intel)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Assaf Kasher (Intel)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Assaf Kasher (Intel)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Assaf Kasher (Intel)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Assaf Kasher (Intel)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802.11-15/1342r0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Assaf Kasher (Intel)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SC 64-QAM in clause 21 PHY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2015-10-26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6151620"/>
              </p:ext>
            </p:extLst>
          </p:nvPr>
        </p:nvGraphicFramePr>
        <p:xfrm>
          <a:off x="514350" y="2276475"/>
          <a:ext cx="8077200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76475"/>
                        <a:ext cx="8077200" cy="247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294967295"/>
          </p:nvPr>
        </p:nvSpPr>
        <p:spPr>
          <a:xfrm>
            <a:off x="455613" y="1639448"/>
            <a:ext cx="8229600" cy="3580252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Currently SC uses no </a:t>
            </a:r>
            <a:r>
              <a:rPr lang="en-US" dirty="0" err="1" smtClean="0"/>
              <a:t>interleaver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An Interleaver is proposed for 64 QAM only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When 4 LDPC code words are part of a single SC-FFT BLK, an interleaver can improve phase noise resilience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Interleaving is done after “Modulation Mapping” and before “Symbol Blocking and Guard Insertion”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Interleaving is between the 4 CW’s of a single FFT block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Interleaving is in blocks of 16 symbols (=96 bits)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Sensitivity improvement (AWGN, typical PN)</a:t>
            </a:r>
          </a:p>
          <a:p>
            <a:pPr marL="511175" lvl="1">
              <a:buFont typeface="Arial" panose="020B0604020202020204" pitchFamily="34" charset="0"/>
              <a:buChar char="•"/>
            </a:pPr>
            <a:r>
              <a:rPr lang="en-US" dirty="0" smtClean="0"/>
              <a:t>rate 13/16: 0.5 dB</a:t>
            </a:r>
          </a:p>
          <a:p>
            <a:pPr marL="511175" lvl="1">
              <a:buFont typeface="Arial" panose="020B0604020202020204" pitchFamily="34" charset="0"/>
              <a:buChar char="•"/>
            </a:pPr>
            <a:r>
              <a:rPr lang="en-US" dirty="0" smtClean="0"/>
              <a:t>rate 3/4: 0.5 dB</a:t>
            </a:r>
          </a:p>
          <a:p>
            <a:pPr marL="511175" lvl="1">
              <a:buFont typeface="Arial" panose="020B0604020202020204" pitchFamily="34" charset="0"/>
              <a:buChar char="•"/>
            </a:pPr>
            <a:r>
              <a:rPr lang="en-US" dirty="0" smtClean="0"/>
              <a:t>rate 5/8: 0.3 dB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Interleaver</a:t>
            </a:r>
            <a:endParaRPr lang="he-IL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8100" y="4320902"/>
            <a:ext cx="5140838" cy="1593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67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indicate it in the header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Use two reserved bits and MCSs 7-9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If one of the two reserved bits&gt;0 – MCS7-9 now indicate 64-QAM and the actual length is </a:t>
                </a:r>
                <a:r>
                  <a:rPr lang="en-US" smtClean="0"/>
                  <a:t>~3 </a:t>
                </a:r>
                <a:r>
                  <a:rPr lang="en-US" dirty="0" smtClean="0"/>
                  <a:t>times the indicated length</a:t>
                </a:r>
              </a:p>
              <a:p>
                <a:pPr marL="511175" lvl="1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Indicated length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⌈"/>
                        <m:endChr m:val="⌉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</m:oMath>
                </a14:m>
                <a:endParaRPr lang="en-US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Exact length is indicated by L=3L’-2b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-b</a:t>
                </a:r>
                <a:r>
                  <a:rPr lang="en-US" baseline="-25000" dirty="0" smtClean="0"/>
                  <a:t>0  </a:t>
                </a:r>
                <a:r>
                  <a:rPr lang="en-US" dirty="0"/>
                  <a:t>where  </a:t>
                </a:r>
                <a:r>
                  <a:rPr lang="en-US" dirty="0" smtClean="0"/>
                  <a:t>b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,b</a:t>
                </a:r>
                <a:r>
                  <a:rPr lang="en-US" baseline="-25000" dirty="0" smtClean="0"/>
                  <a:t>0</a:t>
                </a:r>
                <a:r>
                  <a:rPr lang="en-US" dirty="0" smtClean="0"/>
                  <a:t> are the reserved bits being used.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Advantages:</a:t>
                </a:r>
              </a:p>
              <a:p>
                <a:pPr marL="511175" lvl="1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Simple</a:t>
                </a:r>
              </a:p>
              <a:p>
                <a:pPr marL="511175" lvl="1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Leaves 2 reserved bits for future use.</a:t>
                </a:r>
              </a:p>
              <a:p>
                <a:pPr marL="511175" lvl="1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Compatible with legacy devices.</a:t>
                </a:r>
              </a:p>
              <a:p>
                <a:pPr marL="911225" lvl="2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legacy devices will recognize it as an MCS7-9 packet, and will calculate the duration correctly.</a:t>
                </a:r>
              </a:p>
              <a:p>
                <a:r>
                  <a:rPr lang="en-US" dirty="0"/>
                  <a:t>	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942" t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872352" y="5707334"/>
            <a:ext cx="2133600" cy="2738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76D39A4-7C25-4300-AC98-8A17A171AD5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47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is the header indication compatible with 11ay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477" y="1756033"/>
            <a:ext cx="8167047" cy="3469911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11ay may need bits in the “legacy header” to indicate modulations or packet  types that need early processing:</a:t>
            </a:r>
          </a:p>
          <a:p>
            <a:pPr marL="511175" lvl="1">
              <a:buFont typeface="Arial" panose="020B0604020202020204" pitchFamily="34" charset="0"/>
              <a:buChar char="•"/>
            </a:pPr>
            <a:r>
              <a:rPr lang="en-US" dirty="0" smtClean="0"/>
              <a:t>OFDM</a:t>
            </a:r>
          </a:p>
          <a:p>
            <a:pPr marL="511175" lvl="1">
              <a:buFont typeface="Arial" panose="020B0604020202020204" pitchFamily="34" charset="0"/>
              <a:buChar char="•"/>
            </a:pPr>
            <a:r>
              <a:rPr lang="en-US" dirty="0" smtClean="0"/>
              <a:t>Different channel estimates.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11ay can use one of the reserved bit in the “legacy header”</a:t>
            </a:r>
          </a:p>
          <a:p>
            <a:pPr marL="511175" lvl="1">
              <a:buFont typeface="Arial" panose="020B0604020202020204" pitchFamily="34" charset="0"/>
              <a:buChar char="•"/>
            </a:pPr>
            <a:r>
              <a:rPr lang="en-US" dirty="0" smtClean="0"/>
              <a:t>This bit will indicate that the packet is an 11ay packet</a:t>
            </a:r>
          </a:p>
          <a:p>
            <a:pPr marL="511175" lvl="1">
              <a:buFont typeface="Arial" panose="020B0604020202020204" pitchFamily="34" charset="0"/>
              <a:buChar char="•"/>
            </a:pPr>
            <a:r>
              <a:rPr lang="en-US" dirty="0" smtClean="0"/>
              <a:t>This bit will also indicate that the “Last RSSI” field (4 bits) will be used to transfer 11ay specific info</a:t>
            </a:r>
          </a:p>
          <a:p>
            <a:pPr marL="8572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Legacy devices do not need this field – it is not needed for calculation of the duration of the packet.</a:t>
            </a:r>
          </a:p>
          <a:p>
            <a:pPr marL="8572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11ay devices need this field (especially the intended receiver) – it would be reproduced in the 11ay EDMG-A header.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872352" y="5707334"/>
            <a:ext cx="2133600" cy="2738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76D39A4-7C25-4300-AC98-8A17A171AD5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108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we indicate the capability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Option 1</a:t>
            </a:r>
          </a:p>
          <a:p>
            <a:pPr marL="511175" lvl="1">
              <a:buFont typeface="Arial" panose="020B0604020202020204" pitchFamily="34" charset="0"/>
              <a:buChar char="•"/>
            </a:pPr>
            <a:r>
              <a:rPr lang="en-US" dirty="0" smtClean="0"/>
              <a:t>use one reserved bit of the supported MCS set subfield</a:t>
            </a:r>
          </a:p>
          <a:p>
            <a:pPr marL="8572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Setting this bit to 1 will indicate that the STA is capable of TX and RX of all 64QAM MCSs</a:t>
            </a:r>
          </a:p>
          <a:p>
            <a:pPr marL="8572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Valid only if Maximum SC TX MCS and Maximum SC Rx MCS is 12.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Option 2:</a:t>
            </a:r>
          </a:p>
          <a:p>
            <a:pPr marL="511175" lvl="1">
              <a:buFont typeface="Arial" panose="020B0604020202020204" pitchFamily="34" charset="0"/>
              <a:buChar char="•"/>
            </a:pPr>
            <a:r>
              <a:rPr lang="en-US" dirty="0" smtClean="0"/>
              <a:t>Like option 1, but use the two reserved bits to separately indicate 64QAM support on RX and 64QAM support on TX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872352" y="5707334"/>
            <a:ext cx="2133600" cy="2738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76D39A4-7C25-4300-AC98-8A17A171AD5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354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indicate these MCS in the Link Margin element?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MCS is indicate in 8 bits</a:t>
            </a:r>
          </a:p>
          <a:p>
            <a:pPr marL="511175" lvl="1">
              <a:buFont typeface="Arial" panose="020B0604020202020204" pitchFamily="34" charset="0"/>
              <a:buChar char="•"/>
            </a:pPr>
            <a:r>
              <a:rPr lang="en-US" dirty="0" smtClean="0"/>
              <a:t>use the MSB to indicate that the MCS is a 64QAM MCS</a:t>
            </a:r>
          </a:p>
          <a:p>
            <a:pPr marL="511175" lvl="1">
              <a:buFont typeface="Arial" panose="020B0604020202020204" pitchFamily="34" charset="0"/>
              <a:buChar char="•"/>
            </a:pPr>
            <a:r>
              <a:rPr lang="en-US" dirty="0" smtClean="0"/>
              <a:t>with the bit set, MCS 7-9 would indicate 64QAM MCSs with the corresponding rates (5/8, ¾, 13/16)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872352" y="5707334"/>
            <a:ext cx="2133600" cy="2738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76D39A4-7C25-4300-AC98-8A17A171AD5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2414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78098"/>
          </a:xfrm>
        </p:spPr>
        <p:txBody>
          <a:bodyPr/>
          <a:lstStyle/>
          <a:p>
            <a:r>
              <a:rPr lang="en-US" dirty="0" smtClean="0"/>
              <a:t>Performance Results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0542223"/>
              </p:ext>
            </p:extLst>
          </p:nvPr>
        </p:nvGraphicFramePr>
        <p:xfrm>
          <a:off x="1484343" y="1353063"/>
          <a:ext cx="5732922" cy="4318736"/>
        </p:xfrm>
        <a:graphic>
          <a:graphicData uri="http://schemas.openxmlformats.org/drawingml/2006/table">
            <a:tbl>
              <a:tblPr firstRow="1" firstCol="1" bandRow="1"/>
              <a:tblGrid>
                <a:gridCol w="623638"/>
                <a:gridCol w="922465"/>
                <a:gridCol w="922465"/>
                <a:gridCol w="1315485"/>
                <a:gridCol w="1000419"/>
                <a:gridCol w="948450"/>
              </a:tblGrid>
              <a:tr h="36384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MCS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A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Modulation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A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Rate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A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Th-put Mbit/s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A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Sensitivity AWGN [dB]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A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Sensitivity Ch3[dB]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AE1"/>
                    </a:solidFill>
                  </a:tcPr>
                </a:tc>
              </a:tr>
              <a:tr h="265782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AE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BPSK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AE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1/4* 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A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</a:t>
                      </a:r>
                    </a:p>
                  </a:txBody>
                  <a:tcPr marL="8476" marR="8476" marT="847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C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</a:tr>
              <a:tr h="255937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AE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BPSK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AE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1/2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A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</a:t>
                      </a:r>
                    </a:p>
                  </a:txBody>
                  <a:tcPr marL="8476" marR="8476" marT="847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-0.7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-0.2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255937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AE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BPSK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AE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5/8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A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962.5</a:t>
                      </a:r>
                    </a:p>
                  </a:txBody>
                  <a:tcPr marL="8476" marR="8476" marT="847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C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</a:tr>
              <a:tr h="255937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4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AE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BPSK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AE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3/4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A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1155</a:t>
                      </a:r>
                    </a:p>
                  </a:txBody>
                  <a:tcPr marL="8476" marR="8476" marT="847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255937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5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AE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BPSK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AE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13/16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A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1251.25</a:t>
                      </a:r>
                    </a:p>
                  </a:txBody>
                  <a:tcPr marL="8476" marR="8476" marT="847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C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</a:tr>
              <a:tr h="255937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6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AE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QPSK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AE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1/2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A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1540</a:t>
                      </a:r>
                    </a:p>
                  </a:txBody>
                  <a:tcPr marL="8476" marR="8476" marT="847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255937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7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AE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QPSK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AE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5/8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A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1925</a:t>
                      </a:r>
                    </a:p>
                  </a:txBody>
                  <a:tcPr marL="8476" marR="8476" marT="847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C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</a:tr>
              <a:tr h="255937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8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AE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QPSK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AE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3/4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A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2310</a:t>
                      </a:r>
                    </a:p>
                  </a:txBody>
                  <a:tcPr marL="8476" marR="8476" marT="847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255937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9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AE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QPSK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AE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13/16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A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2502.5</a:t>
                      </a:r>
                    </a:p>
                  </a:txBody>
                  <a:tcPr marL="8476" marR="8476" marT="847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C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</a:tr>
              <a:tr h="255937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10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AE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16-QAM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AE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1/2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A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3080</a:t>
                      </a:r>
                    </a:p>
                  </a:txBody>
                  <a:tcPr marL="8476" marR="8476" marT="847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C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</a:tr>
              <a:tr h="255937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11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AE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16-QAM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AE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5/8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A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3850</a:t>
                      </a:r>
                    </a:p>
                  </a:txBody>
                  <a:tcPr marL="8476" marR="8476" marT="847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255937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12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AE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16-QAM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AE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3/4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A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4620</a:t>
                      </a:r>
                    </a:p>
                  </a:txBody>
                  <a:tcPr marL="8476" marR="8476" marT="847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C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</a:tr>
              <a:tr h="255937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7bis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64-QAM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5/8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5775</a:t>
                      </a:r>
                    </a:p>
                  </a:txBody>
                  <a:tcPr marL="8476" marR="8476" marT="847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361927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8bis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64-QAM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3/4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6930</a:t>
                      </a:r>
                    </a:p>
                  </a:txBody>
                  <a:tcPr marL="8476" marR="8476" marT="847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255937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9bis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64-QAM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13/16</a:t>
                      </a:r>
                    </a:p>
                  </a:txBody>
                  <a:tcPr marL="8476" marR="8476" marT="847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7507</a:t>
                      </a:r>
                    </a:p>
                  </a:txBody>
                  <a:tcPr marL="8476" marR="8476" marT="847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</a:t>
                      </a:r>
                    </a:p>
                  </a:txBody>
                  <a:tcPr marL="8476" marR="8476" marT="8476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FAB45E9-EDE5-4709-A3AD-78EB74DC85DB}" type="slidenum">
              <a:rPr lang="en-US" smtClean="0"/>
              <a:t>15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78396" y="5695181"/>
            <a:ext cx="7787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Random constant added.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With full impairments (PA, Phase Noise, TX DC offset, Frequency offset)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75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Simple, contained change to the spec.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No effect on legacy devices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Plenty of room for </a:t>
            </a:r>
            <a:r>
              <a:rPr lang="en-US" dirty="0" err="1" smtClean="0"/>
              <a:t>TGay</a:t>
            </a:r>
            <a:r>
              <a:rPr lang="en-US" dirty="0" smtClean="0"/>
              <a:t> changes.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872352" y="5707334"/>
            <a:ext cx="2133600" cy="2738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76D39A4-7C25-4300-AC98-8A17A171AD5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6801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Assaf Kasher (Intel)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Assaf Kasher (Intel)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proposes to add SC 64QAM to clause 21.  This will enable SC devices with high throughput while maintaining full compatibility with legacy clause 21 devices.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 64-QAM in </a:t>
            </a:r>
            <a:r>
              <a:rPr lang="en-US" dirty="0" err="1" smtClean="0"/>
              <a:t>REVmc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456406" y="2564904"/>
            <a:ext cx="8229600" cy="339407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Evolution – Not Revolution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2. Simple Addition to current clause 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	fully compatible with legacy devices – can accurately calculate the duration of the packet.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3. As Much Reuse As possible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4. Yet – will not impede </a:t>
            </a:r>
            <a:r>
              <a:rPr lang="en-US" dirty="0" err="1" smtClean="0">
                <a:solidFill>
                  <a:schemeClr val="tx1"/>
                </a:solidFill>
              </a:rPr>
              <a:t>TGay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02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016" y="649554"/>
            <a:ext cx="8229600" cy="988747"/>
          </a:xfrm>
        </p:spPr>
        <p:txBody>
          <a:bodyPr/>
          <a:lstStyle/>
          <a:p>
            <a:r>
              <a:rPr lang="en-US" dirty="0" smtClean="0"/>
              <a:t>Why 64-QAM SC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7"/>
          </p:nvPr>
        </p:nvSpPr>
        <p:spPr>
          <a:xfrm>
            <a:off x="424016" y="1916832"/>
            <a:ext cx="8272458" cy="3903593"/>
          </a:xfrm>
        </p:spPr>
        <p:txBody>
          <a:bodyPr/>
          <a:lstStyle/>
          <a:p>
            <a:r>
              <a:rPr lang="en-US" dirty="0" smtClean="0"/>
              <a:t>Can Achieve higher rate (50%) higher with minimal modification to current 802.11ad text.</a:t>
            </a:r>
          </a:p>
          <a:p>
            <a:r>
              <a:rPr lang="en-US" dirty="0" smtClean="0"/>
              <a:t>Can be useful in short LOS links.</a:t>
            </a:r>
          </a:p>
          <a:p>
            <a:pPr lvl="2"/>
            <a:r>
              <a:rPr lang="en-US" dirty="0" smtClean="0"/>
              <a:t>Tougher links will require higher EVM (phase noise – etc.)</a:t>
            </a:r>
          </a:p>
          <a:p>
            <a:r>
              <a:rPr lang="en-US" dirty="0" smtClean="0"/>
              <a:t>Can be added to a system with minimal modification of RF and IF.</a:t>
            </a:r>
          </a:p>
          <a:p>
            <a:r>
              <a:rPr lang="en-US" dirty="0" smtClean="0"/>
              <a:t>Achieve higher rates than 802.11ad OFDM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2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in </a:t>
            </a:r>
            <a:r>
              <a:rPr lang="en-US" dirty="0" err="1"/>
              <a:t>RevMC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 smtClean="0"/>
              <a:t>Assaf Kasher (Intel)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4294967295"/>
          </p:nvPr>
        </p:nvSpPr>
        <p:spPr>
          <a:xfrm>
            <a:off x="696912" y="2354263"/>
            <a:ext cx="8272462" cy="39306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Higher rates may be required in the 2018 time frame to support high resolution displays.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It is unlikely that </a:t>
            </a:r>
            <a:r>
              <a:rPr lang="en-US" dirty="0" err="1" smtClean="0"/>
              <a:t>TGay</a:t>
            </a:r>
            <a:r>
              <a:rPr lang="en-US" dirty="0" smtClean="0"/>
              <a:t> will be stable early enough to enable products at that time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SC has better performance than OFDM in near LOS channels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001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Proprietary SC 64 QAM – suggested mcs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57176" y="1828801"/>
          <a:ext cx="7296149" cy="33273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1442"/>
                <a:gridCol w="862985"/>
                <a:gridCol w="1391697"/>
                <a:gridCol w="1073697"/>
                <a:gridCol w="958836"/>
                <a:gridCol w="868947"/>
                <a:gridCol w="1198545"/>
              </a:tblGrid>
              <a:tr h="50711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mcs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modulation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bits</a:t>
                      </a:r>
                      <a:r>
                        <a:rPr lang="en-US" sz="1200" u="none" strike="noStrike" dirty="0" smtClean="0">
                          <a:effectLst/>
                        </a:rPr>
                        <a:t>/</a:t>
                      </a:r>
                    </a:p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symbol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Coding rate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Bit rate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SC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16-QAM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1/2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3080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16-QAM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5/8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0.625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3850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16-QAM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3/4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0.75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4620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SC</a:t>
                      </a:r>
                      <a:endParaRPr lang="en-US" sz="12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New</a:t>
                      </a:r>
                      <a:endParaRPr lang="en-US" sz="12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64-QAM</a:t>
                      </a:r>
                      <a:endParaRPr lang="en-US" sz="12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5/8</a:t>
                      </a:r>
                      <a:endParaRPr lang="en-US" sz="12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solidFill>
                            <a:srgbClr val="00B050"/>
                          </a:solidFill>
                          <a:effectLst/>
                        </a:rPr>
                        <a:t>0.625</a:t>
                      </a:r>
                      <a:endParaRPr lang="en-US" sz="1200" b="0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5775</a:t>
                      </a:r>
                      <a:endParaRPr lang="en-US" sz="12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solidFill>
                            <a:srgbClr val="00B050"/>
                          </a:solidFill>
                          <a:effectLst/>
                        </a:rPr>
                        <a:t>SC</a:t>
                      </a:r>
                      <a:endParaRPr lang="en-US" sz="1200" b="0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 smtClean="0">
                          <a:solidFill>
                            <a:srgbClr val="00B050"/>
                          </a:solidFill>
                          <a:effectLst/>
                        </a:rPr>
                        <a:t>New</a:t>
                      </a:r>
                      <a:endParaRPr lang="en-US" sz="12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64-QAM</a:t>
                      </a:r>
                      <a:endParaRPr lang="en-US" sz="12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3/4</a:t>
                      </a:r>
                      <a:endParaRPr lang="en-US" sz="12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0.75</a:t>
                      </a:r>
                      <a:endParaRPr lang="en-US" sz="12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6930</a:t>
                      </a:r>
                      <a:endParaRPr lang="en-US" sz="12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11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solidFill>
                            <a:srgbClr val="00B050"/>
                          </a:solidFill>
                          <a:effectLst/>
                        </a:rPr>
                        <a:t>SC</a:t>
                      </a:r>
                      <a:endParaRPr lang="en-US" sz="1200" b="0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 smtClean="0">
                          <a:solidFill>
                            <a:srgbClr val="00B050"/>
                          </a:solidFill>
                          <a:effectLst/>
                        </a:rPr>
                        <a:t>New</a:t>
                      </a:r>
                      <a:endParaRPr lang="en-US" sz="12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64-QAM</a:t>
                      </a:r>
                      <a:endParaRPr lang="en-US" sz="12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13/16</a:t>
                      </a:r>
                      <a:endParaRPr lang="en-US" sz="12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0.8125</a:t>
                      </a:r>
                      <a:endParaRPr lang="en-US" sz="12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7507.5</a:t>
                      </a:r>
                      <a:endParaRPr lang="en-US" sz="12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OFDM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64-QAM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5/8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0.625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5197.5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OFDM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64-QAM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3/4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0.75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6237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11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OFDM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64-QAM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13/16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0.8125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6756.75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5332325"/>
            <a:ext cx="3661580" cy="30008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350" dirty="0"/>
              <a:t>At given coding rate, SC data rate is 10% higher</a:t>
            </a:r>
          </a:p>
        </p:txBody>
      </p:sp>
    </p:spTree>
    <p:extLst>
      <p:ext uri="{BB962C8B-B14F-4D97-AF65-F5344CB8AC3E}">
        <p14:creationId xmlns:p14="http://schemas.microsoft.com/office/powerpoint/2010/main" val="135150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There must be a reason it is not in the spec today!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It is not in the spec today because the groups that were involved in writing the spec were not interested:</a:t>
            </a:r>
          </a:p>
          <a:p>
            <a:pPr marL="511175" lvl="1">
              <a:buFont typeface="Arial" panose="020B0604020202020204" pitchFamily="34" charset="0"/>
              <a:buChar char="•"/>
            </a:pPr>
            <a:r>
              <a:rPr lang="en-US" dirty="0" smtClean="0"/>
              <a:t>Those who wanted higher rates went for OFDM</a:t>
            </a:r>
          </a:p>
          <a:p>
            <a:pPr marL="511175" lvl="1">
              <a:buFont typeface="Arial" panose="020B0604020202020204" pitchFamily="34" charset="0"/>
              <a:buChar char="•"/>
            </a:pPr>
            <a:r>
              <a:rPr lang="en-US" dirty="0" smtClean="0"/>
              <a:t>Those who wanted SC, preferred robust modes (that’s why we also don’t have SC 13/16)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872352" y="5707334"/>
            <a:ext cx="2133600" cy="2738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76D39A4-7C25-4300-AC98-8A17A171AD5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93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changes are needed in the spec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Constellation </a:t>
            </a:r>
            <a:r>
              <a:rPr lang="en-US" dirty="0" smtClean="0"/>
              <a:t>shape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Mapper: Bit to symbol mapping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Interleaving  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Signaling </a:t>
            </a:r>
            <a:r>
              <a:rPr lang="en-US" dirty="0"/>
              <a:t>the </a:t>
            </a:r>
            <a:r>
              <a:rPr lang="en-US" dirty="0" smtClean="0"/>
              <a:t>MCS in the PHY header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Signaling the capability for 64QAM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Signaling these MCS in the link adaptation element.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872352" y="5707334"/>
            <a:ext cx="2133600" cy="2738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76D39A4-7C25-4300-AC98-8A17A171AD5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Constellation shape and Mapper for QAM64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0151" y="1885952"/>
            <a:ext cx="3252848" cy="299323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14551" y="1541742"/>
            <a:ext cx="103586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c</a:t>
            </a:r>
            <a:r>
              <a:rPr lang="en-US" sz="1350" baseline="-25000" dirty="0"/>
              <a:t>0</a:t>
            </a:r>
            <a:r>
              <a:rPr lang="en-US" sz="1350" dirty="0"/>
              <a:t>c</a:t>
            </a:r>
            <a:r>
              <a:rPr lang="en-US" sz="1350" baseline="-25000" dirty="0"/>
              <a:t>1</a:t>
            </a:r>
            <a:r>
              <a:rPr lang="en-US" sz="1350" dirty="0"/>
              <a:t>c</a:t>
            </a:r>
            <a:r>
              <a:rPr lang="en-US" sz="1350" baseline="-25000" dirty="0"/>
              <a:t>2</a:t>
            </a:r>
            <a:r>
              <a:rPr lang="en-US" sz="1350" dirty="0"/>
              <a:t> c</a:t>
            </a:r>
            <a:r>
              <a:rPr lang="en-US" sz="1350" baseline="-25000" dirty="0"/>
              <a:t>3</a:t>
            </a:r>
            <a:r>
              <a:rPr lang="en-US" sz="1350" dirty="0"/>
              <a:t>c</a:t>
            </a:r>
            <a:r>
              <a:rPr lang="en-US" sz="1350" baseline="-25000" dirty="0"/>
              <a:t>4</a:t>
            </a:r>
            <a:r>
              <a:rPr lang="en-US" sz="1350" dirty="0"/>
              <a:t>c</a:t>
            </a:r>
            <a:r>
              <a:rPr lang="en-US" sz="1350" baseline="-25000" dirty="0"/>
              <a:t>5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1757" y="2366904"/>
            <a:ext cx="2669320" cy="101566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The mapping for QAM64 is the same</a:t>
            </a:r>
          </a:p>
          <a:p>
            <a:pPr algn="l"/>
            <a:r>
              <a:rPr lang="en-US" sz="1200" dirty="0">
                <a:solidFill>
                  <a:schemeClr val="tx1"/>
                </a:solidFill>
              </a:rPr>
              <a:t>as defined for QAM64, OFDM in 11ad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I and Q are independently coded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Grey coding</a:t>
            </a:r>
          </a:p>
          <a:p>
            <a:pPr algn="l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1128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1975</TotalTime>
  <Words>1036</Words>
  <Application>Microsoft Office PowerPoint</Application>
  <PresentationFormat>On-screen Show (4:3)</PresentationFormat>
  <Paragraphs>298</Paragraphs>
  <Slides>17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Arial Unicode MS</vt:lpstr>
      <vt:lpstr>MS Gothic</vt:lpstr>
      <vt:lpstr>Arial</vt:lpstr>
      <vt:lpstr>Calibri</vt:lpstr>
      <vt:lpstr>Cambria Math</vt:lpstr>
      <vt:lpstr>Times New Roman</vt:lpstr>
      <vt:lpstr>Verdana</vt:lpstr>
      <vt:lpstr>Wingdings</vt:lpstr>
      <vt:lpstr>Office Theme</vt:lpstr>
      <vt:lpstr>Document</vt:lpstr>
      <vt:lpstr>SC 64-QAM in clause 21 PHY</vt:lpstr>
      <vt:lpstr>Abstract</vt:lpstr>
      <vt:lpstr>SC 64-QAM in REVmc</vt:lpstr>
      <vt:lpstr>Why 64-QAM SC</vt:lpstr>
      <vt:lpstr>Why in RevMC</vt:lpstr>
      <vt:lpstr>Proprietary SC 64 QAM – suggested mcs </vt:lpstr>
      <vt:lpstr>There must be a reason it is not in the spec today!</vt:lpstr>
      <vt:lpstr>What changes are needed in the spec</vt:lpstr>
      <vt:lpstr>Constellation shape and Mapper for QAM64</vt:lpstr>
      <vt:lpstr>Interleaver</vt:lpstr>
      <vt:lpstr>How to indicate it in the header</vt:lpstr>
      <vt:lpstr>How is the header indication compatible with 11ay</vt:lpstr>
      <vt:lpstr>How can we indicate the capability</vt:lpstr>
      <vt:lpstr>How to indicate these MCS in the Link Margin element?</vt:lpstr>
      <vt:lpstr>Performance Results</vt:lpstr>
      <vt:lpstr>Summary 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 64-QAM in clause 21 PHY</dc:title>
  <dc:creator>Kasher, Assaf</dc:creator>
  <cp:keywords/>
  <cp:lastModifiedBy>Kasher, Assaf</cp:lastModifiedBy>
  <cp:revision>16</cp:revision>
  <cp:lastPrinted>1601-01-01T00:00:00Z</cp:lastPrinted>
  <dcterms:created xsi:type="dcterms:W3CDTF">2015-10-27T12:32:50Z</dcterms:created>
  <dcterms:modified xsi:type="dcterms:W3CDTF">2015-11-08T19:53:13Z</dcterms:modified>
</cp:coreProperties>
</file>