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9" r:id="rId4"/>
    <p:sldId id="316" r:id="rId5"/>
    <p:sldId id="319" r:id="rId6"/>
    <p:sldId id="320" r:id="rId7"/>
    <p:sldId id="277" r:id="rId8"/>
    <p:sldId id="271" r:id="rId9"/>
    <p:sldId id="317" r:id="rId10"/>
    <p:sldId id="318"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8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06" autoAdjust="0"/>
    <p:restoredTop sz="98748" autoAdjust="0"/>
  </p:normalViewPr>
  <p:slideViewPr>
    <p:cSldViewPr snapToGrid="0">
      <p:cViewPr varScale="1">
        <p:scale>
          <a:sx n="66" d="100"/>
          <a:sy n="66" d="100"/>
        </p:scale>
        <p:origin x="-240"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96"/>
    </p:cViewPr>
  </p:sorterViewPr>
  <p:notesViewPr>
    <p:cSldViewPr snapToGrid="0">
      <p:cViewPr varScale="1">
        <p:scale>
          <a:sx n="52" d="100"/>
          <a:sy n="52"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802.11-15/1341r0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Tomoko Adachi, Toshiba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802.11-15/1341r0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Tomoko Adachi, Toshiba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802.11-15/1341r0</a:t>
            </a:r>
            <a:endParaRPr lang="en-US"/>
          </a:p>
        </p:txBody>
      </p:sp>
      <p:sp>
        <p:nvSpPr>
          <p:cNvPr id="5" name="Rectangle 3"/>
          <p:cNvSpPr>
            <a:spLocks noGrp="1" noChangeArrowheads="1"/>
          </p:cNvSpPr>
          <p:nvPr>
            <p:ph type="dt"/>
          </p:nvPr>
        </p:nvSpPr>
        <p:spPr>
          <a:ln/>
        </p:spPr>
        <p:txBody>
          <a:bodyPr/>
          <a:lstStyle/>
          <a:p>
            <a:r>
              <a:rPr lang="en-US" altLang="ja-JP" smtClean="0"/>
              <a:t>November 2015</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802.11-15/1341r0</a:t>
            </a:r>
            <a:endParaRPr lang="en-US"/>
          </a:p>
        </p:txBody>
      </p:sp>
      <p:sp>
        <p:nvSpPr>
          <p:cNvPr id="5" name="Rectangle 3"/>
          <p:cNvSpPr>
            <a:spLocks noGrp="1" noChangeArrowheads="1"/>
          </p:cNvSpPr>
          <p:nvPr>
            <p:ph type="dt"/>
          </p:nvPr>
        </p:nvSpPr>
        <p:spPr>
          <a:ln/>
        </p:spPr>
        <p:txBody>
          <a:bodyPr/>
          <a:lstStyle/>
          <a:p>
            <a:r>
              <a:rPr lang="en-US" altLang="ja-JP" smtClean="0"/>
              <a:t>November 2015</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Tomoko Adachi, Toshiba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Tomoko Adachi, Toshiba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Tomoko Adachi, Toshiba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Tomoko Adachi, Toshiba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1341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Reception Status of Frames Transmitted </a:t>
            </a:r>
            <a:br>
              <a:rPr lang="en-US" altLang="ja-JP" dirty="0" smtClean="0"/>
            </a:br>
            <a:r>
              <a:rPr lang="en-US" altLang="ja-JP" dirty="0" smtClean="0"/>
              <a:t>in Random Access RUs</a:t>
            </a:r>
            <a:endParaRPr lang="en-GB" dirty="0"/>
          </a:p>
        </p:txBody>
      </p:sp>
      <p:sp>
        <p:nvSpPr>
          <p:cNvPr id="3074" name="Rectangle 2"/>
          <p:cNvSpPr>
            <a:spLocks noGrp="1" noChangeArrowheads="1"/>
          </p:cNvSpPr>
          <p:nvPr>
            <p:ph type="body" idx="1"/>
          </p:nvPr>
        </p:nvSpPr>
        <p:spPr>
          <a:xfrm>
            <a:off x="685800" y="181277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09061265"/>
              </p:ext>
            </p:extLst>
          </p:nvPr>
        </p:nvGraphicFramePr>
        <p:xfrm>
          <a:off x="520700" y="2581275"/>
          <a:ext cx="6973888" cy="2438400"/>
        </p:xfrm>
        <a:graphic>
          <a:graphicData uri="http://schemas.openxmlformats.org/presentationml/2006/ole">
            <mc:AlternateContent xmlns:mc="http://schemas.openxmlformats.org/markup-compatibility/2006">
              <mc:Choice xmlns:v="urn:schemas-microsoft-com:vml" Requires="v">
                <p:oleObj spid="_x0000_s3400" name="Document" r:id="rId5" imgW="8236743" imgH="2886729" progId="Word.Document.8">
                  <p:embed/>
                </p:oleObj>
              </mc:Choice>
              <mc:Fallback>
                <p:oleObj name="Document" r:id="rId5" imgW="8236743" imgH="2886729" progId="Word.Document.8">
                  <p:embed/>
                  <p:pic>
                    <p:nvPicPr>
                      <p:cNvPr id="0" name="Picture 3"/>
                      <p:cNvPicPr>
                        <a:picLocks noChangeAspect="1" noChangeArrowheads="1"/>
                      </p:cNvPicPr>
                      <p:nvPr/>
                    </p:nvPicPr>
                    <p:blipFill>
                      <a:blip r:embed="rId6"/>
                      <a:srcRect/>
                      <a:stretch>
                        <a:fillRect/>
                      </a:stretch>
                    </p:blipFill>
                    <p:spPr bwMode="auto">
                      <a:xfrm>
                        <a:off x="520700" y="2581275"/>
                        <a:ext cx="6973888"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28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2</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fairness will be an issue among STAs that transmitted after the same TF-R, when failed STAs increase their CWOs while there are successful STAs not changing their CWOs?</a:t>
            </a:r>
          </a:p>
          <a:p>
            <a:pPr>
              <a:buFont typeface="Arial" pitchFamily="34" charset="0"/>
              <a:buChar char="•"/>
            </a:pPr>
            <a:r>
              <a:rPr lang="en-US" altLang="ja-JP" sz="2800" dirty="0" smtClean="0"/>
              <a:t>Y:N:A =</a:t>
            </a:r>
            <a:endParaRPr lang="en-US" altLang="ja-JP" sz="2800" b="1"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05919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ja-JP"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This presentation considers the reception status of UL frames transmitted in UL OFDMA-based random access.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UL OFDMA-based random access</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The detailed concept was presented in [1] and incorporated in [2]. </a:t>
            </a:r>
          </a:p>
          <a:p>
            <a:pPr>
              <a:buFont typeface="Arial" pitchFamily="34" charset="0"/>
              <a:buChar char="•"/>
            </a:pPr>
            <a:r>
              <a:rPr lang="en-US" altLang="ja-JP" dirty="0" smtClean="0"/>
              <a:t>An STA initializes its OBO to a random value in the range 0 to CWO. </a:t>
            </a:r>
          </a:p>
          <a:p>
            <a:pPr>
              <a:buFont typeface="Arial" pitchFamily="34" charset="0"/>
              <a:buChar char="•"/>
            </a:pPr>
            <a:r>
              <a:rPr lang="en-US" altLang="ja-JP" dirty="0" smtClean="0"/>
              <a:t>OBO is counted down equal to the number of random access RUs and when it becomes 0, the STA gets the right to access one of the random access RUs in the current TF-R.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21219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Points (1) –DL </a:t>
            </a:r>
            <a:r>
              <a:rPr kumimoji="1" lang="en-US" altLang="ja-JP" dirty="0" err="1" smtClean="0"/>
              <a:t>Rsp</a:t>
            </a:r>
            <a:endParaRPr kumimoji="1" lang="ja-JP" altLang="en-US" dirty="0"/>
          </a:p>
        </p:txBody>
      </p:sp>
      <p:sp>
        <p:nvSpPr>
          <p:cNvPr id="3" name="コンテンツ プレースホルダー 2"/>
          <p:cNvSpPr>
            <a:spLocks noGrp="1"/>
          </p:cNvSpPr>
          <p:nvPr>
            <p:ph idx="1"/>
          </p:nvPr>
        </p:nvSpPr>
        <p:spPr>
          <a:xfrm>
            <a:off x="685800" y="1561514"/>
            <a:ext cx="7770813" cy="4532899"/>
          </a:xfrm>
        </p:spPr>
        <p:txBody>
          <a:bodyPr/>
          <a:lstStyle/>
          <a:p>
            <a:pPr>
              <a:buFont typeface="Arial" pitchFamily="34" charset="0"/>
              <a:buChar char="•"/>
            </a:pPr>
            <a:r>
              <a:rPr lang="en-US" altLang="ja-JP" dirty="0" smtClean="0"/>
              <a:t>Packet loss due to not only channel condition but also collision may occur by STAs </a:t>
            </a:r>
            <a:br>
              <a:rPr lang="en-US" altLang="ja-JP" dirty="0" smtClean="0"/>
            </a:br>
            <a:r>
              <a:rPr lang="en-US" altLang="ja-JP" dirty="0" smtClean="0"/>
              <a:t>selecting the same RU. </a:t>
            </a:r>
          </a:p>
          <a:p>
            <a:pPr>
              <a:buFont typeface="Arial" pitchFamily="34" charset="0"/>
              <a:buChar char="•"/>
            </a:pPr>
            <a:r>
              <a:rPr lang="en-US" altLang="ja-JP" dirty="0" smtClean="0"/>
              <a:t>For a STA to judge whether </a:t>
            </a:r>
            <a:br>
              <a:rPr lang="en-US" altLang="ja-JP" dirty="0" smtClean="0"/>
            </a:br>
            <a:r>
              <a:rPr lang="en-US" altLang="ja-JP" dirty="0" smtClean="0"/>
              <a:t>its transmission succeeded or </a:t>
            </a:r>
            <a:br>
              <a:rPr lang="en-US" altLang="ja-JP" dirty="0" smtClean="0"/>
            </a:br>
            <a:r>
              <a:rPr lang="en-US" altLang="ja-JP" dirty="0" smtClean="0"/>
              <a:t>not, want a DL response SIFS </a:t>
            </a:r>
            <a:br>
              <a:rPr lang="en-US" altLang="ja-JP" dirty="0" smtClean="0"/>
            </a:br>
            <a:r>
              <a:rPr lang="en-US" altLang="ja-JP" dirty="0" smtClean="0"/>
              <a:t>after its UL transmission. </a:t>
            </a:r>
          </a:p>
          <a:p>
            <a:pPr lvl="1">
              <a:buFont typeface="Arial" pitchFamily="34" charset="0"/>
              <a:buChar char="•"/>
            </a:pPr>
            <a:r>
              <a:rPr lang="en-US" altLang="ja-JP" dirty="0" smtClean="0"/>
              <a:t>It can be a BA (or ACK) or a TF </a:t>
            </a:r>
            <a:br>
              <a:rPr lang="en-US" altLang="ja-JP" dirty="0" smtClean="0"/>
            </a:br>
            <a:r>
              <a:rPr lang="en-US" altLang="ja-JP" dirty="0" smtClean="0"/>
              <a:t>instead by determining new allocations</a:t>
            </a:r>
            <a:br>
              <a:rPr lang="en-US" altLang="ja-JP" dirty="0" smtClean="0"/>
            </a:br>
            <a:r>
              <a:rPr lang="en-US" altLang="ja-JP" dirty="0" smtClean="0"/>
              <a:t>for successful STAs. </a:t>
            </a:r>
          </a:p>
          <a:p>
            <a:pPr lvl="2">
              <a:buFont typeface="Arial" pitchFamily="34" charset="0"/>
              <a:buChar char="•"/>
            </a:pPr>
            <a:r>
              <a:rPr lang="en-US" altLang="ja-JP" dirty="0" smtClean="0"/>
              <a:t>If it is a TF, the AP immediately needs to </a:t>
            </a:r>
            <a:br>
              <a:rPr lang="en-US" altLang="ja-JP" dirty="0" smtClean="0"/>
            </a:br>
            <a:r>
              <a:rPr lang="en-US" altLang="ja-JP" dirty="0" smtClean="0"/>
              <a:t>determine assignment info in SIFS, while </a:t>
            </a:r>
            <a:br>
              <a:rPr lang="en-US" altLang="ja-JP" dirty="0" smtClean="0"/>
            </a:br>
            <a:r>
              <a:rPr lang="en-US" altLang="ja-JP" dirty="0" smtClean="0"/>
              <a:t>a BA (or ACK) can gain processing time.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grpSp>
        <p:nvGrpSpPr>
          <p:cNvPr id="35" name="グループ化 34"/>
          <p:cNvGrpSpPr/>
          <p:nvPr/>
        </p:nvGrpSpPr>
        <p:grpSpPr>
          <a:xfrm>
            <a:off x="5444162" y="2157234"/>
            <a:ext cx="3590484" cy="4172449"/>
            <a:chOff x="5444162" y="2002486"/>
            <a:chExt cx="3590484" cy="4172449"/>
          </a:xfrm>
        </p:grpSpPr>
        <p:sp>
          <p:nvSpPr>
            <p:cNvPr id="8" name="テキスト ボックス 7"/>
            <p:cNvSpPr txBox="1"/>
            <p:nvPr/>
          </p:nvSpPr>
          <p:spPr>
            <a:xfrm>
              <a:off x="5699551" y="2562627"/>
              <a:ext cx="628698" cy="338554"/>
            </a:xfrm>
            <a:prstGeom prst="rect">
              <a:avLst/>
            </a:prstGeom>
            <a:noFill/>
          </p:spPr>
          <p:txBody>
            <a:bodyPr wrap="none" rtlCol="0">
              <a:spAutoFit/>
            </a:bodyPr>
            <a:lstStyle/>
            <a:p>
              <a:pPr algn="ctr"/>
              <a:r>
                <a:rPr kumimoji="1" lang="en-US" altLang="ja-JP" sz="1600" dirty="0" smtClean="0">
                  <a:solidFill>
                    <a:schemeClr val="tx1"/>
                  </a:solidFill>
                </a:rPr>
                <a:t>TF-R</a:t>
              </a:r>
              <a:endParaRPr kumimoji="1" lang="ja-JP" altLang="en-US" sz="1600" dirty="0" smtClean="0">
                <a:solidFill>
                  <a:schemeClr val="tx1"/>
                </a:solidFill>
              </a:endParaRPr>
            </a:p>
          </p:txBody>
        </p:sp>
        <p:sp>
          <p:nvSpPr>
            <p:cNvPr id="9" name="正方形/長方形 8"/>
            <p:cNvSpPr/>
            <p:nvPr/>
          </p:nvSpPr>
          <p:spPr bwMode="auto">
            <a:xfrm>
              <a:off x="5627039" y="2844909"/>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0" name="正方形/長方形 9"/>
            <p:cNvSpPr/>
            <p:nvPr/>
          </p:nvSpPr>
          <p:spPr bwMode="auto">
            <a:xfrm>
              <a:off x="5627039" y="3265092"/>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1" name="正方形/長方形 10"/>
            <p:cNvSpPr/>
            <p:nvPr/>
          </p:nvSpPr>
          <p:spPr bwMode="auto">
            <a:xfrm>
              <a:off x="5627039" y="3685275"/>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2" name="正方形/長方形 11"/>
            <p:cNvSpPr/>
            <p:nvPr/>
          </p:nvSpPr>
          <p:spPr bwMode="auto">
            <a:xfrm>
              <a:off x="6696184" y="2844909"/>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3</a:t>
              </a:r>
              <a:endParaRPr kumimoji="0" lang="ja-JP" altLang="en-US" sz="1200" b="1" i="0" u="none" strike="noStrike" cap="none" normalizeH="0" baseline="0" dirty="0" smtClean="0">
                <a:ln>
                  <a:noFill/>
                </a:ln>
                <a:solidFill>
                  <a:schemeClr val="bg1"/>
                </a:solidFill>
                <a:effectLst/>
              </a:endParaRPr>
            </a:p>
          </p:txBody>
        </p:sp>
        <p:sp>
          <p:nvSpPr>
            <p:cNvPr id="13" name="正方形/長方形 12"/>
            <p:cNvSpPr/>
            <p:nvPr/>
          </p:nvSpPr>
          <p:spPr bwMode="auto">
            <a:xfrm>
              <a:off x="6696184" y="3266940"/>
              <a:ext cx="773723" cy="42018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3</a:t>
              </a:r>
              <a:endParaRPr kumimoji="0" lang="ja-JP" altLang="en-US" sz="1200" b="1" i="0" u="none" strike="noStrike" cap="none" normalizeH="0" baseline="0" dirty="0" smtClean="0">
                <a:ln>
                  <a:noFill/>
                </a:ln>
                <a:solidFill>
                  <a:schemeClr val="bg1"/>
                </a:solidFill>
                <a:effectLst/>
              </a:endParaRPr>
            </a:p>
          </p:txBody>
        </p:sp>
        <p:sp>
          <p:nvSpPr>
            <p:cNvPr id="18" name="正方形/長方形 17"/>
            <p:cNvSpPr/>
            <p:nvPr/>
          </p:nvSpPr>
          <p:spPr bwMode="auto">
            <a:xfrm>
              <a:off x="7807531" y="2844909"/>
              <a:ext cx="773723" cy="2102763"/>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200" b="1" i="0" u="none" strike="noStrike" cap="none" normalizeH="0" baseline="0" dirty="0" smtClean="0">
                <a:ln>
                  <a:noFill/>
                </a:ln>
                <a:solidFill>
                  <a:schemeClr val="bg1"/>
                </a:solidFill>
                <a:effectLst/>
              </a:endParaRPr>
            </a:p>
          </p:txBody>
        </p:sp>
        <p:sp>
          <p:nvSpPr>
            <p:cNvPr id="19" name="正方形/長方形 18"/>
            <p:cNvSpPr/>
            <p:nvPr/>
          </p:nvSpPr>
          <p:spPr bwMode="auto">
            <a:xfrm>
              <a:off x="5627039" y="4107306"/>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4</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10</a:t>
              </a:r>
              <a:endParaRPr kumimoji="0" lang="ja-JP" altLang="en-US" sz="1200" b="1" i="0" u="none" strike="noStrike" cap="none" normalizeH="0" baseline="0" dirty="0" smtClean="0">
                <a:ln>
                  <a:noFill/>
                </a:ln>
                <a:solidFill>
                  <a:schemeClr val="bg1"/>
                </a:solidFill>
                <a:effectLst/>
              </a:endParaRPr>
            </a:p>
          </p:txBody>
        </p:sp>
        <p:sp>
          <p:nvSpPr>
            <p:cNvPr id="20" name="正方形/長方形 19"/>
            <p:cNvSpPr/>
            <p:nvPr/>
          </p:nvSpPr>
          <p:spPr bwMode="auto">
            <a:xfrm>
              <a:off x="5627039" y="4527489"/>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15</a:t>
              </a:r>
              <a:endParaRPr kumimoji="0" lang="ja-JP" altLang="en-US" sz="1200" b="1" i="0" u="none" strike="noStrike" cap="none" normalizeH="0" baseline="0" dirty="0" smtClean="0">
                <a:ln>
                  <a:noFill/>
                </a:ln>
                <a:solidFill>
                  <a:schemeClr val="bg1"/>
                </a:solidFill>
                <a:effectLst/>
              </a:endParaRPr>
            </a:p>
          </p:txBody>
        </p:sp>
        <p:sp>
          <p:nvSpPr>
            <p:cNvPr id="21" name="テキスト ボックス 20"/>
            <p:cNvSpPr txBox="1"/>
            <p:nvPr/>
          </p:nvSpPr>
          <p:spPr>
            <a:xfrm>
              <a:off x="6459705" y="2562627"/>
              <a:ext cx="1265091" cy="338554"/>
            </a:xfrm>
            <a:prstGeom prst="rect">
              <a:avLst/>
            </a:prstGeom>
            <a:noFill/>
          </p:spPr>
          <p:txBody>
            <a:bodyPr wrap="none" rtlCol="0">
              <a:spAutoFit/>
            </a:bodyPr>
            <a:lstStyle/>
            <a:p>
              <a:pPr algn="ctr"/>
              <a:r>
                <a:rPr kumimoji="1" lang="en-US" altLang="ja-JP" sz="1600" dirty="0" smtClean="0">
                  <a:solidFill>
                    <a:schemeClr val="tx1"/>
                  </a:solidFill>
                </a:rPr>
                <a:t>UL-OFDMA</a:t>
              </a:r>
              <a:endParaRPr kumimoji="1" lang="ja-JP" altLang="en-US" sz="1600" dirty="0" smtClean="0">
                <a:solidFill>
                  <a:schemeClr val="tx1"/>
                </a:solidFill>
              </a:endParaRPr>
            </a:p>
          </p:txBody>
        </p:sp>
        <p:sp>
          <p:nvSpPr>
            <p:cNvPr id="22" name="テキスト ボックス 21"/>
            <p:cNvSpPr txBox="1"/>
            <p:nvPr/>
          </p:nvSpPr>
          <p:spPr>
            <a:xfrm>
              <a:off x="7784473" y="2562627"/>
              <a:ext cx="819841" cy="338554"/>
            </a:xfrm>
            <a:prstGeom prst="rect">
              <a:avLst/>
            </a:prstGeom>
            <a:noFill/>
          </p:spPr>
          <p:txBody>
            <a:bodyPr wrap="none" rtlCol="0">
              <a:spAutoFit/>
            </a:bodyPr>
            <a:lstStyle/>
            <a:p>
              <a:pPr algn="ctr"/>
              <a:r>
                <a:rPr kumimoji="1" lang="en-US" altLang="ja-JP" sz="1600" dirty="0" smtClean="0">
                  <a:solidFill>
                    <a:schemeClr val="tx1"/>
                  </a:solidFill>
                </a:rPr>
                <a:t>DL </a:t>
              </a:r>
              <a:r>
                <a:rPr kumimoji="1" lang="en-US" altLang="ja-JP" sz="1600" dirty="0" err="1" smtClean="0">
                  <a:solidFill>
                    <a:schemeClr val="tx1"/>
                  </a:solidFill>
                </a:rPr>
                <a:t>Rsp</a:t>
              </a:r>
              <a:endParaRPr kumimoji="1" lang="ja-JP" altLang="en-US" sz="1600" dirty="0" smtClean="0">
                <a:solidFill>
                  <a:schemeClr val="tx1"/>
                </a:solidFill>
              </a:endParaRPr>
            </a:p>
          </p:txBody>
        </p:sp>
        <p:sp>
          <p:nvSpPr>
            <p:cNvPr id="23" name="正方形/長方形 22"/>
            <p:cNvSpPr/>
            <p:nvPr/>
          </p:nvSpPr>
          <p:spPr bwMode="auto">
            <a:xfrm>
              <a:off x="6696184" y="4107306"/>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4</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STA 10</a:t>
              </a:r>
              <a:endParaRPr kumimoji="0" lang="ja-JP" altLang="en-US" sz="1200" b="1" i="0" u="none" strike="noStrike" cap="none" normalizeH="0" baseline="0" dirty="0" smtClean="0">
                <a:ln>
                  <a:noFill/>
                </a:ln>
                <a:solidFill>
                  <a:schemeClr val="bg1"/>
                </a:solidFill>
                <a:effectLst/>
              </a:endParaRPr>
            </a:p>
          </p:txBody>
        </p:sp>
        <p:sp>
          <p:nvSpPr>
            <p:cNvPr id="15" name="正方形/長方形 14"/>
            <p:cNvSpPr/>
            <p:nvPr/>
          </p:nvSpPr>
          <p:spPr bwMode="auto">
            <a:xfrm>
              <a:off x="6696184" y="3687123"/>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1</a:t>
              </a:r>
              <a:endParaRPr kumimoji="0" lang="ja-JP" altLang="en-US" sz="1200" b="1" i="0" u="none" strike="noStrike" cap="none" normalizeH="0" baseline="0" dirty="0" smtClean="0">
                <a:ln>
                  <a:noFill/>
                </a:ln>
                <a:solidFill>
                  <a:schemeClr val="bg1"/>
                </a:solidFill>
                <a:effectLst/>
              </a:endParaRPr>
            </a:p>
          </p:txBody>
        </p:sp>
        <p:sp>
          <p:nvSpPr>
            <p:cNvPr id="16" name="正方形/長方形 15"/>
            <p:cNvSpPr/>
            <p:nvPr/>
          </p:nvSpPr>
          <p:spPr bwMode="auto">
            <a:xfrm>
              <a:off x="6864997" y="3897214"/>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2</a:t>
              </a:r>
              <a:endParaRPr kumimoji="0" lang="ja-JP" altLang="en-US" sz="1200" b="1" i="0" u="none" strike="noStrike" cap="none" normalizeH="0" baseline="0" dirty="0" smtClean="0">
                <a:ln>
                  <a:noFill/>
                </a:ln>
                <a:solidFill>
                  <a:schemeClr val="bg1"/>
                </a:solidFill>
                <a:effectLst/>
              </a:endParaRPr>
            </a:p>
          </p:txBody>
        </p:sp>
        <p:sp>
          <p:nvSpPr>
            <p:cNvPr id="17" name="爆発 1 16"/>
            <p:cNvSpPr/>
            <p:nvPr/>
          </p:nvSpPr>
          <p:spPr bwMode="auto">
            <a:xfrm>
              <a:off x="7251858" y="3687123"/>
              <a:ext cx="386862" cy="418335"/>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正方形/長方形 24"/>
            <p:cNvSpPr/>
            <p:nvPr/>
          </p:nvSpPr>
          <p:spPr bwMode="auto">
            <a:xfrm>
              <a:off x="6696183" y="4527489"/>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STA 15</a:t>
              </a:r>
              <a:endParaRPr kumimoji="0" lang="ja-JP" altLang="en-US" sz="1200" b="1" i="0" u="none" strike="noStrike" cap="none" normalizeH="0" baseline="0" dirty="0" smtClean="0">
                <a:ln>
                  <a:noFill/>
                </a:ln>
                <a:solidFill>
                  <a:schemeClr val="bg1"/>
                </a:solidFill>
                <a:effectLst/>
              </a:endParaRPr>
            </a:p>
          </p:txBody>
        </p:sp>
        <p:sp>
          <p:nvSpPr>
            <p:cNvPr id="7" name="テキスト ボックス 6"/>
            <p:cNvSpPr txBox="1"/>
            <p:nvPr/>
          </p:nvSpPr>
          <p:spPr>
            <a:xfrm>
              <a:off x="6584730" y="5528604"/>
              <a:ext cx="2107980" cy="646331"/>
            </a:xfrm>
            <a:prstGeom prst="wedgeRectCallout">
              <a:avLst>
                <a:gd name="adj1" fmla="val 23880"/>
                <a:gd name="adj2" fmla="val -155155"/>
              </a:avLst>
            </a:prstGeom>
            <a:noFill/>
            <a:ln>
              <a:solidFill>
                <a:schemeClr val="tx1"/>
              </a:solidFill>
            </a:ln>
          </p:spPr>
          <p:txBody>
            <a:bodyPr wrap="square" rtlCol="0">
              <a:spAutoFit/>
            </a:bodyPr>
            <a:lstStyle/>
            <a:p>
              <a:r>
                <a:rPr kumimoji="1" lang="en-US" altLang="ja-JP" sz="1200" dirty="0" smtClean="0">
                  <a:solidFill>
                    <a:schemeClr val="tx1"/>
                  </a:solidFill>
                </a:rPr>
                <a:t>STA 3can know it succeeded and STAs 1 and 2 can know they failed by DL </a:t>
              </a:r>
              <a:r>
                <a:rPr kumimoji="1" lang="en-US" altLang="ja-JP" sz="1200" dirty="0" err="1" smtClean="0">
                  <a:solidFill>
                    <a:schemeClr val="tx1"/>
                  </a:solidFill>
                </a:rPr>
                <a:t>Rsp</a:t>
              </a:r>
              <a:endParaRPr kumimoji="1" lang="ja-JP" altLang="en-US" sz="1200" dirty="0" smtClean="0">
                <a:solidFill>
                  <a:schemeClr val="tx1"/>
                </a:solidFill>
              </a:endParaRPr>
            </a:p>
          </p:txBody>
        </p:sp>
        <p:sp>
          <p:nvSpPr>
            <p:cNvPr id="26" name="テキスト ボックス 25"/>
            <p:cNvSpPr txBox="1"/>
            <p:nvPr/>
          </p:nvSpPr>
          <p:spPr>
            <a:xfrm>
              <a:off x="5575663" y="2002486"/>
              <a:ext cx="2107980" cy="461665"/>
            </a:xfrm>
            <a:prstGeom prst="wedgeRectCallout">
              <a:avLst>
                <a:gd name="adj1" fmla="val -145"/>
                <a:gd name="adj2" fmla="val 138679"/>
              </a:avLst>
            </a:prstGeom>
            <a:noFill/>
            <a:ln>
              <a:solidFill>
                <a:schemeClr val="tx1"/>
              </a:solidFill>
            </a:ln>
          </p:spPr>
          <p:txBody>
            <a:bodyPr wrap="square" rtlCol="0">
              <a:spAutoFit/>
            </a:bodyPr>
            <a:lstStyle/>
            <a:p>
              <a:r>
                <a:rPr kumimoji="1" lang="en-US" altLang="ja-JP" sz="1200" dirty="0" smtClean="0">
                  <a:solidFill>
                    <a:schemeClr val="tx1"/>
                  </a:solidFill>
                </a:rPr>
                <a:t>STAs 1-3 get the right to access random access RUs</a:t>
              </a:r>
            </a:p>
          </p:txBody>
        </p:sp>
        <p:cxnSp>
          <p:nvCxnSpPr>
            <p:cNvPr id="27" name="直線矢印コネクタ 26"/>
            <p:cNvCxnSpPr/>
            <p:nvPr/>
          </p:nvCxnSpPr>
          <p:spPr bwMode="auto">
            <a:xfrm>
              <a:off x="5444162" y="4947672"/>
              <a:ext cx="3390314"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8" name="テキスト ボックス 27"/>
            <p:cNvSpPr txBox="1"/>
            <p:nvPr/>
          </p:nvSpPr>
          <p:spPr>
            <a:xfrm>
              <a:off x="8792272" y="4773158"/>
              <a:ext cx="242374" cy="338554"/>
            </a:xfrm>
            <a:prstGeom prst="rect">
              <a:avLst/>
            </a:prstGeom>
            <a:noFill/>
          </p:spPr>
          <p:txBody>
            <a:bodyPr wrap="none" rtlCol="0">
              <a:spAutoFit/>
            </a:bodyPr>
            <a:lstStyle/>
            <a:p>
              <a:pPr algn="ctr"/>
              <a:r>
                <a:rPr kumimoji="1" lang="en-US" altLang="ja-JP" sz="1600" i="1" dirty="0" smtClean="0">
                  <a:solidFill>
                    <a:schemeClr val="tx1"/>
                  </a:solidFill>
                </a:rPr>
                <a:t>t</a:t>
              </a:r>
              <a:endParaRPr kumimoji="1" lang="ja-JP" altLang="en-US" sz="1600" i="1" dirty="0" smtClean="0">
                <a:solidFill>
                  <a:schemeClr val="tx1"/>
                </a:solidFill>
              </a:endParaRPr>
            </a:p>
          </p:txBody>
        </p:sp>
        <p:cxnSp>
          <p:nvCxnSpPr>
            <p:cNvPr id="33" name="直線矢印コネクタ 32"/>
            <p:cNvCxnSpPr/>
            <p:nvPr/>
          </p:nvCxnSpPr>
          <p:spPr bwMode="auto">
            <a:xfrm>
              <a:off x="7469907" y="5055440"/>
              <a:ext cx="337624"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34" name="テキスト ボックス 33"/>
            <p:cNvSpPr txBox="1"/>
            <p:nvPr/>
          </p:nvSpPr>
          <p:spPr>
            <a:xfrm>
              <a:off x="7374949" y="5064365"/>
              <a:ext cx="542136" cy="307777"/>
            </a:xfrm>
            <a:prstGeom prst="rect">
              <a:avLst/>
            </a:prstGeom>
            <a:noFill/>
          </p:spPr>
          <p:txBody>
            <a:bodyPr wrap="none" rtlCol="0">
              <a:spAutoFit/>
            </a:bodyPr>
            <a:lstStyle/>
            <a:p>
              <a:pPr algn="ctr"/>
              <a:r>
                <a:rPr kumimoji="1" lang="en-US" altLang="ja-JP" sz="1400" dirty="0" smtClean="0">
                  <a:solidFill>
                    <a:schemeClr val="tx1"/>
                  </a:solidFill>
                </a:rPr>
                <a:t>SIFS</a:t>
              </a:r>
              <a:endParaRPr kumimoji="1" lang="ja-JP" altLang="en-US" sz="1400" dirty="0" smtClean="0">
                <a:solidFill>
                  <a:schemeClr val="tx1"/>
                </a:solidFill>
              </a:endParaRPr>
            </a:p>
          </p:txBody>
        </p:sp>
      </p:grpSp>
    </p:spTree>
    <p:extLst>
      <p:ext uri="{BB962C8B-B14F-4D97-AF65-F5344CB8AC3E}">
        <p14:creationId xmlns:p14="http://schemas.microsoft.com/office/powerpoint/2010/main" val="209488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Points (2) – CWO selection</a:t>
            </a:r>
            <a:endParaRPr kumimoji="1" lang="ja-JP" altLang="en-US" dirty="0"/>
          </a:p>
        </p:txBody>
      </p:sp>
      <p:sp>
        <p:nvSpPr>
          <p:cNvPr id="3" name="コンテンツ プレースホルダー 2"/>
          <p:cNvSpPr>
            <a:spLocks noGrp="1"/>
          </p:cNvSpPr>
          <p:nvPr>
            <p:ph idx="1"/>
          </p:nvPr>
        </p:nvSpPr>
        <p:spPr>
          <a:xfrm>
            <a:off x="685800" y="1593903"/>
            <a:ext cx="7770813" cy="4113213"/>
          </a:xfrm>
        </p:spPr>
        <p:txBody>
          <a:bodyPr/>
          <a:lstStyle/>
          <a:p>
            <a:pPr>
              <a:buFont typeface="Arial" pitchFamily="34" charset="0"/>
              <a:buChar char="•"/>
            </a:pPr>
            <a:r>
              <a:rPr lang="en-US" altLang="ja-JP" dirty="0" err="1" smtClean="0"/>
              <a:t>CWOmin</a:t>
            </a:r>
            <a:r>
              <a:rPr lang="en-US" altLang="ja-JP" dirty="0" smtClean="0"/>
              <a:t> and </a:t>
            </a:r>
            <a:r>
              <a:rPr lang="en-US" altLang="ja-JP" dirty="0" err="1" smtClean="0"/>
              <a:t>CWOmax</a:t>
            </a:r>
            <a:r>
              <a:rPr lang="en-US" altLang="ja-JP" dirty="0" smtClean="0"/>
              <a:t> were introduced in [1] but how </a:t>
            </a:r>
            <a:r>
              <a:rPr lang="en-US" altLang="ja-JP" dirty="0"/>
              <a:t>to select CWO from between </a:t>
            </a:r>
            <a:r>
              <a:rPr lang="en-US" altLang="ja-JP" dirty="0" smtClean="0"/>
              <a:t>them is </a:t>
            </a:r>
            <a:r>
              <a:rPr lang="en-US" altLang="ja-JP" dirty="0"/>
              <a:t>not </a:t>
            </a:r>
            <a:r>
              <a:rPr lang="en-US" altLang="ja-JP" dirty="0" smtClean="0"/>
              <a:t>clarified</a:t>
            </a:r>
            <a:r>
              <a:rPr lang="en-US" altLang="ja-JP" dirty="0"/>
              <a:t>. </a:t>
            </a:r>
            <a:endParaRPr lang="en-US" altLang="ja-JP" dirty="0" smtClean="0"/>
          </a:p>
          <a:p>
            <a:pPr>
              <a:buFont typeface="Arial" pitchFamily="34" charset="0"/>
              <a:buChar char="•"/>
            </a:pPr>
            <a:r>
              <a:rPr lang="en-US" altLang="ja-JP" dirty="0" smtClean="0"/>
              <a:t>In CSMA/CA, retrying STAs increase </a:t>
            </a:r>
            <a:br>
              <a:rPr lang="en-US" altLang="ja-JP" dirty="0" smtClean="0"/>
            </a:br>
            <a:r>
              <a:rPr lang="en-US" altLang="ja-JP" dirty="0" smtClean="0"/>
              <a:t>CWO. </a:t>
            </a:r>
          </a:p>
          <a:p>
            <a:pPr lvl="1">
              <a:buFont typeface="Arial" pitchFamily="34" charset="0"/>
              <a:buChar char="•"/>
            </a:pPr>
            <a:r>
              <a:rPr lang="en-US" altLang="ja-JP" dirty="0" smtClean="0"/>
              <a:t>This is to avoid accessing at the same time </a:t>
            </a:r>
            <a:br>
              <a:rPr lang="en-US" altLang="ja-JP" dirty="0" smtClean="0"/>
            </a:br>
            <a:r>
              <a:rPr lang="en-US" altLang="ja-JP" dirty="0" smtClean="0"/>
              <a:t>where number of contending STAs is unknown. </a:t>
            </a:r>
          </a:p>
          <a:p>
            <a:pPr lvl="1">
              <a:buFont typeface="Arial" pitchFamily="34" charset="0"/>
              <a:buChar char="•"/>
            </a:pPr>
            <a:r>
              <a:rPr lang="en-US" altLang="ja-JP" dirty="0" smtClean="0"/>
              <a:t>All the STAs accessing at the same time will </a:t>
            </a:r>
            <a:br>
              <a:rPr lang="en-US" altLang="ja-JP" dirty="0" smtClean="0"/>
            </a:br>
            <a:r>
              <a:rPr lang="en-US" altLang="ja-JP" dirty="0" smtClean="0"/>
              <a:t>fail unless there is no capture effect. </a:t>
            </a:r>
          </a:p>
          <a:p>
            <a:pPr>
              <a:buFont typeface="Arial" pitchFamily="34" charset="0"/>
              <a:buChar char="•"/>
            </a:pPr>
            <a:r>
              <a:rPr lang="en-US" altLang="ja-JP" dirty="0" smtClean="0"/>
              <a:t>Should it be the same in UL OFDMA-</a:t>
            </a:r>
            <a:br>
              <a:rPr lang="en-US" altLang="ja-JP" dirty="0" smtClean="0"/>
            </a:br>
            <a:r>
              <a:rPr lang="en-US" altLang="ja-JP" dirty="0" smtClean="0"/>
              <a:t>based random access?</a:t>
            </a:r>
          </a:p>
          <a:p>
            <a:pPr lvl="1">
              <a:buFont typeface="Arial" pitchFamily="34" charset="0"/>
              <a:buChar char="•"/>
            </a:pPr>
            <a:r>
              <a:rPr kumimoji="1" lang="en-US" altLang="ja-JP" dirty="0" smtClean="0"/>
              <a:t>Situation is a little bit different from CSMA/CA because there may be successful STAs while some fail in the same time frame.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grpSp>
        <p:nvGrpSpPr>
          <p:cNvPr id="8" name="グループ化 7"/>
          <p:cNvGrpSpPr/>
          <p:nvPr/>
        </p:nvGrpSpPr>
        <p:grpSpPr>
          <a:xfrm>
            <a:off x="6421606" y="2439299"/>
            <a:ext cx="2609850" cy="2990825"/>
            <a:chOff x="6534150" y="2368959"/>
            <a:chExt cx="2609850" cy="2990825"/>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4150" y="2368959"/>
              <a:ext cx="2609850"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6700430" y="4990452"/>
              <a:ext cx="2277291" cy="369332"/>
            </a:xfrm>
            <a:prstGeom prst="rect">
              <a:avLst/>
            </a:prstGeom>
            <a:noFill/>
          </p:spPr>
          <p:txBody>
            <a:bodyPr wrap="none" rtlCol="0">
              <a:spAutoFit/>
            </a:bodyPr>
            <a:lstStyle/>
            <a:p>
              <a:pPr algn="ctr"/>
              <a:r>
                <a:rPr kumimoji="1" lang="en-US" altLang="ja-JP" sz="1800" b="1" dirty="0" smtClean="0">
                  <a:solidFill>
                    <a:schemeClr val="tx1"/>
                  </a:solidFill>
                </a:rPr>
                <a:t>CW in CSMA/CA [3]</a:t>
              </a:r>
              <a:endParaRPr kumimoji="1" lang="ja-JP" altLang="en-US" sz="1800" b="1" dirty="0" smtClean="0">
                <a:solidFill>
                  <a:schemeClr val="tx1"/>
                </a:solidFill>
              </a:endParaRPr>
            </a:p>
          </p:txBody>
        </p:sp>
      </p:grpSp>
    </p:spTree>
    <p:extLst>
      <p:ext uri="{BB962C8B-B14F-4D97-AF65-F5344CB8AC3E}">
        <p14:creationId xmlns:p14="http://schemas.microsoft.com/office/powerpoint/2010/main" val="1111519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489" y="685800"/>
            <a:ext cx="8525022" cy="1065213"/>
          </a:xfrm>
        </p:spPr>
        <p:txBody>
          <a:bodyPr/>
          <a:lstStyle/>
          <a:p>
            <a:r>
              <a:rPr kumimoji="1" lang="en-US" altLang="ja-JP" dirty="0" smtClean="0"/>
              <a:t>Discussion Points (2) – CWO selection (cont’d)</a:t>
            </a:r>
            <a:endParaRPr kumimoji="1" lang="ja-JP" altLang="en-US" dirty="0"/>
          </a:p>
        </p:txBody>
      </p:sp>
      <p:sp>
        <p:nvSpPr>
          <p:cNvPr id="3" name="コンテンツ プレースホルダー 2"/>
          <p:cNvSpPr>
            <a:spLocks noGrp="1"/>
          </p:cNvSpPr>
          <p:nvPr>
            <p:ph idx="1"/>
          </p:nvPr>
        </p:nvSpPr>
        <p:spPr>
          <a:xfrm>
            <a:off x="450166" y="1593903"/>
            <a:ext cx="8229600" cy="4113213"/>
          </a:xfrm>
        </p:spPr>
        <p:txBody>
          <a:bodyPr/>
          <a:lstStyle/>
          <a:p>
            <a:pPr>
              <a:buFont typeface="Arial" pitchFamily="34" charset="0"/>
              <a:buChar char="•"/>
            </a:pPr>
            <a:r>
              <a:rPr lang="en-US" altLang="ja-JP" dirty="0" smtClean="0"/>
              <a:t>Way of re-selecting CWO</a:t>
            </a:r>
          </a:p>
          <a:p>
            <a:pPr lvl="1">
              <a:buFont typeface="Arial" pitchFamily="34" charset="0"/>
              <a:buChar char="•"/>
            </a:pPr>
            <a:r>
              <a:rPr lang="en-US" altLang="ja-JP" sz="2400" b="1" dirty="0" smtClean="0"/>
              <a:t>Same as CSMA/CA</a:t>
            </a:r>
          </a:p>
          <a:p>
            <a:pPr lvl="2">
              <a:buFont typeface="Arial" pitchFamily="34" charset="0"/>
              <a:buChar char="•"/>
            </a:pPr>
            <a:r>
              <a:rPr lang="en-US" altLang="ja-JP" sz="2000" dirty="0" smtClean="0"/>
              <a:t>Successful STAs will get unnecessary gain compared to failed STAs. </a:t>
            </a:r>
            <a:endParaRPr lang="en-US" altLang="ja-JP" sz="2000" dirty="0"/>
          </a:p>
          <a:p>
            <a:pPr lvl="1">
              <a:buFont typeface="Arial" pitchFamily="34" charset="0"/>
              <a:buChar char="•"/>
            </a:pPr>
            <a:r>
              <a:rPr lang="en-US" altLang="ja-JP" sz="2400" b="1" dirty="0" smtClean="0"/>
              <a:t>Same CWO for both successful  and failed STAs</a:t>
            </a:r>
          </a:p>
          <a:p>
            <a:pPr lvl="2">
              <a:buFont typeface="Arial" pitchFamily="34" charset="0"/>
              <a:buChar char="•"/>
            </a:pPr>
            <a:r>
              <a:rPr lang="en-US" altLang="ja-JP" sz="2000" dirty="0" smtClean="0"/>
              <a:t>CWO will never be changed at STAs. What is </a:t>
            </a:r>
            <a:br>
              <a:rPr lang="en-US" altLang="ja-JP" sz="2000" dirty="0" smtClean="0"/>
            </a:br>
            <a:r>
              <a:rPr lang="en-US" altLang="ja-JP" sz="2000" dirty="0" smtClean="0"/>
              <a:t>the meaning of setting </a:t>
            </a:r>
            <a:r>
              <a:rPr lang="en-US" altLang="ja-JP" sz="2000" dirty="0" err="1" smtClean="0"/>
              <a:t>CWOmin</a:t>
            </a:r>
            <a:r>
              <a:rPr lang="en-US" altLang="ja-JP" sz="2000" dirty="0" smtClean="0"/>
              <a:t> and </a:t>
            </a:r>
            <a:r>
              <a:rPr lang="en-US" altLang="ja-JP" sz="2000" dirty="0" err="1" smtClean="0"/>
              <a:t>CWOmax</a:t>
            </a:r>
            <a:r>
              <a:rPr lang="en-US" altLang="ja-JP" sz="2000" dirty="0" smtClean="0"/>
              <a:t>, then?</a:t>
            </a:r>
          </a:p>
          <a:p>
            <a:pPr lvl="1">
              <a:buFont typeface="Arial" pitchFamily="34" charset="0"/>
              <a:buChar char="•"/>
            </a:pPr>
            <a:r>
              <a:rPr kumimoji="1" lang="en-US" altLang="ja-JP" sz="2400" b="1" dirty="0" smtClean="0"/>
              <a:t>Give priority to failed STAs</a:t>
            </a:r>
          </a:p>
          <a:p>
            <a:pPr lvl="2">
              <a:buFont typeface="Arial" pitchFamily="34" charset="0"/>
              <a:buChar char="•"/>
            </a:pPr>
            <a:r>
              <a:rPr lang="en-US" altLang="ja-JP" sz="2000" dirty="0" smtClean="0"/>
              <a:t>Can do this by changing CWO selection rule from CSMA/CA case. </a:t>
            </a:r>
          </a:p>
          <a:p>
            <a:pPr lvl="3">
              <a:buFont typeface="Arial" pitchFamily="34" charset="0"/>
              <a:buChar char="•"/>
            </a:pPr>
            <a:r>
              <a:rPr lang="en-US" altLang="ja-JP" dirty="0" smtClean="0"/>
              <a:t>ex.1: Increase CWO when transmission succeeded. </a:t>
            </a:r>
            <a:br>
              <a:rPr lang="en-US" altLang="ja-JP" dirty="0" smtClean="0"/>
            </a:br>
            <a:r>
              <a:rPr lang="en-US" altLang="ja-JP" dirty="0" smtClean="0"/>
              <a:t>Note: Should take care of the reset condition. </a:t>
            </a:r>
          </a:p>
          <a:p>
            <a:pPr lvl="3">
              <a:buFont typeface="Arial" pitchFamily="34" charset="0"/>
              <a:buChar char="•"/>
            </a:pPr>
            <a:r>
              <a:rPr lang="en-US" altLang="ja-JP" dirty="0" smtClean="0"/>
              <a:t>ex.2: </a:t>
            </a:r>
            <a:r>
              <a:rPr lang="en-US" altLang="ja-JP" dirty="0"/>
              <a:t>Decrease CWO when </a:t>
            </a:r>
            <a:r>
              <a:rPr lang="en-US" altLang="ja-JP" dirty="0" smtClean="0"/>
              <a:t>transmission </a:t>
            </a:r>
            <a:r>
              <a:rPr lang="en-US" altLang="ja-JP" dirty="0"/>
              <a:t>failed</a:t>
            </a:r>
            <a:r>
              <a:rPr lang="en-US" altLang="ja-JP" dirty="0" smtClean="0"/>
              <a:t>. </a:t>
            </a:r>
            <a:br>
              <a:rPr lang="en-US" altLang="ja-JP" dirty="0" smtClean="0"/>
            </a:br>
            <a:r>
              <a:rPr lang="en-US" altLang="ja-JP" dirty="0" smtClean="0"/>
              <a:t>Note</a:t>
            </a:r>
            <a:r>
              <a:rPr lang="en-US" altLang="ja-JP" dirty="0"/>
              <a:t>:</a:t>
            </a:r>
            <a:r>
              <a:rPr lang="en-US" altLang="ja-JP" dirty="0" smtClean="0"/>
              <a:t> Should take care of the situation where all the transmissions in random access RUs fail and fall into deadlock. </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0663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Reception status of frames transmitted in random access RUs was considered.  </a:t>
            </a:r>
            <a:endParaRPr lang="en-US" altLang="ja-JP" dirty="0"/>
          </a:p>
          <a:p>
            <a:pPr>
              <a:buFont typeface="Arial" pitchFamily="34" charset="0"/>
              <a:buChar char="•"/>
            </a:pPr>
            <a:r>
              <a:rPr kumimoji="1" lang="en-US" altLang="ja-JP" dirty="0" smtClean="0">
                <a:solidFill>
                  <a:schemeClr val="tx1"/>
                </a:solidFill>
              </a:rPr>
              <a:t>In order for the STAs to </a:t>
            </a:r>
            <a:r>
              <a:rPr lang="en-US" altLang="ja-JP" dirty="0" smtClean="0">
                <a:solidFill>
                  <a:schemeClr val="tx1"/>
                </a:solidFill>
              </a:rPr>
              <a:t>judge whether their transmission succeeded or not, a DL response SIFS after their transmission is necessary. A TF might be used instead of a BA/ACK. </a:t>
            </a:r>
          </a:p>
          <a:p>
            <a:pPr>
              <a:buFont typeface="Arial" pitchFamily="34" charset="0"/>
              <a:buChar char="•"/>
            </a:pPr>
            <a:r>
              <a:rPr lang="en-US" altLang="ja-JP" dirty="0" smtClean="0">
                <a:solidFill>
                  <a:schemeClr val="tx1"/>
                </a:solidFill>
              </a:rPr>
              <a:t>Considering the situation that there may be STAs that succeeded and failed at the same time, that is different from CSMA/CA, giving priority to failed STAs in re-selecting CWO seems reasonable. </a:t>
            </a: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30080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[1] </a:t>
            </a:r>
            <a:r>
              <a:rPr lang="en-US" altLang="ja-JP" dirty="0"/>
              <a:t>802.11-15/1105r0 “UL OFDMA-based Random Access </a:t>
            </a:r>
            <a:r>
              <a:rPr lang="en-US" altLang="ja-JP" dirty="0" smtClean="0"/>
              <a:t>Procedure”</a:t>
            </a:r>
          </a:p>
          <a:p>
            <a:pPr>
              <a:buFont typeface="Arial" pitchFamily="34" charset="0"/>
              <a:buChar char="•"/>
            </a:pPr>
            <a:r>
              <a:rPr lang="en-US" altLang="ja-JP" dirty="0" smtClean="0"/>
              <a:t>[2] 802.11-15/0132r9 “Specification Framework for </a:t>
            </a:r>
            <a:r>
              <a:rPr lang="en-US" altLang="ja-JP" dirty="0" err="1" smtClean="0"/>
              <a:t>TGax</a:t>
            </a:r>
            <a:r>
              <a:rPr lang="en-US" altLang="ja-JP" dirty="0" smtClean="0"/>
              <a:t>”</a:t>
            </a:r>
          </a:p>
          <a:p>
            <a:pPr>
              <a:buFont typeface="Arial" pitchFamily="34" charset="0"/>
              <a:buChar char="•"/>
            </a:pPr>
            <a:r>
              <a:rPr lang="en-US" altLang="ja-JP" dirty="0" smtClean="0"/>
              <a:t>[3] IEEE </a:t>
            </a:r>
            <a:r>
              <a:rPr lang="en-US" altLang="ja-JP" dirty="0" err="1" smtClean="0"/>
              <a:t>Std</a:t>
            </a:r>
            <a:r>
              <a:rPr lang="en-US" altLang="ja-JP" dirty="0" smtClean="0"/>
              <a:t> 802.11-2012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95842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1</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we should leave the possibility of using a TF as a DL response frame in substitution of a BA/ACK in UL-OFDMA random access sequence?</a:t>
            </a:r>
          </a:p>
          <a:p>
            <a:pPr>
              <a:buFont typeface="Arial" pitchFamily="34" charset="0"/>
              <a:buChar char="•"/>
            </a:pPr>
            <a:r>
              <a:rPr lang="en-US" altLang="ja-JP" dirty="0" smtClean="0"/>
              <a:t>Y:N:A =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87224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kumimoji="1"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4558</TotalTime>
  <Words>562</Words>
  <Application>Microsoft Office PowerPoint</Application>
  <PresentationFormat>画面に合わせる (4:3)</PresentationFormat>
  <Paragraphs>109</Paragraphs>
  <Slides>10</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802-11-Submission</vt:lpstr>
      <vt:lpstr>Document</vt:lpstr>
      <vt:lpstr>Reception Status of Frames Transmitted  in Random Access RUs</vt:lpstr>
      <vt:lpstr>Abstract</vt:lpstr>
      <vt:lpstr>UL OFDMA-based random access</vt:lpstr>
      <vt:lpstr>Discussion Points (1) –DL Rsp</vt:lpstr>
      <vt:lpstr>Discussion Points (2) – CWO selection</vt:lpstr>
      <vt:lpstr>Discussion Points (2) – CWO selection (cont’d)</vt:lpstr>
      <vt:lpstr>Summary</vt:lpstr>
      <vt:lpstr>References</vt:lpstr>
      <vt:lpstr>Straw Poll 1</vt:lpstr>
      <vt:lpstr>Straw Poll 2</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Status of Frames Transmitted in Random Access RUs</dc:title>
  <dc:creator>Tomoko Adachi</dc:creator>
  <cp:lastModifiedBy>tjc</cp:lastModifiedBy>
  <cp:revision>380</cp:revision>
  <cp:lastPrinted>1601-01-01T00:00:00Z</cp:lastPrinted>
  <dcterms:created xsi:type="dcterms:W3CDTF">2014-10-27T05:47:55Z</dcterms:created>
  <dcterms:modified xsi:type="dcterms:W3CDTF">2015-11-08T15:34:07Z</dcterms:modified>
</cp:coreProperties>
</file>