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5" r:id="rId3"/>
    <p:sldId id="267" r:id="rId4"/>
    <p:sldId id="266" r:id="rId5"/>
    <p:sldId id="268" r:id="rId6"/>
    <p:sldId id="269" r:id="rId7"/>
    <p:sldId id="270" r:id="rId8"/>
    <p:sldId id="271" r:id="rId9"/>
    <p:sldId id="272" r:id="rId10"/>
    <p:sldId id="279" r:id="rId11"/>
    <p:sldId id="287" r:id="rId12"/>
    <p:sldId id="290" r:id="rId13"/>
    <p:sldId id="289" r:id="rId14"/>
    <p:sldId id="291" r:id="rId15"/>
    <p:sldId id="292" r:id="rId16"/>
    <p:sldId id="274" r:id="rId17"/>
    <p:sldId id="282" r:id="rId18"/>
    <p:sldId id="275" r:id="rId19"/>
    <p:sldId id="283" r:id="rId20"/>
    <p:sldId id="280" r:id="rId21"/>
    <p:sldId id="281" r:id="rId22"/>
    <p:sldId id="284" r:id="rId23"/>
    <p:sldId id="285" r:id="rId24"/>
    <p:sldId id="286" r:id="rId2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>
      <p:cViewPr varScale="1">
        <p:scale>
          <a:sx n="94" d="100"/>
          <a:sy n="94" d="100"/>
        </p:scale>
        <p:origin x="984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Nov 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Daewon Lee and Reza Hedayat, Newracom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Daewon Lee and Reza Hedayat, Newracom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Daewon Lee and Reza Hedayat, Newracom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Daewon Lee and Reza Hedayat, Newracom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Daewon Lee and Reza Hedayat, Newracom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Daewon Lee and Reza Hedayat, Newracom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Daewon Lee and Reza Hedayat, Newracom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Daewon Lee and Reza Hedayat, Newracom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Daewon Lee and Reza Hedayat, Newracom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Daewon Lee and Reza Hedayat, Newracom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802.11-15/1332r0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Daewon Lee and Reza Hedayat, Newracom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Implicit Sounding for HE WLAN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2015-11-09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128480"/>
              </p:ext>
            </p:extLst>
          </p:nvPr>
        </p:nvGraphicFramePr>
        <p:xfrm>
          <a:off x="508000" y="2279650"/>
          <a:ext cx="8164917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Document" r:id="rId5" imgW="8243034" imgH="3169297" progId="Word.Document.8">
                  <p:embed/>
                </p:oleObj>
              </mc:Choice>
              <mc:Fallback>
                <p:oleObj name="Document" r:id="rId5" imgW="8243034" imgH="3169297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279650"/>
                        <a:ext cx="8164917" cy="3130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 </a:t>
            </a:r>
            <a:r>
              <a:rPr lang="en-US" dirty="0" smtClean="0"/>
              <a:t>(2/2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6" y="2230437"/>
            <a:ext cx="4601521" cy="345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2610" y="2245677"/>
            <a:ext cx="4601521" cy="3455760"/>
          </a:xfrm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786949" y="1786573"/>
            <a:ext cx="4188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Effect of </a:t>
            </a:r>
            <a:r>
              <a:rPr lang="en-US" altLang="en-US" sz="12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Tx</a:t>
            </a:r>
            <a:r>
              <a:rPr lang="en-US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/Rx Antenna calibration of </a:t>
            </a:r>
            <a:r>
              <a:rPr lang="en-US" altLang="en-US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Beamformer</a:t>
            </a:r>
            <a:r>
              <a:rPr lang="en-US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(i.e. AP) </a:t>
            </a:r>
            <a:endParaRPr lang="en-US" altLang="en-US" sz="1200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with </a:t>
            </a:r>
            <a:r>
              <a:rPr lang="en-US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completely </a:t>
            </a:r>
            <a:r>
              <a:rPr lang="en-US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un-calibrated </a:t>
            </a:r>
            <a:r>
              <a:rPr lang="en-US" altLang="en-US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Beamformee</a:t>
            </a:r>
            <a:r>
              <a:rPr lang="en-US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(i.e. STA)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07024" y="1794669"/>
            <a:ext cx="4150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Effect of </a:t>
            </a:r>
            <a:r>
              <a:rPr lang="en-US" altLang="en-US" sz="12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Tx</a:t>
            </a:r>
            <a:r>
              <a:rPr lang="en-US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/Rx Antenna calibration of </a:t>
            </a:r>
            <a:r>
              <a:rPr lang="en-US" altLang="en-US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Beamformer</a:t>
            </a:r>
            <a:r>
              <a:rPr lang="en-US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(i.e. AP</a:t>
            </a:r>
            <a:r>
              <a:rPr lang="en-US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With perfectly </a:t>
            </a:r>
            <a:r>
              <a:rPr lang="en-US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calibrated </a:t>
            </a:r>
            <a:r>
              <a:rPr lang="en-US" alt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Beamformee</a:t>
            </a:r>
            <a:r>
              <a:rPr lang="en-US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(i.e. STA)</a:t>
            </a:r>
            <a:endParaRPr lang="en-US" altLang="en-US" sz="12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29578" y="5773182"/>
            <a:ext cx="83797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Loss from un-calibrated </a:t>
            </a:r>
            <a:r>
              <a:rPr lang="en-US" altLang="en-US" sz="1400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Beamformer</a:t>
            </a:r>
            <a:r>
              <a:rPr lang="en-US" altLang="en-US" sz="14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side is higher when </a:t>
            </a:r>
            <a:r>
              <a:rPr lang="en-US" altLang="en-US" sz="1400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Tx</a:t>
            </a:r>
            <a:r>
              <a:rPr lang="en-US" altLang="en-US" sz="14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antenna dimension is larger (e.g. 8 </a:t>
            </a:r>
            <a:r>
              <a:rPr lang="en-US" altLang="en-US" sz="1400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Tx</a:t>
            </a:r>
            <a:r>
              <a:rPr lang="en-US" altLang="en-US" sz="14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antenna)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Still with acceptable performance when AP antenna can be self-calibrated to within ±0.5 dB amplitude and  ±5°phase.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25902" y="811034"/>
            <a:ext cx="231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It is more sensitive to </a:t>
            </a:r>
            <a:r>
              <a:rPr lang="en-U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mis</a:t>
            </a:r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-calibration as the receiver has enough degree of freedom to reject interference (</a:t>
            </a:r>
            <a:r>
              <a:rPr lang="en-U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sz="120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total,SS</a:t>
            </a:r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&gt; N</a:t>
            </a:r>
            <a:r>
              <a:rPr lang="en-US" sz="1200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RX</a:t>
            </a:r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Implicit Sounding in 802.11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802.11n, implicit sounding is supported by a procedure that is based of message exchanges for antenna calibration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However, with the efficient calibration methods used in industry, above 11n antenna calibration procedure did not become a necessity in practice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802.11ac, the legacy implicit sounding mechanism was not updated and as a result implicit sounding is limited to implementation-specific solutions and for one transmit/receive antenna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1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Sounding in 11ax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Given an AP with calibrated antenna chains, with either of the methods mentioned earlier, it takes the following to harvest the efficiency of implicit sounding: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STA </a:t>
            </a:r>
            <a:r>
              <a:rPr lang="en-US" dirty="0"/>
              <a:t>sends </a:t>
            </a:r>
            <a:r>
              <a:rPr lang="en-US" dirty="0" smtClean="0"/>
              <a:t>a frame with </a:t>
            </a:r>
            <a:r>
              <a:rPr lang="en-US" dirty="0"/>
              <a:t>full-dimension HE-LTF to </a:t>
            </a:r>
            <a:r>
              <a:rPr lang="en-US" dirty="0" smtClean="0"/>
              <a:t>a calibrated AP, assuming the AP is ready to process it accordingly for subsequent SU/MU BF,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STA, instead of CSI report, sends NDP with full-dimension HE-LTF to a calibrated AP during a sounding period.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 would more desirable if the possibility of a response frame with full-dimension HE-LTF is part of the HE sounding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2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case AP has self-antenna calibration capability (or at least has antennas that are calibrated within certain accuracy), implicit sounding is a very practical and efficient method of obtaining channel state information.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Performance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Almost no loss is observed for SU-MIMO case with implicit sounding for APs with self-antenna calibration.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Comparable MU-MIMO performance between explicit and implicit sounding with APs with self-antenna calibration.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Minimal specification support is needed for implicit sounding for APs with </a:t>
            </a:r>
            <a:r>
              <a:rPr lang="en-US" smtClean="0"/>
              <a:t>self-antenna calibration.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0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agree that: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Implicit sounding is supported for APs with self-antenna calibration capability.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Note: no explicit procedure to enable antenna calibration for AP or STA is supported in 11ax.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Y/N/A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8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Straw Poll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agree to include into 11ax SFD that: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Beamforming sounding procedure shall provide a mechanism to solicit a full dimensioned (i.e. full rank) </a:t>
            </a:r>
            <a:r>
              <a:rPr lang="en-US" dirty="0" smtClean="0">
                <a:solidFill>
                  <a:schemeClr val="tx1"/>
                </a:solidFill>
              </a:rPr>
              <a:t>NDP response from </a:t>
            </a:r>
            <a:r>
              <a:rPr lang="en-US" dirty="0" err="1" smtClean="0">
                <a:solidFill>
                  <a:schemeClr val="tx1"/>
                </a:solidFill>
              </a:rPr>
              <a:t>beamformee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Y/N/A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0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Additional Simulation Results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6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5" y="713479"/>
            <a:ext cx="3764881" cy="28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58" y="3647973"/>
            <a:ext cx="3764881" cy="28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25" y="725148"/>
            <a:ext cx="3764881" cy="28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146958" y="4830711"/>
            <a:ext cx="281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ea typeface="宋体" panose="02010600030101010101" pitchFamily="2" charset="-122"/>
              </a:rPr>
              <a:t>4x2 - 1SS - SU-MIMO</a:t>
            </a:r>
          </a:p>
        </p:txBody>
      </p:sp>
    </p:spTree>
    <p:extLst>
      <p:ext uri="{BB962C8B-B14F-4D97-AF65-F5344CB8AC3E}">
        <p14:creationId xmlns:p14="http://schemas.microsoft.com/office/powerpoint/2010/main" val="832044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617" y="838200"/>
            <a:ext cx="3764881" cy="282744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27" y="829367"/>
            <a:ext cx="3764881" cy="28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042" y="3665640"/>
            <a:ext cx="3764881" cy="2827440"/>
          </a:xfrm>
          <a:prstGeom prst="rect">
            <a:avLst/>
          </a:prstGeom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146958" y="4830711"/>
            <a:ext cx="29418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ea typeface="宋体" panose="02010600030101010101" pitchFamily="2" charset="-122"/>
              </a:rPr>
              <a:t>4x2 - 1SS - </a:t>
            </a:r>
            <a:r>
              <a:rPr lang="en-US" altLang="en-US" dirty="0" smtClean="0">
                <a:ea typeface="宋体" panose="02010600030101010101" pitchFamily="2" charset="-122"/>
              </a:rPr>
              <a:t>MU-MIMO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ea typeface="宋体" panose="02010600030101010101" pitchFamily="2" charset="-122"/>
              </a:rPr>
              <a:t>(2 STAs)</a:t>
            </a:r>
            <a:endParaRPr lang="en-US" altLang="en-US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7755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334000" y="4629150"/>
            <a:ext cx="281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ea typeface="宋体" panose="02010600030101010101" pitchFamily="2" charset="-122"/>
              </a:rPr>
              <a:t>8x2 - 1SS - SU-MIMO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" y="713479"/>
            <a:ext cx="3764881" cy="28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57" y="713479"/>
            <a:ext cx="3764881" cy="28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" y="3647973"/>
            <a:ext cx="3764881" cy="28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53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discuss on support of implicit sounding for APs with self antenna calibration capability.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1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7457" y="810373"/>
            <a:ext cx="3764881" cy="28274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10373"/>
            <a:ext cx="3764881" cy="28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99" y="3647973"/>
            <a:ext cx="3764881" cy="2827440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146958" y="4830711"/>
            <a:ext cx="29418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ea typeface="宋体" panose="02010600030101010101" pitchFamily="2" charset="-122"/>
              </a:rPr>
              <a:t>4x2 - 1SS - </a:t>
            </a:r>
            <a:r>
              <a:rPr lang="en-US" altLang="en-US" dirty="0" smtClean="0">
                <a:ea typeface="宋体" panose="02010600030101010101" pitchFamily="2" charset="-122"/>
              </a:rPr>
              <a:t>MU-MIMO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ea typeface="宋体" panose="02010600030101010101" pitchFamily="2" charset="-122"/>
              </a:rPr>
              <a:t>(4 STAs)</a:t>
            </a:r>
            <a:endParaRPr lang="en-US" altLang="en-US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8249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334000" y="4629150"/>
            <a:ext cx="281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ea typeface="宋体" panose="02010600030101010101" pitchFamily="2" charset="-122"/>
              </a:rPr>
              <a:t>4x2 - 2SS - SU-MIMO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" y="685800"/>
            <a:ext cx="3764881" cy="28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57" y="685800"/>
            <a:ext cx="3764881" cy="28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" y="3568598"/>
            <a:ext cx="3764881" cy="28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313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334000" y="4629150"/>
            <a:ext cx="2941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ea typeface="宋体" panose="02010600030101010101" pitchFamily="2" charset="-122"/>
              </a:rPr>
              <a:t>4x2 - 2SS - MU-MIMO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ea typeface="宋体" panose="02010600030101010101" pitchFamily="2" charset="-122"/>
              </a:rPr>
              <a:t>(2 STAs)</a:t>
            </a:r>
            <a:endParaRPr lang="en-US" altLang="en-US" dirty="0">
              <a:ea typeface="宋体" panose="02010600030101010101" pitchFamily="2" charset="-122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4" y="715330"/>
            <a:ext cx="3764881" cy="28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57" y="737452"/>
            <a:ext cx="3764881" cy="28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5" y="3631355"/>
            <a:ext cx="3764881" cy="28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639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334000" y="4629150"/>
            <a:ext cx="281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ea typeface="宋体" panose="02010600030101010101" pitchFamily="2" charset="-122"/>
              </a:rPr>
              <a:t>8x2 - 2SS - SU-MIMO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44" y="706494"/>
            <a:ext cx="3764881" cy="28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57" y="706494"/>
            <a:ext cx="3764881" cy="28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45" y="3613683"/>
            <a:ext cx="3764881" cy="28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062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334000" y="4629150"/>
            <a:ext cx="2941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ea typeface="宋体" panose="02010600030101010101" pitchFamily="2" charset="-122"/>
              </a:rPr>
              <a:t>8x2 - 2SS - MU-MIMO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ea typeface="宋体" panose="02010600030101010101" pitchFamily="2" charset="-122"/>
              </a:rPr>
              <a:t>(4 STAs)</a:t>
            </a:r>
            <a:endParaRPr lang="en-US" altLang="en-US" dirty="0">
              <a:ea typeface="宋体" panose="02010600030101010101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5" y="731259"/>
            <a:ext cx="3764881" cy="28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695699"/>
            <a:ext cx="3764881" cy="28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5" y="3603336"/>
            <a:ext cx="3764881" cy="28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37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vs. Implicit Sounding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524000" y="2286000"/>
            <a:ext cx="65532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524000" y="3352800"/>
            <a:ext cx="65532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31211" y="2018624"/>
            <a:ext cx="12763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chemeClr val="tx1"/>
                </a:solidFill>
              </a:rPr>
              <a:t>Beamformer</a:t>
            </a:r>
            <a:r>
              <a:rPr lang="en-US" sz="1100" b="1" dirty="0" smtClean="0">
                <a:solidFill>
                  <a:schemeClr val="tx1"/>
                </a:solidFill>
              </a:rPr>
              <a:t> (TX)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756" y="3091190"/>
            <a:ext cx="12843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chemeClr val="tx1"/>
                </a:solidFill>
              </a:rPr>
              <a:t>Beamformee</a:t>
            </a:r>
            <a:r>
              <a:rPr lang="en-US" sz="1100" b="1" dirty="0" smtClean="0">
                <a:solidFill>
                  <a:schemeClr val="tx1"/>
                </a:solidFill>
              </a:rPr>
              <a:t> (RX)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57400" y="1895743"/>
            <a:ext cx="685800" cy="39025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NDPA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807243" y="1895743"/>
            <a:ext cx="164558" cy="39025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NDP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048000" y="2962542"/>
            <a:ext cx="4572000" cy="39025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00" dirty="0" smtClean="0"/>
              <a:t>CSI Feedback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0494" y="1589540"/>
            <a:ext cx="175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Explicit Sounding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566785" y="4938979"/>
            <a:ext cx="65532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566785" y="6005779"/>
            <a:ext cx="65532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73996" y="4671603"/>
            <a:ext cx="12763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chemeClr val="tx1"/>
                </a:solidFill>
              </a:rPr>
              <a:t>Beamformer</a:t>
            </a:r>
            <a:r>
              <a:rPr lang="en-US" sz="1100" b="1" dirty="0" smtClean="0">
                <a:solidFill>
                  <a:schemeClr val="tx1"/>
                </a:solidFill>
              </a:rPr>
              <a:t> (TX)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541" y="5744169"/>
            <a:ext cx="12843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chemeClr val="tx1"/>
                </a:solidFill>
              </a:rPr>
              <a:t>Beamformee</a:t>
            </a:r>
            <a:r>
              <a:rPr lang="en-US" sz="1100" b="1" dirty="0" smtClean="0">
                <a:solidFill>
                  <a:schemeClr val="tx1"/>
                </a:solidFill>
              </a:rPr>
              <a:t> (RX)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067560" y="5612561"/>
            <a:ext cx="685800" cy="39025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PPDU</a:t>
            </a:r>
          </a:p>
        </p:txBody>
      </p:sp>
      <p:cxnSp>
        <p:nvCxnSpPr>
          <p:cNvPr id="26" name="Straight Arrow Connector 25"/>
          <p:cNvCxnSpPr>
            <a:stCxn id="12" idx="2"/>
          </p:cNvCxnSpPr>
          <p:nvPr/>
        </p:nvCxnSpPr>
        <p:spPr bwMode="auto">
          <a:xfrm>
            <a:off x="2400300" y="2286001"/>
            <a:ext cx="0" cy="10667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889522" y="2286001"/>
            <a:ext cx="0" cy="10667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3505200" y="2280234"/>
            <a:ext cx="0" cy="6823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667000" y="5480716"/>
            <a:ext cx="933465" cy="25776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600465" y="5329178"/>
            <a:ext cx="3054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HE-LTF must be full dimension (i.e. full rank)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2400300" y="4930253"/>
            <a:ext cx="0" cy="6823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518909" y="4321087"/>
            <a:ext cx="4709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Implicit Sounding (assume antennas are calibrated)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H="1">
            <a:off x="2057400" y="1589540"/>
            <a:ext cx="10160" cy="46588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347719" y="3370507"/>
            <a:ext cx="3972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Size of feedback may vary between 104 Bytes ~ 450 </a:t>
            </a:r>
            <a:r>
              <a:rPr lang="en-US" sz="1200" dirty="0" err="1" smtClean="0">
                <a:solidFill>
                  <a:schemeClr val="tx1"/>
                </a:solidFill>
              </a:rPr>
              <a:t>KBytes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Uncalibrated Antenna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95800"/>
            <a:ext cx="7770813" cy="15986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If uncalibrated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</a:t>
            </a:r>
            <a:r>
              <a:rPr lang="en-US" baseline="-25000" dirty="0" smtClean="0"/>
              <a:t>TX</a:t>
            </a:r>
            <a:r>
              <a:rPr lang="en-US" dirty="0" smtClean="0"/>
              <a:t> ≠ A</a:t>
            </a:r>
            <a:r>
              <a:rPr lang="en-US" baseline="-25000" dirty="0" smtClean="0"/>
              <a:t>RX</a:t>
            </a:r>
            <a:r>
              <a:rPr lang="en-US" dirty="0" smtClean="0"/>
              <a:t>, B</a:t>
            </a:r>
            <a:r>
              <a:rPr lang="en-US" baseline="-25000" dirty="0" smtClean="0"/>
              <a:t>TX</a:t>
            </a:r>
            <a:r>
              <a:rPr lang="en-US" dirty="0" smtClean="0"/>
              <a:t> ≠ B</a:t>
            </a:r>
            <a:r>
              <a:rPr lang="en-US" baseline="-25000" dirty="0" smtClean="0"/>
              <a:t>RX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</a:t>
            </a:r>
            <a:r>
              <a:rPr lang="en-US" baseline="-25000" dirty="0" smtClean="0"/>
              <a:t>RX</a:t>
            </a:r>
            <a:r>
              <a:rPr lang="en-US" dirty="0" smtClean="0"/>
              <a:t> H</a:t>
            </a:r>
            <a:r>
              <a:rPr lang="en-US" baseline="-25000" dirty="0" smtClean="0"/>
              <a:t>AB</a:t>
            </a:r>
            <a:r>
              <a:rPr lang="en-US" dirty="0" smtClean="0"/>
              <a:t> A</a:t>
            </a:r>
            <a:r>
              <a:rPr lang="en-US" baseline="-25000" dirty="0" smtClean="0"/>
              <a:t>TX</a:t>
            </a:r>
            <a:r>
              <a:rPr lang="en-US" dirty="0" smtClean="0"/>
              <a:t> ≠ (</a:t>
            </a:r>
            <a:r>
              <a:rPr lang="en-US" dirty="0"/>
              <a:t>A</a:t>
            </a:r>
            <a:r>
              <a:rPr lang="en-US" baseline="-25000" dirty="0"/>
              <a:t>RX </a:t>
            </a:r>
            <a:r>
              <a:rPr lang="en-US" dirty="0" smtClean="0"/>
              <a:t>H</a:t>
            </a:r>
            <a:r>
              <a:rPr lang="en-US" baseline="-25000" dirty="0" smtClean="0"/>
              <a:t>AB</a:t>
            </a:r>
            <a:r>
              <a:rPr lang="en-US" baseline="30000" dirty="0" smtClean="0"/>
              <a:t>T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baseline="-25000" dirty="0"/>
              <a:t>TX </a:t>
            </a:r>
            <a:r>
              <a:rPr lang="en-US" dirty="0" smtClean="0"/>
              <a:t>)</a:t>
            </a:r>
            <a:r>
              <a:rPr lang="en-US" baseline="30000" dirty="0" smtClean="0"/>
              <a:t>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  <p:grpSp>
        <p:nvGrpSpPr>
          <p:cNvPr id="36" name="Group 35"/>
          <p:cNvGrpSpPr/>
          <p:nvPr/>
        </p:nvGrpSpPr>
        <p:grpSpPr>
          <a:xfrm>
            <a:off x="881062" y="1609725"/>
            <a:ext cx="7380288" cy="2695575"/>
            <a:chOff x="701675" y="3600450"/>
            <a:chExt cx="7380288" cy="2695575"/>
          </a:xfrm>
        </p:grpSpPr>
        <p:grpSp>
          <p:nvGrpSpPr>
            <p:cNvPr id="7" name="Group 91"/>
            <p:cNvGrpSpPr>
              <a:grpSpLocks/>
            </p:cNvGrpSpPr>
            <p:nvPr/>
          </p:nvGrpSpPr>
          <p:grpSpPr bwMode="auto">
            <a:xfrm>
              <a:off x="746125" y="3838575"/>
              <a:ext cx="7335838" cy="1905000"/>
              <a:chOff x="746031" y="3838377"/>
              <a:chExt cx="7336187" cy="1905000"/>
            </a:xfrm>
          </p:grpSpPr>
          <p:sp>
            <p:nvSpPr>
              <p:cNvPr id="8" name="Rectangle 71"/>
              <p:cNvSpPr>
                <a:spLocks noChangeArrowheads="1"/>
              </p:cNvSpPr>
              <p:nvPr/>
            </p:nvSpPr>
            <p:spPr bwMode="auto">
              <a:xfrm>
                <a:off x="945613" y="3838377"/>
                <a:ext cx="2064318" cy="19050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200" b="0">
                  <a:ea typeface="宋体" panose="02010600030101010101" pitchFamily="2" charset="-122"/>
                </a:endParaRPr>
              </a:p>
            </p:txBody>
          </p:sp>
          <p:sp>
            <p:nvSpPr>
              <p:cNvPr id="9" name="Rectangle 72"/>
              <p:cNvSpPr>
                <a:spLocks noChangeArrowheads="1"/>
              </p:cNvSpPr>
              <p:nvPr/>
            </p:nvSpPr>
            <p:spPr bwMode="auto">
              <a:xfrm>
                <a:off x="5873024" y="3838377"/>
                <a:ext cx="2049328" cy="19050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200" b="0">
                  <a:ea typeface="宋体" panose="02010600030101010101" pitchFamily="2" charset="-122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2149448" y="4066977"/>
                <a:ext cx="533425" cy="533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TX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149448" y="4952802"/>
                <a:ext cx="533425" cy="533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RX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6132675" y="4952802"/>
                <a:ext cx="533425" cy="533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B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TX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6118387" y="4066977"/>
                <a:ext cx="533425" cy="533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B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RX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1182615" y="4066977"/>
                <a:ext cx="533425" cy="533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K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7101096" y="4952802"/>
                <a:ext cx="533425" cy="533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K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16" name="Right Arrow 79"/>
              <p:cNvSpPr>
                <a:spLocks noChangeArrowheads="1"/>
              </p:cNvSpPr>
              <p:nvPr/>
            </p:nvSpPr>
            <p:spPr bwMode="auto">
              <a:xfrm>
                <a:off x="1708528" y="4257477"/>
                <a:ext cx="441089" cy="190500"/>
              </a:xfrm>
              <a:prstGeom prst="rightArrow">
                <a:avLst>
                  <a:gd name="adj1" fmla="val 50000"/>
                  <a:gd name="adj2" fmla="val 49996"/>
                </a:avLst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200" b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Right Arrow 80"/>
              <p:cNvSpPr>
                <a:spLocks noChangeArrowheads="1"/>
              </p:cNvSpPr>
              <p:nvPr/>
            </p:nvSpPr>
            <p:spPr bwMode="auto">
              <a:xfrm>
                <a:off x="2683018" y="4257477"/>
                <a:ext cx="852318" cy="190500"/>
              </a:xfrm>
              <a:prstGeom prst="rightArrow">
                <a:avLst>
                  <a:gd name="adj1" fmla="val 50000"/>
                  <a:gd name="adj2" fmla="val 50002"/>
                </a:avLst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200" b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Right Arrow 83"/>
              <p:cNvSpPr>
                <a:spLocks noChangeArrowheads="1"/>
              </p:cNvSpPr>
              <p:nvPr/>
            </p:nvSpPr>
            <p:spPr bwMode="auto">
              <a:xfrm flipH="1">
                <a:off x="6666640" y="5138539"/>
                <a:ext cx="441089" cy="190500"/>
              </a:xfrm>
              <a:prstGeom prst="rightArrow">
                <a:avLst>
                  <a:gd name="adj1" fmla="val 50000"/>
                  <a:gd name="adj2" fmla="val 49996"/>
                </a:avLst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200" b="0">
                  <a:ea typeface="宋体" panose="02010600030101010101" pitchFamily="2" charset="-122"/>
                </a:endParaRPr>
              </a:p>
            </p:txBody>
          </p:sp>
          <p:sp>
            <p:nvSpPr>
              <p:cNvPr id="19" name="Right Arrow 84"/>
              <p:cNvSpPr>
                <a:spLocks noChangeArrowheads="1"/>
              </p:cNvSpPr>
              <p:nvPr/>
            </p:nvSpPr>
            <p:spPr bwMode="auto">
              <a:xfrm flipH="1">
                <a:off x="5272741" y="5150885"/>
                <a:ext cx="852318" cy="190500"/>
              </a:xfrm>
              <a:prstGeom prst="rightArrow">
                <a:avLst>
                  <a:gd name="adj1" fmla="val 50000"/>
                  <a:gd name="adj2" fmla="val 50002"/>
                </a:avLst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200" b="0">
                  <a:ea typeface="宋体" panose="02010600030101010101" pitchFamily="2" charset="-122"/>
                </a:endParaRPr>
              </a:p>
            </p:txBody>
          </p:sp>
          <p:sp>
            <p:nvSpPr>
              <p:cNvPr id="20" name="Right Arrow 86"/>
              <p:cNvSpPr>
                <a:spLocks noChangeArrowheads="1"/>
              </p:cNvSpPr>
              <p:nvPr/>
            </p:nvSpPr>
            <p:spPr bwMode="auto">
              <a:xfrm flipH="1">
                <a:off x="2691199" y="5141423"/>
                <a:ext cx="852318" cy="190500"/>
              </a:xfrm>
              <a:prstGeom prst="rightArrow">
                <a:avLst>
                  <a:gd name="adj1" fmla="val 50000"/>
                  <a:gd name="adj2" fmla="val 50002"/>
                </a:avLst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200" b="0">
                  <a:ea typeface="宋体" panose="02010600030101010101" pitchFamily="2" charset="-122"/>
                </a:endParaRPr>
              </a:p>
            </p:txBody>
          </p:sp>
          <p:sp>
            <p:nvSpPr>
              <p:cNvPr id="21" name="Right Arrow 87"/>
              <p:cNvSpPr>
                <a:spLocks noChangeArrowheads="1"/>
              </p:cNvSpPr>
              <p:nvPr/>
            </p:nvSpPr>
            <p:spPr bwMode="auto">
              <a:xfrm>
                <a:off x="5272741" y="4230021"/>
                <a:ext cx="852318" cy="190500"/>
              </a:xfrm>
              <a:prstGeom prst="rightArrow">
                <a:avLst>
                  <a:gd name="adj1" fmla="val 50000"/>
                  <a:gd name="adj2" fmla="val 50002"/>
                </a:avLst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200" b="0">
                  <a:ea typeface="宋体" panose="02010600030101010101" pitchFamily="2" charset="-122"/>
                </a:endParaRPr>
              </a:p>
            </p:txBody>
          </p:sp>
          <p:sp>
            <p:nvSpPr>
              <p:cNvPr id="22" name="Right Arrow 88"/>
              <p:cNvSpPr>
                <a:spLocks noChangeArrowheads="1"/>
              </p:cNvSpPr>
              <p:nvPr/>
            </p:nvSpPr>
            <p:spPr bwMode="auto">
              <a:xfrm>
                <a:off x="746031" y="4257477"/>
                <a:ext cx="441089" cy="190500"/>
              </a:xfrm>
              <a:prstGeom prst="rightArrow">
                <a:avLst>
                  <a:gd name="adj1" fmla="val 50000"/>
                  <a:gd name="adj2" fmla="val 49996"/>
                </a:avLst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200" b="0">
                  <a:ea typeface="宋体" panose="02010600030101010101" pitchFamily="2" charset="-122"/>
                </a:endParaRPr>
              </a:p>
            </p:txBody>
          </p:sp>
          <p:sp>
            <p:nvSpPr>
              <p:cNvPr id="23" name="Right Arrow 89"/>
              <p:cNvSpPr>
                <a:spLocks noChangeArrowheads="1"/>
              </p:cNvSpPr>
              <p:nvPr/>
            </p:nvSpPr>
            <p:spPr bwMode="auto">
              <a:xfrm flipH="1">
                <a:off x="7641129" y="5138539"/>
                <a:ext cx="441089" cy="190500"/>
              </a:xfrm>
              <a:prstGeom prst="rightArrow">
                <a:avLst>
                  <a:gd name="adj1" fmla="val 50000"/>
                  <a:gd name="adj2" fmla="val 49996"/>
                </a:avLst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200" b="0">
                  <a:ea typeface="宋体" panose="02010600030101010101" pitchFamily="2" charset="-122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 bwMode="auto">
              <a:xfrm>
                <a:off x="3964047" y="3838377"/>
                <a:ext cx="914444" cy="1905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H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AB</a:t>
                </a:r>
              </a:p>
            </p:txBody>
          </p:sp>
          <p:sp>
            <p:nvSpPr>
              <p:cNvPr id="25" name="Right Arrow 100"/>
              <p:cNvSpPr>
                <a:spLocks noChangeArrowheads="1"/>
              </p:cNvSpPr>
              <p:nvPr/>
            </p:nvSpPr>
            <p:spPr bwMode="auto">
              <a:xfrm>
                <a:off x="6650894" y="4231561"/>
                <a:ext cx="1431323" cy="170101"/>
              </a:xfrm>
              <a:prstGeom prst="rightArrow">
                <a:avLst>
                  <a:gd name="adj1" fmla="val 50000"/>
                  <a:gd name="adj2" fmla="val 49981"/>
                </a:avLst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200" b="0">
                  <a:ea typeface="宋体" panose="02010600030101010101" pitchFamily="2" charset="-122"/>
                </a:endParaRPr>
              </a:p>
            </p:txBody>
          </p:sp>
          <p:sp>
            <p:nvSpPr>
              <p:cNvPr id="26" name="Right Arrow 101"/>
              <p:cNvSpPr>
                <a:spLocks noChangeArrowheads="1"/>
              </p:cNvSpPr>
              <p:nvPr/>
            </p:nvSpPr>
            <p:spPr bwMode="auto">
              <a:xfrm flipH="1">
                <a:off x="746031" y="5150885"/>
                <a:ext cx="1403586" cy="178154"/>
              </a:xfrm>
              <a:prstGeom prst="rightArrow">
                <a:avLst>
                  <a:gd name="adj1" fmla="val 50000"/>
                  <a:gd name="adj2" fmla="val 50007"/>
                </a:avLst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200" b="0"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27" name="Straight Connector 95"/>
            <p:cNvCxnSpPr>
              <a:cxnSpLocks noChangeShapeType="1"/>
            </p:cNvCxnSpPr>
            <p:nvPr/>
          </p:nvCxnSpPr>
          <p:spPr bwMode="auto">
            <a:xfrm flipH="1">
              <a:off x="1182688" y="4495800"/>
              <a:ext cx="188912" cy="15240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Box 96"/>
            <p:cNvSpPr txBox="1">
              <a:spLocks noChangeArrowheads="1"/>
            </p:cNvSpPr>
            <p:nvPr/>
          </p:nvSpPr>
          <p:spPr bwMode="auto">
            <a:xfrm>
              <a:off x="701675" y="6019800"/>
              <a:ext cx="13398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ea typeface="宋体" panose="02010600030101010101" pitchFamily="2" charset="-122"/>
                </a:rPr>
                <a:t>Calibration Matrix</a:t>
              </a:r>
            </a:p>
          </p:txBody>
        </p:sp>
        <p:cxnSp>
          <p:nvCxnSpPr>
            <p:cNvPr id="29" name="Straight Connector 97"/>
            <p:cNvCxnSpPr>
              <a:cxnSpLocks noChangeShapeType="1"/>
            </p:cNvCxnSpPr>
            <p:nvPr/>
          </p:nvCxnSpPr>
          <p:spPr bwMode="auto">
            <a:xfrm flipH="1">
              <a:off x="6886575" y="5364163"/>
              <a:ext cx="381000" cy="5651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TextBox 99"/>
            <p:cNvSpPr txBox="1">
              <a:spLocks noChangeArrowheads="1"/>
            </p:cNvSpPr>
            <p:nvPr/>
          </p:nvSpPr>
          <p:spPr bwMode="auto">
            <a:xfrm>
              <a:off x="6303963" y="5942013"/>
              <a:ext cx="13382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ea typeface="宋体" panose="02010600030101010101" pitchFamily="2" charset="-122"/>
                </a:rPr>
                <a:t>Calibration Matrix</a:t>
              </a:r>
            </a:p>
          </p:txBody>
        </p:sp>
        <p:cxnSp>
          <p:nvCxnSpPr>
            <p:cNvPr id="31" name="Straight Connector 102"/>
            <p:cNvCxnSpPr>
              <a:cxnSpLocks noChangeShapeType="1"/>
            </p:cNvCxnSpPr>
            <p:nvPr/>
          </p:nvCxnSpPr>
          <p:spPr bwMode="auto">
            <a:xfrm>
              <a:off x="2538413" y="4421188"/>
              <a:ext cx="657225" cy="1550987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104"/>
            <p:cNvCxnSpPr>
              <a:cxnSpLocks noChangeShapeType="1"/>
            </p:cNvCxnSpPr>
            <p:nvPr/>
          </p:nvCxnSpPr>
          <p:spPr bwMode="auto">
            <a:xfrm>
              <a:off x="2519363" y="5364163"/>
              <a:ext cx="685800" cy="608012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106"/>
            <p:cNvSpPr txBox="1">
              <a:spLocks noChangeArrowheads="1"/>
            </p:cNvSpPr>
            <p:nvPr/>
          </p:nvSpPr>
          <p:spPr bwMode="auto">
            <a:xfrm>
              <a:off x="2741613" y="5957888"/>
              <a:ext cx="28209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FF0000"/>
                  </a:solidFill>
                  <a:ea typeface="宋体" panose="02010600030101010101" pitchFamily="2" charset="-122"/>
                </a:rPr>
                <a:t>If not calibrated A</a:t>
              </a:r>
              <a:r>
                <a:rPr lang="en-US" altLang="en-US" sz="1200" b="0" baseline="-25000">
                  <a:solidFill>
                    <a:srgbClr val="FF0000"/>
                  </a:solidFill>
                  <a:ea typeface="宋体" panose="02010600030101010101" pitchFamily="2" charset="-122"/>
                </a:rPr>
                <a:t>TX</a:t>
              </a:r>
              <a:r>
                <a:rPr lang="en-US" altLang="en-US" sz="1200" b="0">
                  <a:solidFill>
                    <a:srgbClr val="FF0000"/>
                  </a:solidFill>
                  <a:ea typeface="宋体" panose="02010600030101010101" pitchFamily="2" charset="-122"/>
                </a:rPr>
                <a:t> and A</a:t>
              </a:r>
              <a:r>
                <a:rPr lang="en-US" altLang="en-US" sz="1200" b="0" baseline="-25000">
                  <a:solidFill>
                    <a:srgbClr val="FF0000"/>
                  </a:solidFill>
                  <a:ea typeface="宋体" panose="02010600030101010101" pitchFamily="2" charset="-122"/>
                </a:rPr>
                <a:t>RX</a:t>
              </a:r>
              <a:r>
                <a:rPr lang="en-US" altLang="en-US" sz="1200" b="0">
                  <a:solidFill>
                    <a:srgbClr val="FF0000"/>
                  </a:solidFill>
                  <a:ea typeface="宋体" panose="02010600030101010101" pitchFamily="2" charset="-122"/>
                </a:rPr>
                <a:t> do not match</a:t>
              </a:r>
            </a:p>
          </p:txBody>
        </p:sp>
        <p:sp>
          <p:nvSpPr>
            <p:cNvPr id="34" name="TextBox 107"/>
            <p:cNvSpPr txBox="1">
              <a:spLocks noChangeArrowheads="1"/>
            </p:cNvSpPr>
            <p:nvPr/>
          </p:nvSpPr>
          <p:spPr bwMode="auto">
            <a:xfrm>
              <a:off x="1384300" y="3627438"/>
              <a:ext cx="102393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 err="1">
                  <a:ea typeface="宋体" panose="02010600030101010101" pitchFamily="2" charset="-122"/>
                </a:rPr>
                <a:t>Beamformer</a:t>
              </a:r>
              <a:endParaRPr lang="en-US" altLang="en-US" sz="1200" dirty="0">
                <a:ea typeface="宋体" panose="02010600030101010101" pitchFamily="2" charset="-122"/>
              </a:endParaRPr>
            </a:p>
          </p:txBody>
        </p:sp>
        <p:sp>
          <p:nvSpPr>
            <p:cNvPr id="35" name="TextBox 108"/>
            <p:cNvSpPr txBox="1">
              <a:spLocks noChangeArrowheads="1"/>
            </p:cNvSpPr>
            <p:nvPr/>
          </p:nvSpPr>
          <p:spPr bwMode="auto">
            <a:xfrm>
              <a:off x="6399213" y="3600450"/>
              <a:ext cx="10255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ea typeface="宋体" panose="02010600030101010101" pitchFamily="2" charset="-122"/>
                </a:rPr>
                <a:t>Beamformee</a:t>
              </a:r>
            </a:p>
          </p:txBody>
        </p:sp>
        <p:sp>
          <p:nvSpPr>
            <p:cNvPr id="37" name="TextBox 107"/>
            <p:cNvSpPr txBox="1">
              <a:spLocks noChangeArrowheads="1"/>
            </p:cNvSpPr>
            <p:nvPr/>
          </p:nvSpPr>
          <p:spPr bwMode="auto">
            <a:xfrm>
              <a:off x="3031878" y="4037032"/>
              <a:ext cx="3465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ea typeface="宋体" panose="02010600030101010101" pitchFamily="2" charset="-122"/>
                </a:rPr>
                <a:t>TX</a:t>
              </a:r>
              <a:endParaRPr lang="en-US" altLang="en-US" sz="1200" dirty="0">
                <a:ea typeface="宋体" panose="02010600030101010101" pitchFamily="2" charset="-122"/>
              </a:endParaRPr>
            </a:p>
          </p:txBody>
        </p:sp>
        <p:sp>
          <p:nvSpPr>
            <p:cNvPr id="38" name="TextBox 107"/>
            <p:cNvSpPr txBox="1">
              <a:spLocks noChangeArrowheads="1"/>
            </p:cNvSpPr>
            <p:nvPr/>
          </p:nvSpPr>
          <p:spPr bwMode="auto">
            <a:xfrm>
              <a:off x="5419148" y="4901529"/>
              <a:ext cx="3465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ea typeface="宋体" panose="02010600030101010101" pitchFamily="2" charset="-122"/>
                </a:rPr>
                <a:t>TX</a:t>
              </a:r>
              <a:endParaRPr lang="en-US" altLang="en-US" sz="1200" dirty="0">
                <a:ea typeface="宋体" panose="02010600030101010101" pitchFamily="2" charset="-122"/>
              </a:endParaRPr>
            </a:p>
          </p:txBody>
        </p:sp>
        <p:sp>
          <p:nvSpPr>
            <p:cNvPr id="39" name="TextBox 107"/>
            <p:cNvSpPr txBox="1">
              <a:spLocks noChangeArrowheads="1"/>
            </p:cNvSpPr>
            <p:nvPr/>
          </p:nvSpPr>
          <p:spPr bwMode="auto">
            <a:xfrm>
              <a:off x="5399462" y="3984616"/>
              <a:ext cx="3561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ea typeface="宋体" panose="02010600030101010101" pitchFamily="2" charset="-122"/>
                </a:rPr>
                <a:t>R</a:t>
              </a:r>
              <a:r>
                <a:rPr lang="en-US" altLang="en-US" sz="1200" dirty="0" smtClean="0">
                  <a:ea typeface="宋体" panose="02010600030101010101" pitchFamily="2" charset="-122"/>
                </a:rPr>
                <a:t>X</a:t>
              </a:r>
              <a:endParaRPr lang="en-US" altLang="en-US" sz="1200" dirty="0">
                <a:ea typeface="宋体" panose="02010600030101010101" pitchFamily="2" charset="-122"/>
              </a:endParaRPr>
            </a:p>
          </p:txBody>
        </p:sp>
        <p:sp>
          <p:nvSpPr>
            <p:cNvPr id="40" name="TextBox 107"/>
            <p:cNvSpPr txBox="1">
              <a:spLocks noChangeArrowheads="1"/>
            </p:cNvSpPr>
            <p:nvPr/>
          </p:nvSpPr>
          <p:spPr bwMode="auto">
            <a:xfrm>
              <a:off x="3049517" y="4910157"/>
              <a:ext cx="3561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ea typeface="宋体" panose="02010600030101010101" pitchFamily="2" charset="-122"/>
                </a:rPr>
                <a:t>R</a:t>
              </a:r>
              <a:r>
                <a:rPr lang="en-US" altLang="en-US" sz="1200" dirty="0" smtClean="0">
                  <a:ea typeface="宋体" panose="02010600030101010101" pitchFamily="2" charset="-122"/>
                </a:rPr>
                <a:t>X</a:t>
              </a:r>
              <a:endParaRPr lang="en-US" altLang="en-US" sz="1200" dirty="0"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90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Sounding without Antenna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Antenna calibration procedure is the main reason implicit sounding becomes an unattractive solution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Calibration procedure between each AP and STA requires several exchanges of information. Resulting in large overhead.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Is spec-supported antenna calibration procedure absolutely necessary for implicit sounding?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Quick answer: 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Simulation results show antenna calibration at the AP side is sufficient for SU/MU beamforming.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STA side antenna calibration is not necessary.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APs with self-antenna calibration do not require any additional procedure support from 802.11 specification.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Antenna Self-Calibration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  <p:grpSp>
        <p:nvGrpSpPr>
          <p:cNvPr id="55" name="Group 39"/>
          <p:cNvGrpSpPr>
            <a:grpSpLocks/>
          </p:cNvGrpSpPr>
          <p:nvPr/>
        </p:nvGrpSpPr>
        <p:grpSpPr bwMode="auto">
          <a:xfrm>
            <a:off x="5292725" y="2335212"/>
            <a:ext cx="3386138" cy="1931988"/>
            <a:chOff x="381000" y="4367575"/>
            <a:chExt cx="3385954" cy="1932074"/>
          </a:xfrm>
        </p:grpSpPr>
        <p:grpSp>
          <p:nvGrpSpPr>
            <p:cNvPr id="56" name="Group 7"/>
            <p:cNvGrpSpPr>
              <a:grpSpLocks/>
            </p:cNvGrpSpPr>
            <p:nvPr/>
          </p:nvGrpSpPr>
          <p:grpSpPr bwMode="auto">
            <a:xfrm>
              <a:off x="962240" y="4367575"/>
              <a:ext cx="304800" cy="795666"/>
              <a:chOff x="1280950" y="2946180"/>
              <a:chExt cx="304800" cy="795666"/>
            </a:xfrm>
          </p:grpSpPr>
          <p:sp>
            <p:nvSpPr>
              <p:cNvPr id="68" name="Freeform 67"/>
              <p:cNvSpPr/>
              <p:nvPr/>
            </p:nvSpPr>
            <p:spPr bwMode="auto">
              <a:xfrm>
                <a:off x="1280703" y="3239881"/>
                <a:ext cx="304783" cy="501672"/>
              </a:xfrm>
              <a:custGeom>
                <a:avLst/>
                <a:gdLst>
                  <a:gd name="connsiteX0" fmla="*/ 304800 w 609600"/>
                  <a:gd name="connsiteY0" fmla="*/ 0 h 1344010"/>
                  <a:gd name="connsiteX1" fmla="*/ 598134 w 609600"/>
                  <a:gd name="connsiteY1" fmla="*/ 1128451 h 1344010"/>
                  <a:gd name="connsiteX2" fmla="*/ 603408 w 609600"/>
                  <a:gd name="connsiteY2" fmla="*/ 1138007 h 1344010"/>
                  <a:gd name="connsiteX3" fmla="*/ 609600 w 609600"/>
                  <a:gd name="connsiteY3" fmla="*/ 1172560 h 1344010"/>
                  <a:gd name="connsiteX4" fmla="*/ 304800 w 609600"/>
                  <a:gd name="connsiteY4" fmla="*/ 1344010 h 1344010"/>
                  <a:gd name="connsiteX5" fmla="*/ 0 w 609600"/>
                  <a:gd name="connsiteY5" fmla="*/ 1172560 h 1344010"/>
                  <a:gd name="connsiteX6" fmla="*/ 6193 w 609600"/>
                  <a:gd name="connsiteY6" fmla="*/ 1138007 h 1344010"/>
                  <a:gd name="connsiteX7" fmla="*/ 11466 w 609600"/>
                  <a:gd name="connsiteY7" fmla="*/ 1128451 h 1344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9600" h="1344010">
                    <a:moveTo>
                      <a:pt x="304800" y="0"/>
                    </a:moveTo>
                    <a:lnTo>
                      <a:pt x="598134" y="1128451"/>
                    </a:lnTo>
                    <a:lnTo>
                      <a:pt x="603408" y="1138007"/>
                    </a:lnTo>
                    <a:cubicBezTo>
                      <a:pt x="607468" y="1149168"/>
                      <a:pt x="609600" y="1160724"/>
                      <a:pt x="609600" y="1172560"/>
                    </a:cubicBezTo>
                    <a:cubicBezTo>
                      <a:pt x="609600" y="1267249"/>
                      <a:pt x="473136" y="1344010"/>
                      <a:pt x="304800" y="1344010"/>
                    </a:cubicBezTo>
                    <a:cubicBezTo>
                      <a:pt x="136464" y="1344010"/>
                      <a:pt x="0" y="1267249"/>
                      <a:pt x="0" y="1172560"/>
                    </a:cubicBezTo>
                    <a:cubicBezTo>
                      <a:pt x="0" y="1160724"/>
                      <a:pt x="2132" y="1149168"/>
                      <a:pt x="6193" y="1138007"/>
                    </a:cubicBezTo>
                    <a:lnTo>
                      <a:pt x="11466" y="1128451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69" name="Straight Connector 9"/>
              <p:cNvCxnSpPr>
                <a:cxnSpLocks noChangeShapeType="1"/>
                <a:endCxn id="68" idx="0"/>
              </p:cNvCxnSpPr>
              <p:nvPr/>
            </p:nvCxnSpPr>
            <p:spPr bwMode="auto">
              <a:xfrm flipH="1">
                <a:off x="1433350" y="3011870"/>
                <a:ext cx="3940" cy="228436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" name="Oval 69"/>
              <p:cNvSpPr/>
              <p:nvPr/>
            </p:nvSpPr>
            <p:spPr bwMode="auto">
              <a:xfrm>
                <a:off x="1394997" y="2946180"/>
                <a:ext cx="76196" cy="76203"/>
              </a:xfrm>
              <a:prstGeom prst="ellipse">
                <a:avLst/>
              </a:prstGeom>
              <a:solidFill>
                <a:srgbClr val="00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7" name="Group 11"/>
            <p:cNvGrpSpPr>
              <a:grpSpLocks/>
            </p:cNvGrpSpPr>
            <p:nvPr/>
          </p:nvGrpSpPr>
          <p:grpSpPr bwMode="auto">
            <a:xfrm>
              <a:off x="2494214" y="5486401"/>
              <a:ext cx="304800" cy="501540"/>
              <a:chOff x="4419600" y="2362200"/>
              <a:chExt cx="838200" cy="1379646"/>
            </a:xfrm>
          </p:grpSpPr>
          <p:sp>
            <p:nvSpPr>
              <p:cNvPr id="65" name="Rounded Rectangle 64"/>
              <p:cNvSpPr/>
              <p:nvPr/>
            </p:nvSpPr>
            <p:spPr bwMode="auto">
              <a:xfrm>
                <a:off x="4418594" y="2363333"/>
                <a:ext cx="838153" cy="1380009"/>
              </a:xfrm>
              <a:prstGeom prst="roundRect">
                <a:avLst/>
              </a:prstGeom>
              <a:solidFill>
                <a:srgbClr val="FFFFFF">
                  <a:lumMod val="65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 bwMode="auto">
              <a:xfrm>
                <a:off x="4488440" y="2424473"/>
                <a:ext cx="694094" cy="1187856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 bwMode="auto">
              <a:xfrm>
                <a:off x="4724170" y="3660366"/>
                <a:ext cx="227000" cy="43671"/>
              </a:xfrm>
              <a:prstGeom prst="round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8" name="TextBox 24"/>
            <p:cNvSpPr txBox="1">
              <a:spLocks noChangeArrowheads="1"/>
            </p:cNvSpPr>
            <p:nvPr/>
          </p:nvSpPr>
          <p:spPr bwMode="auto">
            <a:xfrm>
              <a:off x="734408" y="5173206"/>
              <a:ext cx="3898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AP</a:t>
              </a:r>
            </a:p>
          </p:txBody>
        </p:sp>
        <p:sp>
          <p:nvSpPr>
            <p:cNvPr id="59" name="TextBox 26"/>
            <p:cNvSpPr txBox="1">
              <a:spLocks noChangeArrowheads="1"/>
            </p:cNvSpPr>
            <p:nvPr/>
          </p:nvSpPr>
          <p:spPr bwMode="auto">
            <a:xfrm>
              <a:off x="1732423" y="6022650"/>
              <a:ext cx="20345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External Calibration Device</a:t>
              </a:r>
            </a:p>
          </p:txBody>
        </p:sp>
        <p:cxnSp>
          <p:nvCxnSpPr>
            <p:cNvPr id="60" name="Straight Connector 30"/>
            <p:cNvCxnSpPr>
              <a:cxnSpLocks noChangeShapeType="1"/>
              <a:stCxn id="65" idx="1"/>
            </p:cNvCxnSpPr>
            <p:nvPr/>
          </p:nvCxnSpPr>
          <p:spPr bwMode="auto">
            <a:xfrm flipH="1">
              <a:off x="1114640" y="5737171"/>
              <a:ext cx="1379574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32"/>
            <p:cNvCxnSpPr>
              <a:cxnSpLocks noChangeShapeType="1"/>
            </p:cNvCxnSpPr>
            <p:nvPr/>
          </p:nvCxnSpPr>
          <p:spPr bwMode="auto">
            <a:xfrm flipV="1">
              <a:off x="1114640" y="5163241"/>
              <a:ext cx="0" cy="57393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" name="TextBox 35"/>
            <p:cNvSpPr txBox="1">
              <a:spLocks noChangeArrowheads="1"/>
            </p:cNvSpPr>
            <p:nvPr/>
          </p:nvSpPr>
          <p:spPr bwMode="auto">
            <a:xfrm>
              <a:off x="381000" y="5719404"/>
              <a:ext cx="197380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connected either wired or wireless</a:t>
              </a:r>
            </a:p>
          </p:txBody>
        </p:sp>
        <p:sp>
          <p:nvSpPr>
            <p:cNvPr id="63" name="TextBox 36"/>
            <p:cNvSpPr txBox="1">
              <a:spLocks noChangeArrowheads="1"/>
            </p:cNvSpPr>
            <p:nvPr/>
          </p:nvSpPr>
          <p:spPr bwMode="auto">
            <a:xfrm>
              <a:off x="1076597" y="5486400"/>
              <a:ext cx="197380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Feedback Loop</a:t>
              </a:r>
            </a:p>
          </p:txBody>
        </p:sp>
        <p:sp>
          <p:nvSpPr>
            <p:cNvPr id="64" name="Freeform 37"/>
            <p:cNvSpPr>
              <a:spLocks/>
            </p:cNvSpPr>
            <p:nvPr/>
          </p:nvSpPr>
          <p:spPr bwMode="auto">
            <a:xfrm>
              <a:off x="1295795" y="4495800"/>
              <a:ext cx="1171575" cy="983250"/>
            </a:xfrm>
            <a:custGeom>
              <a:avLst/>
              <a:gdLst>
                <a:gd name="T0" fmla="*/ 0 w 1171575"/>
                <a:gd name="T1" fmla="*/ 30750 h 983250"/>
                <a:gd name="T2" fmla="*/ 419100 w 1171575"/>
                <a:gd name="T3" fmla="*/ 49800 h 983250"/>
                <a:gd name="T4" fmla="*/ 276225 w 1171575"/>
                <a:gd name="T5" fmla="*/ 497475 h 983250"/>
                <a:gd name="T6" fmla="*/ 828675 w 1171575"/>
                <a:gd name="T7" fmla="*/ 411750 h 983250"/>
                <a:gd name="T8" fmla="*/ 800100 w 1171575"/>
                <a:gd name="T9" fmla="*/ 935625 h 983250"/>
                <a:gd name="T10" fmla="*/ 1104900 w 1171575"/>
                <a:gd name="T11" fmla="*/ 916575 h 983250"/>
                <a:gd name="T12" fmla="*/ 1171575 w 1171575"/>
                <a:gd name="T13" fmla="*/ 983250 h 983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1575" h="983250">
                  <a:moveTo>
                    <a:pt x="0" y="30750"/>
                  </a:moveTo>
                  <a:cubicBezTo>
                    <a:pt x="186531" y="1381"/>
                    <a:pt x="373063" y="-27988"/>
                    <a:pt x="419100" y="49800"/>
                  </a:cubicBezTo>
                  <a:cubicBezTo>
                    <a:pt x="465138" y="127588"/>
                    <a:pt x="207963" y="437150"/>
                    <a:pt x="276225" y="497475"/>
                  </a:cubicBezTo>
                  <a:cubicBezTo>
                    <a:pt x="344487" y="557800"/>
                    <a:pt x="741363" y="338725"/>
                    <a:pt x="828675" y="411750"/>
                  </a:cubicBezTo>
                  <a:cubicBezTo>
                    <a:pt x="915988" y="484775"/>
                    <a:pt x="754063" y="851488"/>
                    <a:pt x="800100" y="935625"/>
                  </a:cubicBezTo>
                  <a:cubicBezTo>
                    <a:pt x="846137" y="1019762"/>
                    <a:pt x="1042988" y="908638"/>
                    <a:pt x="1104900" y="916575"/>
                  </a:cubicBezTo>
                  <a:cubicBezTo>
                    <a:pt x="1166812" y="924512"/>
                    <a:pt x="1160463" y="959438"/>
                    <a:pt x="1171575" y="983250"/>
                  </a:cubicBezTo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71" name="TextBox 40"/>
          <p:cNvSpPr txBox="1">
            <a:spLocks noChangeArrowheads="1"/>
          </p:cNvSpPr>
          <p:nvPr/>
        </p:nvSpPr>
        <p:spPr bwMode="auto">
          <a:xfrm>
            <a:off x="5024438" y="1727200"/>
            <a:ext cx="3538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Method 3) Using external calibration device</a:t>
            </a:r>
          </a:p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(possible in enterprise deployments)</a:t>
            </a:r>
          </a:p>
        </p:txBody>
      </p:sp>
      <p:sp>
        <p:nvSpPr>
          <p:cNvPr id="72" name="TextBox 41"/>
          <p:cNvSpPr txBox="1">
            <a:spLocks noChangeArrowheads="1"/>
          </p:cNvSpPr>
          <p:nvPr/>
        </p:nvSpPr>
        <p:spPr bwMode="auto">
          <a:xfrm>
            <a:off x="228600" y="1727200"/>
            <a:ext cx="3805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Method 1) chip manufactoring level calibration</a:t>
            </a:r>
          </a:p>
        </p:txBody>
      </p:sp>
      <p:sp>
        <p:nvSpPr>
          <p:cNvPr id="73" name="TextBox 42"/>
          <p:cNvSpPr txBox="1">
            <a:spLocks noChangeArrowheads="1"/>
          </p:cNvSpPr>
          <p:nvPr/>
        </p:nvSpPr>
        <p:spPr bwMode="auto">
          <a:xfrm>
            <a:off x="220663" y="4176713"/>
            <a:ext cx="290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Method 2) On-chip calibration loop</a:t>
            </a:r>
          </a:p>
        </p:txBody>
      </p:sp>
      <p:grpSp>
        <p:nvGrpSpPr>
          <p:cNvPr id="74" name="Group 74"/>
          <p:cNvGrpSpPr>
            <a:grpSpLocks/>
          </p:cNvGrpSpPr>
          <p:nvPr/>
        </p:nvGrpSpPr>
        <p:grpSpPr bwMode="auto">
          <a:xfrm>
            <a:off x="528638" y="2251075"/>
            <a:ext cx="2595562" cy="1539875"/>
            <a:chOff x="529396" y="2266526"/>
            <a:chExt cx="2594680" cy="1540679"/>
          </a:xfrm>
        </p:grpSpPr>
        <p:sp>
          <p:nvSpPr>
            <p:cNvPr id="75" name="Rectangle 74"/>
            <p:cNvSpPr/>
            <p:nvPr/>
          </p:nvSpPr>
          <p:spPr bwMode="auto">
            <a:xfrm>
              <a:off x="529396" y="2320529"/>
              <a:ext cx="1142612" cy="838638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DUT</a:t>
              </a:r>
            </a:p>
          </p:txBody>
        </p:sp>
        <p:cxnSp>
          <p:nvCxnSpPr>
            <p:cNvPr id="76" name="Straight Connector 45"/>
            <p:cNvCxnSpPr>
              <a:cxnSpLocks noChangeShapeType="1"/>
            </p:cNvCxnSpPr>
            <p:nvPr/>
          </p:nvCxnSpPr>
          <p:spPr bwMode="auto">
            <a:xfrm>
              <a:off x="1524000" y="2538318"/>
              <a:ext cx="32376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Straight Connector 46"/>
            <p:cNvCxnSpPr>
              <a:cxnSpLocks noChangeShapeType="1"/>
            </p:cNvCxnSpPr>
            <p:nvPr/>
          </p:nvCxnSpPr>
          <p:spPr bwMode="auto">
            <a:xfrm>
              <a:off x="1510515" y="2990162"/>
              <a:ext cx="32376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" name="TextBox 47"/>
            <p:cNvSpPr txBox="1">
              <a:spLocks noChangeArrowheads="1"/>
            </p:cNvSpPr>
            <p:nvPr/>
          </p:nvSpPr>
          <p:spPr bwMode="auto">
            <a:xfrm>
              <a:off x="1381882" y="2752737"/>
              <a:ext cx="3048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in</a:t>
              </a:r>
            </a:p>
          </p:txBody>
        </p:sp>
        <p:sp>
          <p:nvSpPr>
            <p:cNvPr id="79" name="TextBox 48"/>
            <p:cNvSpPr txBox="1">
              <a:spLocks noChangeArrowheads="1"/>
            </p:cNvSpPr>
            <p:nvPr/>
          </p:nvSpPr>
          <p:spPr bwMode="auto">
            <a:xfrm>
              <a:off x="1333082" y="2331230"/>
              <a:ext cx="3818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out</a:t>
              </a: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1843399" y="2266526"/>
              <a:ext cx="1280677" cy="1005412"/>
            </a:xfrm>
            <a:prstGeom prst="roundRect">
              <a:avLst/>
            </a:prstGeom>
            <a:solidFill>
              <a:srgbClr val="00CC99">
                <a:lumMod val="20000"/>
                <a:lumOff val="8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Test Module</a:t>
              </a:r>
            </a:p>
          </p:txBody>
        </p:sp>
        <p:cxnSp>
          <p:nvCxnSpPr>
            <p:cNvPr id="81" name="Straight Connector 52"/>
            <p:cNvCxnSpPr>
              <a:cxnSpLocks noChangeShapeType="1"/>
              <a:stCxn id="80" idx="2"/>
            </p:cNvCxnSpPr>
            <p:nvPr/>
          </p:nvCxnSpPr>
          <p:spPr bwMode="auto">
            <a:xfrm>
              <a:off x="2483814" y="3271746"/>
              <a:ext cx="0" cy="337492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Straight Connector 54"/>
            <p:cNvCxnSpPr>
              <a:cxnSpLocks noChangeShapeType="1"/>
            </p:cNvCxnSpPr>
            <p:nvPr/>
          </p:nvCxnSpPr>
          <p:spPr bwMode="auto">
            <a:xfrm flipH="1">
              <a:off x="1143000" y="3609238"/>
              <a:ext cx="1340814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Connector 55"/>
            <p:cNvCxnSpPr>
              <a:cxnSpLocks noChangeShapeType="1"/>
            </p:cNvCxnSpPr>
            <p:nvPr/>
          </p:nvCxnSpPr>
          <p:spPr bwMode="auto">
            <a:xfrm>
              <a:off x="1146373" y="3158592"/>
              <a:ext cx="0" cy="437429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TextBox 58"/>
            <p:cNvSpPr txBox="1">
              <a:spLocks noChangeArrowheads="1"/>
            </p:cNvSpPr>
            <p:nvPr/>
          </p:nvSpPr>
          <p:spPr bwMode="auto">
            <a:xfrm>
              <a:off x="1270140" y="3407095"/>
              <a:ext cx="11320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Feedback loop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(adjusts firmware)</a:t>
              </a:r>
            </a:p>
          </p:txBody>
        </p:sp>
      </p:grpSp>
      <p:grpSp>
        <p:nvGrpSpPr>
          <p:cNvPr id="85" name="Group 81"/>
          <p:cNvGrpSpPr>
            <a:grpSpLocks/>
          </p:cNvGrpSpPr>
          <p:nvPr/>
        </p:nvGrpSpPr>
        <p:grpSpPr bwMode="auto">
          <a:xfrm>
            <a:off x="365125" y="4852988"/>
            <a:ext cx="3462338" cy="838200"/>
            <a:chOff x="364887" y="4853104"/>
            <a:chExt cx="3462576" cy="838200"/>
          </a:xfrm>
        </p:grpSpPr>
        <p:sp>
          <p:nvSpPr>
            <p:cNvPr id="86" name="Rectangle 85"/>
            <p:cNvSpPr/>
            <p:nvPr/>
          </p:nvSpPr>
          <p:spPr bwMode="auto">
            <a:xfrm>
              <a:off x="364887" y="4853104"/>
              <a:ext cx="1143079" cy="8382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Baseband</a:t>
              </a: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714355" y="4853104"/>
              <a:ext cx="1143079" cy="25082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Tx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 RF</a:t>
              </a: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1714355" y="5427779"/>
              <a:ext cx="1143079" cy="25082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Rx RF</a:t>
              </a:r>
            </a:p>
          </p:txBody>
        </p:sp>
        <p:grpSp>
          <p:nvGrpSpPr>
            <p:cNvPr id="89" name="Group 61"/>
            <p:cNvGrpSpPr>
              <a:grpSpLocks/>
            </p:cNvGrpSpPr>
            <p:nvPr/>
          </p:nvGrpSpPr>
          <p:grpSpPr bwMode="auto">
            <a:xfrm>
              <a:off x="3352800" y="4891204"/>
              <a:ext cx="474663" cy="381000"/>
              <a:chOff x="3810000" y="2438399"/>
              <a:chExt cx="990600" cy="914401"/>
            </a:xfrm>
          </p:grpSpPr>
          <p:cxnSp>
            <p:nvCxnSpPr>
              <p:cNvPr id="96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4038600" y="2438400"/>
                <a:ext cx="762000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Straight Connector 63"/>
              <p:cNvCxnSpPr>
                <a:cxnSpLocks noChangeShapeType="1"/>
              </p:cNvCxnSpPr>
              <p:nvPr/>
            </p:nvCxnSpPr>
            <p:spPr bwMode="auto">
              <a:xfrm>
                <a:off x="4419600" y="2438400"/>
                <a:ext cx="0" cy="91440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8" name="Straight Connector 64"/>
              <p:cNvCxnSpPr>
                <a:cxnSpLocks noChangeShapeType="1"/>
              </p:cNvCxnSpPr>
              <p:nvPr/>
            </p:nvCxnSpPr>
            <p:spPr bwMode="auto">
              <a:xfrm flipH="1">
                <a:off x="4419600" y="2438400"/>
                <a:ext cx="381000" cy="38100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" name="Straight Connector 65"/>
              <p:cNvCxnSpPr>
                <a:cxnSpLocks noChangeShapeType="1"/>
              </p:cNvCxnSpPr>
              <p:nvPr/>
            </p:nvCxnSpPr>
            <p:spPr bwMode="auto">
              <a:xfrm>
                <a:off x="4038600" y="2438399"/>
                <a:ext cx="381000" cy="381001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" name="Straight Connector 66"/>
              <p:cNvCxnSpPr>
                <a:cxnSpLocks noChangeShapeType="1"/>
              </p:cNvCxnSpPr>
              <p:nvPr/>
            </p:nvCxnSpPr>
            <p:spPr bwMode="auto">
              <a:xfrm flipH="1">
                <a:off x="3810000" y="3352800"/>
                <a:ext cx="609600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90" name="Straight Connector 68"/>
            <p:cNvCxnSpPr>
              <a:cxnSpLocks noChangeShapeType="1"/>
              <a:stCxn id="87" idx="3"/>
            </p:cNvCxnSpPr>
            <p:nvPr/>
          </p:nvCxnSpPr>
          <p:spPr bwMode="auto">
            <a:xfrm>
              <a:off x="2857918" y="4978514"/>
              <a:ext cx="494882" cy="29369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Straight Connector 69"/>
            <p:cNvCxnSpPr>
              <a:cxnSpLocks noChangeShapeType="1"/>
              <a:endCxn id="88" idx="3"/>
            </p:cNvCxnSpPr>
            <p:nvPr/>
          </p:nvCxnSpPr>
          <p:spPr bwMode="auto">
            <a:xfrm flipH="1">
              <a:off x="2857918" y="5265425"/>
              <a:ext cx="474663" cy="287283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Straight Connector 72"/>
            <p:cNvCxnSpPr>
              <a:cxnSpLocks noChangeShapeType="1"/>
              <a:endCxn id="87" idx="1"/>
            </p:cNvCxnSpPr>
            <p:nvPr/>
          </p:nvCxnSpPr>
          <p:spPr bwMode="auto">
            <a:xfrm>
              <a:off x="1507887" y="4978514"/>
              <a:ext cx="20703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Straight Connector 73"/>
            <p:cNvCxnSpPr>
              <a:cxnSpLocks noChangeShapeType="1"/>
            </p:cNvCxnSpPr>
            <p:nvPr/>
          </p:nvCxnSpPr>
          <p:spPr bwMode="auto">
            <a:xfrm>
              <a:off x="1499869" y="5552708"/>
              <a:ext cx="20703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Straight Arrow Connector 76"/>
            <p:cNvCxnSpPr>
              <a:cxnSpLocks noChangeShapeType="1"/>
            </p:cNvCxnSpPr>
            <p:nvPr/>
          </p:nvCxnSpPr>
          <p:spPr bwMode="auto">
            <a:xfrm flipH="1">
              <a:off x="2633663" y="5108524"/>
              <a:ext cx="441722" cy="318774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TextBox 80"/>
            <p:cNvSpPr txBox="1">
              <a:spLocks noChangeArrowheads="1"/>
            </p:cNvSpPr>
            <p:nvPr/>
          </p:nvSpPr>
          <p:spPr bwMode="auto">
            <a:xfrm>
              <a:off x="2178837" y="5140015"/>
              <a:ext cx="9380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Feedback loop</a:t>
              </a:r>
            </a:p>
          </p:txBody>
        </p:sp>
      </p:grpSp>
      <p:sp>
        <p:nvSpPr>
          <p:cNvPr id="101" name="TextBox 82"/>
          <p:cNvSpPr txBox="1">
            <a:spLocks noChangeArrowheads="1"/>
          </p:cNvSpPr>
          <p:nvPr/>
        </p:nvSpPr>
        <p:spPr bwMode="auto">
          <a:xfrm>
            <a:off x="228600" y="4454525"/>
            <a:ext cx="3683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Note: Typically very complex and difficult to implement</a:t>
            </a:r>
          </a:p>
        </p:txBody>
      </p:sp>
      <p:sp>
        <p:nvSpPr>
          <p:cNvPr id="102" name="TextBox 83"/>
          <p:cNvSpPr txBox="1">
            <a:spLocks noChangeArrowheads="1"/>
          </p:cNvSpPr>
          <p:nvPr/>
        </p:nvSpPr>
        <p:spPr bwMode="auto">
          <a:xfrm>
            <a:off x="225425" y="1981200"/>
            <a:ext cx="185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Note: One time adjustment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210709" y="5129019"/>
            <a:ext cx="347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All of these methods are available now and some vendors may have already implemented them at the AP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Beamforming Simulation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Parameters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Antenna Setup</a:t>
            </a:r>
            <a:r>
              <a:rPr lang="en-US" altLang="en-US" sz="2000" b="0" dirty="0" smtClean="0"/>
              <a:t>: </a:t>
            </a:r>
            <a:r>
              <a:rPr lang="en-US" altLang="en-US" sz="2000" b="0" dirty="0" err="1" smtClean="0"/>
              <a:t>Tx</a:t>
            </a:r>
            <a:r>
              <a:rPr lang="en-US" altLang="en-US" sz="2000" b="0" dirty="0" smtClean="0"/>
              <a:t>-Rx</a:t>
            </a:r>
            <a:r>
              <a:rPr lang="en-US" altLang="en-US" sz="2000" b="0" dirty="0"/>
              <a:t>: </a:t>
            </a:r>
            <a:r>
              <a:rPr lang="en-US" altLang="en-US" sz="2000" dirty="0"/>
              <a:t>4x2 and 8x2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Channel </a:t>
            </a:r>
            <a:r>
              <a:rPr lang="en-US" altLang="en-US" sz="2000" dirty="0" smtClean="0"/>
              <a:t>Model</a:t>
            </a:r>
            <a:r>
              <a:rPr lang="en-US" altLang="en-US" sz="2000" b="0" dirty="0" smtClean="0"/>
              <a:t>: </a:t>
            </a:r>
            <a:r>
              <a:rPr lang="en-US" altLang="en-US" sz="2000" dirty="0" err="1" smtClean="0"/>
              <a:t>TGac</a:t>
            </a: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BW</a:t>
            </a:r>
            <a:r>
              <a:rPr lang="en-US" altLang="en-US" sz="2000" b="0" dirty="0" smtClean="0"/>
              <a:t>: </a:t>
            </a:r>
            <a:r>
              <a:rPr lang="en-US" altLang="en-US" sz="2000" dirty="0" smtClean="0"/>
              <a:t>20MHz</a:t>
            </a:r>
            <a:r>
              <a:rPr lang="en-US" altLang="en-US" sz="2000" b="0" dirty="0" smtClean="0"/>
              <a:t> </a:t>
            </a:r>
            <a:r>
              <a:rPr lang="en-US" altLang="en-US" sz="2000" b="0" dirty="0"/>
              <a:t>(assumed 64 FFT)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0" dirty="0"/>
              <a:t>STA </a:t>
            </a:r>
            <a:r>
              <a:rPr lang="en-US" altLang="en-US" sz="2000" b="0" dirty="0" smtClean="0"/>
              <a:t>positions: Equal </a:t>
            </a:r>
            <a:r>
              <a:rPr lang="en-US" altLang="en-US" sz="2000" b="0" dirty="0"/>
              <a:t>distance without shadowing (i.e. </a:t>
            </a:r>
            <a:r>
              <a:rPr lang="en-US" altLang="en-US" sz="2000" dirty="0"/>
              <a:t>equal average SNR</a:t>
            </a:r>
            <a:r>
              <a:rPr lang="en-US" altLang="en-US" sz="2000" b="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0" dirty="0"/>
              <a:t>Performance </a:t>
            </a:r>
            <a:r>
              <a:rPr lang="en-US" altLang="en-US" sz="2000" b="0" dirty="0" smtClean="0"/>
              <a:t>metric: Average </a:t>
            </a:r>
            <a:r>
              <a:rPr lang="en-US" altLang="en-US" sz="2000" b="0" dirty="0"/>
              <a:t>sum rate computed using capacity formula, log</a:t>
            </a:r>
            <a:r>
              <a:rPr lang="en-US" altLang="en-US" sz="2000" b="0" baseline="-25000" dirty="0"/>
              <a:t>2</a:t>
            </a:r>
            <a:r>
              <a:rPr lang="en-US" altLang="en-US" sz="2000" b="0" dirty="0"/>
              <a:t>(1+SINR)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Feedback </a:t>
            </a:r>
            <a:r>
              <a:rPr lang="en-US" altLang="en-US" sz="2000" dirty="0" smtClean="0"/>
              <a:t>Latency</a:t>
            </a:r>
            <a:r>
              <a:rPr lang="en-US" altLang="en-US" sz="2000" b="0" dirty="0" smtClean="0"/>
              <a:t>: </a:t>
            </a:r>
            <a:r>
              <a:rPr lang="en-US" altLang="en-US" sz="2000" dirty="0" smtClean="0"/>
              <a:t>zero</a:t>
            </a:r>
            <a:r>
              <a:rPr lang="en-US" altLang="en-US" sz="2000" b="0" dirty="0" smtClean="0"/>
              <a:t> </a:t>
            </a:r>
            <a:r>
              <a:rPr lang="en-US" altLang="en-US" sz="2000" b="0" dirty="0"/>
              <a:t>latency assumed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0" dirty="0"/>
              <a:t>Channel </a:t>
            </a:r>
            <a:r>
              <a:rPr lang="en-US" altLang="en-US" sz="2000" b="0" dirty="0" smtClean="0"/>
              <a:t>estimation </a:t>
            </a:r>
            <a:r>
              <a:rPr lang="en-US" altLang="en-US" sz="2000" b="0" dirty="0"/>
              <a:t>(CE</a:t>
            </a:r>
            <a:r>
              <a:rPr lang="en-US" altLang="en-US" sz="2000" b="0" dirty="0" smtClean="0"/>
              <a:t>): CE </a:t>
            </a:r>
            <a:r>
              <a:rPr lang="en-US" altLang="en-US" sz="2000" b="0" dirty="0"/>
              <a:t>error modeled both for implicit and explicit </a:t>
            </a:r>
            <a:r>
              <a:rPr lang="en-US" altLang="en-US" sz="2000" b="0" dirty="0" smtClean="0"/>
              <a:t>FB, CE </a:t>
            </a:r>
            <a:r>
              <a:rPr lang="en-US" altLang="en-US" sz="2000" b="0" dirty="0"/>
              <a:t>gain assumption: 6 dB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3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Simulated Algorithms &amp; Plot Legends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1800" dirty="0">
                <a:latin typeface="Calibri" pitchFamily="34" charset="0"/>
              </a:rPr>
              <a:t>Simulated Algorithms</a:t>
            </a:r>
          </a:p>
          <a:p>
            <a:pPr lvl="1" defTabSz="914400" eaLnBrk="0" hangingPunct="0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altLang="en-US" sz="1600" dirty="0">
                <a:latin typeface="Calibri" pitchFamily="34" charset="0"/>
              </a:rPr>
              <a:t>DPC bound with perfect channel knowledge</a:t>
            </a:r>
          </a:p>
          <a:p>
            <a:pPr marL="1085850" lvl="2" defTabSz="9144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1400" dirty="0">
                <a:latin typeface="Calibri" pitchFamily="34" charset="0"/>
              </a:rPr>
              <a:t>assumed equal power loading between users</a:t>
            </a:r>
          </a:p>
          <a:p>
            <a:pPr lvl="1" defTabSz="914400" eaLnBrk="0" hangingPunct="0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altLang="en-US" sz="1600" dirty="0">
                <a:latin typeface="Calibri" pitchFamily="34" charset="0"/>
              </a:rPr>
              <a:t>SU-MIMO based on right singular vector/matrix precoding</a:t>
            </a:r>
          </a:p>
          <a:p>
            <a:pPr marL="1085850" lvl="2" defTabSz="9144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1400" dirty="0">
                <a:latin typeface="Calibri" pitchFamily="34" charset="0"/>
              </a:rPr>
              <a:t>Implicit FB</a:t>
            </a:r>
          </a:p>
          <a:p>
            <a:pPr marL="1085850" lvl="2" defTabSz="9144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1400" dirty="0">
                <a:latin typeface="Calibri" pitchFamily="34" charset="0"/>
              </a:rPr>
              <a:t>Explicit FB with Low fidelity SU, 2 bit PSI, 4 bit PHI</a:t>
            </a:r>
          </a:p>
          <a:p>
            <a:pPr marL="1085850" lvl="2" defTabSz="9144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1400" dirty="0">
                <a:latin typeface="Calibri" pitchFamily="34" charset="0"/>
              </a:rPr>
              <a:t>Explicit FB with High fidelity SU, 4 bit PSI, 6 bit PHI (used as reference in MU-MIMO plots)</a:t>
            </a:r>
          </a:p>
          <a:p>
            <a:pPr lvl="1" defTabSz="914400" eaLnBrk="0" hangingPunct="0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altLang="en-US" sz="1600" dirty="0">
                <a:latin typeface="Calibri" pitchFamily="34" charset="0"/>
              </a:rPr>
              <a:t>MU-MIMO based on modification of MSE minimization precoding</a:t>
            </a:r>
          </a:p>
          <a:p>
            <a:pPr marL="1085850" lvl="2" defTabSz="9144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1400" dirty="0">
                <a:latin typeface="Calibri" pitchFamily="34" charset="0"/>
              </a:rPr>
              <a:t>Implicit FB</a:t>
            </a:r>
          </a:p>
          <a:p>
            <a:pPr marL="1085850" lvl="2" defTabSz="9144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1400" dirty="0">
                <a:latin typeface="Calibri" pitchFamily="34" charset="0"/>
              </a:rPr>
              <a:t>Explicit FB with Low fidelity MU, 5 bit PSI, 7 bit PHI</a:t>
            </a:r>
          </a:p>
          <a:p>
            <a:pPr marL="1085850" lvl="2" defTabSz="9144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1400" dirty="0">
                <a:latin typeface="Calibri" pitchFamily="34" charset="0"/>
              </a:rPr>
              <a:t>Explicit FB with High fidelity MU, 7 bit PSI, 9 bit PHI</a:t>
            </a:r>
          </a:p>
          <a:p>
            <a:pPr lvl="0" defTabSz="9144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1800" dirty="0">
                <a:latin typeface="Calibri" pitchFamily="34" charset="0"/>
              </a:rPr>
              <a:t>Plot Legend</a:t>
            </a:r>
          </a:p>
          <a:p>
            <a:pPr lvl="1" defTabSz="914400" eaLnBrk="0" hangingPunct="0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altLang="en-US" sz="1400" b="1" dirty="0">
                <a:latin typeface="Calibri" pitchFamily="34" charset="0"/>
              </a:rPr>
              <a:t>MU </a:t>
            </a:r>
            <a:r>
              <a:rPr lang="en-US" altLang="en-US" sz="1400" b="1" dirty="0" err="1">
                <a:latin typeface="Calibri" pitchFamily="34" charset="0"/>
              </a:rPr>
              <a:t>BFer</a:t>
            </a:r>
            <a:r>
              <a:rPr lang="en-US" altLang="en-US" sz="1400" b="1" dirty="0">
                <a:latin typeface="Calibri" pitchFamily="34" charset="0"/>
              </a:rPr>
              <a:t> [±X dB, ±Y°] </a:t>
            </a:r>
            <a:r>
              <a:rPr lang="en-US" altLang="en-US" sz="1400" b="1" dirty="0" err="1">
                <a:latin typeface="Calibri" pitchFamily="34" charset="0"/>
              </a:rPr>
              <a:t>Bfee</a:t>
            </a:r>
            <a:r>
              <a:rPr lang="en-US" altLang="en-US" sz="1400" b="1" dirty="0">
                <a:latin typeface="Calibri" pitchFamily="34" charset="0"/>
              </a:rPr>
              <a:t> [±X dB, ±Y°] </a:t>
            </a:r>
          </a:p>
          <a:p>
            <a:pPr lvl="1" defTabSz="914400" eaLnBrk="0" hangingPunct="0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altLang="en-US" sz="1400" dirty="0" err="1">
                <a:latin typeface="Calibri" pitchFamily="34" charset="0"/>
              </a:rPr>
              <a:t>Beamformer</a:t>
            </a:r>
            <a:r>
              <a:rPr lang="en-US" altLang="en-US" sz="1400" dirty="0">
                <a:latin typeface="Calibri" pitchFamily="34" charset="0"/>
              </a:rPr>
              <a:t> side (i.e. AP) or each </a:t>
            </a:r>
            <a:r>
              <a:rPr lang="en-US" altLang="en-US" sz="1400" dirty="0" err="1">
                <a:latin typeface="Calibri" pitchFamily="34" charset="0"/>
              </a:rPr>
              <a:t>Beamformee</a:t>
            </a:r>
            <a:r>
              <a:rPr lang="en-US" altLang="en-US" sz="1400" dirty="0">
                <a:latin typeface="Calibri" pitchFamily="34" charset="0"/>
              </a:rPr>
              <a:t> (i.e. STA) has </a:t>
            </a:r>
            <a:r>
              <a:rPr lang="en-US" altLang="en-US" sz="1400" dirty="0" err="1">
                <a:latin typeface="Calibri" pitchFamily="34" charset="0"/>
              </a:rPr>
              <a:t>mis</a:t>
            </a:r>
            <a:r>
              <a:rPr lang="en-US" altLang="en-US" sz="1400" dirty="0">
                <a:latin typeface="Calibri" pitchFamily="34" charset="0"/>
              </a:rPr>
              <a:t>-calibrated </a:t>
            </a:r>
            <a:r>
              <a:rPr lang="en-US" altLang="en-US" sz="1400" dirty="0" err="1">
                <a:latin typeface="Calibri" pitchFamily="34" charset="0"/>
              </a:rPr>
              <a:t>Tx</a:t>
            </a:r>
            <a:r>
              <a:rPr lang="en-US" altLang="en-US" sz="1400" dirty="0">
                <a:latin typeface="Calibri" pitchFamily="34" charset="0"/>
              </a:rPr>
              <a:t> and Rx antennas. Each RF chain may have up to ±X dB difference in amplitude and ±Y° difference in phase.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8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(1/2)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Daewon Lee and Reza Hedayat,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786949" y="1786573"/>
            <a:ext cx="4188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Effect of </a:t>
            </a:r>
            <a:r>
              <a:rPr lang="en-US" altLang="en-US" sz="12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Tx</a:t>
            </a:r>
            <a:r>
              <a:rPr lang="en-US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/Rx Antenna calibration of </a:t>
            </a:r>
            <a:r>
              <a:rPr lang="en-US" altLang="en-US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Beamformer</a:t>
            </a:r>
            <a:r>
              <a:rPr lang="en-US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(i.e. AP) </a:t>
            </a:r>
            <a:endParaRPr lang="en-US" altLang="en-US" sz="1200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with </a:t>
            </a:r>
            <a:r>
              <a:rPr lang="en-US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completely </a:t>
            </a:r>
            <a:r>
              <a:rPr lang="en-US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un-calibrated </a:t>
            </a:r>
            <a:r>
              <a:rPr lang="en-US" altLang="en-US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Beamformee</a:t>
            </a:r>
            <a:r>
              <a:rPr lang="en-US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(i.e. STA)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07024" y="1794669"/>
            <a:ext cx="4150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Effect of </a:t>
            </a:r>
            <a:r>
              <a:rPr lang="en-US" altLang="en-US" sz="12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Tx</a:t>
            </a:r>
            <a:r>
              <a:rPr lang="en-US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/Rx Antenna calibration of </a:t>
            </a:r>
            <a:r>
              <a:rPr lang="en-US" altLang="en-US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Beamformer</a:t>
            </a:r>
            <a:r>
              <a:rPr lang="en-US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(i.e. AP</a:t>
            </a:r>
            <a:r>
              <a:rPr lang="en-US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With perfectly </a:t>
            </a:r>
            <a:r>
              <a:rPr lang="en-US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calibrated </a:t>
            </a:r>
            <a:r>
              <a:rPr lang="en-US" alt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Beamformee</a:t>
            </a:r>
            <a:r>
              <a:rPr lang="en-US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(i.e. STA)</a:t>
            </a:r>
            <a:endParaRPr lang="en-US" altLang="en-US" sz="12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62772" y="5821893"/>
            <a:ext cx="7732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Conclusion: </a:t>
            </a:r>
            <a:r>
              <a:rPr lang="en-US" altLang="en-US" sz="1600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Tx</a:t>
            </a:r>
            <a:r>
              <a:rPr lang="en-US" alt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/Rx antenna calibration at the STA side is NOT essential for obtaining MU-MIMO </a:t>
            </a:r>
            <a:r>
              <a:rPr lang="en-US" alt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performance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392" y="2217758"/>
            <a:ext cx="4601521" cy="3455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606" y="2191776"/>
            <a:ext cx="4601521" cy="34557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81432" y="802907"/>
            <a:ext cx="2342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It is less sensitive to </a:t>
            </a:r>
            <a:r>
              <a:rPr lang="en-U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mis</a:t>
            </a:r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-calibration as the receiver has enough degree of freedom to reject interference (</a:t>
            </a:r>
            <a:r>
              <a:rPr lang="en-U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sz="120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total,SS</a:t>
            </a:r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= N</a:t>
            </a:r>
            <a:r>
              <a:rPr lang="en-US" sz="1200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RX</a:t>
            </a:r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666</TotalTime>
  <Words>1427</Words>
  <Application>Microsoft Office PowerPoint</Application>
  <PresentationFormat>On-screen Show (4:3)</PresentationFormat>
  <Paragraphs>226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 Unicode MS</vt:lpstr>
      <vt:lpstr>MS Gothic</vt:lpstr>
      <vt:lpstr>宋体</vt:lpstr>
      <vt:lpstr>Arial</vt:lpstr>
      <vt:lpstr>Calibri</vt:lpstr>
      <vt:lpstr>Times New Roman</vt:lpstr>
      <vt:lpstr>Office Theme</vt:lpstr>
      <vt:lpstr>Document</vt:lpstr>
      <vt:lpstr>Implicit Sounding for HE WLAN</vt:lpstr>
      <vt:lpstr>Abstract</vt:lpstr>
      <vt:lpstr>Explicit vs. Implicit Sounding</vt:lpstr>
      <vt:lpstr>Uncalibrated Antenna Chains</vt:lpstr>
      <vt:lpstr>Implicit Sounding without Antenna Calibration</vt:lpstr>
      <vt:lpstr>Few Antenna Self-Calibration Methods</vt:lpstr>
      <vt:lpstr>Beamforming Simulation Results</vt:lpstr>
      <vt:lpstr>Simulated Algorithms &amp; Plot Legends</vt:lpstr>
      <vt:lpstr>Simulation Results (1/2)</vt:lpstr>
      <vt:lpstr>Simulation Results (2/2)</vt:lpstr>
      <vt:lpstr>Support for Implicit Sounding in 802.11</vt:lpstr>
      <vt:lpstr>Implicit Sounding in 11ax</vt:lpstr>
      <vt:lpstr>Conclusion</vt:lpstr>
      <vt:lpstr>Straw Poll #1</vt:lpstr>
      <vt:lpstr>Straw Poll #2</vt:lpstr>
      <vt:lpstr>APPENDIX: Additional Simulation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Daewon Lee</dc:creator>
  <cp:lastModifiedBy>Daewon Lee</cp:lastModifiedBy>
  <cp:revision>113</cp:revision>
  <cp:lastPrinted>1601-01-01T00:00:00Z</cp:lastPrinted>
  <dcterms:created xsi:type="dcterms:W3CDTF">2015-10-30T20:48:28Z</dcterms:created>
  <dcterms:modified xsi:type="dcterms:W3CDTF">2015-11-08T04:36:21Z</dcterms:modified>
</cp:coreProperties>
</file>