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76" r:id="rId15"/>
    <p:sldId id="274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5" autoAdjust="0"/>
    <p:restoredTop sz="94660"/>
  </p:normalViewPr>
  <p:slideViewPr>
    <p:cSldViewPr>
      <p:cViewPr varScale="1">
        <p:scale>
          <a:sx n="94" d="100"/>
          <a:sy n="94" d="100"/>
        </p:scale>
        <p:origin x="99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Nov 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802.11-15/1331r0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PHY Padding Capability </a:t>
            </a:r>
            <a:r>
              <a:rPr lang="en-US" dirty="0" smtClean="0"/>
              <a:t>Signaling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36078"/>
              </p:ext>
            </p:extLst>
          </p:nvPr>
        </p:nvGraphicFramePr>
        <p:xfrm>
          <a:off x="457200" y="2503488"/>
          <a:ext cx="8545513" cy="262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cument" r:id="rId5" imgW="8309939" imgH="2562549" progId="Word.Document.8">
                  <p:embed/>
                </p:oleObj>
              </mc:Choice>
              <mc:Fallback>
                <p:oleObj name="Document" r:id="rId5" imgW="8309939" imgH="25625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03488"/>
                        <a:ext cx="8545513" cy="2624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Number of </a:t>
            </a:r>
            <a:r>
              <a:rPr lang="en-US" altLang="en-US" sz="2800" dirty="0" err="1"/>
              <a:t>Codewords</a:t>
            </a:r>
            <a:r>
              <a:rPr lang="en-US" altLang="en-US" sz="2800" dirty="0"/>
              <a:t> in the Last Two Symbols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Object 63"/>
          <p:cNvGraphicFramePr>
            <a:graphicFrameLocks noChangeAspect="1"/>
          </p:cNvGraphicFramePr>
          <p:nvPr/>
        </p:nvGraphicFramePr>
        <p:xfrm>
          <a:off x="550863" y="3516313"/>
          <a:ext cx="26670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Equation" r:id="rId3" imgW="1777680" imgH="939600" progId="Equation.3">
                  <p:embed/>
                </p:oleObj>
              </mc:Choice>
              <mc:Fallback>
                <p:oleObj name="Equation" r:id="rId3" imgW="17776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3516313"/>
                        <a:ext cx="2667000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64"/>
          <p:cNvSpPr txBox="1">
            <a:spLocks noChangeArrowheads="1"/>
          </p:cNvSpPr>
          <p:nvPr/>
        </p:nvSpPr>
        <p:spPr bwMode="auto">
          <a:xfrm>
            <a:off x="3235325" y="4476750"/>
            <a:ext cx="2319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Note that L</a:t>
            </a:r>
            <a:r>
              <a:rPr lang="en-US" altLang="en-US" baseline="-25000">
                <a:solidFill>
                  <a:srgbClr val="FF0000"/>
                </a:solidFill>
              </a:rPr>
              <a:t>CW</a:t>
            </a:r>
            <a:r>
              <a:rPr lang="en-US" altLang="en-US">
                <a:solidFill>
                  <a:srgbClr val="FF0000"/>
                </a:solidFill>
              </a:rPr>
              <a:t> may not be exatly integer since the size of each codeword may differ by 0 ~ 2 bits.</a:t>
            </a:r>
          </a:p>
        </p:txBody>
      </p:sp>
      <p:graphicFrame>
        <p:nvGraphicFramePr>
          <p:cNvPr id="9" name="Object 66"/>
          <p:cNvGraphicFramePr>
            <a:graphicFrameLocks noChangeAspect="1"/>
          </p:cNvGraphicFramePr>
          <p:nvPr/>
        </p:nvGraphicFramePr>
        <p:xfrm>
          <a:off x="4384675" y="5451475"/>
          <a:ext cx="25908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quation" r:id="rId5" imgW="1726920" imgH="482400" progId="Equation.3">
                  <p:embed/>
                </p:oleObj>
              </mc:Choice>
              <mc:Fallback>
                <p:oleObj name="Equation" r:id="rId5" imgW="17269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5451475"/>
                        <a:ext cx="2590800" cy="7239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71"/>
          <p:cNvSpPr txBox="1">
            <a:spLocks noChangeArrowheads="1"/>
          </p:cNvSpPr>
          <p:nvPr/>
        </p:nvSpPr>
        <p:spPr bwMode="auto">
          <a:xfrm>
            <a:off x="7162800" y="5897563"/>
            <a:ext cx="8366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en-US" altLang="en-US"/>
              <a:t>N</a:t>
            </a:r>
            <a:r>
              <a:rPr lang="en-US" altLang="en-US" baseline="-25000"/>
              <a:t>SYM</a:t>
            </a:r>
            <a:r>
              <a:rPr lang="en-US" altLang="en-US"/>
              <a:t> &gt;=2</a:t>
            </a:r>
          </a:p>
        </p:txBody>
      </p: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1492250" y="1509713"/>
            <a:ext cx="5954713" cy="2089150"/>
            <a:chOff x="1143000" y="1306819"/>
            <a:chExt cx="5954532" cy="2088988"/>
          </a:xfrm>
        </p:grpSpPr>
        <p:cxnSp>
          <p:nvCxnSpPr>
            <p:cNvPr id="12" name="Straight Connector 6"/>
            <p:cNvCxnSpPr>
              <a:cxnSpLocks noChangeShapeType="1"/>
            </p:cNvCxnSpPr>
            <p:nvPr/>
          </p:nvCxnSpPr>
          <p:spPr bwMode="auto">
            <a:xfrm>
              <a:off x="1143000" y="2133600"/>
              <a:ext cx="5866201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3" name="Straight Connector 8"/>
            <p:cNvCxnSpPr>
              <a:cxnSpLocks noChangeShapeType="1"/>
            </p:cNvCxnSpPr>
            <p:nvPr/>
          </p:nvCxnSpPr>
          <p:spPr bwMode="auto">
            <a:xfrm>
              <a:off x="1143000" y="1905000"/>
              <a:ext cx="0" cy="8382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4" name="Straight Connector 9"/>
            <p:cNvCxnSpPr>
              <a:cxnSpLocks noChangeShapeType="1"/>
            </p:cNvCxnSpPr>
            <p:nvPr/>
          </p:nvCxnSpPr>
          <p:spPr bwMode="auto">
            <a:xfrm>
              <a:off x="1981200" y="1905000"/>
              <a:ext cx="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5" name="Straight Connector 10"/>
            <p:cNvCxnSpPr>
              <a:cxnSpLocks noChangeShapeType="1"/>
            </p:cNvCxnSpPr>
            <p:nvPr/>
          </p:nvCxnSpPr>
          <p:spPr bwMode="auto">
            <a:xfrm>
              <a:off x="2819400" y="1905000"/>
              <a:ext cx="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1143000" y="1742301"/>
              <a:ext cx="838200" cy="315099"/>
              <a:chOff x="1143000" y="2199501"/>
              <a:chExt cx="838200" cy="315099"/>
            </a:xfrm>
          </p:grpSpPr>
          <p:cxnSp>
            <p:nvCxnSpPr>
              <p:cNvPr id="57" name="Straight Arrow Connector 12"/>
              <p:cNvCxnSpPr>
                <a:cxnSpLocks noChangeShapeType="1"/>
              </p:cNvCxnSpPr>
              <p:nvPr/>
            </p:nvCxnSpPr>
            <p:spPr bwMode="auto">
              <a:xfrm>
                <a:off x="1143000" y="2514600"/>
                <a:ext cx="8382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58" name="TextBox 13"/>
              <p:cNvSpPr txBox="1">
                <a:spLocks noChangeArrowheads="1"/>
              </p:cNvSpPr>
              <p:nvPr/>
            </p:nvSpPr>
            <p:spPr bwMode="auto">
              <a:xfrm>
                <a:off x="1249726" y="2199501"/>
                <a:ext cx="54854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r>
                  <a:rPr lang="en-US" altLang="en-US"/>
                  <a:t>N</a:t>
                </a:r>
                <a:r>
                  <a:rPr lang="en-US" altLang="en-US" baseline="-25000"/>
                  <a:t>CBPS</a:t>
                </a:r>
              </a:p>
            </p:txBody>
          </p:sp>
        </p:grp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81200" y="1747450"/>
              <a:ext cx="838200" cy="315099"/>
              <a:chOff x="1143000" y="2199501"/>
              <a:chExt cx="838200" cy="315099"/>
            </a:xfrm>
          </p:grpSpPr>
          <p:cxnSp>
            <p:nvCxnSpPr>
              <p:cNvPr id="55" name="Straight Arrow Connector 16"/>
              <p:cNvCxnSpPr>
                <a:cxnSpLocks noChangeShapeType="1"/>
              </p:cNvCxnSpPr>
              <p:nvPr/>
            </p:nvCxnSpPr>
            <p:spPr bwMode="auto">
              <a:xfrm>
                <a:off x="1143000" y="2514600"/>
                <a:ext cx="8382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56" name="TextBox 17"/>
              <p:cNvSpPr txBox="1">
                <a:spLocks noChangeArrowheads="1"/>
              </p:cNvSpPr>
              <p:nvPr/>
            </p:nvSpPr>
            <p:spPr bwMode="auto">
              <a:xfrm>
                <a:off x="1249726" y="2199501"/>
                <a:ext cx="54854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r>
                  <a:rPr lang="en-US" altLang="en-US"/>
                  <a:t>N</a:t>
                </a:r>
                <a:r>
                  <a:rPr lang="en-US" altLang="en-US" baseline="-25000"/>
                  <a:t>CBPS</a:t>
                </a:r>
              </a:p>
            </p:txBody>
          </p:sp>
        </p:grpSp>
        <p:cxnSp>
          <p:nvCxnSpPr>
            <p:cNvPr id="18" name="Straight Connector 18"/>
            <p:cNvCxnSpPr>
              <a:cxnSpLocks noChangeShapeType="1"/>
            </p:cNvCxnSpPr>
            <p:nvPr/>
          </p:nvCxnSpPr>
          <p:spPr bwMode="auto">
            <a:xfrm>
              <a:off x="3657600" y="1905000"/>
              <a:ext cx="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19" name="Group 19"/>
            <p:cNvGrpSpPr>
              <a:grpSpLocks/>
            </p:cNvGrpSpPr>
            <p:nvPr/>
          </p:nvGrpSpPr>
          <p:grpSpPr bwMode="auto">
            <a:xfrm>
              <a:off x="2819400" y="1747450"/>
              <a:ext cx="838200" cy="315099"/>
              <a:chOff x="1143000" y="2199501"/>
              <a:chExt cx="838200" cy="315099"/>
            </a:xfrm>
          </p:grpSpPr>
          <p:cxnSp>
            <p:nvCxnSpPr>
              <p:cNvPr id="53" name="Straight Arrow Connector 20"/>
              <p:cNvCxnSpPr>
                <a:cxnSpLocks noChangeShapeType="1"/>
              </p:cNvCxnSpPr>
              <p:nvPr/>
            </p:nvCxnSpPr>
            <p:spPr bwMode="auto">
              <a:xfrm>
                <a:off x="1143000" y="2514600"/>
                <a:ext cx="8382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54" name="TextBox 21"/>
              <p:cNvSpPr txBox="1">
                <a:spLocks noChangeArrowheads="1"/>
              </p:cNvSpPr>
              <p:nvPr/>
            </p:nvSpPr>
            <p:spPr bwMode="auto">
              <a:xfrm>
                <a:off x="1249726" y="2199501"/>
                <a:ext cx="54854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r>
                  <a:rPr lang="en-US" altLang="en-US"/>
                  <a:t>N</a:t>
                </a:r>
                <a:r>
                  <a:rPr lang="en-US" altLang="en-US" baseline="-25000"/>
                  <a:t>CBPS</a:t>
                </a:r>
              </a:p>
            </p:txBody>
          </p:sp>
        </p:grpSp>
        <p:cxnSp>
          <p:nvCxnSpPr>
            <p:cNvPr id="20" name="Straight Connector 22"/>
            <p:cNvCxnSpPr>
              <a:cxnSpLocks noChangeShapeType="1"/>
            </p:cNvCxnSpPr>
            <p:nvPr/>
          </p:nvCxnSpPr>
          <p:spPr bwMode="auto">
            <a:xfrm>
              <a:off x="4510560" y="1905000"/>
              <a:ext cx="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21" name="Group 23"/>
            <p:cNvGrpSpPr>
              <a:grpSpLocks/>
            </p:cNvGrpSpPr>
            <p:nvPr/>
          </p:nvGrpSpPr>
          <p:grpSpPr bwMode="auto">
            <a:xfrm>
              <a:off x="3672360" y="1747450"/>
              <a:ext cx="838200" cy="315099"/>
              <a:chOff x="1143000" y="2199501"/>
              <a:chExt cx="838200" cy="315099"/>
            </a:xfrm>
          </p:grpSpPr>
          <p:cxnSp>
            <p:nvCxnSpPr>
              <p:cNvPr id="51" name="Straight Arrow Connector 24"/>
              <p:cNvCxnSpPr>
                <a:cxnSpLocks noChangeShapeType="1"/>
              </p:cNvCxnSpPr>
              <p:nvPr/>
            </p:nvCxnSpPr>
            <p:spPr bwMode="auto">
              <a:xfrm>
                <a:off x="1143000" y="2514600"/>
                <a:ext cx="8382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52" name="TextBox 25"/>
              <p:cNvSpPr txBox="1">
                <a:spLocks noChangeArrowheads="1"/>
              </p:cNvSpPr>
              <p:nvPr/>
            </p:nvSpPr>
            <p:spPr bwMode="auto">
              <a:xfrm>
                <a:off x="1249726" y="2199501"/>
                <a:ext cx="54854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r>
                  <a:rPr lang="en-US" altLang="en-US"/>
                  <a:t>N</a:t>
                </a:r>
                <a:r>
                  <a:rPr lang="en-US" altLang="en-US" baseline="-25000"/>
                  <a:t>CBPS</a:t>
                </a:r>
              </a:p>
            </p:txBody>
          </p:sp>
        </p:grpSp>
        <p:cxnSp>
          <p:nvCxnSpPr>
            <p:cNvPr id="22" name="Straight Connector 26"/>
            <p:cNvCxnSpPr>
              <a:cxnSpLocks noChangeShapeType="1"/>
            </p:cNvCxnSpPr>
            <p:nvPr/>
          </p:nvCxnSpPr>
          <p:spPr bwMode="auto">
            <a:xfrm>
              <a:off x="5330367" y="1905000"/>
              <a:ext cx="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23" name="Group 27"/>
            <p:cNvGrpSpPr>
              <a:grpSpLocks/>
            </p:cNvGrpSpPr>
            <p:nvPr/>
          </p:nvGrpSpPr>
          <p:grpSpPr bwMode="auto">
            <a:xfrm>
              <a:off x="4492167" y="1747450"/>
              <a:ext cx="838200" cy="315099"/>
              <a:chOff x="1143000" y="2199501"/>
              <a:chExt cx="838200" cy="315099"/>
            </a:xfrm>
          </p:grpSpPr>
          <p:cxnSp>
            <p:nvCxnSpPr>
              <p:cNvPr id="49" name="Straight Arrow Connector 28"/>
              <p:cNvCxnSpPr>
                <a:cxnSpLocks noChangeShapeType="1"/>
              </p:cNvCxnSpPr>
              <p:nvPr/>
            </p:nvCxnSpPr>
            <p:spPr bwMode="auto">
              <a:xfrm>
                <a:off x="1143000" y="2514600"/>
                <a:ext cx="8382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50" name="TextBox 29"/>
              <p:cNvSpPr txBox="1">
                <a:spLocks noChangeArrowheads="1"/>
              </p:cNvSpPr>
              <p:nvPr/>
            </p:nvSpPr>
            <p:spPr bwMode="auto">
              <a:xfrm>
                <a:off x="1249726" y="2199501"/>
                <a:ext cx="54854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r>
                  <a:rPr lang="en-US" altLang="en-US"/>
                  <a:t>N</a:t>
                </a:r>
                <a:r>
                  <a:rPr lang="en-US" altLang="en-US" baseline="-25000"/>
                  <a:t>CBPS</a:t>
                </a:r>
              </a:p>
            </p:txBody>
          </p:sp>
        </p:grpSp>
        <p:cxnSp>
          <p:nvCxnSpPr>
            <p:cNvPr id="24" name="Straight Connector 30"/>
            <p:cNvCxnSpPr>
              <a:cxnSpLocks noChangeShapeType="1"/>
            </p:cNvCxnSpPr>
            <p:nvPr/>
          </p:nvCxnSpPr>
          <p:spPr bwMode="auto">
            <a:xfrm>
              <a:off x="6181511" y="1905000"/>
              <a:ext cx="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25" name="Group 31"/>
            <p:cNvGrpSpPr>
              <a:grpSpLocks/>
            </p:cNvGrpSpPr>
            <p:nvPr/>
          </p:nvGrpSpPr>
          <p:grpSpPr bwMode="auto">
            <a:xfrm>
              <a:off x="5343311" y="1747450"/>
              <a:ext cx="838200" cy="315099"/>
              <a:chOff x="1143000" y="2199501"/>
              <a:chExt cx="838200" cy="315099"/>
            </a:xfrm>
          </p:grpSpPr>
          <p:cxnSp>
            <p:nvCxnSpPr>
              <p:cNvPr id="47" name="Straight Arrow Connector 32"/>
              <p:cNvCxnSpPr>
                <a:cxnSpLocks noChangeShapeType="1"/>
              </p:cNvCxnSpPr>
              <p:nvPr/>
            </p:nvCxnSpPr>
            <p:spPr bwMode="auto">
              <a:xfrm>
                <a:off x="1143000" y="2514600"/>
                <a:ext cx="8382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8" name="TextBox 33"/>
              <p:cNvSpPr txBox="1">
                <a:spLocks noChangeArrowheads="1"/>
              </p:cNvSpPr>
              <p:nvPr/>
            </p:nvSpPr>
            <p:spPr bwMode="auto">
              <a:xfrm>
                <a:off x="1249726" y="2199501"/>
                <a:ext cx="54854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r>
                  <a:rPr lang="en-US" altLang="en-US"/>
                  <a:t>N</a:t>
                </a:r>
                <a:r>
                  <a:rPr lang="en-US" altLang="en-US" baseline="-25000"/>
                  <a:t>CBPS</a:t>
                </a:r>
              </a:p>
            </p:txBody>
          </p:sp>
        </p:grpSp>
        <p:cxnSp>
          <p:nvCxnSpPr>
            <p:cNvPr id="26" name="Straight Connector 34"/>
            <p:cNvCxnSpPr>
              <a:cxnSpLocks noChangeShapeType="1"/>
            </p:cNvCxnSpPr>
            <p:nvPr/>
          </p:nvCxnSpPr>
          <p:spPr bwMode="auto">
            <a:xfrm>
              <a:off x="7009201" y="1905000"/>
              <a:ext cx="0" cy="4572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7" name="Straight Arrow Connector 36"/>
            <p:cNvCxnSpPr>
              <a:cxnSpLocks noChangeShapeType="1"/>
            </p:cNvCxnSpPr>
            <p:nvPr/>
          </p:nvCxnSpPr>
          <p:spPr bwMode="auto">
            <a:xfrm>
              <a:off x="6171001" y="2062549"/>
              <a:ext cx="382199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8" name="TextBox 37"/>
            <p:cNvSpPr txBox="1">
              <a:spLocks noChangeArrowheads="1"/>
            </p:cNvSpPr>
            <p:nvPr/>
          </p:nvSpPr>
          <p:spPr bwMode="auto">
            <a:xfrm>
              <a:off x="6003668" y="1603801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en-US"/>
                <a:t>N</a:t>
              </a:r>
              <a:r>
                <a:rPr lang="en-US" altLang="en-US" baseline="-25000"/>
                <a:t>CBPS,last</a:t>
              </a:r>
            </a:p>
          </p:txBody>
        </p:sp>
        <p:cxnSp>
          <p:nvCxnSpPr>
            <p:cNvPr id="29" name="Straight Connector 39"/>
            <p:cNvCxnSpPr>
              <a:cxnSpLocks noChangeShapeType="1"/>
            </p:cNvCxnSpPr>
            <p:nvPr/>
          </p:nvCxnSpPr>
          <p:spPr bwMode="auto">
            <a:xfrm>
              <a:off x="6553200" y="1905000"/>
              <a:ext cx="0" cy="9144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</p:spPr>
        </p:cxnSp>
        <p:grpSp>
          <p:nvGrpSpPr>
            <p:cNvPr id="30" name="Group 56"/>
            <p:cNvGrpSpPr>
              <a:grpSpLocks/>
            </p:cNvGrpSpPr>
            <p:nvPr/>
          </p:nvGrpSpPr>
          <p:grpSpPr bwMode="auto">
            <a:xfrm>
              <a:off x="1143000" y="2571750"/>
              <a:ext cx="5431416" cy="52000"/>
              <a:chOff x="665784" y="3048000"/>
              <a:chExt cx="5887416" cy="0"/>
            </a:xfrm>
          </p:grpSpPr>
          <p:cxnSp>
            <p:nvCxnSpPr>
              <p:cNvPr id="41" name="Straight Arrow Connector 49"/>
              <p:cNvCxnSpPr>
                <a:cxnSpLocks noChangeShapeType="1"/>
              </p:cNvCxnSpPr>
              <p:nvPr/>
            </p:nvCxnSpPr>
            <p:spPr bwMode="auto">
              <a:xfrm>
                <a:off x="5562600" y="3048000"/>
                <a:ext cx="9906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2" name="Straight Arrow Connector 51"/>
              <p:cNvCxnSpPr>
                <a:cxnSpLocks noChangeShapeType="1"/>
              </p:cNvCxnSpPr>
              <p:nvPr/>
            </p:nvCxnSpPr>
            <p:spPr bwMode="auto">
              <a:xfrm>
                <a:off x="4577564" y="3048000"/>
                <a:ext cx="9906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3" name="Straight Arrow Connector 52"/>
              <p:cNvCxnSpPr>
                <a:cxnSpLocks noChangeShapeType="1"/>
              </p:cNvCxnSpPr>
              <p:nvPr/>
            </p:nvCxnSpPr>
            <p:spPr bwMode="auto">
              <a:xfrm>
                <a:off x="3596160" y="3048000"/>
                <a:ext cx="9906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4" name="Straight Arrow Connector 53"/>
              <p:cNvCxnSpPr>
                <a:cxnSpLocks noChangeShapeType="1"/>
              </p:cNvCxnSpPr>
              <p:nvPr/>
            </p:nvCxnSpPr>
            <p:spPr bwMode="auto">
              <a:xfrm>
                <a:off x="2636474" y="3048000"/>
                <a:ext cx="9906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5" name="Straight Arrow Connector 54"/>
              <p:cNvCxnSpPr>
                <a:cxnSpLocks noChangeShapeType="1"/>
              </p:cNvCxnSpPr>
              <p:nvPr/>
            </p:nvCxnSpPr>
            <p:spPr bwMode="auto">
              <a:xfrm>
                <a:off x="1645874" y="3048000"/>
                <a:ext cx="9906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6" name="Straight Arrow Connector 55"/>
              <p:cNvCxnSpPr>
                <a:cxnSpLocks noChangeShapeType="1"/>
              </p:cNvCxnSpPr>
              <p:nvPr/>
            </p:nvCxnSpPr>
            <p:spPr bwMode="auto">
              <a:xfrm>
                <a:off x="665784" y="3048000"/>
                <a:ext cx="9906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</p:grpSp>
        <p:sp>
          <p:nvSpPr>
            <p:cNvPr id="31" name="TextBox 57"/>
            <p:cNvSpPr txBox="1">
              <a:spLocks noChangeArrowheads="1"/>
            </p:cNvSpPr>
            <p:nvPr/>
          </p:nvSpPr>
          <p:spPr bwMode="auto">
            <a:xfrm>
              <a:off x="1377761" y="2571750"/>
              <a:ext cx="44435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en-US"/>
                <a:t>L</a:t>
              </a:r>
              <a:r>
                <a:rPr lang="en-US" altLang="en-US" baseline="-25000"/>
                <a:t>CW</a:t>
              </a:r>
            </a:p>
          </p:txBody>
        </p:sp>
        <p:sp>
          <p:nvSpPr>
            <p:cNvPr id="32" name="TextBox 58"/>
            <p:cNvSpPr txBox="1">
              <a:spLocks noChangeArrowheads="1"/>
            </p:cNvSpPr>
            <p:nvPr/>
          </p:nvSpPr>
          <p:spPr bwMode="auto">
            <a:xfrm>
              <a:off x="5897281" y="2622330"/>
              <a:ext cx="44435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en-US"/>
                <a:t>L</a:t>
              </a:r>
              <a:r>
                <a:rPr lang="en-US" altLang="en-US" baseline="-25000"/>
                <a:t>CW</a:t>
              </a:r>
            </a:p>
          </p:txBody>
        </p:sp>
        <p:sp>
          <p:nvSpPr>
            <p:cNvPr id="33" name="Left Brace 59"/>
            <p:cNvSpPr>
              <a:spLocks/>
            </p:cNvSpPr>
            <p:nvPr/>
          </p:nvSpPr>
          <p:spPr bwMode="auto">
            <a:xfrm rot="-5400000">
              <a:off x="3712352" y="304568"/>
              <a:ext cx="326479" cy="5312785"/>
            </a:xfrm>
            <a:prstGeom prst="leftBrace">
              <a:avLst>
                <a:gd name="adj1" fmla="val 8363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" name="TextBox 60"/>
            <p:cNvSpPr txBox="1">
              <a:spLocks noChangeArrowheads="1"/>
            </p:cNvSpPr>
            <p:nvPr/>
          </p:nvSpPr>
          <p:spPr bwMode="auto">
            <a:xfrm>
              <a:off x="3658799" y="3118808"/>
              <a:ext cx="46038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en-US"/>
                <a:t>N</a:t>
              </a:r>
              <a:r>
                <a:rPr lang="en-US" altLang="en-US" baseline="-25000"/>
                <a:t>CW</a:t>
              </a:r>
            </a:p>
          </p:txBody>
        </p:sp>
        <p:sp>
          <p:nvSpPr>
            <p:cNvPr id="35" name="Rounded Rectangle 61"/>
            <p:cNvSpPr>
              <a:spLocks noChangeArrowheads="1"/>
            </p:cNvSpPr>
            <p:nvPr/>
          </p:nvSpPr>
          <p:spPr bwMode="auto">
            <a:xfrm>
              <a:off x="5258999" y="1447800"/>
              <a:ext cx="1838533" cy="1848076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" name="TextBox 62"/>
            <p:cNvSpPr txBox="1">
              <a:spLocks noChangeArrowheads="1"/>
            </p:cNvSpPr>
            <p:nvPr/>
          </p:nvSpPr>
          <p:spPr bwMode="auto">
            <a:xfrm>
              <a:off x="2047179" y="1306819"/>
              <a:ext cx="34278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en-US">
                  <a:solidFill>
                    <a:srgbClr val="FF0000"/>
                  </a:solidFill>
                </a:rPr>
                <a:t>Number of codewords in the last 2 OFDM symbols determine required processing time/latency</a:t>
              </a:r>
            </a:p>
          </p:txBody>
        </p:sp>
        <p:sp>
          <p:nvSpPr>
            <p:cNvPr id="37" name="TextBox 72"/>
            <p:cNvSpPr txBox="1">
              <a:spLocks noChangeArrowheads="1"/>
            </p:cNvSpPr>
            <p:nvPr/>
          </p:nvSpPr>
          <p:spPr bwMode="auto">
            <a:xfrm>
              <a:off x="2224529" y="2571750"/>
              <a:ext cx="44435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en-US"/>
                <a:t>L</a:t>
              </a:r>
              <a:r>
                <a:rPr lang="en-US" altLang="en-US" baseline="-25000"/>
                <a:t>CW</a:t>
              </a:r>
            </a:p>
          </p:txBody>
        </p:sp>
        <p:sp>
          <p:nvSpPr>
            <p:cNvPr id="38" name="TextBox 73"/>
            <p:cNvSpPr txBox="1">
              <a:spLocks noChangeArrowheads="1"/>
            </p:cNvSpPr>
            <p:nvPr/>
          </p:nvSpPr>
          <p:spPr bwMode="auto">
            <a:xfrm>
              <a:off x="3200400" y="2571750"/>
              <a:ext cx="44435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en-US"/>
                <a:t>L</a:t>
              </a:r>
              <a:r>
                <a:rPr lang="en-US" altLang="en-US" baseline="-25000"/>
                <a:t>CW</a:t>
              </a:r>
            </a:p>
          </p:txBody>
        </p:sp>
        <p:sp>
          <p:nvSpPr>
            <p:cNvPr id="39" name="TextBox 74"/>
            <p:cNvSpPr txBox="1">
              <a:spLocks noChangeArrowheads="1"/>
            </p:cNvSpPr>
            <p:nvPr/>
          </p:nvSpPr>
          <p:spPr bwMode="auto">
            <a:xfrm>
              <a:off x="4092562" y="2593795"/>
              <a:ext cx="44435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en-US"/>
                <a:t>L</a:t>
              </a:r>
              <a:r>
                <a:rPr lang="en-US" altLang="en-US" baseline="-25000"/>
                <a:t>CW</a:t>
              </a:r>
            </a:p>
          </p:txBody>
        </p:sp>
        <p:sp>
          <p:nvSpPr>
            <p:cNvPr id="40" name="TextBox 75"/>
            <p:cNvSpPr txBox="1">
              <a:spLocks noChangeArrowheads="1"/>
            </p:cNvSpPr>
            <p:nvPr/>
          </p:nvSpPr>
          <p:spPr bwMode="auto">
            <a:xfrm>
              <a:off x="4925265" y="2585543"/>
              <a:ext cx="44435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en-US"/>
                <a:t>L</a:t>
              </a:r>
              <a:r>
                <a:rPr lang="en-US" altLang="en-US" baseline="-25000"/>
                <a:t>CW</a:t>
              </a:r>
            </a:p>
          </p:txBody>
        </p:sp>
      </p:grpSp>
      <p:graphicFrame>
        <p:nvGraphicFramePr>
          <p:cNvPr id="59" name="Object 67"/>
          <p:cNvGraphicFramePr>
            <a:graphicFrameLocks noChangeAspect="1"/>
          </p:cNvGraphicFramePr>
          <p:nvPr/>
        </p:nvGraphicFramePr>
        <p:xfrm>
          <a:off x="5157788" y="3544888"/>
          <a:ext cx="3067050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7" imgW="2044440" imgH="990360" progId="Equation.3">
                  <p:embed/>
                </p:oleObj>
              </mc:Choice>
              <mc:Fallback>
                <p:oleObj name="Equation" r:id="rId7" imgW="204444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8" y="3544888"/>
                        <a:ext cx="3067050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ight Arrow 2"/>
          <p:cNvSpPr>
            <a:spLocks noChangeArrowheads="1"/>
          </p:cNvSpPr>
          <p:nvPr/>
        </p:nvSpPr>
        <p:spPr bwMode="auto">
          <a:xfrm>
            <a:off x="4092575" y="4100513"/>
            <a:ext cx="544513" cy="271462"/>
          </a:xfrm>
          <a:prstGeom prst="rightArrow">
            <a:avLst>
              <a:gd name="adj1" fmla="val 50000"/>
              <a:gd name="adj2" fmla="val 50035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61" name="TextBox 5"/>
          <p:cNvSpPr txBox="1">
            <a:spLocks noChangeArrowheads="1"/>
          </p:cNvSpPr>
          <p:nvPr/>
        </p:nvSpPr>
        <p:spPr bwMode="auto">
          <a:xfrm>
            <a:off x="188913" y="5199063"/>
            <a:ext cx="37369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en-US" altLang="en-US" dirty="0"/>
              <a:t>L</a:t>
            </a:r>
            <a:r>
              <a:rPr lang="en-US" altLang="en-US" baseline="-25000" dirty="0"/>
              <a:t>CW</a:t>
            </a:r>
            <a:r>
              <a:rPr lang="en-US" altLang="en-US" dirty="0"/>
              <a:t>: actual </a:t>
            </a:r>
            <a:r>
              <a:rPr lang="en-US" altLang="en-US" dirty="0" err="1"/>
              <a:t>codeword</a:t>
            </a:r>
            <a:r>
              <a:rPr lang="en-US" altLang="en-US" dirty="0"/>
              <a:t> length</a:t>
            </a:r>
          </a:p>
          <a:p>
            <a:r>
              <a:rPr lang="en-US" altLang="en-US" dirty="0"/>
              <a:t>N</a:t>
            </a:r>
            <a:r>
              <a:rPr lang="en-US" altLang="en-US" baseline="-25000" dirty="0"/>
              <a:t>CW</a:t>
            </a:r>
            <a:r>
              <a:rPr lang="en-US" altLang="en-US" dirty="0"/>
              <a:t>: number of </a:t>
            </a:r>
            <a:r>
              <a:rPr lang="en-US" altLang="en-US" dirty="0" err="1"/>
              <a:t>codewords</a:t>
            </a:r>
            <a:endParaRPr lang="en-US" altLang="en-US" dirty="0"/>
          </a:p>
          <a:p>
            <a:r>
              <a:rPr lang="en-US" altLang="en-US" dirty="0"/>
              <a:t>L</a:t>
            </a:r>
            <a:r>
              <a:rPr lang="en-US" altLang="en-US" baseline="-25000" dirty="0"/>
              <a:t>LDPC</a:t>
            </a:r>
            <a:r>
              <a:rPr lang="en-US" altLang="en-US" dirty="0"/>
              <a:t>: </a:t>
            </a:r>
            <a:r>
              <a:rPr lang="en-US" altLang="en-US" dirty="0" err="1"/>
              <a:t>codeword</a:t>
            </a:r>
            <a:r>
              <a:rPr lang="en-US" altLang="en-US" dirty="0"/>
              <a:t> block length (either 648, 1296, or 1944)</a:t>
            </a:r>
          </a:p>
          <a:p>
            <a:r>
              <a:rPr lang="en-US" altLang="en-US" dirty="0" err="1"/>
              <a:t>N</a:t>
            </a:r>
            <a:r>
              <a:rPr lang="en-US" altLang="en-US" baseline="-25000" dirty="0" err="1"/>
              <a:t>shrt</a:t>
            </a:r>
            <a:r>
              <a:rPr lang="en-US" altLang="en-US" dirty="0"/>
              <a:t>: number of shortening bits</a:t>
            </a:r>
          </a:p>
          <a:p>
            <a:r>
              <a:rPr lang="en-US" altLang="en-US" dirty="0" err="1"/>
              <a:t>N</a:t>
            </a:r>
            <a:r>
              <a:rPr lang="en-US" altLang="en-US" baseline="-25000" dirty="0" err="1"/>
              <a:t>punc</a:t>
            </a:r>
            <a:r>
              <a:rPr lang="en-US" altLang="en-US" dirty="0"/>
              <a:t>: number of puncturing bits (if punctured)</a:t>
            </a:r>
          </a:p>
          <a:p>
            <a:r>
              <a:rPr lang="en-US" altLang="en-US" dirty="0" err="1"/>
              <a:t>N</a:t>
            </a:r>
            <a:r>
              <a:rPr lang="en-US" altLang="en-US" baseline="-25000" dirty="0" err="1"/>
              <a:t>rep</a:t>
            </a:r>
            <a:r>
              <a:rPr lang="en-US" altLang="en-US" dirty="0"/>
              <a:t>: number of repetition bits (if repeated)</a:t>
            </a:r>
          </a:p>
        </p:txBody>
      </p:sp>
    </p:spTree>
    <p:extLst>
      <p:ext uri="{BB962C8B-B14F-4D97-AF65-F5344CB8AC3E}">
        <p14:creationId xmlns:p14="http://schemas.microsoft.com/office/powerpoint/2010/main" val="85292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LDPC Processing Capability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propose to signal </a:t>
            </a:r>
            <a:r>
              <a:rPr lang="en-US" sz="1600" dirty="0" smtClean="0"/>
              <a:t>maximum T</a:t>
            </a:r>
            <a:r>
              <a:rPr lang="en-US" sz="1600" baseline="-25000" dirty="0" smtClean="0"/>
              <a:t>PE</a:t>
            </a:r>
            <a:r>
              <a:rPr lang="en-US" sz="1600" dirty="0" smtClean="0"/>
              <a:t> </a:t>
            </a:r>
            <a:r>
              <a:rPr lang="en-US" sz="1600" dirty="0"/>
              <a:t>(</a:t>
            </a:r>
            <a:r>
              <a:rPr lang="en-US" sz="1600" dirty="0" err="1"/>
              <a:t>i.e</a:t>
            </a:r>
            <a:r>
              <a:rPr lang="en-US" sz="1600" dirty="0"/>
              <a:t> the effective required time) of 0us, 8us, or 16us as for different number of </a:t>
            </a:r>
            <a:r>
              <a:rPr lang="en-US" sz="1600" dirty="0" err="1"/>
              <a:t>codewords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This can be efficiently done using two </a:t>
            </a:r>
            <a:r>
              <a:rPr lang="en-US" sz="1600" dirty="0" smtClean="0"/>
              <a:t>thresholds (similar to current agreement)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Maximum </a:t>
            </a:r>
            <a:r>
              <a:rPr lang="en-US" sz="1600" dirty="0"/>
              <a:t>number of encoded bits in two OFDM symbol for HE PPDU is 39,200 bits. This can contain maximally ~25 </a:t>
            </a:r>
            <a:r>
              <a:rPr lang="en-US" sz="1600" dirty="0" err="1"/>
              <a:t>codewords</a:t>
            </a:r>
            <a:r>
              <a:rPr lang="en-US" sz="16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BW 160 MHz (1960 tones), 1024 QAM (10 bit/tone), 5/6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Only 10 bits (5 bits for each threshold) is needed for Capability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Can be </a:t>
            </a:r>
            <a:r>
              <a:rPr lang="en-US" sz="1200" b="1" u="sng" dirty="0"/>
              <a:t>common</a:t>
            </a:r>
            <a:r>
              <a:rPr lang="en-US" sz="1200" dirty="0"/>
              <a:t> for all supported </a:t>
            </a:r>
            <a:r>
              <a:rPr lang="en-US" sz="1200" dirty="0" smtClean="0"/>
              <a:t>MCS, BW </a:t>
            </a:r>
            <a:r>
              <a:rPr lang="en-US" sz="1200" dirty="0"/>
              <a:t>and NSS.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Currently, 6 bit signaling for each RU size &amp; </a:t>
            </a:r>
            <a:r>
              <a:rPr lang="en-US" sz="1200" dirty="0" err="1"/>
              <a:t>Nss</a:t>
            </a:r>
            <a:r>
              <a:rPr lang="en-US" sz="1200" dirty="0"/>
              <a:t> is needed. At maximum 336 bits (7 RU sizes x 8 </a:t>
            </a:r>
            <a:r>
              <a:rPr lang="en-US" sz="1200" dirty="0" err="1"/>
              <a:t>Nss</a:t>
            </a:r>
            <a:r>
              <a:rPr lang="en-US" sz="1200" dirty="0"/>
              <a:t> x 6 bits).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086534"/>
              </p:ext>
            </p:extLst>
          </p:nvPr>
        </p:nvGraphicFramePr>
        <p:xfrm>
          <a:off x="903288" y="3473451"/>
          <a:ext cx="7553325" cy="409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  <a:gridCol w="302133"/>
              </a:tblGrid>
              <a:tr h="40957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7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8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11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12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13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14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17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18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19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21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22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23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24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25</a:t>
                      </a:r>
                      <a:endParaRPr lang="en-US" sz="900" dirty="0"/>
                    </a:p>
                  </a:txBody>
                  <a:tcPr marL="91428" marR="91428" marT="45791" marB="45791" anchor="ctr"/>
                </a:tc>
              </a:tr>
            </a:tbl>
          </a:graphicData>
        </a:graphic>
      </p:graphicFrame>
      <p:cxnSp>
        <p:nvCxnSpPr>
          <p:cNvPr id="8" name="Straight Arrow Connector 12"/>
          <p:cNvCxnSpPr>
            <a:cxnSpLocks noChangeShapeType="1"/>
          </p:cNvCxnSpPr>
          <p:nvPr/>
        </p:nvCxnSpPr>
        <p:spPr bwMode="auto">
          <a:xfrm flipV="1">
            <a:off x="3189288" y="3899219"/>
            <a:ext cx="0" cy="4572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9" name="Straight Arrow Connector 13"/>
          <p:cNvCxnSpPr>
            <a:cxnSpLocks noChangeShapeType="1"/>
          </p:cNvCxnSpPr>
          <p:nvPr/>
        </p:nvCxnSpPr>
        <p:spPr bwMode="auto">
          <a:xfrm flipV="1">
            <a:off x="6465888" y="3902076"/>
            <a:ext cx="0" cy="4572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 type="none" w="sm" len="sm"/>
            <a:tailEnd type="triangle" w="med" len="med"/>
          </a:ln>
        </p:spPr>
      </p:cxn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5327650" y="4077972"/>
            <a:ext cx="1138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Threshold 16us</a:t>
            </a:r>
          </a:p>
        </p:txBody>
      </p:sp>
      <p:sp>
        <p:nvSpPr>
          <p:cNvPr id="11" name="TextBox 15"/>
          <p:cNvSpPr txBox="1">
            <a:spLocks noChangeArrowheads="1"/>
          </p:cNvSpPr>
          <p:nvPr/>
        </p:nvSpPr>
        <p:spPr bwMode="auto">
          <a:xfrm>
            <a:off x="2158510" y="4068605"/>
            <a:ext cx="1062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Threshold 8us</a:t>
            </a:r>
          </a:p>
        </p:txBody>
      </p: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765176" y="3092451"/>
            <a:ext cx="47323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en-US" altLang="en-US" b="1"/>
              <a:t>Example) number of LDPC codewords in the last two OFDM symbols</a:t>
            </a:r>
          </a:p>
        </p:txBody>
      </p:sp>
    </p:spTree>
    <p:extLst>
      <p:ext uri="{BB962C8B-B14F-4D97-AF65-F5344CB8AC3E}">
        <p14:creationId xmlns:p14="http://schemas.microsoft.com/office/powerpoint/2010/main" val="143236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to have separate </a:t>
            </a:r>
            <a:r>
              <a:rPr lang="en-GB" dirty="0"/>
              <a:t>HE padding and packet extension capability field </a:t>
            </a:r>
            <a:r>
              <a:rPr lang="en-GB" dirty="0" smtClean="0"/>
              <a:t>for STBC and non-STBC transmission.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Additionally, </a:t>
            </a:r>
            <a:r>
              <a:rPr lang="en-GB" dirty="0"/>
              <a:t>HE padding and packet extension capability </a:t>
            </a:r>
            <a:r>
              <a:rPr lang="en-GB" dirty="0" smtClean="0"/>
              <a:t>field may be modified to indicate number of LDPC </a:t>
            </a:r>
            <a:r>
              <a:rPr lang="en-GB" dirty="0" err="1" smtClean="0"/>
              <a:t>codeword</a:t>
            </a:r>
            <a:r>
              <a:rPr lang="en-GB" dirty="0" smtClean="0"/>
              <a:t> threshold for max PE mode of 8 us and 16us.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This allows the capability to match the actual required processing time for LDPC.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Additionally, it can save significant number of bits required for HE capability.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8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To you agree to added the following text in </a:t>
            </a:r>
            <a:r>
              <a:rPr lang="en-US" dirty="0" smtClean="0">
                <a:solidFill>
                  <a:srgbClr val="FF0000"/>
                </a:solidFill>
              </a:rPr>
              <a:t>SFD</a:t>
            </a:r>
            <a:r>
              <a:rPr lang="en-US" b="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HE </a:t>
            </a:r>
            <a:r>
              <a:rPr lang="en-GB" dirty="0" smtClean="0"/>
              <a:t>padding and packet extension capability </a:t>
            </a:r>
            <a:r>
              <a:rPr lang="en-GB" dirty="0"/>
              <a:t>field shall </a:t>
            </a:r>
            <a:r>
              <a:rPr lang="en-GB" dirty="0" smtClean="0"/>
              <a:t>be defined separately for STBC and non-STBC transmissions.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HE </a:t>
            </a:r>
            <a:r>
              <a:rPr lang="en-GB" dirty="0"/>
              <a:t>padding and packet extension </a:t>
            </a:r>
            <a:r>
              <a:rPr lang="en-GB" dirty="0" smtClean="0"/>
              <a:t>capability field content for STBC transmission is limited to </a:t>
            </a:r>
            <a:r>
              <a:rPr lang="en-GB" dirty="0" err="1" smtClean="0"/>
              <a:t>Nss</a:t>
            </a:r>
            <a:r>
              <a:rPr lang="en-GB" dirty="0" smtClean="0"/>
              <a:t> = 1.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Y/N/A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D</a:t>
            </a:r>
            <a:r>
              <a:rPr lang="en-US" sz="2000" b="0" dirty="0" smtClean="0"/>
              <a:t>o you agree to the following concept: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Maximum T</a:t>
            </a:r>
            <a:r>
              <a:rPr lang="en-US" sz="2000" baseline="-25000" dirty="0" smtClean="0"/>
              <a:t>PE</a:t>
            </a:r>
            <a:r>
              <a:rPr lang="en-US" sz="2000" dirty="0" smtClean="0"/>
              <a:t> of 0us, 8us, or 16us is determined by number of </a:t>
            </a:r>
            <a:r>
              <a:rPr lang="en-US" sz="2000" dirty="0" err="1" smtClean="0"/>
              <a:t>codewords</a:t>
            </a:r>
            <a:r>
              <a:rPr lang="en-US" sz="2000" dirty="0" smtClean="0"/>
              <a:t> in the last two OFDM symbols (denoted as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CW,left</a:t>
            </a:r>
            <a:r>
              <a:rPr lang="en-US" sz="2000" dirty="0" smtClean="0"/>
              <a:t>) containing information payload.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Maximum T</a:t>
            </a:r>
            <a:r>
              <a:rPr lang="en-US" sz="2000" baseline="-25000" dirty="0" smtClean="0"/>
              <a:t>PE</a:t>
            </a:r>
            <a:r>
              <a:rPr lang="en-US" sz="2000" dirty="0" smtClean="0"/>
              <a:t> capability can be signaled using two threshold values threshold8 and threshold16, which determine the </a:t>
            </a:r>
            <a:r>
              <a:rPr lang="en-US" sz="2000" dirty="0" err="1"/>
              <a:t>N</a:t>
            </a:r>
            <a:r>
              <a:rPr lang="en-US" sz="2000" baseline="-25000" dirty="0" err="1"/>
              <a:t>CW,left</a:t>
            </a:r>
            <a:r>
              <a:rPr lang="en-US" sz="2000" baseline="-25000" dirty="0"/>
              <a:t> </a:t>
            </a:r>
            <a:r>
              <a:rPr lang="en-US" sz="2000" dirty="0" smtClean="0"/>
              <a:t>threshold for using max T</a:t>
            </a:r>
            <a:r>
              <a:rPr lang="en-US" sz="2000" baseline="-25000" dirty="0" smtClean="0"/>
              <a:t>PE</a:t>
            </a:r>
            <a:r>
              <a:rPr lang="en-US" sz="2000" dirty="0" smtClean="0"/>
              <a:t> of 8us or 16us, respectively. The threshold value will be common for all BW and N</a:t>
            </a:r>
            <a:r>
              <a:rPr lang="en-US" sz="2000" baseline="-25000" dirty="0" smtClean="0"/>
              <a:t>SS</a:t>
            </a:r>
            <a:r>
              <a:rPr lang="en-US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093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11-15/0810r1, “</a:t>
            </a:r>
            <a:r>
              <a:rPr lang="en-US" dirty="0"/>
              <a:t>HE PHY Padding and Packet </a:t>
            </a:r>
            <a:r>
              <a:rPr lang="en-US" dirty="0" smtClean="0"/>
              <a:t>Extension”</a:t>
            </a:r>
          </a:p>
          <a:p>
            <a:r>
              <a:rPr lang="en-US" dirty="0" smtClean="0"/>
              <a:t>[2] 11-15/1089r0, “</a:t>
            </a:r>
            <a:r>
              <a:rPr lang="en-GB" dirty="0"/>
              <a:t>Considerations on </a:t>
            </a:r>
            <a:r>
              <a:rPr lang="en-GB" dirty="0" smtClean="0"/>
              <a:t>PHY </a:t>
            </a:r>
            <a:r>
              <a:rPr lang="en-GB" dirty="0"/>
              <a:t>Padding and Packet Extension in </a:t>
            </a:r>
            <a:r>
              <a:rPr lang="en-GB" dirty="0" smtClean="0"/>
              <a:t>11ax”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89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 LDPC Padding PROCEDURE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4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LDPC Padding Procedure (1/5)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latin typeface="Calibri" pitchFamily="34" charset="0"/>
              </a:rPr>
              <a:t>Given Parameters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en-US" dirty="0">
                <a:latin typeface="Calibri" pitchFamily="34" charset="0"/>
              </a:rPr>
              <a:t>R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en-US" dirty="0">
                <a:latin typeface="Calibri" pitchFamily="34" charset="0"/>
              </a:rPr>
              <a:t>N</a:t>
            </a:r>
            <a:r>
              <a:rPr lang="en-US" altLang="en-US" baseline="-25000" dirty="0">
                <a:latin typeface="Calibri" pitchFamily="34" charset="0"/>
              </a:rPr>
              <a:t>CBPS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en-US" dirty="0">
                <a:latin typeface="Calibri" pitchFamily="34" charset="0"/>
              </a:rPr>
              <a:t>APEP_LENGTH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latin typeface="Calibri" pitchFamily="34" charset="0"/>
              </a:rPr>
              <a:t>Step 1)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en-US" dirty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143000" y="3933825"/>
          <a:ext cx="2413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Equation" r:id="rId3" imgW="1206360" imgH="228600" progId="Equation.3">
                  <p:embed/>
                </p:oleObj>
              </mc:Choice>
              <mc:Fallback>
                <p:oleObj name="Equation" r:id="rId3" imgW="1206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33825"/>
                        <a:ext cx="2413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135063" y="4495800"/>
          <a:ext cx="57626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Equation" r:id="rId5" imgW="2882880" imgH="482400" progId="Equation.3">
                  <p:embed/>
                </p:oleObj>
              </mc:Choice>
              <mc:Fallback>
                <p:oleObj name="Equation" r:id="rId5" imgW="2882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4495800"/>
                        <a:ext cx="5762625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1165225" y="5727700"/>
          <a:ext cx="67532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Equation" r:id="rId7" imgW="3377880" imgH="228600" progId="Equation.3">
                  <p:embed/>
                </p:oleObj>
              </mc:Choice>
              <mc:Fallback>
                <p:oleObj name="Equation" r:id="rId7" imgW="3377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5727700"/>
                        <a:ext cx="67532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1584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Padding Procedure </a:t>
            </a:r>
            <a:r>
              <a:rPr lang="en-US" dirty="0" smtClean="0"/>
              <a:t>(2/5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latin typeface="Calibri" pitchFamily="34" charset="0"/>
              </a:rPr>
              <a:t>Step 2) Determine </a:t>
            </a:r>
            <a:r>
              <a:rPr lang="en-US" altLang="en-US" dirty="0" err="1">
                <a:latin typeface="Calibri" pitchFamily="34" charset="0"/>
              </a:rPr>
              <a:t>N</a:t>
            </a:r>
            <a:r>
              <a:rPr lang="en-US" altLang="en-US" baseline="-25000" dirty="0" err="1">
                <a:latin typeface="Calibri" pitchFamily="34" charset="0"/>
              </a:rPr>
              <a:t>DBPS,last,init</a:t>
            </a:r>
            <a:r>
              <a:rPr lang="en-US" altLang="en-US" dirty="0">
                <a:latin typeface="Calibri" pitchFamily="34" charset="0"/>
              </a:rPr>
              <a:t> </a:t>
            </a:r>
            <a:r>
              <a:rPr lang="en-US" altLang="en-US" dirty="0" err="1">
                <a:latin typeface="Calibri" pitchFamily="34" charset="0"/>
              </a:rPr>
              <a:t>N</a:t>
            </a:r>
            <a:r>
              <a:rPr lang="en-US" altLang="en-US" baseline="-25000" dirty="0" err="1">
                <a:latin typeface="Calibri" pitchFamily="34" charset="0"/>
              </a:rPr>
              <a:t>CBPS,last,init</a:t>
            </a:r>
            <a:r>
              <a:rPr lang="en-US" altLang="en-US" dirty="0">
                <a:latin typeface="Calibri" pitchFamily="34" charset="0"/>
              </a:rPr>
              <a:t> based on </a:t>
            </a:r>
            <a:r>
              <a:rPr lang="en-US" altLang="en-US" dirty="0" err="1">
                <a:latin typeface="Calibri" pitchFamily="34" charset="0"/>
              </a:rPr>
              <a:t>N</a:t>
            </a:r>
            <a:r>
              <a:rPr lang="en-US" altLang="en-US" baseline="-25000" dirty="0" err="1">
                <a:latin typeface="Calibri" pitchFamily="34" charset="0"/>
              </a:rPr>
              <a:t>excess</a:t>
            </a:r>
            <a:endParaRPr lang="en-US" altLang="en-US" baseline="-25000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 smtClean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 smtClean="0">
                <a:latin typeface="Calibri" pitchFamily="34" charset="0"/>
              </a:rPr>
              <a:t>Step </a:t>
            </a:r>
            <a:r>
              <a:rPr lang="en-US" altLang="en-US" dirty="0">
                <a:latin typeface="Calibri" pitchFamily="34" charset="0"/>
              </a:rPr>
              <a:t>3) give PSDU_LENGTH to MAC layer (MAC performs EOF padding to fill up to PSDU_LENGTH)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latin typeface="Calibri" pitchFamily="34" charset="0"/>
              </a:rPr>
              <a:t>Step 4) compute </a:t>
            </a:r>
            <a:r>
              <a:rPr lang="en-US" altLang="en-US" dirty="0" err="1">
                <a:latin typeface="Calibri" pitchFamily="34" charset="0"/>
              </a:rPr>
              <a:t>Npld</a:t>
            </a:r>
            <a:r>
              <a:rPr lang="en-US" altLang="en-US" dirty="0">
                <a:latin typeface="Calibri" pitchFamily="34" charset="0"/>
              </a:rPr>
              <a:t>, </a:t>
            </a:r>
            <a:r>
              <a:rPr lang="en-US" altLang="en-US" dirty="0" err="1">
                <a:latin typeface="Calibri" pitchFamily="34" charset="0"/>
              </a:rPr>
              <a:t>Navbit</a:t>
            </a: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en-US" dirty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158923"/>
              </p:ext>
            </p:extLst>
          </p:nvPr>
        </p:nvGraphicFramePr>
        <p:xfrm>
          <a:off x="900112" y="4343400"/>
          <a:ext cx="79470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0" name="Equation" r:id="rId3" imgW="3974760" imgH="241200" progId="Equation.3">
                  <p:embed/>
                </p:oleObj>
              </mc:Choice>
              <mc:Fallback>
                <p:oleObj name="Equation" r:id="rId3" imgW="3974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2" y="4343400"/>
                        <a:ext cx="79470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988643"/>
              </p:ext>
            </p:extLst>
          </p:nvPr>
        </p:nvGraphicFramePr>
        <p:xfrm>
          <a:off x="900112" y="2592387"/>
          <a:ext cx="1422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1" name="Equation" r:id="rId5" imgW="711000" imgH="241200" progId="Equation.3">
                  <p:embed/>
                </p:oleObj>
              </mc:Choice>
              <mc:Fallback>
                <p:oleObj name="Equation" r:id="rId5" imgW="711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2" y="2592387"/>
                        <a:ext cx="14224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537723"/>
              </p:ext>
            </p:extLst>
          </p:nvPr>
        </p:nvGraphicFramePr>
        <p:xfrm>
          <a:off x="3168332" y="2592387"/>
          <a:ext cx="1397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Equation" r:id="rId7" imgW="698400" imgH="241200" progId="Equation.3">
                  <p:embed/>
                </p:oleObj>
              </mc:Choice>
              <mc:Fallback>
                <p:oleObj name="Equation" r:id="rId7" imgW="698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332" y="2592387"/>
                        <a:ext cx="1397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607504"/>
              </p:ext>
            </p:extLst>
          </p:nvPr>
        </p:nvGraphicFramePr>
        <p:xfrm>
          <a:off x="900112" y="5465761"/>
          <a:ext cx="6700837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" name="Equation" r:id="rId9" imgW="3352680" imgH="482400" progId="Equation.3">
                  <p:embed/>
                </p:oleObj>
              </mc:Choice>
              <mc:Fallback>
                <p:oleObj name="Equation" r:id="rId9" imgW="3352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2" y="5465761"/>
                        <a:ext cx="6700837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318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Padding Procedure </a:t>
            </a:r>
            <a:r>
              <a:rPr lang="en-US" dirty="0" smtClean="0"/>
              <a:t>(3/5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latin typeface="Calibri" pitchFamily="34" charset="0"/>
              </a:rPr>
              <a:t>Step 5) Based on </a:t>
            </a:r>
            <a:r>
              <a:rPr lang="en-US" altLang="en-US" dirty="0" err="1">
                <a:latin typeface="Calibri" pitchFamily="34" charset="0"/>
              </a:rPr>
              <a:t>Navbit</a:t>
            </a:r>
            <a:r>
              <a:rPr lang="en-US" altLang="en-US" dirty="0">
                <a:latin typeface="Calibri" pitchFamily="34" charset="0"/>
              </a:rPr>
              <a:t>, get full LDPC </a:t>
            </a:r>
            <a:r>
              <a:rPr lang="en-US" altLang="en-US" dirty="0" err="1">
                <a:latin typeface="Calibri" pitchFamily="34" charset="0"/>
              </a:rPr>
              <a:t>codeword</a:t>
            </a:r>
            <a:r>
              <a:rPr lang="en-US" altLang="en-US" dirty="0">
                <a:latin typeface="Calibri" pitchFamily="34" charset="0"/>
              </a:rPr>
              <a:t> length, L</a:t>
            </a:r>
            <a:r>
              <a:rPr lang="en-US" altLang="en-US" baseline="-25000" dirty="0">
                <a:latin typeface="Calibri" pitchFamily="34" charset="0"/>
              </a:rPr>
              <a:t>LDPC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latin typeface="Calibri" pitchFamily="34" charset="0"/>
              </a:rPr>
              <a:t>Step 6) Compute number of </a:t>
            </a:r>
            <a:r>
              <a:rPr lang="en-US" altLang="en-US" dirty="0" err="1">
                <a:latin typeface="Calibri" pitchFamily="34" charset="0"/>
              </a:rPr>
              <a:t>codewords</a:t>
            </a:r>
            <a:r>
              <a:rPr lang="en-US" altLang="en-US" dirty="0">
                <a:latin typeface="Calibri" pitchFamily="34" charset="0"/>
              </a:rPr>
              <a:t> &amp; shortening bits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22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discuss some issues with PHY padding capability signaling agreed in </a:t>
            </a:r>
            <a:r>
              <a:rPr lang="en-US" dirty="0" err="1" smtClean="0"/>
              <a:t>TGax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And we propose minor modifications to correct the issues.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78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Padding Procedure </a:t>
            </a:r>
            <a:r>
              <a:rPr lang="en-US" dirty="0" smtClean="0"/>
              <a:t>(4/5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latin typeface="Calibri" pitchFamily="34" charset="0"/>
              </a:rPr>
              <a:t>Step 7) Compute initial puncture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baseline="-25000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baseline="-25000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baseline="-25000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latin typeface="Calibri" pitchFamily="34" charset="0"/>
              </a:rPr>
              <a:t>Step 8) Determine if extra LDPC symbol is needed base on </a:t>
            </a:r>
            <a:r>
              <a:rPr lang="en-US" altLang="en-US" dirty="0" err="1">
                <a:latin typeface="Calibri" pitchFamily="34" charset="0"/>
              </a:rPr>
              <a:t>N</a:t>
            </a:r>
            <a:r>
              <a:rPr lang="en-US" altLang="en-US" baseline="-25000" dirty="0" err="1">
                <a:latin typeface="Calibri" pitchFamily="34" charset="0"/>
              </a:rPr>
              <a:t>punc,init</a:t>
            </a:r>
            <a:endParaRPr lang="en-US" altLang="en-US" dirty="0">
              <a:latin typeface="Calibri" pitchFamily="34" charset="0"/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en-US" dirty="0">
                <a:latin typeface="Calibri" pitchFamily="34" charset="0"/>
              </a:rPr>
              <a:t>If extra LDPC symbol is needed re-compute the following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946518"/>
              </p:ext>
            </p:extLst>
          </p:nvPr>
        </p:nvGraphicFramePr>
        <p:xfrm>
          <a:off x="886619" y="2626678"/>
          <a:ext cx="594201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Equation" r:id="rId3" imgW="2971800" imgH="241200" progId="Equation.3">
                  <p:embed/>
                </p:oleObj>
              </mc:Choice>
              <mc:Fallback>
                <p:oleObj name="Equation" r:id="rId3" imgW="2971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619" y="2626678"/>
                        <a:ext cx="594201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962025" y="4519613"/>
          <a:ext cx="2895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Equation" r:id="rId5" imgW="1447560" imgH="482400" progId="Equation.3">
                  <p:embed/>
                </p:oleObj>
              </mc:Choice>
              <mc:Fallback>
                <p:oleObj name="Equation" r:id="rId5" imgW="14475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4519613"/>
                        <a:ext cx="28956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/>
          <p:cNvGraphicFramePr>
            <a:graphicFrameLocks noChangeAspect="1"/>
          </p:cNvGraphicFramePr>
          <p:nvPr/>
        </p:nvGraphicFramePr>
        <p:xfrm>
          <a:off x="962025" y="5616575"/>
          <a:ext cx="71596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Equation" r:id="rId7" imgW="3581280" imgH="241200" progId="Equation.3">
                  <p:embed/>
                </p:oleObj>
              </mc:Choice>
              <mc:Fallback>
                <p:oleObj name="Equation" r:id="rId7" imgW="3581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5616575"/>
                        <a:ext cx="71596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4692650" y="4519613"/>
          <a:ext cx="20812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Equation" r:id="rId9" imgW="1041120" imgH="241200" progId="Equation.3">
                  <p:embed/>
                </p:oleObj>
              </mc:Choice>
              <mc:Fallback>
                <p:oleObj name="Equation" r:id="rId9" imgW="10411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650" y="4519613"/>
                        <a:ext cx="208121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1087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Padding Procedure </a:t>
            </a:r>
            <a:r>
              <a:rPr lang="en-US" dirty="0" smtClean="0"/>
              <a:t>(5/5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en-US" dirty="0">
                <a:latin typeface="Calibri" pitchFamily="34" charset="0"/>
              </a:rPr>
              <a:t>Step 9) Compute puncturing or repetition bits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baseline="-25000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baseline="-25000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baseline="-25000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en-US" dirty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458317"/>
              </p:ext>
            </p:extLst>
          </p:nvPr>
        </p:nvGraphicFramePr>
        <p:xfrm>
          <a:off x="990600" y="2655253"/>
          <a:ext cx="535781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3" imgW="2679480" imgH="482400" progId="Equation.3">
                  <p:embed/>
                </p:oleObj>
              </mc:Choice>
              <mc:Fallback>
                <p:oleObj name="Equation" r:id="rId3" imgW="26794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655253"/>
                        <a:ext cx="5357813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04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Pre-FEC Padding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Padding performed before encoding.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Post FEC Padding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Padding performed after encoding, but before interleaving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Packet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Random signal that is appended after the last OFDM symbol.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1522889" y="4048125"/>
            <a:ext cx="6096634" cy="2236788"/>
            <a:chOff x="2590166" y="3311526"/>
            <a:chExt cx="5856287" cy="3116262"/>
          </a:xfrm>
        </p:grpSpPr>
        <p:sp>
          <p:nvSpPr>
            <p:cNvPr id="8" name="Rectangle 7"/>
            <p:cNvSpPr/>
            <p:nvPr/>
          </p:nvSpPr>
          <p:spPr bwMode="auto">
            <a:xfrm>
              <a:off x="4342766" y="4065588"/>
              <a:ext cx="1600200" cy="1447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MAC Payload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946141" y="4065588"/>
              <a:ext cx="1597025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MAC Payload</a:t>
              </a:r>
            </a:p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(+ PHY Padding 0~7 bit)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7549516" y="4065588"/>
              <a:ext cx="896937" cy="1447800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b="0">
                  <a:ea typeface="宋体" panose="02010600030101010101" pitchFamily="2" charset="-122"/>
                </a:rPr>
                <a:t>Packet Extension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942966" y="4518026"/>
              <a:ext cx="1606550" cy="9953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Post FEC Padding</a:t>
              </a:r>
            </a:p>
          </p:txBody>
        </p:sp>
        <p:grpSp>
          <p:nvGrpSpPr>
            <p:cNvPr id="12" name="Group 17"/>
            <p:cNvGrpSpPr>
              <a:grpSpLocks/>
            </p:cNvGrpSpPr>
            <p:nvPr/>
          </p:nvGrpSpPr>
          <p:grpSpPr bwMode="auto">
            <a:xfrm>
              <a:off x="4342766" y="3836988"/>
              <a:ext cx="3209925" cy="2209800"/>
              <a:chOff x="730470" y="4572000"/>
              <a:chExt cx="3209979" cy="1295400"/>
            </a:xfrm>
          </p:grpSpPr>
          <p:cxnSp>
            <p:nvCxnSpPr>
              <p:cNvPr id="28" name="Straight Connector 11"/>
              <p:cNvCxnSpPr>
                <a:cxnSpLocks noChangeShapeType="1"/>
              </p:cNvCxnSpPr>
              <p:nvPr/>
            </p:nvCxnSpPr>
            <p:spPr bwMode="auto">
              <a:xfrm>
                <a:off x="730470" y="4572000"/>
                <a:ext cx="0" cy="12954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2330670" y="4572000"/>
                <a:ext cx="0" cy="12954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Straight Connector 13"/>
              <p:cNvCxnSpPr>
                <a:cxnSpLocks noChangeShapeType="1"/>
              </p:cNvCxnSpPr>
              <p:nvPr/>
            </p:nvCxnSpPr>
            <p:spPr bwMode="auto">
              <a:xfrm>
                <a:off x="3940449" y="4572000"/>
                <a:ext cx="0" cy="12954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3" name="Straight Arrow Connector 15"/>
            <p:cNvCxnSpPr>
              <a:cxnSpLocks noChangeShapeType="1"/>
            </p:cNvCxnSpPr>
            <p:nvPr/>
          </p:nvCxnSpPr>
          <p:spPr bwMode="auto">
            <a:xfrm>
              <a:off x="4342766" y="5818188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Arrow Connector 16"/>
            <p:cNvCxnSpPr>
              <a:cxnSpLocks noChangeShapeType="1"/>
            </p:cNvCxnSpPr>
            <p:nvPr/>
          </p:nvCxnSpPr>
          <p:spPr bwMode="auto">
            <a:xfrm>
              <a:off x="5942966" y="5818188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Box 18"/>
            <p:cNvSpPr txBox="1">
              <a:spLocks noChangeArrowheads="1"/>
            </p:cNvSpPr>
            <p:nvPr/>
          </p:nvSpPr>
          <p:spPr bwMode="auto">
            <a:xfrm>
              <a:off x="4678172" y="5845686"/>
              <a:ext cx="100059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16" name="TextBox 19"/>
            <p:cNvSpPr txBox="1">
              <a:spLocks noChangeArrowheads="1"/>
            </p:cNvSpPr>
            <p:nvPr/>
          </p:nvSpPr>
          <p:spPr bwMode="auto">
            <a:xfrm>
              <a:off x="6242769" y="5821982"/>
              <a:ext cx="100059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OFDM Symbol</a:t>
              </a:r>
            </a:p>
          </p:txBody>
        </p:sp>
        <p:cxnSp>
          <p:nvCxnSpPr>
            <p:cNvPr id="17" name="Straight Connector 21"/>
            <p:cNvCxnSpPr>
              <a:cxnSpLocks noChangeShapeType="1"/>
            </p:cNvCxnSpPr>
            <p:nvPr/>
          </p:nvCxnSpPr>
          <p:spPr bwMode="auto">
            <a:xfrm>
              <a:off x="8446453" y="3836988"/>
              <a:ext cx="0" cy="2590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Arrow Connector 23"/>
            <p:cNvCxnSpPr>
              <a:cxnSpLocks noChangeShapeType="1"/>
            </p:cNvCxnSpPr>
            <p:nvPr/>
          </p:nvCxnSpPr>
          <p:spPr bwMode="auto">
            <a:xfrm>
              <a:off x="2590166" y="6280151"/>
              <a:ext cx="582295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Box 24"/>
            <p:cNvSpPr txBox="1">
              <a:spLocks noChangeArrowheads="1"/>
            </p:cNvSpPr>
            <p:nvPr/>
          </p:nvSpPr>
          <p:spPr bwMode="auto">
            <a:xfrm>
              <a:off x="2659738" y="5976490"/>
              <a:ext cx="149752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L-SIG Length Indication</a:t>
              </a:r>
            </a:p>
          </p:txBody>
        </p:sp>
        <p:sp>
          <p:nvSpPr>
            <p:cNvPr id="20" name="TextBox 26"/>
            <p:cNvSpPr txBox="1">
              <a:spLocks noChangeArrowheads="1"/>
            </p:cNvSpPr>
            <p:nvPr/>
          </p:nvSpPr>
          <p:spPr bwMode="auto">
            <a:xfrm>
              <a:off x="3414078" y="4421188"/>
              <a:ext cx="422216" cy="728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宋体" panose="02010600030101010101" pitchFamily="2" charset="-122"/>
                </a:rPr>
                <a:t>…</a:t>
              </a:r>
            </a:p>
          </p:txBody>
        </p:sp>
        <p:cxnSp>
          <p:nvCxnSpPr>
            <p:cNvPr id="21" name="Straight Arrow Connector 28"/>
            <p:cNvCxnSpPr>
              <a:cxnSpLocks noChangeShapeType="1"/>
            </p:cNvCxnSpPr>
            <p:nvPr/>
          </p:nvCxnSpPr>
          <p:spPr bwMode="auto">
            <a:xfrm>
              <a:off x="2975928" y="3816351"/>
              <a:ext cx="0" cy="118110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Box 29"/>
            <p:cNvSpPr txBox="1">
              <a:spLocks noChangeArrowheads="1"/>
            </p:cNvSpPr>
            <p:nvPr/>
          </p:nvSpPr>
          <p:spPr bwMode="auto">
            <a:xfrm rot="16200000">
              <a:off x="2544833" y="3967326"/>
              <a:ext cx="47801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>
                  <a:ea typeface="宋体" panose="02010600030101010101" pitchFamily="2" charset="-122"/>
                </a:rPr>
                <a:t>Freq.</a:t>
              </a:r>
            </a:p>
          </p:txBody>
        </p:sp>
        <p:cxnSp>
          <p:nvCxnSpPr>
            <p:cNvPr id="23" name="Straight Arrow Connector 30"/>
            <p:cNvCxnSpPr>
              <a:cxnSpLocks noChangeShapeType="1"/>
            </p:cNvCxnSpPr>
            <p:nvPr/>
          </p:nvCxnSpPr>
          <p:spPr bwMode="auto">
            <a:xfrm>
              <a:off x="2975928" y="3816351"/>
              <a:ext cx="841375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Box 33"/>
            <p:cNvSpPr txBox="1">
              <a:spLocks noChangeArrowheads="1"/>
            </p:cNvSpPr>
            <p:nvPr/>
          </p:nvSpPr>
          <p:spPr bwMode="auto">
            <a:xfrm>
              <a:off x="3382328" y="3540126"/>
              <a:ext cx="46839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Time</a:t>
              </a:r>
            </a:p>
          </p:txBody>
        </p:sp>
        <p:cxnSp>
          <p:nvCxnSpPr>
            <p:cNvPr id="25" name="Straight Arrow Connector 35"/>
            <p:cNvCxnSpPr>
              <a:cxnSpLocks noChangeShapeType="1"/>
            </p:cNvCxnSpPr>
            <p:nvPr/>
          </p:nvCxnSpPr>
          <p:spPr bwMode="auto">
            <a:xfrm>
              <a:off x="6047741" y="4068763"/>
              <a:ext cx="0" cy="450850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8"/>
            <p:cNvCxnSpPr>
              <a:cxnSpLocks noChangeShapeType="1"/>
            </p:cNvCxnSpPr>
            <p:nvPr/>
          </p:nvCxnSpPr>
          <p:spPr bwMode="auto">
            <a:xfrm flipV="1">
              <a:off x="6039803" y="3584576"/>
              <a:ext cx="808038" cy="728662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" name="TextBox 39"/>
            <p:cNvSpPr txBox="1">
              <a:spLocks noChangeArrowheads="1"/>
            </p:cNvSpPr>
            <p:nvPr/>
          </p:nvSpPr>
          <p:spPr bwMode="auto">
            <a:xfrm>
              <a:off x="6574791" y="3311526"/>
              <a:ext cx="88678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>
                  <a:solidFill>
                    <a:srgbClr val="FF0000"/>
                  </a:solidFill>
                  <a:ea typeface="宋体" panose="02010600030101010101" pitchFamily="2" charset="-122"/>
                </a:rPr>
                <a:t>α × N</a:t>
              </a:r>
              <a:r>
                <a:rPr lang="en-US" altLang="en-US" sz="1100" b="0" baseline="-25000">
                  <a:solidFill>
                    <a:srgbClr val="FF0000"/>
                  </a:solidFill>
                  <a:ea typeface="宋体" panose="02010600030101010101" pitchFamily="2" charset="-122"/>
                </a:rPr>
                <a:t>SD,short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602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Examples of Padding for Receiver Processing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941513"/>
            <a:ext cx="61912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4381500"/>
            <a:ext cx="6218238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7461250" y="2633663"/>
            <a:ext cx="1330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Times New Roman" panose="02020603050405020304" pitchFamily="18" charset="0"/>
                <a:ea typeface="宋体" panose="02010600030101010101" pitchFamily="2" charset="-122"/>
              </a:rPr>
              <a:t>Max PE 8µs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Times New Roman" panose="02020603050405020304" pitchFamily="18" charset="0"/>
                <a:ea typeface="宋体" panose="02010600030101010101" pitchFamily="2" charset="-122"/>
              </a:rPr>
              <a:t>mode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7573963" y="4972050"/>
            <a:ext cx="14462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Times New Roman" panose="02020603050405020304" pitchFamily="18" charset="0"/>
                <a:ea typeface="宋体" panose="02010600030101010101" pitchFamily="2" charset="-122"/>
              </a:rPr>
              <a:t>Max PE 16µs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Times New Roman" panose="02020603050405020304" pitchFamily="18" charset="0"/>
                <a:ea typeface="宋体" panose="02010600030101010101" pitchFamily="2" charset="-122"/>
              </a:rPr>
              <a:t>mode</a:t>
            </a:r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7497763" y="4610100"/>
            <a:ext cx="76200" cy="1371600"/>
            <a:chOff x="7696200" y="4724400"/>
            <a:chExt cx="76200" cy="1371600"/>
          </a:xfrm>
        </p:grpSpPr>
        <p:cxnSp>
          <p:nvCxnSpPr>
            <p:cNvPr id="12" name="Straight Connector 10"/>
            <p:cNvCxnSpPr>
              <a:cxnSpLocks noChangeShapeType="1"/>
            </p:cNvCxnSpPr>
            <p:nvPr/>
          </p:nvCxnSpPr>
          <p:spPr bwMode="auto">
            <a:xfrm>
              <a:off x="7772400" y="4724400"/>
              <a:ext cx="0" cy="1371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11"/>
            <p:cNvCxnSpPr>
              <a:cxnSpLocks noChangeShapeType="1"/>
            </p:cNvCxnSpPr>
            <p:nvPr/>
          </p:nvCxnSpPr>
          <p:spPr bwMode="auto">
            <a:xfrm>
              <a:off x="7696200" y="4724400"/>
              <a:ext cx="76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2"/>
            <p:cNvCxnSpPr>
              <a:cxnSpLocks noChangeShapeType="1"/>
            </p:cNvCxnSpPr>
            <p:nvPr/>
          </p:nvCxnSpPr>
          <p:spPr bwMode="auto">
            <a:xfrm>
              <a:off x="7696200" y="6096000"/>
              <a:ext cx="76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7404100" y="2246313"/>
            <a:ext cx="76200" cy="1371600"/>
            <a:chOff x="7696200" y="4724400"/>
            <a:chExt cx="76200" cy="1371600"/>
          </a:xfrm>
        </p:grpSpPr>
        <p:cxnSp>
          <p:nvCxnSpPr>
            <p:cNvPr id="16" name="Straight Connector 14"/>
            <p:cNvCxnSpPr>
              <a:cxnSpLocks noChangeShapeType="1"/>
            </p:cNvCxnSpPr>
            <p:nvPr/>
          </p:nvCxnSpPr>
          <p:spPr bwMode="auto">
            <a:xfrm>
              <a:off x="7772400" y="4724400"/>
              <a:ext cx="0" cy="1371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5"/>
            <p:cNvCxnSpPr>
              <a:cxnSpLocks noChangeShapeType="1"/>
            </p:cNvCxnSpPr>
            <p:nvPr/>
          </p:nvCxnSpPr>
          <p:spPr bwMode="auto">
            <a:xfrm>
              <a:off x="7696200" y="4724400"/>
              <a:ext cx="76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6"/>
            <p:cNvCxnSpPr>
              <a:cxnSpLocks noChangeShapeType="1"/>
            </p:cNvCxnSpPr>
            <p:nvPr/>
          </p:nvCxnSpPr>
          <p:spPr bwMode="auto">
            <a:xfrm>
              <a:off x="7696200" y="6096000"/>
              <a:ext cx="76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" name="TextBox 2"/>
          <p:cNvSpPr txBox="1"/>
          <p:nvPr/>
        </p:nvSpPr>
        <p:spPr>
          <a:xfrm>
            <a:off x="7795018" y="6167636"/>
            <a:ext cx="747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Ref: [1]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51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Consideration Aspects for PHY Padding Capability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 sz="2000" dirty="0"/>
              <a:t>Consideration of STBC operation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Processing time for STBC signals and non-STBC signals can be quite different.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Even though MIMO supporting STAs are more common than before, quite significant HE STAs may be limited to 1 spatial stream support (especially cellular devices).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For such devices STBC signals may create difficulties in optimizing receiver processing time design.</a:t>
            </a:r>
            <a:endParaRPr lang="en-US" altLang="en-US" sz="1800" dirty="0"/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en-US" altLang="en-US" sz="2000" dirty="0"/>
              <a:t>Consideration of actual LDPC decoding processing </a:t>
            </a:r>
            <a:r>
              <a:rPr lang="en-US" altLang="en-US" sz="2000" dirty="0" smtClean="0"/>
              <a:t>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NSS, MCS, BW based capability signaling has some limitations as the PE required (for some cases) does not have linear relationship with NSS,MCS,BW. Some examples are shown in [2].</a:t>
            </a:r>
            <a:endParaRPr lang="en-US" alt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49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LDPC Processing in STBC – Case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81" name="Group 80"/>
          <p:cNvGrpSpPr/>
          <p:nvPr/>
        </p:nvGrpSpPr>
        <p:grpSpPr>
          <a:xfrm>
            <a:off x="192088" y="1371600"/>
            <a:ext cx="8926512" cy="4913313"/>
            <a:chOff x="233363" y="1371600"/>
            <a:chExt cx="8926512" cy="4913313"/>
          </a:xfrm>
        </p:grpSpPr>
        <p:sp>
          <p:nvSpPr>
            <p:cNvPr id="82" name="Rectangle 81"/>
            <p:cNvSpPr/>
            <p:nvPr/>
          </p:nvSpPr>
          <p:spPr bwMode="auto">
            <a:xfrm>
              <a:off x="4959350" y="2238375"/>
              <a:ext cx="1600200" cy="608013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6562725" y="2238375"/>
              <a:ext cx="1597025" cy="160338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6561138" y="2398713"/>
              <a:ext cx="1606550" cy="447675"/>
            </a:xfrm>
            <a:prstGeom prst="rect">
              <a:avLst/>
            </a:prstGeom>
            <a:solidFill>
              <a:srgbClr val="AAE2CA">
                <a:lumMod val="7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Post FEC Padding</a:t>
              </a:r>
            </a:p>
          </p:txBody>
        </p:sp>
        <p:cxnSp>
          <p:nvCxnSpPr>
            <p:cNvPr id="85" name="Straight Connector 11"/>
            <p:cNvCxnSpPr>
              <a:cxnSpLocks noChangeShapeType="1"/>
            </p:cNvCxnSpPr>
            <p:nvPr/>
          </p:nvCxnSpPr>
          <p:spPr bwMode="auto">
            <a:xfrm>
              <a:off x="4959350" y="2017713"/>
              <a:ext cx="0" cy="1062037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Straight Connector 12"/>
            <p:cNvCxnSpPr>
              <a:cxnSpLocks noChangeShapeType="1"/>
            </p:cNvCxnSpPr>
            <p:nvPr/>
          </p:nvCxnSpPr>
          <p:spPr bwMode="auto">
            <a:xfrm>
              <a:off x="6559550" y="2017713"/>
              <a:ext cx="0" cy="11430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Straight Connector 13"/>
            <p:cNvCxnSpPr>
              <a:cxnSpLocks noChangeShapeType="1"/>
            </p:cNvCxnSpPr>
            <p:nvPr/>
          </p:nvCxnSpPr>
          <p:spPr bwMode="auto">
            <a:xfrm>
              <a:off x="8169275" y="2017713"/>
              <a:ext cx="0" cy="1639887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Straight Arrow Connector 15"/>
            <p:cNvCxnSpPr>
              <a:cxnSpLocks noChangeShapeType="1"/>
            </p:cNvCxnSpPr>
            <p:nvPr/>
          </p:nvCxnSpPr>
          <p:spPr bwMode="auto">
            <a:xfrm>
              <a:off x="4959350" y="2932113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Straight Arrow Connector 16"/>
            <p:cNvCxnSpPr>
              <a:cxnSpLocks noChangeShapeType="1"/>
            </p:cNvCxnSpPr>
            <p:nvPr/>
          </p:nvCxnSpPr>
          <p:spPr bwMode="auto">
            <a:xfrm>
              <a:off x="6569075" y="2943225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" name="TextBox 18"/>
            <p:cNvSpPr txBox="1">
              <a:spLocks noChangeArrowheads="1"/>
            </p:cNvSpPr>
            <p:nvPr/>
          </p:nvSpPr>
          <p:spPr bwMode="auto">
            <a:xfrm>
              <a:off x="5187950" y="2943225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91" name="TextBox 19"/>
            <p:cNvSpPr txBox="1">
              <a:spLocks noChangeArrowheads="1"/>
            </p:cNvSpPr>
            <p:nvPr/>
          </p:nvSpPr>
          <p:spPr bwMode="auto">
            <a:xfrm>
              <a:off x="6797675" y="2941638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92" name="TextBox 26"/>
            <p:cNvSpPr txBox="1">
              <a:spLocks noChangeArrowheads="1"/>
            </p:cNvSpPr>
            <p:nvPr/>
          </p:nvSpPr>
          <p:spPr bwMode="auto">
            <a:xfrm>
              <a:off x="1060450" y="2241550"/>
              <a:ext cx="542925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grpSp>
          <p:nvGrpSpPr>
            <p:cNvPr id="93" name="Group 2"/>
            <p:cNvGrpSpPr>
              <a:grpSpLocks/>
            </p:cNvGrpSpPr>
            <p:nvPr/>
          </p:nvGrpSpPr>
          <p:grpSpPr bwMode="auto">
            <a:xfrm>
              <a:off x="233363" y="1644650"/>
              <a:ext cx="1243012" cy="1457325"/>
              <a:chOff x="351415" y="1608138"/>
              <a:chExt cx="1243013" cy="1457325"/>
            </a:xfrm>
          </p:grpSpPr>
          <p:cxnSp>
            <p:nvCxnSpPr>
              <p:cNvPr id="151" name="Straight Arrow Connector 28"/>
              <p:cNvCxnSpPr>
                <a:cxnSpLocks noChangeShapeType="1"/>
              </p:cNvCxnSpPr>
              <p:nvPr/>
            </p:nvCxnSpPr>
            <p:spPr bwMode="auto">
              <a:xfrm>
                <a:off x="681615" y="1884363"/>
                <a:ext cx="0" cy="1181100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2" name="TextBox 29"/>
              <p:cNvSpPr txBox="1">
                <a:spLocks noChangeArrowheads="1"/>
              </p:cNvSpPr>
              <p:nvPr/>
            </p:nvSpPr>
            <p:spPr bwMode="auto">
              <a:xfrm rot="-5400000">
                <a:off x="236322" y="2028031"/>
                <a:ext cx="506412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Freq.</a:t>
                </a:r>
              </a:p>
            </p:txBody>
          </p:sp>
          <p:cxnSp>
            <p:nvCxnSpPr>
              <p:cNvPr id="153" name="Straight Arrow Connector 30"/>
              <p:cNvCxnSpPr>
                <a:cxnSpLocks noChangeShapeType="1"/>
              </p:cNvCxnSpPr>
              <p:nvPr/>
            </p:nvCxnSpPr>
            <p:spPr bwMode="auto">
              <a:xfrm>
                <a:off x="681615" y="1884363"/>
                <a:ext cx="841375" cy="0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4" name="TextBox 33"/>
              <p:cNvSpPr txBox="1">
                <a:spLocks noChangeArrowheads="1"/>
              </p:cNvSpPr>
              <p:nvPr/>
            </p:nvSpPr>
            <p:spPr bwMode="auto">
              <a:xfrm>
                <a:off x="1088015" y="1608138"/>
                <a:ext cx="5064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Time</a:t>
                </a:r>
              </a:p>
            </p:txBody>
          </p:sp>
        </p:grpSp>
        <p:cxnSp>
          <p:nvCxnSpPr>
            <p:cNvPr id="94" name="Straight Arrow Connector 35"/>
            <p:cNvCxnSpPr>
              <a:cxnSpLocks noChangeShapeType="1"/>
            </p:cNvCxnSpPr>
            <p:nvPr/>
          </p:nvCxnSpPr>
          <p:spPr bwMode="auto">
            <a:xfrm>
              <a:off x="6664325" y="2211388"/>
              <a:ext cx="0" cy="26035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Straight Connector 38"/>
            <p:cNvCxnSpPr>
              <a:cxnSpLocks noChangeShapeType="1"/>
            </p:cNvCxnSpPr>
            <p:nvPr/>
          </p:nvCxnSpPr>
          <p:spPr bwMode="auto">
            <a:xfrm flipV="1">
              <a:off x="6656388" y="1963738"/>
              <a:ext cx="454025" cy="376237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" name="TextBox 39"/>
            <p:cNvSpPr txBox="1">
              <a:spLocks noChangeArrowheads="1"/>
            </p:cNvSpPr>
            <p:nvPr/>
          </p:nvSpPr>
          <p:spPr bwMode="auto">
            <a:xfrm>
              <a:off x="6897688" y="1717675"/>
              <a:ext cx="9683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α × N</a:t>
              </a:r>
              <a:r>
                <a:rPr kumimoji="0" lang="en-US" altLang="en-US" sz="1200" b="0" i="0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SD,short</a:t>
              </a: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3362325" y="2239963"/>
              <a:ext cx="1600200" cy="606425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755775" y="2238375"/>
              <a:ext cx="1600200" cy="608013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cxnSp>
          <p:nvCxnSpPr>
            <p:cNvPr id="99" name="Straight Connector 12"/>
            <p:cNvCxnSpPr>
              <a:cxnSpLocks noChangeShapeType="1"/>
            </p:cNvCxnSpPr>
            <p:nvPr/>
          </p:nvCxnSpPr>
          <p:spPr bwMode="auto">
            <a:xfrm>
              <a:off x="1755775" y="1909763"/>
              <a:ext cx="0" cy="125095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Straight Connector 12"/>
            <p:cNvCxnSpPr>
              <a:cxnSpLocks noChangeShapeType="1"/>
            </p:cNvCxnSpPr>
            <p:nvPr/>
          </p:nvCxnSpPr>
          <p:spPr bwMode="auto">
            <a:xfrm>
              <a:off x="3362325" y="2032000"/>
              <a:ext cx="0" cy="104775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Straight Arrow Connector 15"/>
            <p:cNvCxnSpPr>
              <a:cxnSpLocks noChangeShapeType="1"/>
            </p:cNvCxnSpPr>
            <p:nvPr/>
          </p:nvCxnSpPr>
          <p:spPr bwMode="auto">
            <a:xfrm>
              <a:off x="3379788" y="2932113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" name="TextBox 18"/>
            <p:cNvSpPr txBox="1">
              <a:spLocks noChangeArrowheads="1"/>
            </p:cNvSpPr>
            <p:nvPr/>
          </p:nvSpPr>
          <p:spPr bwMode="auto">
            <a:xfrm>
              <a:off x="3609975" y="2941638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cxnSp>
          <p:nvCxnSpPr>
            <p:cNvPr id="103" name="Straight Arrow Connector 15"/>
            <p:cNvCxnSpPr>
              <a:cxnSpLocks noChangeShapeType="1"/>
            </p:cNvCxnSpPr>
            <p:nvPr/>
          </p:nvCxnSpPr>
          <p:spPr bwMode="auto">
            <a:xfrm>
              <a:off x="1752600" y="2932113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4" name="TextBox 18"/>
            <p:cNvSpPr txBox="1">
              <a:spLocks noChangeArrowheads="1"/>
            </p:cNvSpPr>
            <p:nvPr/>
          </p:nvSpPr>
          <p:spPr bwMode="auto">
            <a:xfrm>
              <a:off x="1981200" y="2941638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105" name="TextBox 37"/>
            <p:cNvSpPr txBox="1">
              <a:spLocks noChangeArrowheads="1"/>
            </p:cNvSpPr>
            <p:nvPr/>
          </p:nvSpPr>
          <p:spPr bwMode="auto">
            <a:xfrm>
              <a:off x="457200" y="1371600"/>
              <a:ext cx="14287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In non-STBC case)</a:t>
              </a:r>
            </a:p>
          </p:txBody>
        </p:sp>
        <p:sp>
          <p:nvSpPr>
            <p:cNvPr id="106" name="TextBox 45"/>
            <p:cNvSpPr txBox="1">
              <a:spLocks noChangeArrowheads="1"/>
            </p:cNvSpPr>
            <p:nvPr/>
          </p:nvSpPr>
          <p:spPr bwMode="auto">
            <a:xfrm>
              <a:off x="457200" y="3898900"/>
              <a:ext cx="36941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In STBC case) with same MCS, payload, and a-factor</a:t>
              </a: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6613525" y="4605338"/>
              <a:ext cx="1597025" cy="160337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6611938" y="4765675"/>
              <a:ext cx="1606550" cy="447675"/>
            </a:xfrm>
            <a:prstGeom prst="rect">
              <a:avLst/>
            </a:prstGeom>
            <a:solidFill>
              <a:srgbClr val="AAE2CA">
                <a:lumMod val="7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Post FEC Padding</a:t>
              </a:r>
            </a:p>
          </p:txBody>
        </p:sp>
        <p:cxnSp>
          <p:nvCxnSpPr>
            <p:cNvPr id="109" name="Straight Connector 11"/>
            <p:cNvCxnSpPr>
              <a:cxnSpLocks noChangeShapeType="1"/>
            </p:cNvCxnSpPr>
            <p:nvPr/>
          </p:nvCxnSpPr>
          <p:spPr bwMode="auto">
            <a:xfrm>
              <a:off x="5010150" y="4384675"/>
              <a:ext cx="0" cy="1062038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Straight Connector 12"/>
            <p:cNvCxnSpPr>
              <a:cxnSpLocks noChangeShapeType="1"/>
            </p:cNvCxnSpPr>
            <p:nvPr/>
          </p:nvCxnSpPr>
          <p:spPr bwMode="auto">
            <a:xfrm>
              <a:off x="6610350" y="4384675"/>
              <a:ext cx="0" cy="11430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Straight Connector 13"/>
            <p:cNvCxnSpPr>
              <a:cxnSpLocks noChangeShapeType="1"/>
            </p:cNvCxnSpPr>
            <p:nvPr/>
          </p:nvCxnSpPr>
          <p:spPr bwMode="auto">
            <a:xfrm>
              <a:off x="8220075" y="4384675"/>
              <a:ext cx="0" cy="1639888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Straight Arrow Connector 15"/>
            <p:cNvCxnSpPr>
              <a:cxnSpLocks noChangeShapeType="1"/>
            </p:cNvCxnSpPr>
            <p:nvPr/>
          </p:nvCxnSpPr>
          <p:spPr bwMode="auto">
            <a:xfrm>
              <a:off x="5010150" y="5299075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Straight Arrow Connector 16"/>
            <p:cNvCxnSpPr>
              <a:cxnSpLocks noChangeShapeType="1"/>
            </p:cNvCxnSpPr>
            <p:nvPr/>
          </p:nvCxnSpPr>
          <p:spPr bwMode="auto">
            <a:xfrm>
              <a:off x="6619875" y="5310188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TextBox 18"/>
            <p:cNvSpPr txBox="1">
              <a:spLocks noChangeArrowheads="1"/>
            </p:cNvSpPr>
            <p:nvPr/>
          </p:nvSpPr>
          <p:spPr bwMode="auto">
            <a:xfrm>
              <a:off x="5238750" y="5310188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115" name="TextBox 19"/>
            <p:cNvSpPr txBox="1">
              <a:spLocks noChangeArrowheads="1"/>
            </p:cNvSpPr>
            <p:nvPr/>
          </p:nvSpPr>
          <p:spPr bwMode="auto">
            <a:xfrm>
              <a:off x="6848475" y="5308600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116" name="TextBox 26"/>
            <p:cNvSpPr txBox="1">
              <a:spLocks noChangeArrowheads="1"/>
            </p:cNvSpPr>
            <p:nvPr/>
          </p:nvSpPr>
          <p:spPr bwMode="auto">
            <a:xfrm>
              <a:off x="685800" y="4578350"/>
              <a:ext cx="542925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cxnSp>
          <p:nvCxnSpPr>
            <p:cNvPr id="117" name="Straight Connector 38"/>
            <p:cNvCxnSpPr>
              <a:cxnSpLocks noChangeShapeType="1"/>
            </p:cNvCxnSpPr>
            <p:nvPr/>
          </p:nvCxnSpPr>
          <p:spPr bwMode="auto">
            <a:xfrm flipV="1">
              <a:off x="6716713" y="4418013"/>
              <a:ext cx="293687" cy="292100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" name="TextBox 39"/>
            <p:cNvSpPr txBox="1">
              <a:spLocks noChangeArrowheads="1"/>
            </p:cNvSpPr>
            <p:nvPr/>
          </p:nvSpPr>
          <p:spPr bwMode="auto">
            <a:xfrm>
              <a:off x="6753225" y="4191000"/>
              <a:ext cx="9683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α × N</a:t>
              </a:r>
              <a:r>
                <a:rPr kumimoji="0" lang="en-US" altLang="en-US" sz="1200" b="0" i="0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SD,short</a:t>
              </a: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3413125" y="4605338"/>
              <a:ext cx="1600200" cy="608012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806575" y="4605338"/>
              <a:ext cx="1600200" cy="608012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cxnSp>
          <p:nvCxnSpPr>
            <p:cNvPr id="121" name="Straight Connector 12"/>
            <p:cNvCxnSpPr>
              <a:cxnSpLocks noChangeShapeType="1"/>
            </p:cNvCxnSpPr>
            <p:nvPr/>
          </p:nvCxnSpPr>
          <p:spPr bwMode="auto">
            <a:xfrm>
              <a:off x="1806575" y="4276725"/>
              <a:ext cx="0" cy="125095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" name="Straight Connector 12"/>
            <p:cNvCxnSpPr>
              <a:cxnSpLocks noChangeShapeType="1"/>
            </p:cNvCxnSpPr>
            <p:nvPr/>
          </p:nvCxnSpPr>
          <p:spPr bwMode="auto">
            <a:xfrm>
              <a:off x="3413125" y="4398963"/>
              <a:ext cx="0" cy="104775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Straight Arrow Connector 15"/>
            <p:cNvCxnSpPr>
              <a:cxnSpLocks noChangeShapeType="1"/>
            </p:cNvCxnSpPr>
            <p:nvPr/>
          </p:nvCxnSpPr>
          <p:spPr bwMode="auto">
            <a:xfrm>
              <a:off x="3430588" y="5297488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TextBox 18"/>
            <p:cNvSpPr txBox="1">
              <a:spLocks noChangeArrowheads="1"/>
            </p:cNvSpPr>
            <p:nvPr/>
          </p:nvSpPr>
          <p:spPr bwMode="auto">
            <a:xfrm>
              <a:off x="3659188" y="5308600"/>
              <a:ext cx="11445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cxnSp>
          <p:nvCxnSpPr>
            <p:cNvPr id="125" name="Straight Arrow Connector 15"/>
            <p:cNvCxnSpPr>
              <a:cxnSpLocks noChangeShapeType="1"/>
            </p:cNvCxnSpPr>
            <p:nvPr/>
          </p:nvCxnSpPr>
          <p:spPr bwMode="auto">
            <a:xfrm>
              <a:off x="1803400" y="5297488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6" name="TextBox 18"/>
            <p:cNvSpPr txBox="1">
              <a:spLocks noChangeArrowheads="1"/>
            </p:cNvSpPr>
            <p:nvPr/>
          </p:nvSpPr>
          <p:spPr bwMode="auto">
            <a:xfrm>
              <a:off x="2032000" y="5308600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5016500" y="4605338"/>
              <a:ext cx="1597025" cy="160337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5014913" y="4765675"/>
              <a:ext cx="1606550" cy="447675"/>
            </a:xfrm>
            <a:prstGeom prst="rect">
              <a:avLst/>
            </a:prstGeom>
            <a:solidFill>
              <a:srgbClr val="AAE2CA">
                <a:lumMod val="7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Post FEC Padding</a:t>
              </a:r>
            </a:p>
          </p:txBody>
        </p:sp>
        <p:sp>
          <p:nvSpPr>
            <p:cNvPr id="129" name="Rounded Rectangle 70"/>
            <p:cNvSpPr>
              <a:spLocks noChangeArrowheads="1"/>
            </p:cNvSpPr>
            <p:nvPr/>
          </p:nvSpPr>
          <p:spPr bwMode="auto">
            <a:xfrm>
              <a:off x="5641975" y="3206750"/>
              <a:ext cx="1169988" cy="322263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</a:t>
              </a:r>
            </a:p>
          </p:txBody>
        </p:sp>
        <p:sp>
          <p:nvSpPr>
            <p:cNvPr id="130" name="Rounded Rectangle 73"/>
            <p:cNvSpPr>
              <a:spLocks noChangeArrowheads="1"/>
            </p:cNvSpPr>
            <p:nvPr/>
          </p:nvSpPr>
          <p:spPr bwMode="auto">
            <a:xfrm>
              <a:off x="4484688" y="3214688"/>
              <a:ext cx="1155700" cy="307975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#N-1</a:t>
              </a:r>
            </a:p>
          </p:txBody>
        </p:sp>
        <p:sp>
          <p:nvSpPr>
            <p:cNvPr id="131" name="Rounded Rectangle 89"/>
            <p:cNvSpPr>
              <a:spLocks noChangeArrowheads="1"/>
            </p:cNvSpPr>
            <p:nvPr/>
          </p:nvSpPr>
          <p:spPr bwMode="auto">
            <a:xfrm>
              <a:off x="3327400" y="3225800"/>
              <a:ext cx="1155700" cy="307975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#N-2</a:t>
              </a:r>
            </a:p>
          </p:txBody>
        </p:sp>
        <p:sp>
          <p:nvSpPr>
            <p:cNvPr id="132" name="Rounded Rectangle 90"/>
            <p:cNvSpPr>
              <a:spLocks noChangeArrowheads="1"/>
            </p:cNvSpPr>
            <p:nvPr/>
          </p:nvSpPr>
          <p:spPr bwMode="auto">
            <a:xfrm>
              <a:off x="2187575" y="3214688"/>
              <a:ext cx="1155700" cy="307975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#N-3</a:t>
              </a:r>
            </a:p>
          </p:txBody>
        </p:sp>
        <p:sp>
          <p:nvSpPr>
            <p:cNvPr id="133" name="Freeform 93"/>
            <p:cNvSpPr>
              <a:spLocks/>
            </p:cNvSpPr>
            <p:nvPr/>
          </p:nvSpPr>
          <p:spPr bwMode="auto">
            <a:xfrm>
              <a:off x="1731963" y="3214688"/>
              <a:ext cx="465137" cy="307975"/>
            </a:xfrm>
            <a:custGeom>
              <a:avLst/>
              <a:gdLst>
                <a:gd name="T0" fmla="*/ 0 w 466640"/>
                <a:gd name="T1" fmla="*/ 0 h 307560"/>
                <a:gd name="T2" fmla="*/ 312860 w 466640"/>
                <a:gd name="T3" fmla="*/ 0 h 307560"/>
                <a:gd name="T4" fmla="*/ 466640 w 466640"/>
                <a:gd name="T5" fmla="*/ 153780 h 307560"/>
                <a:gd name="T6" fmla="*/ 312860 w 466640"/>
                <a:gd name="T7" fmla="*/ 307560 h 307560"/>
                <a:gd name="T8" fmla="*/ 0 w 466640"/>
                <a:gd name="T9" fmla="*/ 307560 h 307560"/>
                <a:gd name="T10" fmla="*/ 0 w 466640"/>
                <a:gd name="T11" fmla="*/ 0 h 3075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6640"/>
                <a:gd name="T19" fmla="*/ 0 h 307560"/>
                <a:gd name="T20" fmla="*/ 466640 w 466640"/>
                <a:gd name="T21" fmla="*/ 307560 h 3075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6640" h="307560">
                  <a:moveTo>
                    <a:pt x="0" y="0"/>
                  </a:moveTo>
                  <a:lnTo>
                    <a:pt x="312860" y="0"/>
                  </a:lnTo>
                  <a:cubicBezTo>
                    <a:pt x="397790" y="0"/>
                    <a:pt x="466640" y="68850"/>
                    <a:pt x="466640" y="153780"/>
                  </a:cubicBezTo>
                  <a:cubicBezTo>
                    <a:pt x="466640" y="238710"/>
                    <a:pt x="397790" y="307560"/>
                    <a:pt x="312860" y="307560"/>
                  </a:cubicBezTo>
                  <a:lnTo>
                    <a:pt x="0" y="307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#N-4</a:t>
              </a:r>
            </a:p>
          </p:txBody>
        </p:sp>
        <p:grpSp>
          <p:nvGrpSpPr>
            <p:cNvPr id="134" name="Group 39"/>
            <p:cNvGrpSpPr>
              <a:grpSpLocks/>
            </p:cNvGrpSpPr>
            <p:nvPr/>
          </p:nvGrpSpPr>
          <p:grpSpPr bwMode="auto">
            <a:xfrm>
              <a:off x="3430588" y="5935663"/>
              <a:ext cx="1579562" cy="349250"/>
              <a:chOff x="3421253" y="5935633"/>
              <a:chExt cx="1727770" cy="326990"/>
            </a:xfrm>
          </p:grpSpPr>
          <p:sp>
            <p:nvSpPr>
              <p:cNvPr id="147" name="Rounded Rectangle 81"/>
              <p:cNvSpPr>
                <a:spLocks noChangeArrowheads="1"/>
              </p:cNvSpPr>
              <p:nvPr/>
            </p:nvSpPr>
            <p:spPr bwMode="auto">
              <a:xfrm>
                <a:off x="4422884" y="5944033"/>
                <a:ext cx="575111" cy="307560"/>
              </a:xfrm>
              <a:prstGeom prst="roundRect">
                <a:avLst>
                  <a:gd name="adj" fmla="val 50000"/>
                </a:avLst>
              </a:prstGeom>
              <a:solidFill>
                <a:srgbClr val="92D050"/>
              </a:solidFill>
              <a:ln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CW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#N-1</a:t>
                </a:r>
              </a:p>
            </p:txBody>
          </p:sp>
          <p:sp>
            <p:nvSpPr>
              <p:cNvPr id="148" name="Rounded Rectangle 82"/>
              <p:cNvSpPr>
                <a:spLocks noChangeArrowheads="1"/>
              </p:cNvSpPr>
              <p:nvPr/>
            </p:nvSpPr>
            <p:spPr bwMode="auto">
              <a:xfrm>
                <a:off x="3853336" y="5935633"/>
                <a:ext cx="575111" cy="321743"/>
              </a:xfrm>
              <a:prstGeom prst="roundRect">
                <a:avLst>
                  <a:gd name="adj" fmla="val 50000"/>
                </a:avLst>
              </a:prstGeom>
              <a:solidFill>
                <a:srgbClr val="92D050"/>
              </a:solidFill>
              <a:ln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CW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#N-2</a:t>
                </a:r>
              </a:p>
            </p:txBody>
          </p:sp>
          <p:sp>
            <p:nvSpPr>
              <p:cNvPr id="149" name="Freeform 95"/>
              <p:cNvSpPr>
                <a:spLocks/>
              </p:cNvSpPr>
              <p:nvPr/>
            </p:nvSpPr>
            <p:spPr bwMode="auto">
              <a:xfrm>
                <a:off x="3421253" y="5949816"/>
                <a:ext cx="422558" cy="307560"/>
              </a:xfrm>
              <a:custGeom>
                <a:avLst/>
                <a:gdLst>
                  <a:gd name="T0" fmla="*/ 0 w 466640"/>
                  <a:gd name="T1" fmla="*/ 0 h 307560"/>
                  <a:gd name="T2" fmla="*/ 283305 w 466640"/>
                  <a:gd name="T3" fmla="*/ 0 h 307560"/>
                  <a:gd name="T4" fmla="*/ 422558 w 466640"/>
                  <a:gd name="T5" fmla="*/ 153780 h 307560"/>
                  <a:gd name="T6" fmla="*/ 283305 w 466640"/>
                  <a:gd name="T7" fmla="*/ 307560 h 307560"/>
                  <a:gd name="T8" fmla="*/ 0 w 466640"/>
                  <a:gd name="T9" fmla="*/ 307560 h 307560"/>
                  <a:gd name="T10" fmla="*/ 0 w 466640"/>
                  <a:gd name="T11" fmla="*/ 0 h 3075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66640"/>
                  <a:gd name="T19" fmla="*/ 0 h 307560"/>
                  <a:gd name="T20" fmla="*/ 466640 w 466640"/>
                  <a:gd name="T21" fmla="*/ 307560 h 3075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66640" h="307560">
                    <a:moveTo>
                      <a:pt x="0" y="0"/>
                    </a:moveTo>
                    <a:lnTo>
                      <a:pt x="312860" y="0"/>
                    </a:lnTo>
                    <a:cubicBezTo>
                      <a:pt x="397790" y="0"/>
                      <a:pt x="466640" y="68850"/>
                      <a:pt x="466640" y="153780"/>
                    </a:cubicBezTo>
                    <a:cubicBezTo>
                      <a:pt x="466640" y="238710"/>
                      <a:pt x="397790" y="307560"/>
                      <a:pt x="312860" y="307560"/>
                    </a:cubicBezTo>
                    <a:lnTo>
                      <a:pt x="0" y="3075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2D050"/>
              </a:solidFill>
              <a:ln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CW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#N-3</a:t>
                </a:r>
              </a:p>
            </p:txBody>
          </p:sp>
          <p:sp>
            <p:nvSpPr>
              <p:cNvPr id="150" name="Freeform 102"/>
              <p:cNvSpPr>
                <a:spLocks/>
              </p:cNvSpPr>
              <p:nvPr/>
            </p:nvSpPr>
            <p:spPr bwMode="auto">
              <a:xfrm>
                <a:off x="4997285" y="5944568"/>
                <a:ext cx="151738" cy="318055"/>
              </a:xfrm>
              <a:custGeom>
                <a:avLst/>
                <a:gdLst>
                  <a:gd name="T0" fmla="*/ 151738 w 151738"/>
                  <a:gd name="T1" fmla="*/ 0 h 318055"/>
                  <a:gd name="T2" fmla="*/ 151738 w 151738"/>
                  <a:gd name="T3" fmla="*/ 318055 h 318055"/>
                  <a:gd name="T4" fmla="*/ 98253 w 151738"/>
                  <a:gd name="T5" fmla="*/ 307257 h 318055"/>
                  <a:gd name="T6" fmla="*/ 12642 w 151738"/>
                  <a:gd name="T7" fmla="*/ 221646 h 318055"/>
                  <a:gd name="T8" fmla="*/ 0 w 151738"/>
                  <a:gd name="T9" fmla="*/ 159028 h 318055"/>
                  <a:gd name="T10" fmla="*/ 12642 w 151738"/>
                  <a:gd name="T11" fmla="*/ 96409 h 318055"/>
                  <a:gd name="T12" fmla="*/ 98253 w 151738"/>
                  <a:gd name="T13" fmla="*/ 10798 h 318055"/>
                  <a:gd name="T14" fmla="*/ 151738 w 151738"/>
                  <a:gd name="T15" fmla="*/ 0 h 31805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1738" h="318055">
                    <a:moveTo>
                      <a:pt x="151738" y="0"/>
                    </a:moveTo>
                    <a:lnTo>
                      <a:pt x="151738" y="318055"/>
                    </a:lnTo>
                    <a:lnTo>
                      <a:pt x="98253" y="307257"/>
                    </a:lnTo>
                    <a:cubicBezTo>
                      <a:pt x="59760" y="290976"/>
                      <a:pt x="28923" y="260139"/>
                      <a:pt x="12642" y="221646"/>
                    </a:cubicBezTo>
                    <a:lnTo>
                      <a:pt x="0" y="159028"/>
                    </a:lnTo>
                    <a:lnTo>
                      <a:pt x="12642" y="96409"/>
                    </a:lnTo>
                    <a:cubicBezTo>
                      <a:pt x="28923" y="57917"/>
                      <a:pt x="59760" y="27080"/>
                      <a:pt x="98253" y="10798"/>
                    </a:cubicBezTo>
                    <a:lnTo>
                      <a:pt x="151738" y="0"/>
                    </a:lnTo>
                    <a:close/>
                  </a:path>
                </a:pathLst>
              </a:custGeom>
              <a:pattFill prst="wdDnDiag">
                <a:fgClr>
                  <a:srgbClr val="FFC000"/>
                </a:fgClr>
                <a:bgClr>
                  <a:srgbClr val="FFFFFF"/>
                </a:bgClr>
              </a:patt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35" name="Group 106"/>
            <p:cNvGrpSpPr>
              <a:grpSpLocks/>
            </p:cNvGrpSpPr>
            <p:nvPr/>
          </p:nvGrpSpPr>
          <p:grpSpPr bwMode="auto">
            <a:xfrm>
              <a:off x="1824038" y="5580063"/>
              <a:ext cx="1579562" cy="349250"/>
              <a:chOff x="3421253" y="5935633"/>
              <a:chExt cx="1727770" cy="326990"/>
            </a:xfrm>
          </p:grpSpPr>
          <p:sp>
            <p:nvSpPr>
              <p:cNvPr id="143" name="Rounded Rectangle 107"/>
              <p:cNvSpPr>
                <a:spLocks noChangeArrowheads="1"/>
              </p:cNvSpPr>
              <p:nvPr/>
            </p:nvSpPr>
            <p:spPr bwMode="auto">
              <a:xfrm>
                <a:off x="4422884" y="5944033"/>
                <a:ext cx="575111" cy="307560"/>
              </a:xfrm>
              <a:prstGeom prst="roundRect">
                <a:avLst>
                  <a:gd name="adj" fmla="val 50000"/>
                </a:avLst>
              </a:prstGeom>
              <a:solidFill>
                <a:srgbClr val="92D050"/>
              </a:solidFill>
              <a:ln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CW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#N-1</a:t>
                </a:r>
              </a:p>
            </p:txBody>
          </p:sp>
          <p:sp>
            <p:nvSpPr>
              <p:cNvPr id="144" name="Rounded Rectangle 108"/>
              <p:cNvSpPr>
                <a:spLocks noChangeArrowheads="1"/>
              </p:cNvSpPr>
              <p:nvPr/>
            </p:nvSpPr>
            <p:spPr bwMode="auto">
              <a:xfrm>
                <a:off x="3853336" y="5935633"/>
                <a:ext cx="575111" cy="321743"/>
              </a:xfrm>
              <a:prstGeom prst="roundRect">
                <a:avLst>
                  <a:gd name="adj" fmla="val 50000"/>
                </a:avLst>
              </a:prstGeom>
              <a:solidFill>
                <a:srgbClr val="92D050"/>
              </a:solidFill>
              <a:ln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CW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#N-2</a:t>
                </a:r>
              </a:p>
            </p:txBody>
          </p:sp>
          <p:sp>
            <p:nvSpPr>
              <p:cNvPr id="145" name="Freeform 109"/>
              <p:cNvSpPr>
                <a:spLocks/>
              </p:cNvSpPr>
              <p:nvPr/>
            </p:nvSpPr>
            <p:spPr bwMode="auto">
              <a:xfrm>
                <a:off x="3421253" y="5949816"/>
                <a:ext cx="422558" cy="307560"/>
              </a:xfrm>
              <a:custGeom>
                <a:avLst/>
                <a:gdLst>
                  <a:gd name="T0" fmla="*/ 0 w 466640"/>
                  <a:gd name="T1" fmla="*/ 0 h 307560"/>
                  <a:gd name="T2" fmla="*/ 283305 w 466640"/>
                  <a:gd name="T3" fmla="*/ 0 h 307560"/>
                  <a:gd name="T4" fmla="*/ 422558 w 466640"/>
                  <a:gd name="T5" fmla="*/ 153780 h 307560"/>
                  <a:gd name="T6" fmla="*/ 283305 w 466640"/>
                  <a:gd name="T7" fmla="*/ 307560 h 307560"/>
                  <a:gd name="T8" fmla="*/ 0 w 466640"/>
                  <a:gd name="T9" fmla="*/ 307560 h 307560"/>
                  <a:gd name="T10" fmla="*/ 0 w 466640"/>
                  <a:gd name="T11" fmla="*/ 0 h 3075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66640"/>
                  <a:gd name="T19" fmla="*/ 0 h 307560"/>
                  <a:gd name="T20" fmla="*/ 466640 w 466640"/>
                  <a:gd name="T21" fmla="*/ 307560 h 3075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66640" h="307560">
                    <a:moveTo>
                      <a:pt x="0" y="0"/>
                    </a:moveTo>
                    <a:lnTo>
                      <a:pt x="312860" y="0"/>
                    </a:lnTo>
                    <a:cubicBezTo>
                      <a:pt x="397790" y="0"/>
                      <a:pt x="466640" y="68850"/>
                      <a:pt x="466640" y="153780"/>
                    </a:cubicBezTo>
                    <a:cubicBezTo>
                      <a:pt x="466640" y="238710"/>
                      <a:pt x="397790" y="307560"/>
                      <a:pt x="312860" y="307560"/>
                    </a:cubicBezTo>
                    <a:lnTo>
                      <a:pt x="0" y="3075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2D050"/>
              </a:solidFill>
              <a:ln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CW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7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#N-3</a:t>
                </a:r>
              </a:p>
            </p:txBody>
          </p:sp>
          <p:sp>
            <p:nvSpPr>
              <p:cNvPr id="146" name="Freeform 110"/>
              <p:cNvSpPr>
                <a:spLocks/>
              </p:cNvSpPr>
              <p:nvPr/>
            </p:nvSpPr>
            <p:spPr bwMode="auto">
              <a:xfrm>
                <a:off x="4997285" y="5944568"/>
                <a:ext cx="151738" cy="318055"/>
              </a:xfrm>
              <a:custGeom>
                <a:avLst/>
                <a:gdLst>
                  <a:gd name="T0" fmla="*/ 151738 w 151738"/>
                  <a:gd name="T1" fmla="*/ 0 h 318055"/>
                  <a:gd name="T2" fmla="*/ 151738 w 151738"/>
                  <a:gd name="T3" fmla="*/ 318055 h 318055"/>
                  <a:gd name="T4" fmla="*/ 98253 w 151738"/>
                  <a:gd name="T5" fmla="*/ 307257 h 318055"/>
                  <a:gd name="T6" fmla="*/ 12642 w 151738"/>
                  <a:gd name="T7" fmla="*/ 221646 h 318055"/>
                  <a:gd name="T8" fmla="*/ 0 w 151738"/>
                  <a:gd name="T9" fmla="*/ 159028 h 318055"/>
                  <a:gd name="T10" fmla="*/ 12642 w 151738"/>
                  <a:gd name="T11" fmla="*/ 96409 h 318055"/>
                  <a:gd name="T12" fmla="*/ 98253 w 151738"/>
                  <a:gd name="T13" fmla="*/ 10798 h 318055"/>
                  <a:gd name="T14" fmla="*/ 151738 w 151738"/>
                  <a:gd name="T15" fmla="*/ 0 h 31805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1738" h="318055">
                    <a:moveTo>
                      <a:pt x="151738" y="0"/>
                    </a:moveTo>
                    <a:lnTo>
                      <a:pt x="151738" y="318055"/>
                    </a:lnTo>
                    <a:lnTo>
                      <a:pt x="98253" y="307257"/>
                    </a:lnTo>
                    <a:cubicBezTo>
                      <a:pt x="59760" y="290976"/>
                      <a:pt x="28923" y="260139"/>
                      <a:pt x="12642" y="221646"/>
                    </a:cubicBezTo>
                    <a:lnTo>
                      <a:pt x="0" y="159028"/>
                    </a:lnTo>
                    <a:lnTo>
                      <a:pt x="12642" y="96409"/>
                    </a:lnTo>
                    <a:cubicBezTo>
                      <a:pt x="28923" y="57917"/>
                      <a:pt x="59760" y="27080"/>
                      <a:pt x="98253" y="10798"/>
                    </a:cubicBezTo>
                    <a:lnTo>
                      <a:pt x="151738" y="0"/>
                    </a:lnTo>
                    <a:close/>
                  </a:path>
                </a:pathLst>
              </a:custGeom>
              <a:pattFill prst="wdDnDiag">
                <a:fgClr>
                  <a:srgbClr val="FFC000"/>
                </a:fgClr>
                <a:bgClr>
                  <a:srgbClr val="FFFFFF"/>
                </a:bgClr>
              </a:patt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36" name="Freeform 111"/>
            <p:cNvSpPr>
              <a:spLocks/>
            </p:cNvSpPr>
            <p:nvPr/>
          </p:nvSpPr>
          <p:spPr bwMode="auto">
            <a:xfrm>
              <a:off x="5029200" y="5554663"/>
              <a:ext cx="403225" cy="320675"/>
            </a:xfrm>
            <a:custGeom>
              <a:avLst/>
              <a:gdLst>
                <a:gd name="T0" fmla="*/ 9134 w 402981"/>
                <a:gd name="T1" fmla="*/ 0 h 321742"/>
                <a:gd name="T2" fmla="*/ 242109 w 402981"/>
                <a:gd name="T3" fmla="*/ 0 h 321742"/>
                <a:gd name="T4" fmla="*/ 402981 w 402981"/>
                <a:gd name="T5" fmla="*/ 160872 h 321742"/>
                <a:gd name="T6" fmla="*/ 402980 w 402981"/>
                <a:gd name="T7" fmla="*/ 160872 h 321742"/>
                <a:gd name="T8" fmla="*/ 304727 w 402981"/>
                <a:gd name="T9" fmla="*/ 309102 h 321742"/>
                <a:gd name="T10" fmla="*/ 242118 w 402981"/>
                <a:gd name="T11" fmla="*/ 321742 h 321742"/>
                <a:gd name="T12" fmla="*/ 9129 w 402981"/>
                <a:gd name="T13" fmla="*/ 321742 h 321742"/>
                <a:gd name="T14" fmla="*/ 0 w 402981"/>
                <a:gd name="T15" fmla="*/ 319899 h 321742"/>
                <a:gd name="T16" fmla="*/ 0 w 402981"/>
                <a:gd name="T17" fmla="*/ 1844 h 321742"/>
                <a:gd name="T18" fmla="*/ 9134 w 402981"/>
                <a:gd name="T19" fmla="*/ 0 h 3217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02981"/>
                <a:gd name="T31" fmla="*/ 0 h 321742"/>
                <a:gd name="T32" fmla="*/ 402981 w 402981"/>
                <a:gd name="T33" fmla="*/ 321742 h 3217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02981" h="321742">
                  <a:moveTo>
                    <a:pt x="9134" y="0"/>
                  </a:moveTo>
                  <a:lnTo>
                    <a:pt x="242109" y="0"/>
                  </a:lnTo>
                  <a:cubicBezTo>
                    <a:pt x="330956" y="0"/>
                    <a:pt x="402981" y="72025"/>
                    <a:pt x="402981" y="160872"/>
                  </a:cubicBezTo>
                  <a:lnTo>
                    <a:pt x="402980" y="160872"/>
                  </a:lnTo>
                  <a:cubicBezTo>
                    <a:pt x="402980" y="227507"/>
                    <a:pt x="362466" y="284680"/>
                    <a:pt x="304727" y="309102"/>
                  </a:cubicBezTo>
                  <a:lnTo>
                    <a:pt x="242118" y="321742"/>
                  </a:lnTo>
                  <a:lnTo>
                    <a:pt x="9129" y="321742"/>
                  </a:lnTo>
                  <a:lnTo>
                    <a:pt x="0" y="319899"/>
                  </a:lnTo>
                  <a:lnTo>
                    <a:pt x="0" y="1844"/>
                  </a:lnTo>
                  <a:lnTo>
                    <a:pt x="9134" y="0"/>
                  </a:lnTo>
                  <a:close/>
                </a:path>
              </a:pathLst>
            </a:cu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</a:t>
              </a:r>
            </a:p>
          </p:txBody>
        </p:sp>
        <p:sp>
          <p:nvSpPr>
            <p:cNvPr id="137" name="Freeform 112"/>
            <p:cNvSpPr>
              <a:spLocks/>
            </p:cNvSpPr>
            <p:nvPr/>
          </p:nvSpPr>
          <p:spPr bwMode="auto">
            <a:xfrm>
              <a:off x="6619875" y="5922963"/>
              <a:ext cx="401638" cy="322262"/>
            </a:xfrm>
            <a:custGeom>
              <a:avLst/>
              <a:gdLst>
                <a:gd name="T0" fmla="*/ 9134 w 402981"/>
                <a:gd name="T1" fmla="*/ 0 h 321742"/>
                <a:gd name="T2" fmla="*/ 242109 w 402981"/>
                <a:gd name="T3" fmla="*/ 0 h 321742"/>
                <a:gd name="T4" fmla="*/ 402981 w 402981"/>
                <a:gd name="T5" fmla="*/ 160872 h 321742"/>
                <a:gd name="T6" fmla="*/ 402980 w 402981"/>
                <a:gd name="T7" fmla="*/ 160872 h 321742"/>
                <a:gd name="T8" fmla="*/ 304727 w 402981"/>
                <a:gd name="T9" fmla="*/ 309102 h 321742"/>
                <a:gd name="T10" fmla="*/ 242118 w 402981"/>
                <a:gd name="T11" fmla="*/ 321742 h 321742"/>
                <a:gd name="T12" fmla="*/ 9129 w 402981"/>
                <a:gd name="T13" fmla="*/ 321742 h 321742"/>
                <a:gd name="T14" fmla="*/ 0 w 402981"/>
                <a:gd name="T15" fmla="*/ 319899 h 321742"/>
                <a:gd name="T16" fmla="*/ 0 w 402981"/>
                <a:gd name="T17" fmla="*/ 1844 h 321742"/>
                <a:gd name="T18" fmla="*/ 9134 w 402981"/>
                <a:gd name="T19" fmla="*/ 0 h 3217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02981"/>
                <a:gd name="T31" fmla="*/ 0 h 321742"/>
                <a:gd name="T32" fmla="*/ 402981 w 402981"/>
                <a:gd name="T33" fmla="*/ 321742 h 3217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02981" h="321742">
                  <a:moveTo>
                    <a:pt x="9134" y="0"/>
                  </a:moveTo>
                  <a:lnTo>
                    <a:pt x="242109" y="0"/>
                  </a:lnTo>
                  <a:cubicBezTo>
                    <a:pt x="330956" y="0"/>
                    <a:pt x="402981" y="72025"/>
                    <a:pt x="402981" y="160872"/>
                  </a:cubicBezTo>
                  <a:lnTo>
                    <a:pt x="402980" y="160872"/>
                  </a:lnTo>
                  <a:cubicBezTo>
                    <a:pt x="402980" y="227507"/>
                    <a:pt x="362466" y="284680"/>
                    <a:pt x="304727" y="309102"/>
                  </a:cubicBezTo>
                  <a:lnTo>
                    <a:pt x="242118" y="321742"/>
                  </a:lnTo>
                  <a:lnTo>
                    <a:pt x="9129" y="321742"/>
                  </a:lnTo>
                  <a:lnTo>
                    <a:pt x="0" y="319899"/>
                  </a:lnTo>
                  <a:lnTo>
                    <a:pt x="0" y="1844"/>
                  </a:lnTo>
                  <a:lnTo>
                    <a:pt x="9134" y="0"/>
                  </a:lnTo>
                  <a:close/>
                </a:path>
              </a:pathLst>
            </a:cu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</a:t>
              </a:r>
            </a:p>
          </p:txBody>
        </p:sp>
        <p:cxnSp>
          <p:nvCxnSpPr>
            <p:cNvPr id="138" name="Straight Arrow Connector 35"/>
            <p:cNvCxnSpPr>
              <a:cxnSpLocks noChangeShapeType="1"/>
            </p:cNvCxnSpPr>
            <p:nvPr/>
          </p:nvCxnSpPr>
          <p:spPr bwMode="auto">
            <a:xfrm>
              <a:off x="6707188" y="4559300"/>
              <a:ext cx="0" cy="26035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Straight Connector 114"/>
            <p:cNvCxnSpPr>
              <a:cxnSpLocks noChangeShapeType="1"/>
            </p:cNvCxnSpPr>
            <p:nvPr/>
          </p:nvCxnSpPr>
          <p:spPr bwMode="auto">
            <a:xfrm>
              <a:off x="6019800" y="3409950"/>
              <a:ext cx="363538" cy="393700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140" name="Straight Connector 120"/>
            <p:cNvCxnSpPr>
              <a:cxnSpLocks noChangeShapeType="1"/>
            </p:cNvCxnSpPr>
            <p:nvPr/>
          </p:nvCxnSpPr>
          <p:spPr bwMode="auto">
            <a:xfrm flipH="1" flipV="1">
              <a:off x="6513513" y="4046538"/>
              <a:ext cx="203200" cy="2038350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prstDash val="dash"/>
              <a:round/>
              <a:headEnd/>
              <a:tailEnd type="arrow" w="med" len="med"/>
            </a:ln>
          </p:spPr>
        </p:cxnSp>
        <p:sp>
          <p:nvSpPr>
            <p:cNvPr id="141" name="TextBox 118"/>
            <p:cNvSpPr txBox="1">
              <a:spLocks noChangeArrowheads="1"/>
            </p:cNvSpPr>
            <p:nvPr/>
          </p:nvSpPr>
          <p:spPr bwMode="auto">
            <a:xfrm>
              <a:off x="5995988" y="3798888"/>
              <a:ext cx="31638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sng" strike="noStrike" kern="0" cap="none" spc="0" normalizeH="0" baseline="0" noProof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 to process at the end of the signal</a:t>
              </a:r>
            </a:p>
          </p:txBody>
        </p:sp>
        <p:cxnSp>
          <p:nvCxnSpPr>
            <p:cNvPr id="142" name="Straight Connector 125"/>
            <p:cNvCxnSpPr>
              <a:cxnSpLocks noChangeShapeType="1"/>
            </p:cNvCxnSpPr>
            <p:nvPr/>
          </p:nvCxnSpPr>
          <p:spPr bwMode="auto">
            <a:xfrm flipV="1">
              <a:off x="5373688" y="4075113"/>
              <a:ext cx="1060450" cy="1619250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prstDash val="dash"/>
              <a:round/>
              <a:headEnd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371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LDPC Processing in STBC – Case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84" name="Group 83"/>
          <p:cNvGrpSpPr/>
          <p:nvPr/>
        </p:nvGrpSpPr>
        <p:grpSpPr>
          <a:xfrm>
            <a:off x="233363" y="1371600"/>
            <a:ext cx="8926512" cy="5097463"/>
            <a:chOff x="233363" y="1371600"/>
            <a:chExt cx="8926512" cy="5097463"/>
          </a:xfrm>
        </p:grpSpPr>
        <p:sp>
          <p:nvSpPr>
            <p:cNvPr id="85" name="Rectangle 84"/>
            <p:cNvSpPr/>
            <p:nvPr/>
          </p:nvSpPr>
          <p:spPr bwMode="auto">
            <a:xfrm>
              <a:off x="4959350" y="2238375"/>
              <a:ext cx="1600200" cy="608013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6562725" y="2238375"/>
              <a:ext cx="1597025" cy="608013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cxnSp>
          <p:nvCxnSpPr>
            <p:cNvPr id="87" name="Straight Connector 11"/>
            <p:cNvCxnSpPr>
              <a:cxnSpLocks noChangeShapeType="1"/>
            </p:cNvCxnSpPr>
            <p:nvPr/>
          </p:nvCxnSpPr>
          <p:spPr bwMode="auto">
            <a:xfrm>
              <a:off x="4959350" y="2017713"/>
              <a:ext cx="0" cy="1062037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Straight Connector 12"/>
            <p:cNvCxnSpPr>
              <a:cxnSpLocks noChangeShapeType="1"/>
            </p:cNvCxnSpPr>
            <p:nvPr/>
          </p:nvCxnSpPr>
          <p:spPr bwMode="auto">
            <a:xfrm>
              <a:off x="6559550" y="2017713"/>
              <a:ext cx="0" cy="11430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Straight Connector 13"/>
            <p:cNvCxnSpPr>
              <a:cxnSpLocks noChangeShapeType="1"/>
            </p:cNvCxnSpPr>
            <p:nvPr/>
          </p:nvCxnSpPr>
          <p:spPr bwMode="auto">
            <a:xfrm>
              <a:off x="8169275" y="2017713"/>
              <a:ext cx="0" cy="1639887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Straight Arrow Connector 15"/>
            <p:cNvCxnSpPr>
              <a:cxnSpLocks noChangeShapeType="1"/>
            </p:cNvCxnSpPr>
            <p:nvPr/>
          </p:nvCxnSpPr>
          <p:spPr bwMode="auto">
            <a:xfrm>
              <a:off x="4959350" y="2932113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Straight Arrow Connector 16"/>
            <p:cNvCxnSpPr>
              <a:cxnSpLocks noChangeShapeType="1"/>
            </p:cNvCxnSpPr>
            <p:nvPr/>
          </p:nvCxnSpPr>
          <p:spPr bwMode="auto">
            <a:xfrm>
              <a:off x="6569075" y="2943225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" name="TextBox 18"/>
            <p:cNvSpPr txBox="1">
              <a:spLocks noChangeArrowheads="1"/>
            </p:cNvSpPr>
            <p:nvPr/>
          </p:nvSpPr>
          <p:spPr bwMode="auto">
            <a:xfrm>
              <a:off x="5187950" y="2943225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93" name="TextBox 19"/>
            <p:cNvSpPr txBox="1">
              <a:spLocks noChangeArrowheads="1"/>
            </p:cNvSpPr>
            <p:nvPr/>
          </p:nvSpPr>
          <p:spPr bwMode="auto">
            <a:xfrm>
              <a:off x="6797675" y="2941638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94" name="TextBox 26"/>
            <p:cNvSpPr txBox="1">
              <a:spLocks noChangeArrowheads="1"/>
            </p:cNvSpPr>
            <p:nvPr/>
          </p:nvSpPr>
          <p:spPr bwMode="auto">
            <a:xfrm>
              <a:off x="1060450" y="2241550"/>
              <a:ext cx="542925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grpSp>
          <p:nvGrpSpPr>
            <p:cNvPr id="95" name="Group 2"/>
            <p:cNvGrpSpPr>
              <a:grpSpLocks/>
            </p:cNvGrpSpPr>
            <p:nvPr/>
          </p:nvGrpSpPr>
          <p:grpSpPr bwMode="auto">
            <a:xfrm>
              <a:off x="233363" y="1644650"/>
              <a:ext cx="1243012" cy="1457325"/>
              <a:chOff x="351415" y="1608138"/>
              <a:chExt cx="1243013" cy="1457325"/>
            </a:xfrm>
          </p:grpSpPr>
          <p:cxnSp>
            <p:nvCxnSpPr>
              <p:cNvPr id="157" name="Straight Arrow Connector 28"/>
              <p:cNvCxnSpPr>
                <a:cxnSpLocks noChangeShapeType="1"/>
              </p:cNvCxnSpPr>
              <p:nvPr/>
            </p:nvCxnSpPr>
            <p:spPr bwMode="auto">
              <a:xfrm>
                <a:off x="681615" y="1884363"/>
                <a:ext cx="0" cy="1181100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8" name="TextBox 29"/>
              <p:cNvSpPr txBox="1">
                <a:spLocks noChangeArrowheads="1"/>
              </p:cNvSpPr>
              <p:nvPr/>
            </p:nvSpPr>
            <p:spPr bwMode="auto">
              <a:xfrm rot="-5400000">
                <a:off x="236322" y="2028031"/>
                <a:ext cx="506412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Freq.</a:t>
                </a:r>
              </a:p>
            </p:txBody>
          </p:sp>
          <p:cxnSp>
            <p:nvCxnSpPr>
              <p:cNvPr id="159" name="Straight Arrow Connector 30"/>
              <p:cNvCxnSpPr>
                <a:cxnSpLocks noChangeShapeType="1"/>
              </p:cNvCxnSpPr>
              <p:nvPr/>
            </p:nvCxnSpPr>
            <p:spPr bwMode="auto">
              <a:xfrm>
                <a:off x="681615" y="1884363"/>
                <a:ext cx="841375" cy="0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0" name="TextBox 33"/>
              <p:cNvSpPr txBox="1">
                <a:spLocks noChangeArrowheads="1"/>
              </p:cNvSpPr>
              <p:nvPr/>
            </p:nvSpPr>
            <p:spPr bwMode="auto">
              <a:xfrm>
                <a:off x="1088015" y="1608138"/>
                <a:ext cx="5064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Time</a:t>
                </a:r>
              </a:p>
            </p:txBody>
          </p:sp>
        </p:grpSp>
        <p:cxnSp>
          <p:nvCxnSpPr>
            <p:cNvPr id="96" name="Straight Arrow Connector 35"/>
            <p:cNvCxnSpPr>
              <a:cxnSpLocks noChangeShapeType="1"/>
            </p:cNvCxnSpPr>
            <p:nvPr/>
          </p:nvCxnSpPr>
          <p:spPr bwMode="auto">
            <a:xfrm flipH="1">
              <a:off x="6772275" y="2211388"/>
              <a:ext cx="7938" cy="63500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7" name="Straight Connector 38"/>
            <p:cNvCxnSpPr>
              <a:cxnSpLocks noChangeShapeType="1"/>
            </p:cNvCxnSpPr>
            <p:nvPr/>
          </p:nvCxnSpPr>
          <p:spPr bwMode="auto">
            <a:xfrm flipV="1">
              <a:off x="6794500" y="2036763"/>
              <a:ext cx="454025" cy="376237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8" name="Rectangle 97"/>
            <p:cNvSpPr/>
            <p:nvPr/>
          </p:nvSpPr>
          <p:spPr bwMode="auto">
            <a:xfrm>
              <a:off x="3362325" y="2239963"/>
              <a:ext cx="1600200" cy="606425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755775" y="2238375"/>
              <a:ext cx="1600200" cy="608013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cxnSp>
          <p:nvCxnSpPr>
            <p:cNvPr id="100" name="Straight Connector 12"/>
            <p:cNvCxnSpPr>
              <a:cxnSpLocks noChangeShapeType="1"/>
            </p:cNvCxnSpPr>
            <p:nvPr/>
          </p:nvCxnSpPr>
          <p:spPr bwMode="auto">
            <a:xfrm>
              <a:off x="1755775" y="1909763"/>
              <a:ext cx="0" cy="125095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Straight Connector 12"/>
            <p:cNvCxnSpPr>
              <a:cxnSpLocks noChangeShapeType="1"/>
            </p:cNvCxnSpPr>
            <p:nvPr/>
          </p:nvCxnSpPr>
          <p:spPr bwMode="auto">
            <a:xfrm>
              <a:off x="3362325" y="2032000"/>
              <a:ext cx="0" cy="104775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" name="Straight Arrow Connector 15"/>
            <p:cNvCxnSpPr>
              <a:cxnSpLocks noChangeShapeType="1"/>
            </p:cNvCxnSpPr>
            <p:nvPr/>
          </p:nvCxnSpPr>
          <p:spPr bwMode="auto">
            <a:xfrm>
              <a:off x="3379788" y="2932113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3" name="TextBox 18"/>
            <p:cNvSpPr txBox="1">
              <a:spLocks noChangeArrowheads="1"/>
            </p:cNvSpPr>
            <p:nvPr/>
          </p:nvSpPr>
          <p:spPr bwMode="auto">
            <a:xfrm>
              <a:off x="3609975" y="2941638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cxnSp>
          <p:nvCxnSpPr>
            <p:cNvPr id="104" name="Straight Arrow Connector 15"/>
            <p:cNvCxnSpPr>
              <a:cxnSpLocks noChangeShapeType="1"/>
            </p:cNvCxnSpPr>
            <p:nvPr/>
          </p:nvCxnSpPr>
          <p:spPr bwMode="auto">
            <a:xfrm>
              <a:off x="1752600" y="2932113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5" name="TextBox 18"/>
            <p:cNvSpPr txBox="1">
              <a:spLocks noChangeArrowheads="1"/>
            </p:cNvSpPr>
            <p:nvPr/>
          </p:nvSpPr>
          <p:spPr bwMode="auto">
            <a:xfrm>
              <a:off x="1981200" y="2941638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106" name="TextBox 37"/>
            <p:cNvSpPr txBox="1">
              <a:spLocks noChangeArrowheads="1"/>
            </p:cNvSpPr>
            <p:nvPr/>
          </p:nvSpPr>
          <p:spPr bwMode="auto">
            <a:xfrm>
              <a:off x="457200" y="1371600"/>
              <a:ext cx="14287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In non-STBC case)</a:t>
              </a:r>
            </a:p>
          </p:txBody>
        </p:sp>
        <p:sp>
          <p:nvSpPr>
            <p:cNvPr id="107" name="TextBox 45"/>
            <p:cNvSpPr txBox="1">
              <a:spLocks noChangeArrowheads="1"/>
            </p:cNvSpPr>
            <p:nvPr/>
          </p:nvSpPr>
          <p:spPr bwMode="auto">
            <a:xfrm>
              <a:off x="457200" y="3898900"/>
              <a:ext cx="36941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In STBC case) with same MCS, payload, and a-factor</a:t>
              </a: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6613525" y="4605338"/>
              <a:ext cx="1597025" cy="608012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cxnSp>
          <p:nvCxnSpPr>
            <p:cNvPr id="109" name="Straight Connector 11"/>
            <p:cNvCxnSpPr>
              <a:cxnSpLocks noChangeShapeType="1"/>
            </p:cNvCxnSpPr>
            <p:nvPr/>
          </p:nvCxnSpPr>
          <p:spPr bwMode="auto">
            <a:xfrm>
              <a:off x="5010150" y="4384675"/>
              <a:ext cx="0" cy="1062038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Straight Connector 12"/>
            <p:cNvCxnSpPr>
              <a:cxnSpLocks noChangeShapeType="1"/>
            </p:cNvCxnSpPr>
            <p:nvPr/>
          </p:nvCxnSpPr>
          <p:spPr bwMode="auto">
            <a:xfrm>
              <a:off x="6610350" y="4384675"/>
              <a:ext cx="0" cy="11430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Straight Connector 13"/>
            <p:cNvCxnSpPr>
              <a:cxnSpLocks noChangeShapeType="1"/>
            </p:cNvCxnSpPr>
            <p:nvPr/>
          </p:nvCxnSpPr>
          <p:spPr bwMode="auto">
            <a:xfrm>
              <a:off x="8220075" y="4384675"/>
              <a:ext cx="0" cy="1639888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Straight Arrow Connector 15"/>
            <p:cNvCxnSpPr>
              <a:cxnSpLocks noChangeShapeType="1"/>
            </p:cNvCxnSpPr>
            <p:nvPr/>
          </p:nvCxnSpPr>
          <p:spPr bwMode="auto">
            <a:xfrm>
              <a:off x="5010150" y="5299075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Straight Arrow Connector 16"/>
            <p:cNvCxnSpPr>
              <a:cxnSpLocks noChangeShapeType="1"/>
            </p:cNvCxnSpPr>
            <p:nvPr/>
          </p:nvCxnSpPr>
          <p:spPr bwMode="auto">
            <a:xfrm>
              <a:off x="6619875" y="5310188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TextBox 18"/>
            <p:cNvSpPr txBox="1">
              <a:spLocks noChangeArrowheads="1"/>
            </p:cNvSpPr>
            <p:nvPr/>
          </p:nvSpPr>
          <p:spPr bwMode="auto">
            <a:xfrm>
              <a:off x="5272088" y="5319713"/>
              <a:ext cx="11445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115" name="TextBox 19"/>
            <p:cNvSpPr txBox="1">
              <a:spLocks noChangeArrowheads="1"/>
            </p:cNvSpPr>
            <p:nvPr/>
          </p:nvSpPr>
          <p:spPr bwMode="auto">
            <a:xfrm>
              <a:off x="6848475" y="5308600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116" name="TextBox 26"/>
            <p:cNvSpPr txBox="1">
              <a:spLocks noChangeArrowheads="1"/>
            </p:cNvSpPr>
            <p:nvPr/>
          </p:nvSpPr>
          <p:spPr bwMode="auto">
            <a:xfrm>
              <a:off x="685800" y="4578350"/>
              <a:ext cx="542925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cxnSp>
          <p:nvCxnSpPr>
            <p:cNvPr id="117" name="Straight Connector 38"/>
            <p:cNvCxnSpPr>
              <a:cxnSpLocks noChangeShapeType="1"/>
            </p:cNvCxnSpPr>
            <p:nvPr/>
          </p:nvCxnSpPr>
          <p:spPr bwMode="auto">
            <a:xfrm flipV="1">
              <a:off x="6888163" y="4525963"/>
              <a:ext cx="293687" cy="290512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" name="TextBox 39"/>
            <p:cNvSpPr txBox="1">
              <a:spLocks noChangeArrowheads="1"/>
            </p:cNvSpPr>
            <p:nvPr/>
          </p:nvSpPr>
          <p:spPr bwMode="auto">
            <a:xfrm>
              <a:off x="6964363" y="4319588"/>
              <a:ext cx="466725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α =4</a:t>
              </a:r>
              <a:endParaRPr kumimoji="0" lang="en-US" altLang="en-US" sz="1200" b="0" i="0" u="none" strike="noStrike" kern="0" cap="none" spc="0" normalizeH="0" baseline="-2500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3413125" y="4605338"/>
              <a:ext cx="1600200" cy="608012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806575" y="4605338"/>
              <a:ext cx="1600200" cy="608012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cxnSp>
          <p:nvCxnSpPr>
            <p:cNvPr id="121" name="Straight Connector 12"/>
            <p:cNvCxnSpPr>
              <a:cxnSpLocks noChangeShapeType="1"/>
            </p:cNvCxnSpPr>
            <p:nvPr/>
          </p:nvCxnSpPr>
          <p:spPr bwMode="auto">
            <a:xfrm>
              <a:off x="1806575" y="4276725"/>
              <a:ext cx="0" cy="125095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" name="Straight Connector 12"/>
            <p:cNvCxnSpPr>
              <a:cxnSpLocks noChangeShapeType="1"/>
            </p:cNvCxnSpPr>
            <p:nvPr/>
          </p:nvCxnSpPr>
          <p:spPr bwMode="auto">
            <a:xfrm>
              <a:off x="3413125" y="4398963"/>
              <a:ext cx="0" cy="104775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Straight Arrow Connector 15"/>
            <p:cNvCxnSpPr>
              <a:cxnSpLocks noChangeShapeType="1"/>
            </p:cNvCxnSpPr>
            <p:nvPr/>
          </p:nvCxnSpPr>
          <p:spPr bwMode="auto">
            <a:xfrm>
              <a:off x="3430588" y="5297488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TextBox 18"/>
            <p:cNvSpPr txBox="1">
              <a:spLocks noChangeArrowheads="1"/>
            </p:cNvSpPr>
            <p:nvPr/>
          </p:nvSpPr>
          <p:spPr bwMode="auto">
            <a:xfrm>
              <a:off x="3659188" y="5308600"/>
              <a:ext cx="11445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cxnSp>
          <p:nvCxnSpPr>
            <p:cNvPr id="125" name="Straight Arrow Connector 15"/>
            <p:cNvCxnSpPr>
              <a:cxnSpLocks noChangeShapeType="1"/>
            </p:cNvCxnSpPr>
            <p:nvPr/>
          </p:nvCxnSpPr>
          <p:spPr bwMode="auto">
            <a:xfrm>
              <a:off x="1803400" y="5297488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6" name="TextBox 18"/>
            <p:cNvSpPr txBox="1">
              <a:spLocks noChangeArrowheads="1"/>
            </p:cNvSpPr>
            <p:nvPr/>
          </p:nvSpPr>
          <p:spPr bwMode="auto">
            <a:xfrm>
              <a:off x="2032000" y="5308600"/>
              <a:ext cx="11445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5016500" y="4605338"/>
              <a:ext cx="1597025" cy="608012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Payload</a:t>
              </a:r>
            </a:p>
          </p:txBody>
        </p:sp>
        <p:sp>
          <p:nvSpPr>
            <p:cNvPr id="128" name="Rounded Rectangle 70"/>
            <p:cNvSpPr>
              <a:spLocks noChangeArrowheads="1"/>
            </p:cNvSpPr>
            <p:nvPr/>
          </p:nvSpPr>
          <p:spPr bwMode="auto">
            <a:xfrm>
              <a:off x="7119938" y="3228975"/>
              <a:ext cx="1039812" cy="320675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</a:t>
              </a:r>
            </a:p>
          </p:txBody>
        </p:sp>
        <p:sp>
          <p:nvSpPr>
            <p:cNvPr id="129" name="Rounded Rectangle 73"/>
            <p:cNvSpPr>
              <a:spLocks noChangeArrowheads="1"/>
            </p:cNvSpPr>
            <p:nvPr/>
          </p:nvSpPr>
          <p:spPr bwMode="auto">
            <a:xfrm>
              <a:off x="6075363" y="3246438"/>
              <a:ext cx="1028700" cy="307975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#N-1</a:t>
              </a:r>
            </a:p>
          </p:txBody>
        </p:sp>
        <p:sp>
          <p:nvSpPr>
            <p:cNvPr id="130" name="Rounded Rectangle 89"/>
            <p:cNvSpPr>
              <a:spLocks noChangeArrowheads="1"/>
            </p:cNvSpPr>
            <p:nvPr/>
          </p:nvSpPr>
          <p:spPr bwMode="auto">
            <a:xfrm>
              <a:off x="5043488" y="3257550"/>
              <a:ext cx="1028700" cy="306388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#N-2</a:t>
              </a:r>
            </a:p>
          </p:txBody>
        </p:sp>
        <p:sp>
          <p:nvSpPr>
            <p:cNvPr id="131" name="Rounded Rectangle 90"/>
            <p:cNvSpPr>
              <a:spLocks noChangeArrowheads="1"/>
            </p:cNvSpPr>
            <p:nvPr/>
          </p:nvSpPr>
          <p:spPr bwMode="auto">
            <a:xfrm>
              <a:off x="4010025" y="3257550"/>
              <a:ext cx="1030288" cy="306388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#N-3</a:t>
              </a:r>
            </a:p>
          </p:txBody>
        </p:sp>
        <p:sp>
          <p:nvSpPr>
            <p:cNvPr id="132" name="Freeform 102"/>
            <p:cNvSpPr>
              <a:spLocks/>
            </p:cNvSpPr>
            <p:nvPr/>
          </p:nvSpPr>
          <p:spPr bwMode="auto">
            <a:xfrm flipH="1">
              <a:off x="5056188" y="5613400"/>
              <a:ext cx="138112" cy="341313"/>
            </a:xfrm>
            <a:custGeom>
              <a:avLst/>
              <a:gdLst>
                <a:gd name="T0" fmla="*/ 138684 w 151738"/>
                <a:gd name="T1" fmla="*/ 0 h 318055"/>
                <a:gd name="T2" fmla="*/ 138684 w 151738"/>
                <a:gd name="T3" fmla="*/ 340376 h 318055"/>
                <a:gd name="T4" fmla="*/ 89800 w 151738"/>
                <a:gd name="T5" fmla="*/ 328820 h 318055"/>
                <a:gd name="T6" fmla="*/ 11554 w 151738"/>
                <a:gd name="T7" fmla="*/ 237201 h 318055"/>
                <a:gd name="T8" fmla="*/ 0 w 151738"/>
                <a:gd name="T9" fmla="*/ 170189 h 318055"/>
                <a:gd name="T10" fmla="*/ 11554 w 151738"/>
                <a:gd name="T11" fmla="*/ 103175 h 318055"/>
                <a:gd name="T12" fmla="*/ 89800 w 151738"/>
                <a:gd name="T13" fmla="*/ 11556 h 318055"/>
                <a:gd name="T14" fmla="*/ 138684 w 151738"/>
                <a:gd name="T15" fmla="*/ 0 h 3180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1738" h="318055">
                  <a:moveTo>
                    <a:pt x="151738" y="0"/>
                  </a:moveTo>
                  <a:lnTo>
                    <a:pt x="151738" y="318055"/>
                  </a:lnTo>
                  <a:lnTo>
                    <a:pt x="98253" y="307257"/>
                  </a:lnTo>
                  <a:cubicBezTo>
                    <a:pt x="59760" y="290976"/>
                    <a:pt x="28923" y="260139"/>
                    <a:pt x="12642" y="221646"/>
                  </a:cubicBezTo>
                  <a:lnTo>
                    <a:pt x="0" y="159028"/>
                  </a:lnTo>
                  <a:lnTo>
                    <a:pt x="12642" y="96409"/>
                  </a:lnTo>
                  <a:cubicBezTo>
                    <a:pt x="28923" y="57917"/>
                    <a:pt x="59760" y="27080"/>
                    <a:pt x="98253" y="10798"/>
                  </a:cubicBezTo>
                  <a:lnTo>
                    <a:pt x="151738" y="0"/>
                  </a:lnTo>
                  <a:close/>
                </a:path>
              </a:pathLst>
            </a:cu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" name="Freeform 112"/>
            <p:cNvSpPr>
              <a:spLocks/>
            </p:cNvSpPr>
            <p:nvPr/>
          </p:nvSpPr>
          <p:spPr bwMode="auto">
            <a:xfrm flipH="1">
              <a:off x="4722813" y="6051550"/>
              <a:ext cx="293687" cy="320675"/>
            </a:xfrm>
            <a:custGeom>
              <a:avLst/>
              <a:gdLst>
                <a:gd name="T0" fmla="*/ 6656 w 402981"/>
                <a:gd name="T1" fmla="*/ 0 h 321742"/>
                <a:gd name="T2" fmla="*/ 176423 w 402981"/>
                <a:gd name="T3" fmla="*/ 0 h 321742"/>
                <a:gd name="T4" fmla="*/ 293649 w 402981"/>
                <a:gd name="T5" fmla="*/ 160872 h 321742"/>
                <a:gd name="T6" fmla="*/ 293648 w 402981"/>
                <a:gd name="T7" fmla="*/ 160872 h 321742"/>
                <a:gd name="T8" fmla="*/ 222052 w 402981"/>
                <a:gd name="T9" fmla="*/ 309102 h 321742"/>
                <a:gd name="T10" fmla="*/ 176429 w 402981"/>
                <a:gd name="T11" fmla="*/ 321742 h 321742"/>
                <a:gd name="T12" fmla="*/ 6652 w 402981"/>
                <a:gd name="T13" fmla="*/ 321742 h 321742"/>
                <a:gd name="T14" fmla="*/ 0 w 402981"/>
                <a:gd name="T15" fmla="*/ 319899 h 321742"/>
                <a:gd name="T16" fmla="*/ 0 w 402981"/>
                <a:gd name="T17" fmla="*/ 1844 h 321742"/>
                <a:gd name="T18" fmla="*/ 6656 w 402981"/>
                <a:gd name="T19" fmla="*/ 0 h 3217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02981"/>
                <a:gd name="T31" fmla="*/ 0 h 321742"/>
                <a:gd name="T32" fmla="*/ 402981 w 402981"/>
                <a:gd name="T33" fmla="*/ 321742 h 3217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02981" h="321742">
                  <a:moveTo>
                    <a:pt x="9134" y="0"/>
                  </a:moveTo>
                  <a:lnTo>
                    <a:pt x="242109" y="0"/>
                  </a:lnTo>
                  <a:cubicBezTo>
                    <a:pt x="330956" y="0"/>
                    <a:pt x="402981" y="72025"/>
                    <a:pt x="402981" y="160872"/>
                  </a:cubicBezTo>
                  <a:lnTo>
                    <a:pt x="402980" y="160872"/>
                  </a:lnTo>
                  <a:cubicBezTo>
                    <a:pt x="402980" y="227507"/>
                    <a:pt x="362466" y="284680"/>
                    <a:pt x="304727" y="309102"/>
                  </a:cubicBezTo>
                  <a:lnTo>
                    <a:pt x="242118" y="321742"/>
                  </a:lnTo>
                  <a:lnTo>
                    <a:pt x="9129" y="321742"/>
                  </a:lnTo>
                  <a:lnTo>
                    <a:pt x="0" y="319899"/>
                  </a:lnTo>
                  <a:lnTo>
                    <a:pt x="0" y="1844"/>
                  </a:lnTo>
                  <a:lnTo>
                    <a:pt x="9134" y="0"/>
                  </a:lnTo>
                  <a:close/>
                </a:path>
              </a:pathLst>
            </a:cu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</a:t>
              </a:r>
            </a:p>
          </p:txBody>
        </p:sp>
        <p:cxnSp>
          <p:nvCxnSpPr>
            <p:cNvPr id="134" name="Straight Arrow Connector 35"/>
            <p:cNvCxnSpPr>
              <a:cxnSpLocks noChangeShapeType="1"/>
            </p:cNvCxnSpPr>
            <p:nvPr/>
          </p:nvCxnSpPr>
          <p:spPr bwMode="auto">
            <a:xfrm>
              <a:off x="6892925" y="4573588"/>
              <a:ext cx="0" cy="65405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" name="Straight Connector 114"/>
            <p:cNvCxnSpPr>
              <a:cxnSpLocks noChangeShapeType="1"/>
            </p:cNvCxnSpPr>
            <p:nvPr/>
          </p:nvCxnSpPr>
          <p:spPr bwMode="auto">
            <a:xfrm flipH="1">
              <a:off x="6599238" y="3432175"/>
              <a:ext cx="398462" cy="373063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136" name="Straight Connector 120"/>
            <p:cNvCxnSpPr>
              <a:cxnSpLocks noChangeShapeType="1"/>
            </p:cNvCxnSpPr>
            <p:nvPr/>
          </p:nvCxnSpPr>
          <p:spPr bwMode="auto">
            <a:xfrm flipH="1" flipV="1">
              <a:off x="6513513" y="4046538"/>
              <a:ext cx="203200" cy="2038350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prstDash val="dash"/>
              <a:round/>
              <a:headEnd/>
              <a:tailEnd type="arrow" w="med" len="med"/>
            </a:ln>
          </p:spPr>
        </p:cxnSp>
        <p:sp>
          <p:nvSpPr>
            <p:cNvPr id="137" name="TextBox 118"/>
            <p:cNvSpPr txBox="1">
              <a:spLocks noChangeArrowheads="1"/>
            </p:cNvSpPr>
            <p:nvPr/>
          </p:nvSpPr>
          <p:spPr bwMode="auto">
            <a:xfrm>
              <a:off x="5995988" y="3798888"/>
              <a:ext cx="31638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sng" strike="noStrike" kern="0" cap="none" spc="0" normalizeH="0" baseline="0" noProof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 to process at the end of the signal</a:t>
              </a:r>
            </a:p>
          </p:txBody>
        </p:sp>
        <p:cxnSp>
          <p:nvCxnSpPr>
            <p:cNvPr id="138" name="Straight Connector 125"/>
            <p:cNvCxnSpPr>
              <a:cxnSpLocks noChangeShapeType="1"/>
            </p:cNvCxnSpPr>
            <p:nvPr/>
          </p:nvCxnSpPr>
          <p:spPr bwMode="auto">
            <a:xfrm flipV="1">
              <a:off x="5373688" y="4075113"/>
              <a:ext cx="1060450" cy="1619250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prstDash val="dash"/>
              <a:round/>
              <a:headEnd/>
              <a:tailEnd type="arrow" w="med" len="med"/>
            </a:ln>
          </p:spPr>
        </p:cxnSp>
        <p:sp>
          <p:nvSpPr>
            <p:cNvPr id="139" name="TextBox 39"/>
            <p:cNvSpPr txBox="1">
              <a:spLocks noChangeArrowheads="1"/>
            </p:cNvSpPr>
            <p:nvPr/>
          </p:nvSpPr>
          <p:spPr bwMode="auto">
            <a:xfrm>
              <a:off x="7043738" y="1762125"/>
              <a:ext cx="4667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α =4</a:t>
              </a:r>
              <a:endParaRPr kumimoji="0" lang="en-US" altLang="en-US" sz="1200" b="0" i="0" u="none" strike="noStrike" kern="0" cap="none" spc="0" normalizeH="0" baseline="-2500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0" name="Rounded Rectangle 79"/>
            <p:cNvSpPr>
              <a:spLocks noChangeArrowheads="1"/>
            </p:cNvSpPr>
            <p:nvPr/>
          </p:nvSpPr>
          <p:spPr bwMode="auto">
            <a:xfrm>
              <a:off x="2976563" y="3267075"/>
              <a:ext cx="1028700" cy="307975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#N-4</a:t>
              </a:r>
            </a:p>
          </p:txBody>
        </p:sp>
        <p:sp>
          <p:nvSpPr>
            <p:cNvPr id="141" name="Rounded Rectangle 80"/>
            <p:cNvSpPr>
              <a:spLocks noChangeArrowheads="1"/>
            </p:cNvSpPr>
            <p:nvPr/>
          </p:nvSpPr>
          <p:spPr bwMode="auto">
            <a:xfrm>
              <a:off x="1939925" y="3278188"/>
              <a:ext cx="1028700" cy="307975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#N-5</a:t>
              </a:r>
            </a:p>
          </p:txBody>
        </p:sp>
        <p:sp>
          <p:nvSpPr>
            <p:cNvPr id="142" name="Rounded Rectangle 83"/>
            <p:cNvSpPr>
              <a:spLocks noChangeArrowheads="1"/>
            </p:cNvSpPr>
            <p:nvPr/>
          </p:nvSpPr>
          <p:spPr bwMode="auto">
            <a:xfrm>
              <a:off x="6137275" y="5597525"/>
              <a:ext cx="468313" cy="330200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</a:t>
              </a:r>
            </a:p>
          </p:txBody>
        </p:sp>
        <p:sp>
          <p:nvSpPr>
            <p:cNvPr id="143" name="Rounded Rectangle 87"/>
            <p:cNvSpPr>
              <a:spLocks noChangeArrowheads="1"/>
            </p:cNvSpPr>
            <p:nvPr/>
          </p:nvSpPr>
          <p:spPr bwMode="auto">
            <a:xfrm>
              <a:off x="5675313" y="5608638"/>
              <a:ext cx="468312" cy="328612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#N-2</a:t>
              </a:r>
            </a:p>
          </p:txBody>
        </p:sp>
        <p:sp>
          <p:nvSpPr>
            <p:cNvPr id="144" name="Rounded Rectangle 88"/>
            <p:cNvSpPr>
              <a:spLocks noChangeArrowheads="1"/>
            </p:cNvSpPr>
            <p:nvPr/>
          </p:nvSpPr>
          <p:spPr bwMode="auto">
            <a:xfrm>
              <a:off x="5202238" y="5616575"/>
              <a:ext cx="466725" cy="330200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#N-3</a:t>
              </a:r>
            </a:p>
          </p:txBody>
        </p:sp>
        <p:sp>
          <p:nvSpPr>
            <p:cNvPr id="145" name="Freeform 91"/>
            <p:cNvSpPr>
              <a:spLocks/>
            </p:cNvSpPr>
            <p:nvPr/>
          </p:nvSpPr>
          <p:spPr bwMode="auto">
            <a:xfrm flipH="1">
              <a:off x="6610350" y="6129338"/>
              <a:ext cx="138113" cy="339725"/>
            </a:xfrm>
            <a:custGeom>
              <a:avLst/>
              <a:gdLst>
                <a:gd name="T0" fmla="*/ 138684 w 151738"/>
                <a:gd name="T1" fmla="*/ 0 h 318055"/>
                <a:gd name="T2" fmla="*/ 138684 w 151738"/>
                <a:gd name="T3" fmla="*/ 340376 h 318055"/>
                <a:gd name="T4" fmla="*/ 89800 w 151738"/>
                <a:gd name="T5" fmla="*/ 328820 h 318055"/>
                <a:gd name="T6" fmla="*/ 11554 w 151738"/>
                <a:gd name="T7" fmla="*/ 237201 h 318055"/>
                <a:gd name="T8" fmla="*/ 0 w 151738"/>
                <a:gd name="T9" fmla="*/ 170189 h 318055"/>
                <a:gd name="T10" fmla="*/ 11554 w 151738"/>
                <a:gd name="T11" fmla="*/ 103175 h 318055"/>
                <a:gd name="T12" fmla="*/ 89800 w 151738"/>
                <a:gd name="T13" fmla="*/ 11556 h 318055"/>
                <a:gd name="T14" fmla="*/ 138684 w 151738"/>
                <a:gd name="T15" fmla="*/ 0 h 3180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1738" h="318055">
                  <a:moveTo>
                    <a:pt x="151738" y="0"/>
                  </a:moveTo>
                  <a:lnTo>
                    <a:pt x="151738" y="318055"/>
                  </a:lnTo>
                  <a:lnTo>
                    <a:pt x="98253" y="307257"/>
                  </a:lnTo>
                  <a:cubicBezTo>
                    <a:pt x="59760" y="290976"/>
                    <a:pt x="28923" y="260139"/>
                    <a:pt x="12642" y="221646"/>
                  </a:cubicBezTo>
                  <a:lnTo>
                    <a:pt x="0" y="159028"/>
                  </a:lnTo>
                  <a:lnTo>
                    <a:pt x="12642" y="96409"/>
                  </a:lnTo>
                  <a:cubicBezTo>
                    <a:pt x="28923" y="57917"/>
                    <a:pt x="59760" y="27080"/>
                    <a:pt x="98253" y="10798"/>
                  </a:cubicBezTo>
                  <a:lnTo>
                    <a:pt x="151738" y="0"/>
                  </a:lnTo>
                  <a:close/>
                </a:path>
              </a:pathLst>
            </a:cu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6" name="Rounded Rectangle 92"/>
            <p:cNvSpPr>
              <a:spLocks noChangeArrowheads="1"/>
            </p:cNvSpPr>
            <p:nvPr/>
          </p:nvSpPr>
          <p:spPr bwMode="auto">
            <a:xfrm>
              <a:off x="7691438" y="6113463"/>
              <a:ext cx="468312" cy="328612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</a:t>
              </a:r>
            </a:p>
          </p:txBody>
        </p:sp>
        <p:sp>
          <p:nvSpPr>
            <p:cNvPr id="147" name="Rounded Rectangle 94"/>
            <p:cNvSpPr>
              <a:spLocks noChangeArrowheads="1"/>
            </p:cNvSpPr>
            <p:nvPr/>
          </p:nvSpPr>
          <p:spPr bwMode="auto">
            <a:xfrm>
              <a:off x="7229475" y="6122988"/>
              <a:ext cx="468313" cy="330200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#N-2</a:t>
              </a:r>
            </a:p>
          </p:txBody>
        </p:sp>
        <p:sp>
          <p:nvSpPr>
            <p:cNvPr id="148" name="Rounded Rectangle 96"/>
            <p:cNvSpPr>
              <a:spLocks noChangeArrowheads="1"/>
            </p:cNvSpPr>
            <p:nvPr/>
          </p:nvSpPr>
          <p:spPr bwMode="auto">
            <a:xfrm>
              <a:off x="6756400" y="6132513"/>
              <a:ext cx="466725" cy="328612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#N-3</a:t>
              </a:r>
            </a:p>
          </p:txBody>
        </p:sp>
        <p:sp>
          <p:nvSpPr>
            <p:cNvPr id="149" name="Rounded Rectangle 97"/>
            <p:cNvSpPr>
              <a:spLocks noChangeArrowheads="1"/>
            </p:cNvSpPr>
            <p:nvPr/>
          </p:nvSpPr>
          <p:spPr bwMode="auto">
            <a:xfrm>
              <a:off x="4238625" y="6051550"/>
              <a:ext cx="466725" cy="328613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#N-5</a:t>
              </a:r>
            </a:p>
          </p:txBody>
        </p:sp>
        <p:sp>
          <p:nvSpPr>
            <p:cNvPr id="150" name="Rounded Rectangle 98"/>
            <p:cNvSpPr>
              <a:spLocks noChangeArrowheads="1"/>
            </p:cNvSpPr>
            <p:nvPr/>
          </p:nvSpPr>
          <p:spPr bwMode="auto">
            <a:xfrm>
              <a:off x="3763963" y="6051550"/>
              <a:ext cx="466725" cy="328613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#N-5</a:t>
              </a:r>
            </a:p>
          </p:txBody>
        </p:sp>
        <p:sp>
          <p:nvSpPr>
            <p:cNvPr id="151" name="Freeform 103"/>
            <p:cNvSpPr>
              <a:spLocks/>
            </p:cNvSpPr>
            <p:nvPr/>
          </p:nvSpPr>
          <p:spPr bwMode="auto">
            <a:xfrm>
              <a:off x="3413125" y="6054725"/>
              <a:ext cx="342900" cy="330200"/>
            </a:xfrm>
            <a:custGeom>
              <a:avLst/>
              <a:gdLst>
                <a:gd name="T0" fmla="*/ 0 w 466640"/>
                <a:gd name="T1" fmla="*/ 0 h 307560"/>
                <a:gd name="T2" fmla="*/ 229818 w 466640"/>
                <a:gd name="T3" fmla="*/ 0 h 307560"/>
                <a:gd name="T4" fmla="*/ 342781 w 466640"/>
                <a:gd name="T5" fmla="*/ 164572 h 307560"/>
                <a:gd name="T6" fmla="*/ 229818 w 466640"/>
                <a:gd name="T7" fmla="*/ 329144 h 307560"/>
                <a:gd name="T8" fmla="*/ 0 w 466640"/>
                <a:gd name="T9" fmla="*/ 329144 h 307560"/>
                <a:gd name="T10" fmla="*/ 0 w 466640"/>
                <a:gd name="T11" fmla="*/ 0 h 3075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6640"/>
                <a:gd name="T19" fmla="*/ 0 h 307560"/>
                <a:gd name="T20" fmla="*/ 466640 w 466640"/>
                <a:gd name="T21" fmla="*/ 307560 h 3075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6640" h="307560">
                  <a:moveTo>
                    <a:pt x="0" y="0"/>
                  </a:moveTo>
                  <a:lnTo>
                    <a:pt x="312860" y="0"/>
                  </a:lnTo>
                  <a:cubicBezTo>
                    <a:pt x="397790" y="0"/>
                    <a:pt x="466640" y="68850"/>
                    <a:pt x="466640" y="153780"/>
                  </a:cubicBezTo>
                  <a:cubicBezTo>
                    <a:pt x="466640" y="238710"/>
                    <a:pt x="397790" y="307560"/>
                    <a:pt x="312860" y="307560"/>
                  </a:cubicBezTo>
                  <a:lnTo>
                    <a:pt x="0" y="307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#N-6</a:t>
              </a:r>
            </a:p>
          </p:txBody>
        </p:sp>
        <p:sp>
          <p:nvSpPr>
            <p:cNvPr id="152" name="Freeform 105"/>
            <p:cNvSpPr>
              <a:spLocks/>
            </p:cNvSpPr>
            <p:nvPr/>
          </p:nvSpPr>
          <p:spPr bwMode="auto">
            <a:xfrm flipH="1">
              <a:off x="3119438" y="5640388"/>
              <a:ext cx="293687" cy="322262"/>
            </a:xfrm>
            <a:custGeom>
              <a:avLst/>
              <a:gdLst>
                <a:gd name="T0" fmla="*/ 6656 w 402981"/>
                <a:gd name="T1" fmla="*/ 0 h 321742"/>
                <a:gd name="T2" fmla="*/ 176423 w 402981"/>
                <a:gd name="T3" fmla="*/ 0 h 321742"/>
                <a:gd name="T4" fmla="*/ 293649 w 402981"/>
                <a:gd name="T5" fmla="*/ 160872 h 321742"/>
                <a:gd name="T6" fmla="*/ 293648 w 402981"/>
                <a:gd name="T7" fmla="*/ 160872 h 321742"/>
                <a:gd name="T8" fmla="*/ 222052 w 402981"/>
                <a:gd name="T9" fmla="*/ 309102 h 321742"/>
                <a:gd name="T10" fmla="*/ 176429 w 402981"/>
                <a:gd name="T11" fmla="*/ 321742 h 321742"/>
                <a:gd name="T12" fmla="*/ 6652 w 402981"/>
                <a:gd name="T13" fmla="*/ 321742 h 321742"/>
                <a:gd name="T14" fmla="*/ 0 w 402981"/>
                <a:gd name="T15" fmla="*/ 319899 h 321742"/>
                <a:gd name="T16" fmla="*/ 0 w 402981"/>
                <a:gd name="T17" fmla="*/ 1844 h 321742"/>
                <a:gd name="T18" fmla="*/ 6656 w 402981"/>
                <a:gd name="T19" fmla="*/ 0 h 3217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02981"/>
                <a:gd name="T31" fmla="*/ 0 h 321742"/>
                <a:gd name="T32" fmla="*/ 402981 w 402981"/>
                <a:gd name="T33" fmla="*/ 321742 h 3217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02981" h="321742">
                  <a:moveTo>
                    <a:pt x="9134" y="0"/>
                  </a:moveTo>
                  <a:lnTo>
                    <a:pt x="242109" y="0"/>
                  </a:lnTo>
                  <a:cubicBezTo>
                    <a:pt x="330956" y="0"/>
                    <a:pt x="402981" y="72025"/>
                    <a:pt x="402981" y="160872"/>
                  </a:cubicBezTo>
                  <a:lnTo>
                    <a:pt x="402980" y="160872"/>
                  </a:lnTo>
                  <a:cubicBezTo>
                    <a:pt x="402980" y="227507"/>
                    <a:pt x="362466" y="284680"/>
                    <a:pt x="304727" y="309102"/>
                  </a:cubicBezTo>
                  <a:lnTo>
                    <a:pt x="242118" y="321742"/>
                  </a:lnTo>
                  <a:lnTo>
                    <a:pt x="9129" y="321742"/>
                  </a:lnTo>
                  <a:lnTo>
                    <a:pt x="0" y="319899"/>
                  </a:lnTo>
                  <a:lnTo>
                    <a:pt x="0" y="1844"/>
                  </a:lnTo>
                  <a:lnTo>
                    <a:pt x="9134" y="0"/>
                  </a:lnTo>
                  <a:close/>
                </a:path>
              </a:pathLst>
            </a:custGeom>
            <a:pattFill prst="wdDnDiag">
              <a:fgClr>
                <a:srgbClr val="FFC000"/>
              </a:fgClr>
              <a:bgClr>
                <a:srgbClr val="FFFFFF"/>
              </a:bgClr>
            </a:patt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</a:t>
              </a:r>
            </a:p>
          </p:txBody>
        </p:sp>
        <p:sp>
          <p:nvSpPr>
            <p:cNvPr id="153" name="Rounded Rectangle 113"/>
            <p:cNvSpPr>
              <a:spLocks noChangeArrowheads="1"/>
            </p:cNvSpPr>
            <p:nvPr/>
          </p:nvSpPr>
          <p:spPr bwMode="auto">
            <a:xfrm>
              <a:off x="2635250" y="5640388"/>
              <a:ext cx="468313" cy="328612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#N-5</a:t>
              </a:r>
            </a:p>
          </p:txBody>
        </p:sp>
        <p:sp>
          <p:nvSpPr>
            <p:cNvPr id="154" name="Rounded Rectangle 115"/>
            <p:cNvSpPr>
              <a:spLocks noChangeArrowheads="1"/>
            </p:cNvSpPr>
            <p:nvPr/>
          </p:nvSpPr>
          <p:spPr bwMode="auto">
            <a:xfrm>
              <a:off x="2162175" y="5640388"/>
              <a:ext cx="466725" cy="328612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#N-5</a:t>
              </a:r>
            </a:p>
          </p:txBody>
        </p:sp>
        <p:sp>
          <p:nvSpPr>
            <p:cNvPr id="155" name="Freeform 117"/>
            <p:cNvSpPr>
              <a:spLocks/>
            </p:cNvSpPr>
            <p:nvPr/>
          </p:nvSpPr>
          <p:spPr bwMode="auto">
            <a:xfrm>
              <a:off x="1809750" y="5645150"/>
              <a:ext cx="342900" cy="328613"/>
            </a:xfrm>
            <a:custGeom>
              <a:avLst/>
              <a:gdLst>
                <a:gd name="T0" fmla="*/ 0 w 466640"/>
                <a:gd name="T1" fmla="*/ 0 h 307560"/>
                <a:gd name="T2" fmla="*/ 229818 w 466640"/>
                <a:gd name="T3" fmla="*/ 0 h 307560"/>
                <a:gd name="T4" fmla="*/ 342781 w 466640"/>
                <a:gd name="T5" fmla="*/ 164572 h 307560"/>
                <a:gd name="T6" fmla="*/ 229818 w 466640"/>
                <a:gd name="T7" fmla="*/ 329144 h 307560"/>
                <a:gd name="T8" fmla="*/ 0 w 466640"/>
                <a:gd name="T9" fmla="*/ 329144 h 307560"/>
                <a:gd name="T10" fmla="*/ 0 w 466640"/>
                <a:gd name="T11" fmla="*/ 0 h 3075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6640"/>
                <a:gd name="T19" fmla="*/ 0 h 307560"/>
                <a:gd name="T20" fmla="*/ 466640 w 466640"/>
                <a:gd name="T21" fmla="*/ 307560 h 3075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6640" h="307560">
                  <a:moveTo>
                    <a:pt x="0" y="0"/>
                  </a:moveTo>
                  <a:lnTo>
                    <a:pt x="312860" y="0"/>
                  </a:lnTo>
                  <a:cubicBezTo>
                    <a:pt x="397790" y="0"/>
                    <a:pt x="466640" y="68850"/>
                    <a:pt x="466640" y="153780"/>
                  </a:cubicBezTo>
                  <a:cubicBezTo>
                    <a:pt x="466640" y="238710"/>
                    <a:pt x="397790" y="307560"/>
                    <a:pt x="312860" y="307560"/>
                  </a:cubicBezTo>
                  <a:lnTo>
                    <a:pt x="0" y="307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CW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#N-6</a:t>
              </a:r>
            </a:p>
          </p:txBody>
        </p:sp>
        <p:sp>
          <p:nvSpPr>
            <p:cNvPr id="156" name="Rounded Rectangle 119"/>
            <p:cNvSpPr>
              <a:spLocks noChangeArrowheads="1"/>
            </p:cNvSpPr>
            <p:nvPr/>
          </p:nvSpPr>
          <p:spPr bwMode="auto">
            <a:xfrm>
              <a:off x="909638" y="3278188"/>
              <a:ext cx="1028700" cy="307975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23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LDPC processing between Non-STBC and STBC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number of </a:t>
            </a:r>
            <a:r>
              <a:rPr lang="en-US" sz="1800" dirty="0" err="1"/>
              <a:t>codewords</a:t>
            </a:r>
            <a:r>
              <a:rPr lang="en-US" sz="1800" dirty="0"/>
              <a:t> to process at the end of the last OFDM symbol in non-STBC case and STBC case is very different.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Furthermore, the changes of required processing time are not linear with respect to ‘a-factor’.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capability signaling agreed in [1] provides required additional processing time that is common between STBC and non-STBC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This creates a lot of issues in optimizing 11ax receivers and trying to map the receiver capability using the per Modulation, </a:t>
            </a:r>
            <a:r>
              <a:rPr lang="en-US" sz="1600" dirty="0" err="1"/>
              <a:t>Nss</a:t>
            </a:r>
            <a:r>
              <a:rPr lang="en-US" sz="1600" dirty="0"/>
              <a:t> threshold signaling in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We </a:t>
            </a:r>
            <a:r>
              <a:rPr lang="en-US" sz="1800" dirty="0"/>
              <a:t>propose to have a separate capability signaling for STBC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signaling can be limited to </a:t>
            </a:r>
            <a:r>
              <a:rPr lang="en-US" sz="1600" dirty="0" smtClean="0"/>
              <a:t>N</a:t>
            </a:r>
            <a:r>
              <a:rPr lang="en-US" sz="1600" baseline="-25000" dirty="0" smtClean="0"/>
              <a:t>SS</a:t>
            </a:r>
            <a:r>
              <a:rPr lang="en-US" sz="1600" dirty="0" smtClean="0"/>
              <a:t> = </a:t>
            </a:r>
            <a:r>
              <a:rPr lang="en-US" sz="1600" dirty="0"/>
              <a:t>1 for STBC, so no need for signaling for all supported NSS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0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Processing Latency of Pipelined </a:t>
            </a:r>
            <a:r>
              <a:rPr lang="en-US" altLang="en-US" dirty="0" err="1"/>
              <a:t>Codewords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45" name="Group 44"/>
          <p:cNvGrpSpPr/>
          <p:nvPr/>
        </p:nvGrpSpPr>
        <p:grpSpPr>
          <a:xfrm>
            <a:off x="34925" y="1295400"/>
            <a:ext cx="8804275" cy="3756025"/>
            <a:chOff x="34925" y="1524000"/>
            <a:chExt cx="8804275" cy="3756025"/>
          </a:xfrm>
        </p:grpSpPr>
        <p:sp>
          <p:nvSpPr>
            <p:cNvPr id="46" name="Rectangle 45"/>
            <p:cNvSpPr/>
            <p:nvPr/>
          </p:nvSpPr>
          <p:spPr bwMode="auto">
            <a:xfrm>
              <a:off x="2389188" y="2286000"/>
              <a:ext cx="1600200" cy="6096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992563" y="2286000"/>
              <a:ext cx="1597025" cy="6096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8" name="Rectangle 8"/>
            <p:cNvSpPr>
              <a:spLocks noChangeArrowheads="1"/>
            </p:cNvSpPr>
            <p:nvPr/>
          </p:nvSpPr>
          <p:spPr bwMode="auto">
            <a:xfrm>
              <a:off x="5608638" y="2286000"/>
              <a:ext cx="1622425" cy="609600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Maximum Packet Extension</a:t>
              </a:r>
            </a:p>
          </p:txBody>
        </p:sp>
        <p:cxnSp>
          <p:nvCxnSpPr>
            <p:cNvPr id="49" name="Straight Connector 11"/>
            <p:cNvCxnSpPr>
              <a:cxnSpLocks noChangeShapeType="1"/>
            </p:cNvCxnSpPr>
            <p:nvPr/>
          </p:nvCxnSpPr>
          <p:spPr bwMode="auto">
            <a:xfrm flipH="1">
              <a:off x="2381250" y="1600200"/>
              <a:ext cx="6350" cy="3422650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Connector 12"/>
            <p:cNvCxnSpPr>
              <a:cxnSpLocks noChangeShapeType="1"/>
            </p:cNvCxnSpPr>
            <p:nvPr/>
          </p:nvCxnSpPr>
          <p:spPr bwMode="auto">
            <a:xfrm>
              <a:off x="3989388" y="2065338"/>
              <a:ext cx="0" cy="2430462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Straight Connector 13"/>
            <p:cNvCxnSpPr>
              <a:cxnSpLocks noChangeShapeType="1"/>
            </p:cNvCxnSpPr>
            <p:nvPr/>
          </p:nvCxnSpPr>
          <p:spPr bwMode="auto">
            <a:xfrm flipH="1">
              <a:off x="5589588" y="2065338"/>
              <a:ext cx="9525" cy="2430462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Arrow Connector 15"/>
            <p:cNvCxnSpPr>
              <a:cxnSpLocks noChangeShapeType="1"/>
            </p:cNvCxnSpPr>
            <p:nvPr/>
          </p:nvCxnSpPr>
          <p:spPr bwMode="auto">
            <a:xfrm>
              <a:off x="2389188" y="3048000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Arrow Connector 16"/>
            <p:cNvCxnSpPr>
              <a:cxnSpLocks noChangeShapeType="1"/>
            </p:cNvCxnSpPr>
            <p:nvPr/>
          </p:nvCxnSpPr>
          <p:spPr bwMode="auto">
            <a:xfrm>
              <a:off x="3989388" y="3048000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" name="TextBox 18"/>
            <p:cNvSpPr txBox="1">
              <a:spLocks noChangeArrowheads="1"/>
            </p:cNvSpPr>
            <p:nvPr/>
          </p:nvSpPr>
          <p:spPr bwMode="auto">
            <a:xfrm>
              <a:off x="2655888" y="3048000"/>
              <a:ext cx="11445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55" name="TextBox 19"/>
            <p:cNvSpPr txBox="1">
              <a:spLocks noChangeArrowheads="1"/>
            </p:cNvSpPr>
            <p:nvPr/>
          </p:nvSpPr>
          <p:spPr bwMode="auto">
            <a:xfrm>
              <a:off x="4265613" y="3063875"/>
              <a:ext cx="11445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cxnSp>
          <p:nvCxnSpPr>
            <p:cNvPr id="56" name="Straight Connector 21"/>
            <p:cNvCxnSpPr>
              <a:cxnSpLocks noChangeShapeType="1"/>
            </p:cNvCxnSpPr>
            <p:nvPr/>
          </p:nvCxnSpPr>
          <p:spPr bwMode="auto">
            <a:xfrm>
              <a:off x="7231063" y="2041525"/>
              <a:ext cx="7937" cy="1663700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7" name="Group 2"/>
            <p:cNvGrpSpPr>
              <a:grpSpLocks/>
            </p:cNvGrpSpPr>
            <p:nvPr/>
          </p:nvGrpSpPr>
          <p:grpSpPr bwMode="auto">
            <a:xfrm>
              <a:off x="644525" y="1524000"/>
              <a:ext cx="912813" cy="276225"/>
              <a:chOff x="681615" y="1608138"/>
              <a:chExt cx="912813" cy="276225"/>
            </a:xfrm>
          </p:grpSpPr>
          <p:cxnSp>
            <p:nvCxnSpPr>
              <p:cNvPr id="81" name="Straight Arrow Connector 30"/>
              <p:cNvCxnSpPr>
                <a:cxnSpLocks noChangeShapeType="1"/>
              </p:cNvCxnSpPr>
              <p:nvPr/>
            </p:nvCxnSpPr>
            <p:spPr bwMode="auto">
              <a:xfrm>
                <a:off x="681615" y="1884363"/>
                <a:ext cx="841375" cy="0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2" name="TextBox 33"/>
              <p:cNvSpPr txBox="1">
                <a:spLocks noChangeArrowheads="1"/>
              </p:cNvSpPr>
              <p:nvPr/>
            </p:nvSpPr>
            <p:spPr bwMode="auto">
              <a:xfrm>
                <a:off x="1088015" y="1608138"/>
                <a:ext cx="5064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Time</a:t>
                </a:r>
              </a:p>
            </p:txBody>
          </p:sp>
        </p:grpSp>
        <p:cxnSp>
          <p:nvCxnSpPr>
            <p:cNvPr id="58" name="Straight Arrow Connector 16"/>
            <p:cNvCxnSpPr>
              <a:cxnSpLocks noChangeShapeType="1"/>
            </p:cNvCxnSpPr>
            <p:nvPr/>
          </p:nvCxnSpPr>
          <p:spPr bwMode="auto">
            <a:xfrm>
              <a:off x="7239000" y="3048000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9" name="TextBox 19"/>
            <p:cNvSpPr txBox="1">
              <a:spLocks noChangeArrowheads="1"/>
            </p:cNvSpPr>
            <p:nvPr/>
          </p:nvSpPr>
          <p:spPr bwMode="auto">
            <a:xfrm>
              <a:off x="7723188" y="3109913"/>
              <a:ext cx="820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SIFS 16us</a:t>
              </a:r>
            </a:p>
          </p:txBody>
        </p:sp>
        <p:cxnSp>
          <p:nvCxnSpPr>
            <p:cNvPr id="60" name="Straight Arrow Connector 16"/>
            <p:cNvCxnSpPr>
              <a:cxnSpLocks noChangeShapeType="1"/>
            </p:cNvCxnSpPr>
            <p:nvPr/>
          </p:nvCxnSpPr>
          <p:spPr bwMode="auto">
            <a:xfrm>
              <a:off x="5599113" y="3048000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" name="TextBox 19"/>
            <p:cNvSpPr txBox="1">
              <a:spLocks noChangeArrowheads="1"/>
            </p:cNvSpPr>
            <p:nvPr/>
          </p:nvSpPr>
          <p:spPr bwMode="auto">
            <a:xfrm>
              <a:off x="6096000" y="3109913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16us</a:t>
              </a:r>
            </a:p>
          </p:txBody>
        </p:sp>
        <p:sp>
          <p:nvSpPr>
            <p:cNvPr id="62" name="TextBox 19"/>
            <p:cNvSpPr txBox="1">
              <a:spLocks noChangeArrowheads="1"/>
            </p:cNvSpPr>
            <p:nvPr/>
          </p:nvSpPr>
          <p:spPr bwMode="auto">
            <a:xfrm>
              <a:off x="4165600" y="3297238"/>
              <a:ext cx="14557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0.8/1.6/3.2 + 12.8 us</a:t>
              </a:r>
            </a:p>
          </p:txBody>
        </p:sp>
        <p:sp>
          <p:nvSpPr>
            <p:cNvPr id="63" name="TextBox 19"/>
            <p:cNvSpPr txBox="1">
              <a:spLocks noChangeArrowheads="1"/>
            </p:cNvSpPr>
            <p:nvPr/>
          </p:nvSpPr>
          <p:spPr bwMode="auto">
            <a:xfrm>
              <a:off x="2501900" y="3316288"/>
              <a:ext cx="14557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0.8/1.6/3.2 + 12.8 us</a:t>
              </a:r>
            </a:p>
          </p:txBody>
        </p:sp>
        <p:cxnSp>
          <p:nvCxnSpPr>
            <p:cNvPr id="64" name="Straight Connector 13"/>
            <p:cNvCxnSpPr>
              <a:cxnSpLocks noChangeShapeType="1"/>
            </p:cNvCxnSpPr>
            <p:nvPr/>
          </p:nvCxnSpPr>
          <p:spPr bwMode="auto">
            <a:xfrm>
              <a:off x="781050" y="2027238"/>
              <a:ext cx="0" cy="1639887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Straight Connector 21"/>
            <p:cNvCxnSpPr>
              <a:cxnSpLocks noChangeShapeType="1"/>
            </p:cNvCxnSpPr>
            <p:nvPr/>
          </p:nvCxnSpPr>
          <p:spPr bwMode="auto">
            <a:xfrm>
              <a:off x="8839200" y="2027238"/>
              <a:ext cx="0" cy="1677987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Rectangle 65"/>
            <p:cNvSpPr/>
            <p:nvPr/>
          </p:nvSpPr>
          <p:spPr bwMode="auto">
            <a:xfrm>
              <a:off x="781050" y="2286000"/>
              <a:ext cx="1600200" cy="6096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67" name="Straight Arrow Connector 15"/>
            <p:cNvCxnSpPr>
              <a:cxnSpLocks noChangeShapeType="1"/>
            </p:cNvCxnSpPr>
            <p:nvPr/>
          </p:nvCxnSpPr>
          <p:spPr bwMode="auto">
            <a:xfrm>
              <a:off x="788988" y="3063875"/>
              <a:ext cx="1600200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8" name="Rounded Rectangle 67"/>
            <p:cNvSpPr/>
            <p:nvPr/>
          </p:nvSpPr>
          <p:spPr bwMode="auto">
            <a:xfrm>
              <a:off x="4603750" y="3868738"/>
              <a:ext cx="995363" cy="322262"/>
            </a:xfrm>
            <a:prstGeom prst="roundRect">
              <a:avLst>
                <a:gd name="adj" fmla="val 50000"/>
              </a:avLst>
            </a:prstGeom>
            <a:pattFill prst="horzBrick">
              <a:fgClr>
                <a:srgbClr val="00CC99">
                  <a:lumMod val="20000"/>
                  <a:lumOff val="80000"/>
                </a:srgbClr>
              </a:fgClr>
              <a:bgClr>
                <a:srgbClr val="FFFFFF"/>
              </a:bgClr>
            </a:patt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</a:t>
              </a:r>
            </a:p>
          </p:txBody>
        </p:sp>
        <p:sp>
          <p:nvSpPr>
            <p:cNvPr id="69" name="Rounded Rectangle 68"/>
            <p:cNvSpPr/>
            <p:nvPr/>
          </p:nvSpPr>
          <p:spPr bwMode="auto">
            <a:xfrm>
              <a:off x="3632200" y="3881438"/>
              <a:ext cx="971550" cy="307975"/>
            </a:xfrm>
            <a:prstGeom prst="roundRect">
              <a:avLst>
                <a:gd name="adj" fmla="val 50000"/>
              </a:avLst>
            </a:prstGeom>
            <a:pattFill prst="horzBrick">
              <a:fgClr>
                <a:srgbClr val="00CC99">
                  <a:lumMod val="20000"/>
                  <a:lumOff val="80000"/>
                </a:srgbClr>
              </a:fgClr>
              <a:bgClr>
                <a:srgbClr val="FFFFFF"/>
              </a:bgClr>
            </a:patt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#N-1</a:t>
              </a:r>
            </a:p>
          </p:txBody>
        </p:sp>
        <p:sp>
          <p:nvSpPr>
            <p:cNvPr id="70" name="Rounded Rectangle 69"/>
            <p:cNvSpPr/>
            <p:nvPr/>
          </p:nvSpPr>
          <p:spPr bwMode="auto">
            <a:xfrm>
              <a:off x="2649538" y="3879850"/>
              <a:ext cx="995362" cy="322263"/>
            </a:xfrm>
            <a:prstGeom prst="roundRect">
              <a:avLst>
                <a:gd name="adj" fmla="val 50000"/>
              </a:avLst>
            </a:prstGeom>
            <a:solidFill>
              <a:srgbClr val="00CC99">
                <a:lumMod val="40000"/>
                <a:lumOff val="6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#N-2</a:t>
              </a:r>
            </a:p>
          </p:txBody>
        </p:sp>
        <p:sp>
          <p:nvSpPr>
            <p:cNvPr id="71" name="Rounded Rectangle 70"/>
            <p:cNvSpPr/>
            <p:nvPr/>
          </p:nvSpPr>
          <p:spPr bwMode="auto">
            <a:xfrm>
              <a:off x="1677988" y="3892550"/>
              <a:ext cx="971550" cy="307975"/>
            </a:xfrm>
            <a:prstGeom prst="roundRect">
              <a:avLst>
                <a:gd name="adj" fmla="val 50000"/>
              </a:avLst>
            </a:prstGeom>
            <a:solidFill>
              <a:srgbClr val="00CC99">
                <a:lumMod val="40000"/>
                <a:lumOff val="6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#N-3</a:t>
              </a:r>
            </a:p>
          </p:txBody>
        </p:sp>
        <p:sp>
          <p:nvSpPr>
            <p:cNvPr id="72" name="Rounded Rectangle 71"/>
            <p:cNvSpPr/>
            <p:nvPr/>
          </p:nvSpPr>
          <p:spPr bwMode="auto">
            <a:xfrm>
              <a:off x="668338" y="3868738"/>
              <a:ext cx="995362" cy="322262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rgbClr val="00CC99">
                  <a:lumMod val="40000"/>
                  <a:lumOff val="60000"/>
                </a:srgbClr>
              </a:fgClr>
              <a:bgClr>
                <a:srgbClr val="FFFFFF"/>
              </a:bgClr>
            </a:patt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#N-4</a:t>
              </a:r>
            </a:p>
          </p:txBody>
        </p:sp>
        <p:sp>
          <p:nvSpPr>
            <p:cNvPr id="73" name="TextBox 26"/>
            <p:cNvSpPr txBox="1">
              <a:spLocks noChangeArrowheads="1"/>
            </p:cNvSpPr>
            <p:nvPr/>
          </p:nvSpPr>
          <p:spPr bwMode="auto">
            <a:xfrm>
              <a:off x="168275" y="2263775"/>
              <a:ext cx="542925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74" name="TextBox 26"/>
            <p:cNvSpPr txBox="1">
              <a:spLocks noChangeArrowheads="1"/>
            </p:cNvSpPr>
            <p:nvPr/>
          </p:nvSpPr>
          <p:spPr bwMode="auto">
            <a:xfrm>
              <a:off x="34925" y="3703638"/>
              <a:ext cx="542925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75" name="TextBox 54"/>
            <p:cNvSpPr txBox="1">
              <a:spLocks noChangeArrowheads="1"/>
            </p:cNvSpPr>
            <p:nvPr/>
          </p:nvSpPr>
          <p:spPr bwMode="auto">
            <a:xfrm>
              <a:off x="5778500" y="4427538"/>
              <a:ext cx="3046413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In the absolutely worst case, codewords #N and #N-1 must finish decoding within 32 us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In practice slightly less than 32 us, if MAC process time to send the ACK is considered.</a:t>
              </a:r>
            </a:p>
          </p:txBody>
        </p:sp>
        <p:cxnSp>
          <p:nvCxnSpPr>
            <p:cNvPr id="76" name="Straight Arrow Connector 16"/>
            <p:cNvCxnSpPr>
              <a:cxnSpLocks noChangeShapeType="1"/>
            </p:cNvCxnSpPr>
            <p:nvPr/>
          </p:nvCxnSpPr>
          <p:spPr bwMode="auto">
            <a:xfrm>
              <a:off x="5621338" y="4041775"/>
              <a:ext cx="3065462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7" name="TextBox 62"/>
            <p:cNvSpPr txBox="1">
              <a:spLocks noChangeArrowheads="1"/>
            </p:cNvSpPr>
            <p:nvPr/>
          </p:nvSpPr>
          <p:spPr bwMode="auto">
            <a:xfrm>
              <a:off x="6365875" y="4021138"/>
              <a:ext cx="1771650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Worst case decoding time</a:t>
              </a:r>
            </a:p>
          </p:txBody>
        </p:sp>
        <p:cxnSp>
          <p:nvCxnSpPr>
            <p:cNvPr id="78" name="Straight Arrow Connector 16"/>
            <p:cNvCxnSpPr>
              <a:cxnSpLocks noChangeShapeType="1"/>
            </p:cNvCxnSpPr>
            <p:nvPr/>
          </p:nvCxnSpPr>
          <p:spPr bwMode="auto">
            <a:xfrm>
              <a:off x="2381250" y="4827588"/>
              <a:ext cx="3065463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9" name="TextBox 68"/>
            <p:cNvSpPr txBox="1">
              <a:spLocks noChangeArrowheads="1"/>
            </p:cNvSpPr>
            <p:nvPr/>
          </p:nvSpPr>
          <p:spPr bwMode="auto">
            <a:xfrm>
              <a:off x="2927350" y="4818063"/>
              <a:ext cx="177323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Worst case decoding time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For codeword #N-4</a:t>
              </a:r>
            </a:p>
          </p:txBody>
        </p:sp>
        <p:cxnSp>
          <p:nvCxnSpPr>
            <p:cNvPr id="80" name="Straight Connector 8195"/>
            <p:cNvCxnSpPr>
              <a:cxnSpLocks noChangeShapeType="1"/>
            </p:cNvCxnSpPr>
            <p:nvPr/>
          </p:nvCxnSpPr>
          <p:spPr bwMode="auto">
            <a:xfrm>
              <a:off x="1663700" y="3762375"/>
              <a:ext cx="0" cy="1260475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</p:grpSp>
      <p:sp>
        <p:nvSpPr>
          <p:cNvPr id="83" name="TextBox 72"/>
          <p:cNvSpPr txBox="1">
            <a:spLocks noChangeArrowheads="1"/>
          </p:cNvSpPr>
          <p:nvPr/>
        </p:nvSpPr>
        <p:spPr bwMode="auto">
          <a:xfrm>
            <a:off x="577850" y="4983540"/>
            <a:ext cx="81359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C00000"/>
                </a:solidFill>
              </a:rPr>
              <a:t>We can safely assume that </a:t>
            </a:r>
            <a:r>
              <a:rPr lang="en-US" altLang="en-US" sz="1600" b="1" dirty="0" err="1">
                <a:solidFill>
                  <a:srgbClr val="C00000"/>
                </a:solidFill>
              </a:rPr>
              <a:t>codewords</a:t>
            </a:r>
            <a:r>
              <a:rPr lang="en-US" altLang="en-US" sz="1600" b="1" dirty="0">
                <a:solidFill>
                  <a:srgbClr val="C00000"/>
                </a:solidFill>
              </a:rPr>
              <a:t> contained within the first N</a:t>
            </a:r>
            <a:r>
              <a:rPr lang="en-US" altLang="en-US" sz="1600" b="1" baseline="-25000" dirty="0">
                <a:solidFill>
                  <a:srgbClr val="C00000"/>
                </a:solidFill>
              </a:rPr>
              <a:t>SYM</a:t>
            </a:r>
            <a:r>
              <a:rPr lang="en-US" altLang="en-US" sz="1600" b="1" dirty="0">
                <a:solidFill>
                  <a:srgbClr val="C00000"/>
                </a:solidFill>
              </a:rPr>
              <a:t>-2 OFDM symbols can be decoded before end of the Data signal (not including PE)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rgbClr val="C00000"/>
                </a:solidFill>
              </a:rPr>
              <a:t>Although actual number of </a:t>
            </a:r>
            <a:r>
              <a:rPr lang="en-US" altLang="en-US" sz="1600" b="1" dirty="0" err="1" smtClean="0">
                <a:solidFill>
                  <a:srgbClr val="C00000"/>
                </a:solidFill>
              </a:rPr>
              <a:t>codewords</a:t>
            </a:r>
            <a:r>
              <a:rPr lang="en-US" altLang="en-US" sz="1600" b="1" dirty="0" smtClean="0">
                <a:solidFill>
                  <a:srgbClr val="C00000"/>
                </a:solidFill>
              </a:rPr>
              <a:t> that processed at the end of transmission will depend on specific implementation, we think the </a:t>
            </a:r>
            <a:r>
              <a:rPr lang="en-US" altLang="en-US" sz="1600" b="1" dirty="0">
                <a:solidFill>
                  <a:srgbClr val="C00000"/>
                </a:solidFill>
              </a:rPr>
              <a:t>number of </a:t>
            </a:r>
            <a:r>
              <a:rPr lang="en-US" altLang="en-US" sz="1600" b="1" dirty="0" err="1">
                <a:solidFill>
                  <a:srgbClr val="C00000"/>
                </a:solidFill>
              </a:rPr>
              <a:t>codewords</a:t>
            </a:r>
            <a:r>
              <a:rPr lang="en-US" altLang="en-US" sz="1600" b="1" dirty="0">
                <a:solidFill>
                  <a:srgbClr val="C00000"/>
                </a:solidFill>
              </a:rPr>
              <a:t> in the last TWO OFDM symbol </a:t>
            </a:r>
            <a:r>
              <a:rPr lang="en-US" altLang="en-US" sz="1600" b="1" dirty="0" smtClean="0">
                <a:solidFill>
                  <a:srgbClr val="C00000"/>
                </a:solidFill>
              </a:rPr>
              <a:t>will give enough information to exactly determine required processing time.</a:t>
            </a:r>
            <a:endParaRPr lang="en-US" alt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255</TotalTime>
  <Words>1606</Words>
  <Application>Microsoft Office PowerPoint</Application>
  <PresentationFormat>On-screen Show (4:3)</PresentationFormat>
  <Paragraphs>390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MS Gothic</vt:lpstr>
      <vt:lpstr>宋体</vt:lpstr>
      <vt:lpstr>Arial</vt:lpstr>
      <vt:lpstr>Calibri</vt:lpstr>
      <vt:lpstr>Times New Roman</vt:lpstr>
      <vt:lpstr>Office Theme</vt:lpstr>
      <vt:lpstr>Document</vt:lpstr>
      <vt:lpstr>Equation</vt:lpstr>
      <vt:lpstr>PHY Padding Capability Signaling</vt:lpstr>
      <vt:lpstr>Abstract</vt:lpstr>
      <vt:lpstr>Terminology</vt:lpstr>
      <vt:lpstr>Examples of Padding for Receiver Processing</vt:lpstr>
      <vt:lpstr>Consideration Aspects for PHY Padding Capability Signaling</vt:lpstr>
      <vt:lpstr>LDPC Processing in STBC – Case 1</vt:lpstr>
      <vt:lpstr>LDPC Processing in STBC – Case 2</vt:lpstr>
      <vt:lpstr>LDPC processing between Non-STBC and STBC</vt:lpstr>
      <vt:lpstr>Processing Latency of Pipelined Codewords</vt:lpstr>
      <vt:lpstr>Number of Codewords in the Last Two Symbols</vt:lpstr>
      <vt:lpstr>LDPC Processing Capability Signaling</vt:lpstr>
      <vt:lpstr>Conclusion</vt:lpstr>
      <vt:lpstr>Strawpoll #1</vt:lpstr>
      <vt:lpstr>Strawpoll #2</vt:lpstr>
      <vt:lpstr>Reference</vt:lpstr>
      <vt:lpstr>APPENDIX:  LDPC Padding PROCEDURE</vt:lpstr>
      <vt:lpstr>LDPC Padding Procedure (1/5)</vt:lpstr>
      <vt:lpstr>LDPC Padding Procedure (2/5)</vt:lpstr>
      <vt:lpstr>LDPC Padding Procedure (3/5)</vt:lpstr>
      <vt:lpstr>LDPC Padding Procedure (4/5)</vt:lpstr>
      <vt:lpstr>LDPC Padding Procedure (5/5)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Padding Capability Signaling</dc:title>
  <dc:creator>Daewon Lee</dc:creator>
  <cp:lastModifiedBy>Daewon Lee</cp:lastModifiedBy>
  <cp:revision>50</cp:revision>
  <cp:lastPrinted>1601-01-01T00:00:00Z</cp:lastPrinted>
  <dcterms:created xsi:type="dcterms:W3CDTF">2015-10-30T20:48:28Z</dcterms:created>
  <dcterms:modified xsi:type="dcterms:W3CDTF">2015-11-08T04:36:43Z</dcterms:modified>
</cp:coreProperties>
</file>