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63" r:id="rId1"/>
  </p:sldMasterIdLst>
  <p:notesMasterIdLst>
    <p:notesMasterId r:id="rId37"/>
  </p:notesMasterIdLst>
  <p:handoutMasterIdLst>
    <p:handoutMasterId r:id="rId38"/>
  </p:handoutMasterIdLst>
  <p:sldIdLst>
    <p:sldId id="269" r:id="rId2"/>
    <p:sldId id="302" r:id="rId3"/>
    <p:sldId id="306" r:id="rId4"/>
    <p:sldId id="307" r:id="rId5"/>
    <p:sldId id="304" r:id="rId6"/>
    <p:sldId id="358" r:id="rId7"/>
    <p:sldId id="305" r:id="rId8"/>
    <p:sldId id="308" r:id="rId9"/>
    <p:sldId id="294" r:id="rId10"/>
    <p:sldId id="292" r:id="rId11"/>
    <p:sldId id="351" r:id="rId12"/>
    <p:sldId id="354" r:id="rId13"/>
    <p:sldId id="332" r:id="rId14"/>
    <p:sldId id="344" r:id="rId15"/>
    <p:sldId id="343" r:id="rId16"/>
    <p:sldId id="333" r:id="rId17"/>
    <p:sldId id="340" r:id="rId18"/>
    <p:sldId id="355" r:id="rId19"/>
    <p:sldId id="353" r:id="rId20"/>
    <p:sldId id="318" r:id="rId21"/>
    <p:sldId id="319" r:id="rId22"/>
    <p:sldId id="330" r:id="rId23"/>
    <p:sldId id="286" r:id="rId24"/>
    <p:sldId id="296" r:id="rId25"/>
    <p:sldId id="356" r:id="rId26"/>
    <p:sldId id="345" r:id="rId27"/>
    <p:sldId id="346" r:id="rId28"/>
    <p:sldId id="348" r:id="rId29"/>
    <p:sldId id="347" r:id="rId30"/>
    <p:sldId id="331" r:id="rId31"/>
    <p:sldId id="321" r:id="rId32"/>
    <p:sldId id="326" r:id="rId33"/>
    <p:sldId id="323" r:id="rId34"/>
    <p:sldId id="324" r:id="rId35"/>
    <p:sldId id="357" r:id="rId3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E26A"/>
    <a:srgbClr val="FFB2E5"/>
    <a:srgbClr val="ED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96" autoAdjust="0"/>
    <p:restoredTop sz="94635" autoAdjust="0"/>
  </p:normalViewPr>
  <p:slideViewPr>
    <p:cSldViewPr>
      <p:cViewPr varScale="1">
        <p:scale>
          <a:sx n="70" d="100"/>
          <a:sy n="70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824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9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802.11-15/1324r0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vkjones@qca.qualcomm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MCS for HE-SIG-B  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2015-11-08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212117"/>
              </p:ext>
            </p:extLst>
          </p:nvPr>
        </p:nvGraphicFramePr>
        <p:xfrm>
          <a:off x="1066800" y="2354262"/>
          <a:ext cx="7620000" cy="30273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Jinsoo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Choi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js.choi@lge.com</a:t>
                      </a:r>
                      <a:endParaRPr lang="en-US" altLang="ko-KR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altLang="ko-KR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Chun</a:t>
                      </a:r>
                      <a:endParaRPr lang="en-US" altLang="ko-KR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altLang="ko-KR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Kiseon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Ryu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Jeongki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latin typeface="+mn-lt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lt"/>
                          <a:ea typeface="Times New Roman"/>
                          <a:cs typeface="Arial"/>
                        </a:rPr>
                        <a:t>Hyunh.park@lge.com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7000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Recap : HE-SIG-B (1/2)</a:t>
            </a:r>
            <a:endParaRPr lang="en-US" dirty="0"/>
          </a:p>
        </p:txBody>
      </p:sp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r>
              <a:rPr lang="en-US" altLang="ko-KR" dirty="0"/>
              <a:t>The current SFD [1] defines HE-SIG-B as follows:</a:t>
            </a:r>
          </a:p>
          <a:p>
            <a:pPr lvl="1"/>
            <a:r>
              <a:rPr lang="en-US" altLang="ko-KR" dirty="0" smtClean="0"/>
              <a:t>HE-SIG-B </a:t>
            </a:r>
            <a:r>
              <a:rPr lang="en-US" altLang="ko-KR" dirty="0"/>
              <a:t>is encoded on a per 20 MHz basis using BCC with common and user blocks separated in the bit </a:t>
            </a:r>
            <a:r>
              <a:rPr lang="en-US" altLang="ko-KR" dirty="0" smtClean="0"/>
              <a:t>domain</a:t>
            </a:r>
            <a:endParaRPr lang="en-US" altLang="ko-KR" dirty="0"/>
          </a:p>
          <a:p>
            <a:pPr lvl="1"/>
            <a:r>
              <a:rPr lang="en-US" altLang="ko-KR" dirty="0"/>
              <a:t>For bandwidths ≥ 40 MHz, the number of 20 MHz </a:t>
            </a:r>
            <a:r>
              <a:rPr lang="en-US" altLang="ko-KR" dirty="0" err="1"/>
              <a:t>subbands</a:t>
            </a:r>
            <a:r>
              <a:rPr lang="en-US" altLang="ko-KR" dirty="0"/>
              <a:t> carrying different content is two and with structure as shown in Figure 1. Each square in the figure represents 20 MHz </a:t>
            </a:r>
            <a:r>
              <a:rPr lang="en-US" altLang="ko-KR" dirty="0" err="1"/>
              <a:t>subband</a:t>
            </a:r>
            <a:r>
              <a:rPr lang="en-US" altLang="ko-KR" dirty="0"/>
              <a:t> and 1/2 represents different </a:t>
            </a:r>
            <a:r>
              <a:rPr lang="en-US" altLang="ko-KR" dirty="0" smtClean="0"/>
              <a:t>signaling </a:t>
            </a:r>
            <a:r>
              <a:rPr lang="en-US" altLang="ko-KR" dirty="0"/>
              <a:t>information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16837"/>
            <a:ext cx="2286000" cy="202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 rot="10800000" flipV="1">
            <a:off x="1676400" y="5882045"/>
            <a:ext cx="533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ko-KR" sz="1600" dirty="0">
                <a:latin typeface="+mn-lt"/>
              </a:rPr>
              <a:t>F</a:t>
            </a:r>
            <a:r>
              <a:rPr lang="en-GB" altLang="ko-KR" sz="1600" dirty="0" bmk="">
                <a:latin typeface="+mn-lt"/>
              </a:rPr>
              <a:t>igure </a:t>
            </a:r>
            <a:r>
              <a:rPr lang="en-GB" altLang="ko-KR" sz="1600" dirty="0" bmk="_Ref425149746">
                <a:latin typeface="+mn-lt"/>
              </a:rPr>
              <a:t>1</a:t>
            </a:r>
            <a:r>
              <a:rPr lang="en-GB" altLang="ko-KR" sz="1600" dirty="0">
                <a:latin typeface="+mn-lt"/>
              </a:rPr>
              <a:t> - 20 MHz </a:t>
            </a:r>
            <a:r>
              <a:rPr lang="en-GB" altLang="ko-KR" sz="1600" dirty="0" err="1">
                <a:latin typeface="+mn-lt"/>
              </a:rPr>
              <a:t>subchannel</a:t>
            </a:r>
            <a:r>
              <a:rPr lang="en-GB" altLang="ko-KR" sz="1600" dirty="0">
                <a:latin typeface="+mn-lt"/>
              </a:rPr>
              <a:t> content for HE-SIG-B </a:t>
            </a:r>
          </a:p>
          <a:p>
            <a:pPr marL="0" marR="0" lvl="0" indent="0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ko-KR" sz="1600" dirty="0">
                <a:latin typeface="+mn-lt"/>
              </a:rPr>
              <a:t>for bandwidths ≥ 40 MHz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: </a:t>
            </a:r>
            <a:r>
              <a:rPr lang="en-US" altLang="ko-KR" dirty="0" smtClean="0"/>
              <a:t>HE-SIG-B (2/2)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encoding structure of each BCC in HE-SIG-B is shown in Figure </a:t>
            </a:r>
            <a:r>
              <a:rPr lang="en-US" altLang="ko-KR" dirty="0" smtClean="0"/>
              <a:t>2 </a:t>
            </a:r>
            <a:r>
              <a:rPr lang="en-US" altLang="ko-KR" dirty="0"/>
              <a:t>and described below:</a:t>
            </a:r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users are grouped together and jointly encoded in each BCC block in the user specific section of HE-SIG-B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CRC in the common block is TBD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last user information is immediately followed by tail bits (regardless of whether the number of users is odd or even) and padding bits are only added after those tail bits</a:t>
            </a:r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marL="1543050" lvl="4" indent="0">
              <a:buNone/>
            </a:pPr>
            <a:r>
              <a:rPr lang="en-US" altLang="ko-KR" dirty="0" smtClean="0"/>
              <a:t>Figure 2 </a:t>
            </a:r>
            <a:r>
              <a:rPr lang="en-US" altLang="ko-KR" dirty="0" smtClean="0"/>
              <a:t>- </a:t>
            </a:r>
            <a:r>
              <a:rPr lang="en-US" altLang="ko-KR" dirty="0"/>
              <a:t>Encoding structure in HE-SIG-B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114800"/>
            <a:ext cx="4495800" cy="1447800"/>
          </a:xfrm>
          <a:prstGeom prst="rect">
            <a:avLst/>
          </a:prstGeom>
          <a:noFill/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052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Need for variable MCS for HE-SIG-B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11ax, by using the OFDMA / MU-MIMO transmission, we can support many devices in a PPDU</a:t>
            </a:r>
          </a:p>
          <a:p>
            <a:pPr lvl="1"/>
            <a:r>
              <a:rPr lang="en-US" altLang="ko-KR" dirty="0" smtClean="0"/>
              <a:t>We should transmit the user specific information of those devices at the same time that is transmitted through HE-SIG-B field </a:t>
            </a:r>
          </a:p>
          <a:p>
            <a:pPr lvl="1"/>
            <a:r>
              <a:rPr lang="en-US" altLang="ko-KR" dirty="0" smtClean="0"/>
              <a:t>So, it is required to convey a lot of HE-SIG-B symbols as the number of multiplexed devices increase and the overall preamble overhead grows up  </a:t>
            </a:r>
          </a:p>
          <a:p>
            <a:pPr lvl="1"/>
            <a:r>
              <a:rPr lang="en-US" altLang="ko-KR" dirty="0" smtClean="0"/>
              <a:t>To reduce the HE-SIG-B overhead, we can consider using variable MCS for HE-SIG-B </a:t>
            </a:r>
          </a:p>
          <a:p>
            <a:pPr lvl="2"/>
            <a:r>
              <a:rPr lang="en-US" altLang="ko-KR" dirty="0" smtClean="0"/>
              <a:t>By adapting a suitable MCS according to the STA’s status, we can transmit the HE-SIG-B more efficiently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the next slide, we check STA’s status according to each scenarios   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490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SNR Characteristics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collect long term SNR (signal to noise only) for </a:t>
            </a:r>
            <a:r>
              <a:rPr lang="en-US" altLang="ko-KR" dirty="0" smtClean="0"/>
              <a:t>allocated </a:t>
            </a:r>
            <a:r>
              <a:rPr lang="en-US" altLang="ko-KR" dirty="0"/>
              <a:t>STAs in downlink</a:t>
            </a:r>
          </a:p>
          <a:p>
            <a:pPr lvl="1"/>
            <a:r>
              <a:rPr lang="en-US" altLang="ko-KR" dirty="0" smtClean="0"/>
              <a:t>Considering path loss</a:t>
            </a:r>
            <a:r>
              <a:rPr lang="en-US" altLang="ko-KR" dirty="0"/>
              <a:t>, shadowing, antenna gain, </a:t>
            </a:r>
            <a:r>
              <a:rPr lang="en-US" altLang="ko-KR" dirty="0" smtClean="0"/>
              <a:t>etc., </a:t>
            </a:r>
            <a:r>
              <a:rPr lang="en-US" altLang="ko-KR" dirty="0"/>
              <a:t>without short term channel gain </a:t>
            </a:r>
          </a:p>
          <a:p>
            <a:pPr lvl="1"/>
            <a:r>
              <a:rPr lang="en-US" altLang="ko-KR" dirty="0"/>
              <a:t>Transmission happens in both </a:t>
            </a:r>
            <a:r>
              <a:rPr lang="en-US" altLang="ko-KR" dirty="0" smtClean="0"/>
              <a:t>directions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SNR statistics are different </a:t>
            </a:r>
            <a:r>
              <a:rPr lang="en-US" altLang="ko-KR" dirty="0" smtClean="0"/>
              <a:t>according to </a:t>
            </a:r>
            <a:r>
              <a:rPr lang="en-US" altLang="ko-KR" dirty="0"/>
              <a:t>different CCA </a:t>
            </a:r>
            <a:r>
              <a:rPr lang="en-US" altLang="ko-KR" dirty="0" smtClean="0"/>
              <a:t>levels</a:t>
            </a:r>
          </a:p>
          <a:p>
            <a:endParaRPr lang="en-US" altLang="ko-KR" dirty="0"/>
          </a:p>
          <a:p>
            <a:r>
              <a:rPr lang="en-US" altLang="ko-KR" dirty="0"/>
              <a:t>We also collect difference of SINR, i.e. long term SINR</a:t>
            </a:r>
            <a:r>
              <a:rPr lang="en-US" altLang="ko-KR" baseline="-25000" dirty="0"/>
              <a:t>per20MHz</a:t>
            </a:r>
            <a:r>
              <a:rPr lang="en-US" altLang="ko-KR" dirty="0"/>
              <a:t>- long term SNR, for the </a:t>
            </a:r>
            <a:r>
              <a:rPr lang="en-US" altLang="ko-KR" dirty="0" smtClean="0"/>
              <a:t>STA</a:t>
            </a:r>
          </a:p>
          <a:p>
            <a:endParaRPr lang="en-US" altLang="ko-KR" dirty="0"/>
          </a:p>
          <a:p>
            <a:r>
              <a:rPr lang="en-US" altLang="ko-KR" dirty="0"/>
              <a:t>Next two slides show </a:t>
            </a:r>
            <a:r>
              <a:rPr lang="en-US" altLang="ko-KR" dirty="0" smtClean="0"/>
              <a:t>both statistics</a:t>
            </a:r>
          </a:p>
          <a:p>
            <a:pPr lvl="1"/>
            <a:r>
              <a:rPr lang="en-US" altLang="ko-KR" dirty="0" smtClean="0"/>
              <a:t>We assume that number of allocation per 20MHz is same</a:t>
            </a:r>
            <a:endParaRPr lang="en-US" altLang="ko-KR" dirty="0"/>
          </a:p>
          <a:p>
            <a:pPr lvl="1"/>
            <a:r>
              <a:rPr lang="en-US" altLang="ko-KR" dirty="0"/>
              <a:t>Results for other scenarios are in </a:t>
            </a:r>
            <a:r>
              <a:rPr lang="en-US" altLang="ko-KR" dirty="0" smtClean="0"/>
              <a:t>the Appendix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“Scenario” means Simulation Scenario (SC) in [2]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4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Long term SNR </a:t>
            </a:r>
            <a:r>
              <a:rPr lang="en-US" altLang="ko-KR" dirty="0" smtClean="0"/>
              <a:t>/ difference of SINR distribution </a:t>
            </a:r>
            <a:r>
              <a:rPr lang="en-US" altLang="ko-KR" dirty="0"/>
              <a:t>(Scenario 1)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Allocation </a:t>
            </a:r>
            <a:r>
              <a:rPr lang="en-US" altLang="ko-KR" dirty="0"/>
              <a:t>= 8, 80MHz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10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885035"/>
              </p:ext>
            </p:extLst>
          </p:nvPr>
        </p:nvGraphicFramePr>
        <p:xfrm>
          <a:off x="5105400" y="5334000"/>
          <a:ext cx="3429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9"/>
                <a:gridCol w="923024"/>
                <a:gridCol w="1462367"/>
              </a:tblGrid>
              <a:tr h="2476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deviation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-62dbm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-26.4108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7.3299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-72dbm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-21.1188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6.9581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-12.3417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5.9641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152400" y="2057400"/>
            <a:ext cx="4876800" cy="3657600"/>
            <a:chOff x="152400" y="2057400"/>
            <a:chExt cx="4876800" cy="3657600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057400"/>
              <a:ext cx="4876800" cy="365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직사각형 6"/>
            <p:cNvSpPr/>
            <p:nvPr/>
          </p:nvSpPr>
          <p:spPr>
            <a:xfrm>
              <a:off x="1993018" y="2085201"/>
              <a:ext cx="15872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/>
                <a:t>Long term </a:t>
              </a:r>
              <a:r>
                <a:rPr lang="en-US" altLang="ko-KR" dirty="0" smtClean="0"/>
                <a:t>SNR, SC1 </a:t>
              </a:r>
              <a:endParaRPr lang="ko-KR" altLang="en-US" dirty="0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4495800" y="2009001"/>
            <a:ext cx="4391025" cy="3341668"/>
            <a:chOff x="4495800" y="2009001"/>
            <a:chExt cx="4391025" cy="3341668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2057400"/>
              <a:ext cx="4391025" cy="3293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5078300" y="2009001"/>
              <a:ext cx="33799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Difference of SINR per 20Mhz, SC1, Allocation = 8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834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Allocation </a:t>
            </a:r>
            <a:r>
              <a:rPr lang="en-US" altLang="ko-KR" dirty="0"/>
              <a:t>= 16, 80MHz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334137"/>
              </p:ext>
            </p:extLst>
          </p:nvPr>
        </p:nvGraphicFramePr>
        <p:xfrm>
          <a:off x="5149263" y="5303520"/>
          <a:ext cx="340188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57"/>
                <a:gridCol w="915726"/>
                <a:gridCol w="1450805"/>
              </a:tblGrid>
              <a:tr h="2395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deviation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212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-62dbm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-26.6370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7.0865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212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-72dbm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-21.4742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6.6767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212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-12.6414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5.7354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152400" y="2057400"/>
            <a:ext cx="4917440" cy="3688080"/>
            <a:chOff x="152400" y="2057400"/>
            <a:chExt cx="4917440" cy="368808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057400"/>
              <a:ext cx="4917440" cy="3688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직사각형 10"/>
            <p:cNvSpPr/>
            <p:nvPr/>
          </p:nvSpPr>
          <p:spPr>
            <a:xfrm>
              <a:off x="2069218" y="2085201"/>
              <a:ext cx="154882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/>
                <a:t>Long term </a:t>
              </a:r>
              <a:r>
                <a:rPr lang="en-US" altLang="ko-KR" dirty="0" smtClean="0"/>
                <a:t>SNR, SC1 </a:t>
              </a:r>
              <a:endParaRPr lang="ko-KR" altLang="en-US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4493501" y="1945944"/>
            <a:ext cx="4421899" cy="3357576"/>
            <a:chOff x="4493501" y="1945944"/>
            <a:chExt cx="4421899" cy="33575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501" y="1987096"/>
              <a:ext cx="4421899" cy="3316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086260" y="1945944"/>
              <a:ext cx="34868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Difference of SINR per 20Mhz, SC1, Allocation = 16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6690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Here, we can observe that more than 50% of </a:t>
            </a:r>
            <a:r>
              <a:rPr lang="en-US" altLang="ko-KR" dirty="0" smtClean="0"/>
              <a:t>SNR </a:t>
            </a:r>
            <a:r>
              <a:rPr lang="en-US" altLang="ko-KR" dirty="0"/>
              <a:t>of STA has </a:t>
            </a:r>
            <a:r>
              <a:rPr lang="en-US" altLang="ko-KR" dirty="0" smtClean="0"/>
              <a:t>a higher value </a:t>
            </a:r>
            <a:r>
              <a:rPr lang="en-US" altLang="ko-KR" dirty="0"/>
              <a:t>than 20dB</a:t>
            </a:r>
          </a:p>
          <a:p>
            <a:pPr lvl="1"/>
            <a:r>
              <a:rPr lang="en-US" altLang="ko-KR" dirty="0"/>
              <a:t>Therefore,  higher </a:t>
            </a:r>
            <a:r>
              <a:rPr lang="en-US" altLang="ko-KR" dirty="0" smtClean="0"/>
              <a:t>MCSs than MCS0 can </a:t>
            </a:r>
            <a:r>
              <a:rPr lang="en-US" altLang="ko-KR" dirty="0"/>
              <a:t>be used for HE-SIG-B transmission in many </a:t>
            </a:r>
            <a:r>
              <a:rPr lang="en-US" altLang="ko-KR" dirty="0" smtClean="0"/>
              <a:t>cases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Based on SNR distribution of </a:t>
            </a:r>
            <a:r>
              <a:rPr lang="en-US" altLang="ko-KR" dirty="0" smtClean="0"/>
              <a:t>STAs, </a:t>
            </a:r>
            <a:r>
              <a:rPr lang="en-US" altLang="ko-KR" dirty="0"/>
              <a:t>we checked out </a:t>
            </a:r>
            <a:r>
              <a:rPr lang="en-US" altLang="ko-KR" dirty="0" smtClean="0"/>
              <a:t>Aggregated control FER* and </a:t>
            </a:r>
            <a:r>
              <a:rPr lang="en-US" altLang="ko-KR" dirty="0"/>
              <a:t>HE-SIG-B overhead </a:t>
            </a:r>
          </a:p>
          <a:p>
            <a:pPr lvl="1"/>
            <a:r>
              <a:rPr lang="en-US" altLang="ko-KR" dirty="0" smtClean="0"/>
              <a:t>For example, range </a:t>
            </a:r>
            <a:r>
              <a:rPr lang="en-US" altLang="ko-KR" dirty="0"/>
              <a:t>of MCS level for HE-SIG-B </a:t>
            </a:r>
            <a:r>
              <a:rPr lang="en-US" altLang="ko-KR" dirty="0" smtClean="0"/>
              <a:t>is MCS0 </a:t>
            </a:r>
            <a:r>
              <a:rPr lang="en-US" altLang="ko-KR" dirty="0"/>
              <a:t>~ </a:t>
            </a:r>
            <a:r>
              <a:rPr lang="en-US" altLang="ko-KR" dirty="0" smtClean="0"/>
              <a:t>5(6) in our simulation</a:t>
            </a:r>
          </a:p>
          <a:p>
            <a:pPr lvl="2"/>
            <a:r>
              <a:rPr lang="en-US" altLang="ko-KR" dirty="0"/>
              <a:t>Simulation parameters are in </a:t>
            </a:r>
            <a:r>
              <a:rPr lang="en-US" altLang="ko-KR" dirty="0" smtClean="0"/>
              <a:t>the Appendix 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* </a:t>
            </a:r>
            <a:r>
              <a:rPr lang="en-US" altLang="ko-KR" dirty="0"/>
              <a:t>Aggregated Control </a:t>
            </a:r>
            <a:r>
              <a:rPr lang="en-US" altLang="ko-KR" dirty="0" smtClean="0"/>
              <a:t>FER </a:t>
            </a:r>
            <a:r>
              <a:rPr lang="en-US" altLang="ko-KR" dirty="0"/>
              <a:t>= (</a:t>
            </a:r>
            <a:r>
              <a:rPr lang="en-US" altLang="ko-KR" dirty="0" smtClean="0"/>
              <a:t>1-Aggregated </a:t>
            </a:r>
            <a:r>
              <a:rPr lang="en-US" altLang="ko-KR" dirty="0"/>
              <a:t>control success)  </a:t>
            </a:r>
          </a:p>
          <a:p>
            <a:pPr marL="457200" lvl="1" indent="0">
              <a:buNone/>
            </a:pPr>
            <a:r>
              <a:rPr lang="en-US" altLang="ko-KR" dirty="0" smtClean="0"/>
              <a:t>where aggregated </a:t>
            </a:r>
            <a:r>
              <a:rPr lang="en-US" altLang="ko-KR" dirty="0"/>
              <a:t>control success means L-SIG, HE-SIG-A and HE-SIG-B are successfully </a:t>
            </a:r>
            <a:r>
              <a:rPr lang="en-US" altLang="ko-KR" dirty="0" smtClean="0"/>
              <a:t>decoded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Scenario 1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Aggregate control FER, all MCSs can provide finer granularity of link adaptation at 10% FER point  </a:t>
            </a:r>
            <a:endParaRPr lang="ko-KR" altLang="en-US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0" y="2694801"/>
            <a:ext cx="4795824" cy="3629799"/>
            <a:chOff x="0" y="2694801"/>
            <a:chExt cx="4795824" cy="3629799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27732"/>
              <a:ext cx="4795824" cy="35968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직사각형 10"/>
            <p:cNvSpPr/>
            <p:nvPr/>
          </p:nvSpPr>
          <p:spPr>
            <a:xfrm>
              <a:off x="842904" y="2694801"/>
              <a:ext cx="334809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/>
                <a:t>Scenario 1, Allocation =8, Aggregated control FER</a:t>
              </a:r>
              <a:endParaRPr lang="ko-KR" altLang="en-US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4348176" y="2694801"/>
            <a:ext cx="4795824" cy="3629799"/>
            <a:chOff x="4348176" y="2694801"/>
            <a:chExt cx="4795824" cy="3629799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8176" y="2727732"/>
              <a:ext cx="4795824" cy="35968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직사각형 11"/>
            <p:cNvSpPr/>
            <p:nvPr/>
          </p:nvSpPr>
          <p:spPr>
            <a:xfrm>
              <a:off x="5181600" y="2694801"/>
              <a:ext cx="342504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/>
                <a:t>Scenario 1, Allocation =16, Aggregated control FER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29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aspect of FER (for HE-SIG-B), MCS2 and MCS3 provide </a:t>
            </a:r>
            <a:r>
              <a:rPr lang="en-US" altLang="zh-CN" dirty="0"/>
              <a:t>finer </a:t>
            </a:r>
            <a:r>
              <a:rPr lang="en-US" altLang="zh-CN" dirty="0" smtClean="0"/>
              <a:t>granularity in </a:t>
            </a:r>
            <a:r>
              <a:rPr lang="en-US" altLang="zh-CN" dirty="0"/>
              <a:t>link adaption in </a:t>
            </a:r>
            <a:r>
              <a:rPr lang="en-US" altLang="zh-CN" dirty="0" smtClean="0"/>
              <a:t>HE-SIG-B</a:t>
            </a:r>
            <a:endParaRPr lang="zh-CN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421276"/>
            <a:ext cx="5233536" cy="390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11700" y="2313801"/>
            <a:ext cx="276825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Simulation assumption is in the Appendix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28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Selected MCS </a:t>
            </a:r>
            <a:r>
              <a:rPr lang="en-US" altLang="ko-KR" dirty="0" smtClean="0"/>
              <a:t>Distribution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Scenario 1 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We can observe that High MCS which is larger than MCS5 is rarely selected although small number of STA is allocated in BW. </a:t>
            </a:r>
          </a:p>
          <a:p>
            <a:pPr lvl="2"/>
            <a:r>
              <a:rPr lang="en-US" altLang="ko-KR" dirty="0"/>
              <a:t>We can check that MCSs which are larger than MCS5 are chosen up to 5%. </a:t>
            </a:r>
          </a:p>
          <a:p>
            <a:pPr lvl="2"/>
            <a:r>
              <a:rPr lang="en-US" altLang="ko-KR" dirty="0" smtClean="0"/>
              <a:t>And, according to increasing of allocated STA, the MCS larger than MCS5 is rarely used. </a:t>
            </a:r>
            <a:endParaRPr lang="en-US" altLang="ko-KR" dirty="0"/>
          </a:p>
          <a:p>
            <a:pPr lvl="1"/>
            <a:r>
              <a:rPr lang="en-US" altLang="ko-KR" dirty="0" smtClean="0"/>
              <a:t>Using of high MCS larger than MCS5 is not very valid in HE-SIG-B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41442"/>
              </p:ext>
            </p:extLst>
          </p:nvPr>
        </p:nvGraphicFramePr>
        <p:xfrm>
          <a:off x="1219200" y="2133600"/>
          <a:ext cx="67818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5450"/>
                <a:gridCol w="1695450"/>
                <a:gridCol w="1695450"/>
                <a:gridCol w="1695450"/>
              </a:tblGrid>
              <a:tr h="27214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MCS 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0~5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7214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Alloc</a:t>
                      </a:r>
                      <a:r>
                        <a:rPr lang="en-US" altLang="ko-KR" sz="1400" dirty="0" smtClean="0"/>
                        <a:t> = 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94.3593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5.6407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7214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94.3713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strike="noStrike" dirty="0" smtClean="0">
                          <a:effectLst/>
                        </a:rPr>
                        <a:t>5.6287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anchor="ctr"/>
                </a:tc>
              </a:tr>
              <a:tr h="27214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/>
                        <a:t>Alloc</a:t>
                      </a:r>
                      <a:r>
                        <a:rPr lang="en-US" altLang="ko-KR" sz="1400" dirty="0" smtClean="0"/>
                        <a:t> = 16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7214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7214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/>
                        <a:t>Alloc</a:t>
                      </a:r>
                      <a:r>
                        <a:rPr lang="en-US" altLang="ko-KR" sz="1400" dirty="0" smtClean="0"/>
                        <a:t> = 32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7214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Ch2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9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829243"/>
              </p:ext>
            </p:extLst>
          </p:nvPr>
        </p:nvGraphicFramePr>
        <p:xfrm>
          <a:off x="990600" y="317238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46569"/>
              </p:ext>
            </p:extLst>
          </p:nvPr>
        </p:nvGraphicFramePr>
        <p:xfrm>
          <a:off x="990600" y="13716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6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Assumption on overhead analysis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calculate the overhead of HE-SIG-B, we use the target SNR per MCS and SNR distribution of STA</a:t>
            </a:r>
          </a:p>
          <a:p>
            <a:pPr lvl="1"/>
            <a:r>
              <a:rPr lang="en-US" altLang="ko-KR" dirty="0"/>
              <a:t>The target SNR is the required SINR at 1% </a:t>
            </a:r>
            <a:r>
              <a:rPr lang="en-US" altLang="ko-KR" dirty="0" smtClean="0"/>
              <a:t>Aggregated </a:t>
            </a:r>
            <a:r>
              <a:rPr lang="en-US" altLang="ko-KR" dirty="0"/>
              <a:t>control </a:t>
            </a:r>
            <a:r>
              <a:rPr lang="en-US" altLang="ko-KR" dirty="0" smtClean="0"/>
              <a:t>PER</a:t>
            </a:r>
            <a:endParaRPr lang="en-US" altLang="ko-KR" dirty="0"/>
          </a:p>
          <a:p>
            <a:pPr lvl="3"/>
            <a:endParaRPr lang="en-US" altLang="ko-KR" dirty="0"/>
          </a:p>
          <a:p>
            <a:r>
              <a:rPr lang="en-US" altLang="ko-KR" dirty="0"/>
              <a:t>In </a:t>
            </a:r>
            <a:r>
              <a:rPr lang="en-US" altLang="ko-KR" dirty="0" smtClean="0"/>
              <a:t>the next slide, </a:t>
            </a:r>
            <a:r>
              <a:rPr lang="en-US" altLang="ko-KR" dirty="0"/>
              <a:t>we </a:t>
            </a:r>
            <a:r>
              <a:rPr lang="en-US" altLang="ko-KR" dirty="0" smtClean="0"/>
              <a:t>calculate </a:t>
            </a:r>
            <a:r>
              <a:rPr lang="en-US" altLang="ko-KR" dirty="0"/>
              <a:t>the </a:t>
            </a:r>
            <a:r>
              <a:rPr lang="en-US" altLang="ko-KR" dirty="0" smtClean="0"/>
              <a:t>averaging overhead </a:t>
            </a:r>
            <a:r>
              <a:rPr lang="en-US" altLang="ko-KR" dirty="0"/>
              <a:t>of HE-SIG-B </a:t>
            </a:r>
            <a:r>
              <a:rPr lang="en-US" altLang="ko-KR" dirty="0" smtClean="0"/>
              <a:t>by applying </a:t>
            </a:r>
            <a:r>
              <a:rPr lang="en-US" altLang="ko-KR" dirty="0" err="1" smtClean="0"/>
              <a:t>candidated</a:t>
            </a:r>
            <a:r>
              <a:rPr lang="en-US" altLang="ko-KR" dirty="0" smtClean="0"/>
              <a:t> MCS set in </a:t>
            </a:r>
            <a:r>
              <a:rPr lang="en-US" altLang="ko-KR" dirty="0"/>
              <a:t>indoor </a:t>
            </a:r>
            <a:r>
              <a:rPr lang="en-US" altLang="ko-KR" dirty="0" smtClean="0"/>
              <a:t>channels </a:t>
            </a:r>
            <a:endParaRPr lang="en-US" altLang="ko-KR" dirty="0"/>
          </a:p>
          <a:p>
            <a:pPr lvl="1"/>
            <a:r>
              <a:rPr lang="en-US" altLang="ko-KR" dirty="0"/>
              <a:t>E.g., </a:t>
            </a:r>
            <a:r>
              <a:rPr lang="en-US" altLang="ko-KR" dirty="0" smtClean="0"/>
              <a:t>MCS set : {0,1,2,3,4,5}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</a:t>
            </a:r>
            <a:r>
              <a:rPr lang="en-US" altLang="ko-KR" dirty="0" smtClean="0"/>
              <a:t>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HE-SIG-B overhead according to MCS set (-</a:t>
            </a:r>
            <a:r>
              <a:rPr lang="en-US" altLang="ko-KR" dirty="0" smtClean="0"/>
              <a:t>82dbm, 80MHz,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) </a:t>
            </a:r>
            <a:endParaRPr lang="en-US" altLang="ko-KR" dirty="0"/>
          </a:p>
          <a:p>
            <a:pPr lvl="1"/>
            <a:r>
              <a:rPr lang="en-US" altLang="ko-KR" dirty="0" smtClean="0"/>
              <a:t>Like </a:t>
            </a:r>
            <a:r>
              <a:rPr lang="en-US" altLang="ko-KR" dirty="0"/>
              <a:t>as L-SIG and HE-SIG-A</a:t>
            </a:r>
            <a:r>
              <a:rPr lang="en-US" altLang="ko-KR" dirty="0" smtClean="0"/>
              <a:t>, </a:t>
            </a:r>
            <a:r>
              <a:rPr lang="en-US" altLang="ko-KR" dirty="0"/>
              <a:t>only MCS0 is used for </a:t>
            </a:r>
            <a:r>
              <a:rPr lang="en-US" altLang="ko-KR" dirty="0" smtClean="0"/>
              <a:t>HE-SIG-B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By using MCS </a:t>
            </a:r>
            <a:r>
              <a:rPr lang="en-US" altLang="ko-KR" dirty="0"/>
              <a:t>set : {0,1,2,3,4,5</a:t>
            </a:r>
            <a:r>
              <a:rPr lang="en-US" altLang="ko-KR" dirty="0" smtClean="0"/>
              <a:t>}</a:t>
            </a:r>
          </a:p>
          <a:p>
            <a:pPr lvl="1"/>
            <a:endParaRPr lang="en-US" altLang="ko-KR" dirty="0"/>
          </a:p>
          <a:p>
            <a:pPr lvl="3"/>
            <a:endParaRPr lang="en-US" altLang="ko-KR" dirty="0"/>
          </a:p>
          <a:p>
            <a:pPr lvl="3"/>
            <a:endParaRPr lang="en-US" altLang="ko-KR" dirty="0"/>
          </a:p>
          <a:p>
            <a:pPr lvl="3"/>
            <a:endParaRPr lang="en-US" altLang="ko-KR" dirty="0"/>
          </a:p>
          <a:p>
            <a:pPr lvl="3"/>
            <a:endParaRPr lang="en-US" altLang="ko-KR" dirty="0"/>
          </a:p>
          <a:p>
            <a:pPr lvl="2"/>
            <a:r>
              <a:rPr lang="en-US" altLang="ko-KR" dirty="0" smtClean="0"/>
              <a:t>It means the average number of symbols required for HE-SIG-B transmission</a:t>
            </a:r>
            <a:endParaRPr lang="en-US" altLang="ko-KR" dirty="0"/>
          </a:p>
          <a:p>
            <a:pPr lvl="2"/>
            <a:r>
              <a:rPr lang="en-US" altLang="ko-KR" dirty="0" smtClean="0"/>
              <a:t>We </a:t>
            </a:r>
            <a:r>
              <a:rPr lang="en-US" altLang="ko-KR" dirty="0"/>
              <a:t>can </a:t>
            </a:r>
            <a:r>
              <a:rPr lang="en-US" altLang="ko-KR" dirty="0" smtClean="0"/>
              <a:t>observe </a:t>
            </a:r>
            <a:r>
              <a:rPr lang="en-US" altLang="ko-KR" dirty="0"/>
              <a:t>that </a:t>
            </a:r>
            <a:r>
              <a:rPr lang="en-US" altLang="ko-KR" dirty="0" smtClean="0"/>
              <a:t>number of symbols for HE-SIG-B is effectively reduced by using variable MCSs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0942"/>
              </p:ext>
            </p:extLst>
          </p:nvPr>
        </p:nvGraphicFramePr>
        <p:xfrm>
          <a:off x="1600200" y="3685443"/>
          <a:ext cx="6174686" cy="1267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7761"/>
                <a:gridCol w="1284569"/>
                <a:gridCol w="1226178"/>
                <a:gridCol w="1226178"/>
              </a:tblGrid>
              <a:tr h="1887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Number of allocation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 8 </a:t>
                      </a:r>
                      <a:r>
                        <a:rPr lang="en-US" altLang="ko-KR" sz="1400" dirty="0" err="1" smtClean="0"/>
                        <a:t>alloc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baseline="0" dirty="0" err="1" smtClean="0"/>
                        <a:t>alloc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 </a:t>
                      </a:r>
                      <a:r>
                        <a:rPr lang="en-US" altLang="ko-KR" sz="1400" dirty="0" err="1" smtClean="0"/>
                        <a:t>alloc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209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Scenario 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2.2062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5.3100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12.5784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</a:tr>
              <a:tr h="3209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Scenario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1.3788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3.2460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7.8139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</a:tr>
              <a:tr h="3209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Scenario 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1.5997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4.0301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9.3925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026210"/>
              </p:ext>
            </p:extLst>
          </p:nvPr>
        </p:nvGraphicFramePr>
        <p:xfrm>
          <a:off x="1600200" y="2498481"/>
          <a:ext cx="5486400" cy="6257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6026"/>
                <a:gridCol w="1141380"/>
                <a:gridCol w="1089497"/>
                <a:gridCol w="1089497"/>
              </a:tblGrid>
              <a:tr h="1887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Number of allocation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 8 </a:t>
                      </a:r>
                      <a:r>
                        <a:rPr lang="en-US" altLang="ko-KR" sz="1400" dirty="0" err="1" smtClean="0"/>
                        <a:t>alloc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baseline="0" dirty="0" err="1" smtClean="0"/>
                        <a:t>alloc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 </a:t>
                      </a:r>
                      <a:r>
                        <a:rPr lang="en-US" altLang="ko-KR" sz="1400" dirty="0" err="1" smtClean="0"/>
                        <a:t>alloc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2091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Number of symbol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4.9167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8.9167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/>
                        <a:t>16.9167</a:t>
                      </a:r>
                      <a:endParaRPr lang="ko-KR" altLang="en-US" sz="1400" b="1" dirty="0" smtClean="0"/>
                    </a:p>
                  </a:txBody>
                  <a:tcPr marL="84406" marR="84406" anchor="ctr"/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5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contribution, we show </a:t>
            </a:r>
            <a:r>
              <a:rPr lang="en-US" altLang="ko-KR" dirty="0" smtClean="0"/>
              <a:t>the </a:t>
            </a:r>
            <a:r>
              <a:rPr lang="en-US" altLang="ko-KR" dirty="0"/>
              <a:t>performance and overhead of HE-SIG-B according to MCS set </a:t>
            </a:r>
            <a:r>
              <a:rPr lang="en-US" altLang="ko-KR" dirty="0" smtClean="0"/>
              <a:t>in indoor channels</a:t>
            </a:r>
            <a:endParaRPr lang="en-US" altLang="ko-KR" dirty="0"/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indoor environments, </a:t>
            </a:r>
            <a:r>
              <a:rPr lang="en-US" altLang="ko-KR" dirty="0" smtClean="0"/>
              <a:t>MCS </a:t>
            </a:r>
            <a:r>
              <a:rPr lang="en-US" altLang="ko-KR" dirty="0"/>
              <a:t>{0,1,2,3,4,5</a:t>
            </a:r>
            <a:r>
              <a:rPr lang="en-US" altLang="ko-KR" dirty="0" smtClean="0"/>
              <a:t>} seems good candidates for HE-SIG-B transmission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Therefore, we propose that MCS set of HE-SIG-B is constructed with MCS0, MCS1, </a:t>
            </a:r>
            <a:r>
              <a:rPr lang="en-US" altLang="ko-KR" dirty="0" smtClean="0"/>
              <a:t>MCS2, </a:t>
            </a:r>
            <a:r>
              <a:rPr lang="en-US" altLang="ko-KR" dirty="0"/>
              <a:t>MCS3, </a:t>
            </a:r>
            <a:r>
              <a:rPr lang="en-US" altLang="ko-KR" dirty="0" smtClean="0"/>
              <a:t>MCS4, MCS5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7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Do you agree to add </a:t>
                </a:r>
                <a:r>
                  <a:rPr lang="en-US" altLang="ko-KR" dirty="0"/>
                  <a:t>to </a:t>
                </a:r>
                <a:r>
                  <a:rPr lang="en-US" altLang="ko-KR" dirty="0" err="1"/>
                  <a:t>TGax</a:t>
                </a:r>
                <a:r>
                  <a:rPr lang="en-US" altLang="ko-KR" dirty="0"/>
                  <a:t> Specification Framework Document</a:t>
                </a:r>
                <a:r>
                  <a:rPr lang="en-US" dirty="0" smtClean="0"/>
                  <a:t> </a:t>
                </a:r>
              </a:p>
              <a:p>
                <a:pPr lvl="1" latinLnBrk="1"/>
                <a:r>
                  <a:rPr lang="en-GB" altLang="ko-KR" dirty="0" err="1"/>
                  <a:t>Signaling</a:t>
                </a:r>
                <a:r>
                  <a:rPr lang="en-GB" altLang="ko-KR" dirty="0"/>
                  <a:t> in the first encoded part (HE-SIG-A) has the following MCS values for </a:t>
                </a:r>
                <a:r>
                  <a:rPr lang="en-GB" altLang="ko-KR" dirty="0" smtClean="0"/>
                  <a:t>HE-SIG-B:</a:t>
                </a:r>
              </a:p>
              <a:p>
                <a:pPr lvl="2" latinLnBrk="1"/>
                <a:r>
                  <a:rPr lang="en-GB" altLang="ko-KR" dirty="0" smtClean="0"/>
                  <a:t>MCS0</a:t>
                </a:r>
                <a:r>
                  <a:rPr lang="en-GB" altLang="ko-KR" dirty="0"/>
                  <a:t>, </a:t>
                </a:r>
                <a:r>
                  <a:rPr lang="en-GB" altLang="ko-KR" dirty="0" smtClean="0"/>
                  <a:t>MCS1, </a:t>
                </a:r>
                <a:r>
                  <a:rPr lang="en-GB" altLang="ko-KR" dirty="0"/>
                  <a:t>MCS2, MCS3, MCS4, </a:t>
                </a:r>
                <a:r>
                  <a:rPr lang="en-GB" altLang="ko-KR" dirty="0" smtClean="0"/>
                  <a:t>MCS5 </a:t>
                </a:r>
              </a:p>
              <a:p>
                <a:pPr lvl="2" latinLnBrk="1"/>
                <a:r>
                  <a:rPr lang="en-GB" altLang="ko-KR" dirty="0" smtClean="0"/>
                  <a:t>Other </a:t>
                </a:r>
                <a:r>
                  <a:rPr lang="en-GB" altLang="ko-KR" dirty="0"/>
                  <a:t>MCS is TBD  </a:t>
                </a:r>
                <a:endParaRPr lang="en-GB" altLang="ko-KR" dirty="0" smtClean="0"/>
              </a:p>
              <a:p>
                <a:pPr lvl="2" latinLnBrk="1"/>
                <a:endParaRPr lang="ko-KR" altLang="ko-KR" dirty="0" smtClean="0"/>
              </a:p>
              <a:p>
                <a:pPr lvl="1" latinLnBrk="1"/>
                <a:r>
                  <a:rPr lang="en-US" altLang="ko-KR" dirty="0" smtClean="0"/>
                  <a:t>Signaling </a:t>
                </a:r>
                <a:r>
                  <a:rPr lang="en-US" altLang="ko-KR" dirty="0"/>
                  <a:t>for HE-SIG-B MCSs has 3 bits</a:t>
                </a:r>
                <a:endParaRPr lang="ko-KR" altLang="ko-KR" dirty="0"/>
              </a:p>
              <a:p>
                <a:pPr lvl="2" latinLnBrk="1"/>
                <a:r>
                  <a:rPr lang="en-US" altLang="ko-KR" dirty="0" smtClean="0">
                    <a:solidFill>
                      <a:schemeClr val="tx1"/>
                    </a:solidFill>
                  </a:rPr>
                  <a:t>If </a:t>
                </a:r>
                <a:r>
                  <a:rPr lang="en-US" altLang="ko-KR" dirty="0">
                    <a:solidFill>
                      <a:schemeClr val="tx1"/>
                    </a:solidFill>
                  </a:rPr>
                  <a:t>two MCS set for BW</a:t>
                </a:r>
                <a14:m>
                  <m:oMath xmlns:m="http://schemas.openxmlformats.org/officeDocument/2006/math">
                    <m:r>
                      <a:rPr lang="en-US" altLang="ko-KR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</m:oMath>
                </a14:m>
                <a:r>
                  <a:rPr lang="en-US" altLang="ko-KR" dirty="0">
                    <a:solidFill>
                      <a:schemeClr val="tx1"/>
                    </a:solidFill>
                  </a:rPr>
                  <a:t>40MHz are to be signaled, additional TBD bits used</a:t>
                </a:r>
                <a:endParaRPr lang="ko-KR" altLang="ko-KR" dirty="0">
                  <a:solidFill>
                    <a:schemeClr val="tx1"/>
                  </a:solidFill>
                </a:endParaRPr>
              </a:p>
              <a:p>
                <a:pPr lvl="2" latinLnBrk="1"/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06" t="-6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11-15-0132-09-00ax-spec-framework</a:t>
            </a:r>
          </a:p>
          <a:p>
            <a:pPr marL="0" indent="0">
              <a:buNone/>
            </a:pPr>
            <a:r>
              <a:rPr lang="en-US" dirty="0" smtClean="0"/>
              <a:t>[2] 11-14-0980-14-00ax-simulation-scenarios</a:t>
            </a:r>
          </a:p>
          <a:p>
            <a:pPr marL="0" indent="0">
              <a:buNone/>
            </a:pPr>
            <a:r>
              <a:rPr lang="en-US" dirty="0" smtClean="0"/>
              <a:t>[3] 11-15-1068-01-00ax-reliable-transmission-schemes-for-he-sig-b-and-data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281718" y="4938465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sz="4000" b="1" dirty="0" smtClean="0"/>
              <a:t>                     Appendix</a:t>
            </a:r>
            <a:endParaRPr lang="ko-KR" altLang="en-US" sz="4000" b="1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</a:t>
            </a:r>
            <a:r>
              <a:rPr lang="en-US" smtClean="0"/>
              <a:t>,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Dongguk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56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Long term SNR / difference of SINR </a:t>
            </a:r>
            <a:r>
              <a:rPr lang="en-US" altLang="ko-KR" dirty="0" smtClean="0"/>
              <a:t>distribution (</a:t>
            </a:r>
            <a:r>
              <a:rPr lang="en-US" altLang="ko-KR" dirty="0"/>
              <a:t>Scenario </a:t>
            </a:r>
            <a:r>
              <a:rPr lang="en-US" altLang="ko-KR" dirty="0" smtClean="0"/>
              <a:t>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Allocation = 8, 80MHz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332135"/>
              </p:ext>
            </p:extLst>
          </p:nvPr>
        </p:nvGraphicFramePr>
        <p:xfrm>
          <a:off x="5029200" y="5275566"/>
          <a:ext cx="347808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549"/>
                <a:gridCol w="936238"/>
                <a:gridCol w="1483301"/>
              </a:tblGrid>
              <a:tr h="1895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deviation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617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-62dbm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-28.9016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3.9529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617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-72dbm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-26.3211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4.2670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617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-15.4266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5.4420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4572000" y="1932296"/>
            <a:ext cx="4392488" cy="3343270"/>
            <a:chOff x="4572000" y="1932296"/>
            <a:chExt cx="4392488" cy="334327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981200"/>
              <a:ext cx="4392488" cy="3294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5146540" y="1932296"/>
              <a:ext cx="33799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Difference of SINR per 20Mhz, SC2, Allocation = 8</a:t>
              </a:r>
              <a:endParaRPr lang="ko-KR" altLang="en-US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228600" y="2209800"/>
            <a:ext cx="4343400" cy="3275316"/>
            <a:chOff x="228600" y="2209800"/>
            <a:chExt cx="4343400" cy="3275316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2227566"/>
              <a:ext cx="4343400" cy="3257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직사각형 11"/>
            <p:cNvSpPr/>
            <p:nvPr/>
          </p:nvSpPr>
          <p:spPr>
            <a:xfrm>
              <a:off x="1676400" y="2209800"/>
              <a:ext cx="154882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/>
                <a:t>Long term </a:t>
              </a:r>
              <a:r>
                <a:rPr lang="en-US" altLang="ko-KR" dirty="0" smtClean="0"/>
                <a:t>SNR, SC2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304640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Long term SNR / difference of SINR </a:t>
            </a:r>
            <a:r>
              <a:rPr lang="en-US" altLang="ko-KR" dirty="0" smtClean="0"/>
              <a:t>distribution (</a:t>
            </a:r>
            <a:r>
              <a:rPr lang="en-US" altLang="ko-KR" dirty="0"/>
              <a:t>Scenario </a:t>
            </a:r>
            <a:r>
              <a:rPr lang="en-US" altLang="ko-KR" dirty="0" smtClean="0"/>
              <a:t>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Allocation = 16, 80MHz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8262796"/>
              </p:ext>
            </p:extLst>
          </p:nvPr>
        </p:nvGraphicFramePr>
        <p:xfrm>
          <a:off x="5105400" y="5259592"/>
          <a:ext cx="341865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461"/>
                <a:gridCol w="920240"/>
                <a:gridCol w="1457955"/>
              </a:tblGrid>
              <a:tr h="2402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deviation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48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-62dbm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-29.9550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3.6807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48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-72dbm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-26.8174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4.1084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48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-16.0685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5.1370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4572000" y="1932296"/>
            <a:ext cx="4371189" cy="3327296"/>
            <a:chOff x="4572000" y="1932296"/>
            <a:chExt cx="4371189" cy="332729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981200"/>
              <a:ext cx="4371189" cy="3278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5146540" y="1932296"/>
              <a:ext cx="34868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Difference of SINR per 20Mhz, SC2, Allocation = 16</a:t>
              </a:r>
              <a:endParaRPr lang="ko-KR" altLang="en-US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228600" y="2209800"/>
            <a:ext cx="4343400" cy="3278392"/>
            <a:chOff x="228600" y="2209800"/>
            <a:chExt cx="4343400" cy="327839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2230642"/>
              <a:ext cx="4343400" cy="3257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직사각형 11"/>
            <p:cNvSpPr/>
            <p:nvPr/>
          </p:nvSpPr>
          <p:spPr>
            <a:xfrm>
              <a:off x="1676400" y="2209800"/>
              <a:ext cx="154882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/>
                <a:t>Long term </a:t>
              </a:r>
              <a:r>
                <a:rPr lang="en-US" altLang="ko-KR" dirty="0" smtClean="0"/>
                <a:t>SNR, SC2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03344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Long term SNR / difference of SINR </a:t>
            </a:r>
            <a:r>
              <a:rPr lang="en-US" altLang="ko-KR" dirty="0" smtClean="0"/>
              <a:t>distribution (</a:t>
            </a:r>
            <a:r>
              <a:rPr lang="en-US" altLang="ko-KR" dirty="0"/>
              <a:t>Scenario </a:t>
            </a:r>
            <a:r>
              <a:rPr lang="en-US" altLang="ko-KR" dirty="0" smtClean="0"/>
              <a:t>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Allocation = 8, 80MHz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598885"/>
              </p:ext>
            </p:extLst>
          </p:nvPr>
        </p:nvGraphicFramePr>
        <p:xfrm>
          <a:off x="5105401" y="5334000"/>
          <a:ext cx="3428999" cy="1106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/>
                <a:gridCol w="923024"/>
                <a:gridCol w="1462367"/>
              </a:tblGrid>
              <a:tr h="28346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deviation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302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-62dbm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-31.9531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3.1476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302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-72dbm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-28.4105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3.3857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302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-18.3299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3.7593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4572000" y="1994848"/>
            <a:ext cx="4392488" cy="3339152"/>
            <a:chOff x="4572000" y="1994848"/>
            <a:chExt cx="4392488" cy="3339152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2039634"/>
              <a:ext cx="4392488" cy="3294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5140852" y="1994848"/>
              <a:ext cx="33799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Difference of SINR per 20Mhz, SC3, Allocation = 8</a:t>
              </a:r>
              <a:endParaRPr lang="ko-KR" altLang="en-US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228600" y="2286000"/>
            <a:ext cx="4343400" cy="3276600"/>
            <a:chOff x="228600" y="2286000"/>
            <a:chExt cx="4343400" cy="32766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2305050"/>
              <a:ext cx="4343400" cy="3257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직사각형 11"/>
            <p:cNvSpPr/>
            <p:nvPr/>
          </p:nvSpPr>
          <p:spPr>
            <a:xfrm>
              <a:off x="1752600" y="2286000"/>
              <a:ext cx="154882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/>
                <a:t>Long term </a:t>
              </a:r>
              <a:r>
                <a:rPr lang="en-US" altLang="ko-KR" dirty="0" smtClean="0"/>
                <a:t>SNR, SC1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42546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Long term SNR / difference of SINR </a:t>
            </a:r>
            <a:r>
              <a:rPr lang="en-US" altLang="ko-KR" dirty="0" smtClean="0"/>
              <a:t>distribution (</a:t>
            </a:r>
            <a:r>
              <a:rPr lang="en-US" altLang="ko-KR" dirty="0"/>
              <a:t>Scenario </a:t>
            </a:r>
            <a:r>
              <a:rPr lang="en-US" altLang="ko-KR" dirty="0" smtClean="0"/>
              <a:t>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Allocation = 16, 80MHz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494756"/>
              </p:ext>
            </p:extLst>
          </p:nvPr>
        </p:nvGraphicFramePr>
        <p:xfrm>
          <a:off x="5132512" y="5302386"/>
          <a:ext cx="3401888" cy="1117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58"/>
                <a:gridCol w="915725"/>
                <a:gridCol w="1450805"/>
              </a:tblGrid>
              <a:tr h="2945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CCA level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deviation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775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-62dbm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-32.4373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2.8492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775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-72dbm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-28.9975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3.1219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775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-82dbm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-19.0655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3.4517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4572000" y="1932801"/>
            <a:ext cx="4393604" cy="3343602"/>
            <a:chOff x="4572000" y="1932801"/>
            <a:chExt cx="4393604" cy="3343602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981200"/>
              <a:ext cx="4393604" cy="3295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5146344" y="1932801"/>
              <a:ext cx="34868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Difference of SINR per 20Mhz, SC3, Allocation = 16</a:t>
              </a:r>
              <a:endParaRPr lang="ko-KR" altLang="en-US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228600" y="2286000"/>
            <a:ext cx="4343400" cy="3276600"/>
            <a:chOff x="228600" y="2286000"/>
            <a:chExt cx="4343400" cy="32766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2305050"/>
              <a:ext cx="4343400" cy="3257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직사각형 11"/>
            <p:cNvSpPr/>
            <p:nvPr/>
          </p:nvSpPr>
          <p:spPr>
            <a:xfrm>
              <a:off x="1803978" y="2286000"/>
              <a:ext cx="154882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/>
                <a:t>Long term </a:t>
              </a:r>
              <a:r>
                <a:rPr lang="en-US" altLang="ko-KR" dirty="0" smtClean="0"/>
                <a:t>SNR, SC1 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4348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254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Assumption for HE-SIG-B 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sz="2600" dirty="0"/>
              <a:t>Joint encoding per encoding block </a:t>
            </a:r>
          </a:p>
          <a:p>
            <a:pPr lvl="1"/>
            <a:r>
              <a:rPr lang="en-US" altLang="ko-KR" sz="2300" dirty="0"/>
              <a:t>Per STA specific information </a:t>
            </a:r>
            <a:endParaRPr lang="en-US" altLang="ko-KR" sz="2300" dirty="0" smtClean="0"/>
          </a:p>
          <a:p>
            <a:pPr lvl="1"/>
            <a:r>
              <a:rPr lang="en-US" altLang="ko-KR" sz="2300" dirty="0" smtClean="0"/>
              <a:t>CRC </a:t>
            </a:r>
            <a:r>
              <a:rPr lang="en-US" altLang="ko-KR" sz="2300" dirty="0"/>
              <a:t>and tail bits are added once per encoding block </a:t>
            </a:r>
            <a:r>
              <a:rPr lang="en-US" altLang="ko-KR" sz="2300" dirty="0" smtClean="0"/>
              <a:t>(K=2)</a:t>
            </a:r>
            <a:endParaRPr lang="en-US" altLang="ko-KR" sz="2300" dirty="0"/>
          </a:p>
          <a:p>
            <a:pPr lvl="1"/>
            <a:r>
              <a:rPr lang="en-US" altLang="ko-KR" sz="2300" dirty="0"/>
              <a:t>HE-SIG-B overhead </a:t>
            </a:r>
            <a:endParaRPr lang="en-US" altLang="ko-KR" sz="2300" dirty="0" smtClean="0"/>
          </a:p>
          <a:p>
            <a:pPr lvl="2"/>
            <a:r>
              <a:rPr lang="en-US" altLang="ko-KR" sz="2100" dirty="0" smtClean="0"/>
              <a:t>Simply assuming per user info as 19 bits</a:t>
            </a:r>
            <a:endParaRPr lang="en-US" altLang="ko-KR" sz="2100" dirty="0"/>
          </a:p>
          <a:p>
            <a:pPr lvl="2"/>
            <a:r>
              <a:rPr lang="en-US" altLang="ko-KR" sz="2100" dirty="0"/>
              <a:t>OFDMA case  : per user info </a:t>
            </a:r>
            <a:r>
              <a:rPr lang="en-US" altLang="ko-KR" sz="2100" dirty="0" smtClean="0"/>
              <a:t>(19 </a:t>
            </a:r>
            <a:r>
              <a:rPr lang="en-US" altLang="ko-KR" sz="2100" dirty="0"/>
              <a:t>bits)*</a:t>
            </a:r>
            <a:r>
              <a:rPr lang="en-US" altLang="ko-KR" sz="2100" dirty="0" err="1"/>
              <a:t>N_user</a:t>
            </a:r>
            <a:r>
              <a:rPr lang="en-US" altLang="ko-KR" sz="2100" dirty="0"/>
              <a:t> of 20MHz + {RA info(5bit per  20MHz</a:t>
            </a:r>
            <a:r>
              <a:rPr lang="en-US" altLang="ko-KR" sz="2100" dirty="0" smtClean="0"/>
              <a:t>), </a:t>
            </a:r>
            <a:r>
              <a:rPr lang="en-US" altLang="ko-KR" sz="2100" dirty="0" err="1"/>
              <a:t>CRC&amp;Tail</a:t>
            </a:r>
            <a:r>
              <a:rPr lang="en-US" altLang="ko-KR" sz="2100" dirty="0"/>
              <a:t> (10)}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2"/>
            <a:r>
              <a:rPr lang="en-US" altLang="ko-KR" dirty="0"/>
              <a:t>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599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Aggregated </a:t>
            </a:r>
            <a:r>
              <a:rPr lang="en-US" altLang="ko-KR" dirty="0" smtClean="0"/>
              <a:t>control FER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Scenario 2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0" y="2272857"/>
            <a:ext cx="4845249" cy="3647079"/>
            <a:chOff x="0" y="2272857"/>
            <a:chExt cx="4845249" cy="3647079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286000"/>
              <a:ext cx="4845249" cy="3633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직사각형 9"/>
            <p:cNvSpPr/>
            <p:nvPr/>
          </p:nvSpPr>
          <p:spPr>
            <a:xfrm>
              <a:off x="842904" y="2272857"/>
              <a:ext cx="334809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/>
                <a:t>Scenario 2, Allocation =8, Aggregated control FER</a:t>
              </a:r>
              <a:endParaRPr lang="ko-KR" altLang="en-US" dirty="0"/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298751" y="2272857"/>
            <a:ext cx="4845249" cy="3647079"/>
            <a:chOff x="4298751" y="2272857"/>
            <a:chExt cx="4845249" cy="3647079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8751" y="2286000"/>
              <a:ext cx="4845249" cy="3633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직사각형 10"/>
            <p:cNvSpPr/>
            <p:nvPr/>
          </p:nvSpPr>
          <p:spPr>
            <a:xfrm>
              <a:off x="5181600" y="2272857"/>
              <a:ext cx="342504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/>
                <a:t>Scenario 2, Allocation =16, Aggregated control FER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10515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Aggregated </a:t>
            </a:r>
            <a:r>
              <a:rPr lang="en-US" altLang="ko-KR" dirty="0" smtClean="0"/>
              <a:t>control FER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Scenario </a:t>
            </a:r>
            <a:r>
              <a:rPr lang="en-US" altLang="ko-KR" dirty="0" smtClean="0"/>
              <a:t>3 </a:t>
            </a:r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-76200" y="2341097"/>
            <a:ext cx="4902200" cy="3697753"/>
            <a:chOff x="-76200" y="2341097"/>
            <a:chExt cx="4902200" cy="3697753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6200" y="2362200"/>
              <a:ext cx="4902200" cy="3676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직사각형 9"/>
            <p:cNvSpPr/>
            <p:nvPr/>
          </p:nvSpPr>
          <p:spPr>
            <a:xfrm>
              <a:off x="842904" y="2341097"/>
              <a:ext cx="334809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/>
                <a:t>Scenario 3, Allocation =8, Aggregated control FER</a:t>
              </a:r>
              <a:endParaRPr lang="ko-KR" altLang="en-US" dirty="0"/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343400" y="2341097"/>
            <a:ext cx="4800600" cy="3621553"/>
            <a:chOff x="4343400" y="2341097"/>
            <a:chExt cx="4800600" cy="3621553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2362200"/>
              <a:ext cx="4800600" cy="3600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직사각형 10"/>
            <p:cNvSpPr/>
            <p:nvPr/>
          </p:nvSpPr>
          <p:spPr>
            <a:xfrm>
              <a:off x="5181600" y="2341097"/>
              <a:ext cx="342504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/>
                <a:t>Scenario 3, Allocation =16, Aggregated control FER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44926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Assumption (</a:t>
            </a:r>
            <a:r>
              <a:rPr lang="en-US" altLang="ko-KR" dirty="0" smtClean="0"/>
              <a:t>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SLS </a:t>
            </a:r>
          </a:p>
          <a:p>
            <a:pPr lvl="1"/>
            <a:r>
              <a:rPr lang="en-US" altLang="ko-KR" dirty="0"/>
              <a:t>Scenarios : Residential, Enterprise, and indoor small BSS</a:t>
            </a:r>
          </a:p>
          <a:p>
            <a:pPr lvl="1"/>
            <a:r>
              <a:rPr lang="en-US" altLang="ko-KR" dirty="0"/>
              <a:t>Bandwidth : 80MHz</a:t>
            </a:r>
          </a:p>
          <a:p>
            <a:pPr lvl="1"/>
            <a:r>
              <a:rPr lang="en-US" altLang="ko-KR" dirty="0"/>
              <a:t>Number of allocation : 8, 16 ,32</a:t>
            </a:r>
            <a:endParaRPr lang="ko-KR" altLang="en-US" dirty="0"/>
          </a:p>
          <a:p>
            <a:pPr lvl="1"/>
            <a:r>
              <a:rPr lang="en-US" altLang="ko-KR" dirty="0"/>
              <a:t>Scheduling : round robin (STAs don’t have any priority for allocation)</a:t>
            </a:r>
          </a:p>
          <a:p>
            <a:pPr lvl="1"/>
            <a:r>
              <a:rPr lang="en-US" altLang="ko-KR" dirty="0"/>
              <a:t>CCA level : </a:t>
            </a:r>
            <a:r>
              <a:rPr lang="en-US" altLang="ko-KR" dirty="0" smtClean="0"/>
              <a:t>-62,-72,-82dbm </a:t>
            </a:r>
            <a:endParaRPr lang="en-US" altLang="ko-KR" dirty="0"/>
          </a:p>
          <a:p>
            <a:pPr lvl="1"/>
            <a:r>
              <a:rPr lang="en-US" altLang="ko-KR" dirty="0"/>
              <a:t>All parameters and assumptions are aligned with evaluation methodology and simulation scenario document </a:t>
            </a:r>
          </a:p>
          <a:p>
            <a:pPr lvl="1"/>
            <a:r>
              <a:rPr lang="en-US" altLang="ko-KR" dirty="0"/>
              <a:t>STA can have the multiple allocations for UL transmission when other STA are transmitting the DL signals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400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Assumption </a:t>
            </a:r>
            <a:r>
              <a:rPr lang="en-US" altLang="ko-KR" dirty="0" smtClean="0"/>
              <a:t>(2/3)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LLS</a:t>
            </a:r>
          </a:p>
          <a:p>
            <a:pPr lvl="1"/>
            <a:r>
              <a:rPr lang="en-US" altLang="ko-KR" dirty="0"/>
              <a:t>BW: 80MHz </a:t>
            </a:r>
          </a:p>
          <a:p>
            <a:pPr lvl="1"/>
            <a:r>
              <a:rPr lang="en-US" altLang="ko-KR" dirty="0"/>
              <a:t>10000 channel realizations</a:t>
            </a:r>
          </a:p>
          <a:p>
            <a:pPr lvl="1"/>
            <a:r>
              <a:rPr lang="en-US" altLang="ko-KR" dirty="0"/>
              <a:t>Transmission format: 1x (legacy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Number </a:t>
            </a:r>
            <a:r>
              <a:rPr lang="en-US" altLang="ko-KR" dirty="0"/>
              <a:t>of carrier for one OFDM symbol : 52 tone</a:t>
            </a:r>
          </a:p>
          <a:p>
            <a:pPr lvl="1"/>
            <a:r>
              <a:rPr lang="en-US" altLang="ko-KR" dirty="0"/>
              <a:t>Channel: </a:t>
            </a:r>
            <a:r>
              <a:rPr lang="en-US" altLang="ko-KR" dirty="0" err="1" smtClean="0"/>
              <a:t>TGn</a:t>
            </a:r>
            <a:r>
              <a:rPr lang="en-US" altLang="ko-KR" dirty="0" smtClean="0"/>
              <a:t>-D</a:t>
            </a:r>
          </a:p>
          <a:p>
            <a:pPr lvl="1"/>
            <a:r>
              <a:rPr lang="en-US" altLang="ko-KR" dirty="0" smtClean="0"/>
              <a:t>CP </a:t>
            </a:r>
            <a:r>
              <a:rPr lang="en-US" altLang="ko-KR" dirty="0"/>
              <a:t>length: 0.8us for </a:t>
            </a:r>
            <a:r>
              <a:rPr lang="en-US" altLang="ko-KR" dirty="0" err="1"/>
              <a:t>TGn</a:t>
            </a:r>
            <a:r>
              <a:rPr lang="en-US" altLang="ko-KR" dirty="0"/>
              <a:t>-D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/>
              <a:t>estimation: smoothing +LS </a:t>
            </a:r>
          </a:p>
          <a:p>
            <a:pPr lvl="1"/>
            <a:r>
              <a:rPr lang="en-US" altLang="ko-KR" dirty="0"/>
              <a:t>Channel impairment: time offset, CFO estimation </a:t>
            </a:r>
          </a:p>
          <a:p>
            <a:pPr lvl="1"/>
            <a:r>
              <a:rPr lang="en-US" altLang="ko-KR" dirty="0"/>
              <a:t>Receiver knows SINR per 20MHz when calculates LLR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871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Assumption </a:t>
            </a:r>
            <a:r>
              <a:rPr lang="en-US" altLang="ko-KR" dirty="0" smtClean="0"/>
              <a:t>(3/3)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FER according to MCS level</a:t>
            </a:r>
          </a:p>
          <a:p>
            <a:pPr lvl="1"/>
            <a:r>
              <a:rPr lang="en-US" altLang="zh-CN" dirty="0" smtClean="0"/>
              <a:t>20MHz </a:t>
            </a:r>
            <a:r>
              <a:rPr lang="en-US" altLang="zh-CN" dirty="0"/>
              <a:t>BW</a:t>
            </a:r>
          </a:p>
          <a:p>
            <a:pPr lvl="1"/>
            <a:r>
              <a:rPr lang="en-US" altLang="zh-CN" dirty="0"/>
              <a:t>9 bytes per code </a:t>
            </a:r>
            <a:r>
              <a:rPr lang="en-US" altLang="zh-CN" dirty="0" smtClean="0"/>
              <a:t>block (K=2)</a:t>
            </a:r>
            <a:endParaRPr lang="en-US" altLang="zh-CN" dirty="0"/>
          </a:p>
          <a:p>
            <a:pPr lvl="1"/>
            <a:r>
              <a:rPr lang="en-US" altLang="zh-CN" dirty="0"/>
              <a:t>MCS0/1/2/3/4/5 for both common and dedicated blocks</a:t>
            </a:r>
          </a:p>
          <a:p>
            <a:pPr lvl="1"/>
            <a:r>
              <a:rPr lang="en-US" altLang="zh-CN" dirty="0"/>
              <a:t>Regular DCM with the rate of MCS </a:t>
            </a:r>
            <a:r>
              <a:rPr lang="en-US" altLang="zh-CN" dirty="0" smtClean="0"/>
              <a:t>0/1/2 [3]</a:t>
            </a:r>
          </a:p>
          <a:p>
            <a:pPr lvl="2"/>
            <a:r>
              <a:rPr lang="en-US" altLang="zh-CN" dirty="0" smtClean="0"/>
              <a:t>E.g. {MCS0, DCM} means the MCS applied by DCM as the same rate of MCS0 </a:t>
            </a:r>
            <a:endParaRPr lang="en-US" altLang="zh-CN" dirty="0"/>
          </a:p>
          <a:p>
            <a:pPr lvl="1"/>
            <a:r>
              <a:rPr lang="en-US" altLang="zh-CN" dirty="0"/>
              <a:t>Real channel estimation, synchronization and phase tracking</a:t>
            </a:r>
          </a:p>
          <a:p>
            <a:pPr lvl="1"/>
            <a:r>
              <a:rPr lang="en-US" altLang="zh-CN" dirty="0"/>
              <a:t>Joint LLR calculation is used for DCM decoding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</a:t>
            </a:r>
            <a:r>
              <a:rPr lang="en-US" smtClean="0"/>
              <a:t>,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Dongguk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9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01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78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Dongguk Lim, LG Electronics, et all.</a:t>
            </a:r>
            <a:endParaRPr lang="en-US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407488"/>
              </p:ext>
            </p:extLst>
          </p:nvPr>
        </p:nvGraphicFramePr>
        <p:xfrm>
          <a:off x="533400" y="1193248"/>
          <a:ext cx="8001000" cy="4903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63316"/>
                <a:gridCol w="1768643"/>
                <a:gridCol w="1431757"/>
                <a:gridCol w="1937084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5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77420"/>
              </p:ext>
            </p:extLst>
          </p:nvPr>
        </p:nvGraphicFramePr>
        <p:xfrm>
          <a:off x="685800" y="1193248"/>
          <a:ext cx="7848600" cy="51674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720"/>
                <a:gridCol w="1239253"/>
                <a:gridCol w="1915427"/>
                <a:gridCol w="106680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Yuichi Morioka</a:t>
                      </a:r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+mn-lt"/>
                        </a:rPr>
                        <a:t>Kazuyuki Sakoda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#9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Wuxingduan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Xifeng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Cisco Systems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0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0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  <a:endParaRPr lang="en-US" altLang="ko-KR" sz="1000" b="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90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  <p:graphicFrame>
        <p:nvGraphicFramePr>
          <p:cNvPr id="10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92634"/>
              </p:ext>
            </p:extLst>
          </p:nvPr>
        </p:nvGraphicFramePr>
        <p:xfrm>
          <a:off x="685800" y="1143000"/>
          <a:ext cx="7772400" cy="5232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Blvd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RichardsonTX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065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have decided how to construct the HE-SIG-B and what encoding method for HE-SIG-B </a:t>
            </a:r>
            <a:r>
              <a:rPr lang="en-US" dirty="0" smtClean="0"/>
              <a:t>to be used </a:t>
            </a:r>
            <a:r>
              <a:rPr lang="en-US" dirty="0"/>
              <a:t>in </a:t>
            </a:r>
            <a:r>
              <a:rPr lang="en-US" dirty="0" smtClean="0"/>
              <a:t>given BW [1]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altLang="ko-KR" dirty="0" smtClean="0"/>
              <a:t>But, </a:t>
            </a:r>
            <a:r>
              <a:rPr lang="en-GB" altLang="ko-KR" dirty="0" smtClean="0"/>
              <a:t>MCS </a:t>
            </a:r>
            <a:r>
              <a:rPr lang="en-GB" altLang="ko-KR" dirty="0"/>
              <a:t>values for </a:t>
            </a:r>
            <a:r>
              <a:rPr lang="en-GB" altLang="ko-KR" dirty="0" smtClean="0"/>
              <a:t>HE-SIG-B are not yet defined </a:t>
            </a:r>
            <a:r>
              <a:rPr lang="en-US" altLang="ko-KR" dirty="0"/>
              <a:t>so </a:t>
            </a:r>
            <a:r>
              <a:rPr lang="en-US" altLang="ko-KR" dirty="0" smtClean="0"/>
              <a:t>far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In 11ac, only MCS0 was used to VHT-SIG-A field for robust transmission including 3</a:t>
            </a:r>
            <a:r>
              <a:rPr lang="en-GB" altLang="ko-KR" baseline="30000" dirty="0" smtClean="0"/>
              <a:t>rd</a:t>
            </a:r>
            <a:r>
              <a:rPr lang="en-GB" altLang="ko-KR" dirty="0" smtClean="0"/>
              <a:t> party STAs (similar in HE-SIG-A as well now)</a:t>
            </a:r>
          </a:p>
          <a:p>
            <a:pPr lvl="1"/>
            <a:r>
              <a:rPr lang="en-US" altLang="ko-KR" dirty="0" smtClean="0"/>
              <a:t>However, </a:t>
            </a:r>
            <a:r>
              <a:rPr lang="en-US" altLang="ko-KR" dirty="0"/>
              <a:t>HE-SIG-B </a:t>
            </a:r>
            <a:r>
              <a:rPr lang="en-US" altLang="ko-KR" dirty="0" smtClean="0"/>
              <a:t>only conveys specific </a:t>
            </a:r>
            <a:r>
              <a:rPr lang="en-US" altLang="ko-KR" dirty="0"/>
              <a:t>information of </a:t>
            </a:r>
            <a:r>
              <a:rPr lang="en-US" altLang="ko-KR" dirty="0" smtClean="0"/>
              <a:t>recipient STAs that means the possibility of using higher MCSs for efficiency </a:t>
            </a:r>
            <a:endParaRPr lang="en-US" altLang="ko-KR" dirty="0"/>
          </a:p>
          <a:p>
            <a:pPr lvl="2"/>
            <a:r>
              <a:rPr lang="en-US" altLang="ko-KR" dirty="0" smtClean="0"/>
              <a:t>We can consider </a:t>
            </a:r>
            <a:r>
              <a:rPr lang="en-US" altLang="ko-KR" dirty="0"/>
              <a:t> </a:t>
            </a:r>
            <a:r>
              <a:rPr lang="en-US" altLang="ko-KR" dirty="0" smtClean="0"/>
              <a:t>using variable MCSs on HE-SIG-B according to STA’s status. </a:t>
            </a:r>
          </a:p>
          <a:p>
            <a:pPr lvl="1"/>
            <a:endParaRPr lang="en-GB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contribution, we discuss MCS set for effective HE-SIG-B transmission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7204" y="6475413"/>
            <a:ext cx="23067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Dongguk</a:t>
            </a:r>
            <a:r>
              <a:rPr lang="en-US" dirty="0" smtClean="0"/>
              <a:t> Lim, LG Electronics, et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802.1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802.11.thmx</Template>
  <TotalTime>35041</TotalTime>
  <Words>3170</Words>
  <Application>Microsoft Office PowerPoint</Application>
  <PresentationFormat>화면 슬라이드 쇼(4:3)</PresentationFormat>
  <Paragraphs>865</Paragraphs>
  <Slides>35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IEEE 802.11</vt:lpstr>
      <vt:lpstr>MCS for HE-SIG-B 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Introduction</vt:lpstr>
      <vt:lpstr>Recap : HE-SIG-B (1/2)</vt:lpstr>
      <vt:lpstr>Recap : HE-SIG-B (2/2) </vt:lpstr>
      <vt:lpstr>Need for variable MCS for HE-SIG-B</vt:lpstr>
      <vt:lpstr>SNR Characteristics </vt:lpstr>
      <vt:lpstr>Long term SNR / difference of SINR distribution (Scenario 1) </vt:lpstr>
      <vt:lpstr>Cont.</vt:lpstr>
      <vt:lpstr>Cont.</vt:lpstr>
      <vt:lpstr>Performance (1/2)</vt:lpstr>
      <vt:lpstr>Performance (2/2)</vt:lpstr>
      <vt:lpstr>Selected MCS Distribution</vt:lpstr>
      <vt:lpstr>Assumption on overhead analysis </vt:lpstr>
      <vt:lpstr>Overhead analysis</vt:lpstr>
      <vt:lpstr>Conclusion</vt:lpstr>
      <vt:lpstr>Straw poll #1</vt:lpstr>
      <vt:lpstr>Reference</vt:lpstr>
      <vt:lpstr>PowerPoint 프레젠테이션</vt:lpstr>
      <vt:lpstr>Long term SNR / difference of SINR distribution (Scenario 2) </vt:lpstr>
      <vt:lpstr>Long term SNR / difference of SINR distribution (Scenario 2) </vt:lpstr>
      <vt:lpstr>Long term SNR / difference of SINR distribution (Scenario 3) </vt:lpstr>
      <vt:lpstr>Long term SNR / difference of SINR distribution (Scenario 3) </vt:lpstr>
      <vt:lpstr>Assumption for HE-SIG-B contents</vt:lpstr>
      <vt:lpstr>Aggregated control FER (1/2)</vt:lpstr>
      <vt:lpstr>Aggregated control FER (2/2)</vt:lpstr>
      <vt:lpstr>Simulation Assumption (1/3) </vt:lpstr>
      <vt:lpstr>Simulation Assumption (2/3) </vt:lpstr>
      <vt:lpstr>Simulation Assumption (3/3) 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임동국/선임연구원/차세대통신(연)WTS팀(dongguk.lim@lge.com)</cp:lastModifiedBy>
  <cp:revision>773</cp:revision>
  <cp:lastPrinted>1998-02-10T13:28:06Z</cp:lastPrinted>
  <dcterms:created xsi:type="dcterms:W3CDTF">2009-12-02T19:05:24Z</dcterms:created>
  <dcterms:modified xsi:type="dcterms:W3CDTF">2015-11-09T03:05:59Z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