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25"/>
  </p:notesMasterIdLst>
  <p:handoutMasterIdLst>
    <p:handoutMasterId r:id="rId26"/>
  </p:handoutMasterIdLst>
  <p:sldIdLst>
    <p:sldId id="621" r:id="rId7"/>
    <p:sldId id="622" r:id="rId8"/>
    <p:sldId id="623" r:id="rId9"/>
    <p:sldId id="624" r:id="rId10"/>
    <p:sldId id="625" r:id="rId11"/>
    <p:sldId id="626" r:id="rId12"/>
    <p:sldId id="627" r:id="rId13"/>
    <p:sldId id="628" r:id="rId14"/>
    <p:sldId id="611" r:id="rId15"/>
    <p:sldId id="612" r:id="rId16"/>
    <p:sldId id="613" r:id="rId17"/>
    <p:sldId id="614" r:id="rId18"/>
    <p:sldId id="615" r:id="rId19"/>
    <p:sldId id="616" r:id="rId20"/>
    <p:sldId id="617" r:id="rId21"/>
    <p:sldId id="618" r:id="rId22"/>
    <p:sldId id="619" r:id="rId23"/>
    <p:sldId id="62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E9EDF4"/>
    <a:srgbClr val="254061"/>
    <a:srgbClr val="252B9D"/>
    <a:srgbClr val="254092"/>
    <a:srgbClr val="D0D8E8"/>
    <a:srgbClr val="831B2A"/>
    <a:srgbClr val="1668B1"/>
    <a:srgbClr val="9F2133"/>
    <a:srgbClr val="224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2" autoAdjust="0"/>
    <p:restoredTop sz="93033" autoAdjust="0"/>
  </p:normalViewPr>
  <p:slideViewPr>
    <p:cSldViewPr snapToGrid="0" snapToObjects="1">
      <p:cViewPr varScale="1">
        <p:scale>
          <a:sx n="86" d="100"/>
          <a:sy n="86" d="100"/>
        </p:scale>
        <p:origin x="1680" y="78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7" d="100"/>
          <a:sy n="47" d="100"/>
        </p:scale>
        <p:origin x="1920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11/8/2015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48099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 smtClean="0"/>
              <a:t>Submission 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53958" y="303340"/>
            <a:ext cx="5704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doc.: IEEE 802.11-15/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1319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r0</a:t>
            </a:r>
          </a:p>
          <a:p>
            <a:pPr algn="r"/>
            <a:endParaRPr lang="en-US" sz="14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3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November 2015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592713"/>
              </p:ext>
            </p:extLst>
          </p:nvPr>
        </p:nvGraphicFramePr>
        <p:xfrm>
          <a:off x="685800" y="1747023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0478"/>
            <a:ext cx="7772400" cy="1066800"/>
          </a:xfrm>
        </p:spPr>
        <p:txBody>
          <a:bodyPr/>
          <a:lstStyle/>
          <a:p>
            <a:r>
              <a:rPr lang="en-US" dirty="0"/>
              <a:t>Scheduled Trigger frames – Follow up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2015-11-08</a:t>
            </a:r>
            <a:endParaRPr lang="en-US" sz="2000" b="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Summary: TWT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657599"/>
            <a:ext cx="7772400" cy="2787551"/>
          </a:xfrm>
        </p:spPr>
        <p:txBody>
          <a:bodyPr/>
          <a:lstStyle/>
          <a:p>
            <a:r>
              <a:rPr lang="en-US" sz="1400" dirty="0" smtClean="0"/>
              <a:t>Solicited TWT mode:</a:t>
            </a:r>
          </a:p>
          <a:p>
            <a:pPr lvl="1"/>
            <a:r>
              <a:rPr lang="en-US" sz="1200" dirty="0" smtClean="0"/>
              <a:t>Non-AP STA and AP negotiate implicit TWT session(s)</a:t>
            </a:r>
          </a:p>
          <a:p>
            <a:pPr lvl="1"/>
            <a:r>
              <a:rPr lang="en-US" sz="1200" dirty="0" smtClean="0"/>
              <a:t>Non-AP STA follows the TWT schedule(s) of established TWT session(s)</a:t>
            </a:r>
          </a:p>
          <a:p>
            <a:pPr lvl="2"/>
            <a:r>
              <a:rPr lang="en-US" sz="1100" dirty="0" smtClean="0"/>
              <a:t>During a TWT session, re-negotiations and terminations are performed via unicast frames</a:t>
            </a:r>
          </a:p>
          <a:p>
            <a:pPr lvl="2"/>
            <a:r>
              <a:rPr lang="en-US" sz="1100" dirty="0" smtClean="0"/>
              <a:t>Note: spec will rely on the implicit TWT procedure, with certain additions for triggered TWT signaling</a:t>
            </a:r>
          </a:p>
          <a:p>
            <a:pPr lvl="2"/>
            <a:endParaRPr lang="en-US" sz="1100" dirty="0" smtClean="0"/>
          </a:p>
          <a:p>
            <a:r>
              <a:rPr lang="en-US" sz="1400" dirty="0" smtClean="0"/>
              <a:t>Broadcast TWT mode: </a:t>
            </a:r>
          </a:p>
          <a:p>
            <a:pPr lvl="1"/>
            <a:r>
              <a:rPr lang="en-US" sz="1200" dirty="0" smtClean="0"/>
              <a:t>AP includes TWT element in the Beacon to specify the implicit TWT parameters for the beacon interval (BI)</a:t>
            </a:r>
          </a:p>
          <a:p>
            <a:pPr lvl="1"/>
            <a:r>
              <a:rPr lang="en-US" sz="1200" dirty="0" smtClean="0"/>
              <a:t>Non-AP STAs that could read the Beacon use the broadcast TWT schedule(s) during the BI</a:t>
            </a:r>
          </a:p>
          <a:p>
            <a:pPr lvl="3"/>
            <a:endParaRPr lang="en-US" sz="1050" dirty="0" smtClean="0"/>
          </a:p>
          <a:p>
            <a:r>
              <a:rPr lang="en-US" sz="1400" dirty="0" smtClean="0"/>
              <a:t>Both modes inherit and use implicit TWT signaling provided by TWT element:</a:t>
            </a:r>
          </a:p>
          <a:p>
            <a:pPr lvl="1"/>
            <a:r>
              <a:rPr lang="en-US" sz="1200" dirty="0" smtClean="0"/>
              <a:t>One additional bit in the TWT element indicates that a Trigger frame is sent at the start of each TWT SP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A. Asterjadhi (Qualcomm), et. al.,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876870"/>
              </p:ext>
            </p:extLst>
          </p:nvPr>
        </p:nvGraphicFramePr>
        <p:xfrm>
          <a:off x="1731370" y="2628900"/>
          <a:ext cx="5832476" cy="1028700"/>
        </p:xfrm>
        <a:graphic>
          <a:graphicData uri="http://schemas.openxmlformats.org/drawingml/2006/table">
            <a:tbl>
              <a:tblPr/>
              <a:tblGrid>
                <a:gridCol w="381000"/>
                <a:gridCol w="533400"/>
                <a:gridCol w="725488"/>
                <a:gridCol w="650875"/>
                <a:gridCol w="496888"/>
                <a:gridCol w="650875"/>
                <a:gridCol w="671512"/>
                <a:gridCol w="833438"/>
                <a:gridCol w="889000"/>
              </a:tblGrid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B0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953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	B3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B5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B6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10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B7	B9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B10  	B14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B15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Request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Setup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Command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trike="sng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Reserved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u="sng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Triggered</a:t>
                      </a:r>
                      <a:endParaRPr lang="en-US" sz="800" b="1" u="sng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Implicit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Flow Type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Flow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Identifier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Wake Interval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Exponent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Protection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Bits: 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2109439" y="2438400"/>
            <a:ext cx="914400" cy="4572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3633439" y="2438400"/>
            <a:ext cx="3886200" cy="4572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8331232"/>
              </p:ext>
            </p:extLst>
          </p:nvPr>
        </p:nvGraphicFramePr>
        <p:xfrm>
          <a:off x="869823" y="1568450"/>
          <a:ext cx="6802216" cy="1231900"/>
        </p:xfrm>
        <a:graphic>
          <a:graphicData uri="http://schemas.openxmlformats.org/drawingml/2006/table">
            <a:tbl>
              <a:tblPr/>
              <a:tblGrid>
                <a:gridCol w="554346"/>
                <a:gridCol w="605146"/>
                <a:gridCol w="516246"/>
                <a:gridCol w="507772"/>
                <a:gridCol w="628443"/>
                <a:gridCol w="497196"/>
                <a:gridCol w="735321"/>
                <a:gridCol w="876609"/>
                <a:gridCol w="637992"/>
                <a:gridCol w="609600"/>
                <a:gridCol w="633545"/>
              </a:tblGrid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95300" algn="r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1000" algn="r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7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Element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ID</a:t>
                      </a:r>
                    </a:p>
                  </a:txBody>
                  <a:tcPr marL="86673" marR="86673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Length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Request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Type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Target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Wake </a:t>
                      </a:r>
                      <a:endParaRPr lang="en-US" sz="8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Time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  <a:endParaRPr lang="en-US" sz="8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Group </a:t>
                      </a:r>
                      <a:endParaRPr lang="en-US" sz="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Assignment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Nominal </a:t>
                      </a:r>
                      <a:endParaRPr lang="en-US" sz="8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Minimum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Wake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Duration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Wake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Interval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Mantissa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Channel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NDP Paging</a:t>
                      </a:r>
                      <a:endParaRPr lang="en-US" sz="8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(optional)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Octets: 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 or 0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 or 3 or 0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0 or 4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25550" y="1462471"/>
            <a:ext cx="13035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TWT element</a:t>
            </a:r>
            <a:endParaRPr lang="en-US" sz="1400" dirty="0"/>
          </a:p>
        </p:txBody>
      </p:sp>
      <p:sp>
        <p:nvSpPr>
          <p:cNvPr id="11" name="Left Brace 10"/>
          <p:cNvSpPr/>
          <p:nvPr/>
        </p:nvSpPr>
        <p:spPr bwMode="auto">
          <a:xfrm rot="5400000">
            <a:off x="5261287" y="-559652"/>
            <a:ext cx="193750" cy="4627758"/>
          </a:xfrm>
          <a:prstGeom prst="leftBrace">
            <a:avLst>
              <a:gd name="adj1" fmla="val 7233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47838" y="1414561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TWT parameter set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62513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TWT Flow Identifier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746" y="2536983"/>
            <a:ext cx="8229600" cy="1954592"/>
          </a:xfrm>
        </p:spPr>
        <p:txBody>
          <a:bodyPr/>
          <a:lstStyle/>
          <a:p>
            <a:r>
              <a:rPr lang="en-US" sz="1400" dirty="0" smtClean="0"/>
              <a:t>Quoting from IEEE802.11ah D5.0:</a:t>
            </a:r>
          </a:p>
          <a:p>
            <a:pPr lvl="1"/>
            <a:r>
              <a:rPr lang="en-US" sz="1200" dirty="0" smtClean="0"/>
              <a:t>“The TWT Flow Identifier subfield contains a 3-bit value which identifies the specific information for this TWT request uniquely from other requests made between the same TWT requesting STA and TWT responding STA pair.”</a:t>
            </a:r>
          </a:p>
          <a:p>
            <a:pPr lvl="4"/>
            <a:endParaRPr lang="en-US" sz="800" dirty="0" smtClean="0"/>
          </a:p>
          <a:p>
            <a:r>
              <a:rPr lang="en-US" sz="1400" dirty="0" smtClean="0"/>
              <a:t>However, in broadcast TWT mode there is no concept of STA’s pair</a:t>
            </a:r>
          </a:p>
          <a:p>
            <a:pPr lvl="1"/>
            <a:r>
              <a:rPr lang="en-US" sz="1200" dirty="0" smtClean="0"/>
              <a:t>Hence, we can use this field to specify different flows for the broadcast TWT</a:t>
            </a:r>
          </a:p>
          <a:p>
            <a:pPr lvl="3"/>
            <a:endParaRPr lang="en-US" sz="800" dirty="0" smtClean="0"/>
          </a:p>
          <a:p>
            <a:r>
              <a:rPr lang="en-US" sz="1400" dirty="0" smtClean="0"/>
              <a:t>Proposal 1: In a TWT IE contained in Beacon the TWT Flow Identifier indicates a flow type</a:t>
            </a:r>
          </a:p>
          <a:p>
            <a:pPr lvl="1"/>
            <a:r>
              <a:rPr lang="en-US" sz="1200" dirty="0" smtClean="0"/>
              <a:t>For example, as listed in the table below:</a:t>
            </a:r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A. Asterjadhi (Qualcomm), et. al.,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943914"/>
              </p:ext>
            </p:extLst>
          </p:nvPr>
        </p:nvGraphicFramePr>
        <p:xfrm>
          <a:off x="1756120" y="1470183"/>
          <a:ext cx="5386388" cy="1028700"/>
        </p:xfrm>
        <a:graphic>
          <a:graphicData uri="http://schemas.openxmlformats.org/drawingml/2006/table">
            <a:tbl>
              <a:tblPr/>
              <a:tblGrid>
                <a:gridCol w="381000"/>
                <a:gridCol w="533400"/>
                <a:gridCol w="725488"/>
                <a:gridCol w="650875"/>
                <a:gridCol w="496888"/>
                <a:gridCol w="423862"/>
                <a:gridCol w="671512"/>
                <a:gridCol w="833438"/>
                <a:gridCol w="669925"/>
              </a:tblGrid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B0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95300" algn="r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	B3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B5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B6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10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B7	B9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B10  	B14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B15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Request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Setup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Command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Triggered</a:t>
                      </a:r>
                      <a:endParaRPr lang="en-US" sz="800" b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Implicit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Flow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Type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Flow </a:t>
                      </a:r>
                      <a:endParaRPr lang="en-US" sz="800" b="1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Identifier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Wake Interval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Exponent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Protection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Bits: 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3430" y="1722923"/>
            <a:ext cx="1162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Request Type</a:t>
            </a:r>
          </a:p>
          <a:p>
            <a:pPr algn="ctr"/>
            <a:r>
              <a:rPr lang="en-US" sz="1400" dirty="0" smtClean="0"/>
              <a:t>in TWT IE</a:t>
            </a:r>
            <a:endParaRPr lang="en-US" sz="1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300756"/>
              </p:ext>
            </p:extLst>
          </p:nvPr>
        </p:nvGraphicFramePr>
        <p:xfrm>
          <a:off x="762000" y="4516120"/>
          <a:ext cx="7674580" cy="196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218"/>
                <a:gridCol w="6066362"/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TWT Flow ID value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Flow Type for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broadcast TWT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aseline="0" dirty="0" smtClean="0"/>
                        <a:t>No constrains on the type of frame that can be exchanged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/>
                        <a:t>Only frames that contain feedback/management can be exchanged </a:t>
                      </a:r>
                      <a:r>
                        <a:rPr lang="en-US" sz="1000" baseline="0" dirty="0" smtClean="0"/>
                        <a:t>(</a:t>
                      </a:r>
                      <a:r>
                        <a:rPr lang="en-US" sz="1000" baseline="0" dirty="0" err="1" smtClean="0"/>
                        <a:t>ps</a:t>
                      </a:r>
                      <a:r>
                        <a:rPr lang="en-US" sz="1000" baseline="0" dirty="0" smtClean="0"/>
                        <a:t>-poll, CQI, buffer status, sounding, action, etc.). If trigger TWT then Trigger frame contains no RUs for random access.</a:t>
                      </a:r>
                      <a:endParaRPr lang="en-US" sz="1000" dirty="0" smtClean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aseline="0" dirty="0" smtClean="0"/>
                        <a:t>Only frames that contain feedback/mgmt. can be exchanged (</a:t>
                      </a:r>
                      <a:r>
                        <a:rPr lang="en-US" sz="1000" baseline="0" dirty="0" err="1" smtClean="0"/>
                        <a:t>ps</a:t>
                      </a:r>
                      <a:r>
                        <a:rPr lang="en-US" sz="1000" baseline="0" dirty="0" smtClean="0"/>
                        <a:t>-poll, CQI, buffer status, sounding, action, pre-association frames, etc.). If trigger TWT then  Trigger frame contains at least one RU for random access [1].</a:t>
                      </a:r>
                      <a:endParaRPr lang="en-US" sz="1000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/>
                        <a:t>QoS-constrained</a:t>
                      </a:r>
                      <a:r>
                        <a:rPr lang="en-US" sz="1000" baseline="0" dirty="0" smtClean="0"/>
                        <a:t> frames (e.g., short frames of a particular AC/type etc.)</a:t>
                      </a:r>
                      <a:endParaRPr lang="en-US" sz="1000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…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/>
                        <a:t>TBD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 bwMode="auto">
          <a:xfrm>
            <a:off x="1756120" y="1984533"/>
            <a:ext cx="3493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70560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Broadcast TWT with multiple TWTs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63535"/>
            <a:ext cx="7772400" cy="3396637"/>
          </a:xfrm>
        </p:spPr>
        <p:txBody>
          <a:bodyPr/>
          <a:lstStyle/>
          <a:p>
            <a:r>
              <a:rPr lang="en-US" sz="1800" dirty="0" smtClean="0"/>
              <a:t>AP indicates target trigger time(s) in TWT IE included in the Beacon [1]</a:t>
            </a:r>
          </a:p>
          <a:p>
            <a:pPr lvl="1"/>
            <a:r>
              <a:rPr lang="en-US" sz="1600" dirty="0" smtClean="0"/>
              <a:t>The pattern can be periodic</a:t>
            </a:r>
          </a:p>
          <a:p>
            <a:pPr lvl="2"/>
            <a:r>
              <a:rPr lang="en-US" sz="1400" dirty="0" smtClean="0"/>
              <a:t>TWT element contains TWT field and TWT Wake Interval which already enables it</a:t>
            </a:r>
          </a:p>
          <a:p>
            <a:pPr lvl="1"/>
            <a:r>
              <a:rPr lang="en-US" sz="1600" dirty="0" smtClean="0"/>
              <a:t>The pattern can be aperiodic</a:t>
            </a:r>
          </a:p>
          <a:p>
            <a:pPr lvl="2"/>
            <a:r>
              <a:rPr lang="en-US" sz="1400" dirty="0" smtClean="0"/>
              <a:t>Currently TWT element can signal only one of this target wake time. To add flexibility per BI we may want to enable signaling for more than one (aperiodic) TWT.</a:t>
            </a:r>
          </a:p>
          <a:p>
            <a:pPr lvl="4"/>
            <a:endParaRPr lang="en-US" sz="1200" dirty="0" smtClean="0"/>
          </a:p>
          <a:p>
            <a:r>
              <a:rPr lang="en-US" sz="1800" dirty="0" smtClean="0"/>
              <a:t>Proposal 2: Enable more than one TWT parameter set in the Beacon</a:t>
            </a:r>
          </a:p>
          <a:p>
            <a:pPr lvl="1"/>
            <a:r>
              <a:rPr lang="en-US" sz="1600" dirty="0" smtClean="0"/>
              <a:t>The TWT element is modified so that it carries multiple TWT parameter sets</a:t>
            </a:r>
          </a:p>
          <a:p>
            <a:pPr lvl="2"/>
            <a:r>
              <a:rPr lang="en-US" sz="1400" dirty="0" smtClean="0"/>
              <a:t>I.e., the TWT IE carries multiple occurrences of the fields that follow the Control field</a:t>
            </a:r>
          </a:p>
          <a:p>
            <a:pPr lvl="3"/>
            <a:r>
              <a:rPr lang="en-US" sz="1200" dirty="0" smtClean="0"/>
              <a:t>Length field of the TWT element already provides the necessary signaling to determine its content</a:t>
            </a:r>
          </a:p>
          <a:p>
            <a:pPr lvl="1"/>
            <a:r>
              <a:rPr lang="en-US" sz="1600" dirty="0" smtClean="0"/>
              <a:t>Provides full flexibility for signaling multiple TWTs in the TWT IE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A. Asterjadhi (Qualcomm), et. al.,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451514" y="2787245"/>
            <a:ext cx="6781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1674533" y="2010006"/>
            <a:ext cx="247651" cy="7772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1903134" y="2362200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2893734" y="2406245"/>
            <a:ext cx="228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95201" y="2102113"/>
            <a:ext cx="963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2"/>
                </a:solidFill>
              </a:rPr>
              <a:t>Next TWT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557444" y="2010006"/>
            <a:ext cx="228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093883" y="2406245"/>
            <a:ext cx="228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316621" y="2406245"/>
            <a:ext cx="228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475133" y="2406245"/>
            <a:ext cx="228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336965" y="2698047"/>
            <a:ext cx="40689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33070" y="2544159"/>
            <a:ext cx="782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TWT IE</a:t>
            </a:r>
            <a:endParaRPr lang="en-US" sz="1400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2893734" y="2362200"/>
            <a:ext cx="242288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1903134" y="2025244"/>
            <a:ext cx="2190749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133141" y="2098467"/>
            <a:ext cx="1619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2"/>
                </a:solidFill>
              </a:rPr>
              <a:t>TWT Wake Interval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163971" y="2406245"/>
            <a:ext cx="567963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DL/ULMU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376183" y="2398626"/>
            <a:ext cx="567963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DL/ULMU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581143" y="2406245"/>
            <a:ext cx="567963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DL/ULMU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749178" y="2406245"/>
            <a:ext cx="567963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DL/ULMU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1903134" y="1828800"/>
            <a:ext cx="449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329259" y="1794336"/>
            <a:ext cx="963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Next TWT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93822" y="1557294"/>
            <a:ext cx="963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Next TWT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6764" y="155378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Aperiodic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0159" y="1930353"/>
            <a:ext cx="1160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2"/>
                </a:solidFill>
              </a:rPr>
              <a:t>Periodic</a:t>
            </a:r>
          </a:p>
          <a:p>
            <a:pPr algn="ctr"/>
            <a:r>
              <a:rPr lang="en-US" sz="1400" dirty="0">
                <a:solidFill>
                  <a:schemeClr val="accent2"/>
                </a:solidFill>
              </a:rPr>
              <a:t>(</a:t>
            </a:r>
            <a:r>
              <a:rPr lang="en-US" sz="1400" dirty="0" smtClean="0">
                <a:solidFill>
                  <a:schemeClr val="accent2"/>
                </a:solidFill>
              </a:rPr>
              <a:t>Valid for BI)</a:t>
            </a:r>
            <a:endParaRPr lang="en-US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213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Cascaded field in Trigger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236122"/>
            <a:ext cx="7772400" cy="3161918"/>
          </a:xfrm>
        </p:spPr>
        <p:txBody>
          <a:bodyPr/>
          <a:lstStyle/>
          <a:p>
            <a:r>
              <a:rPr lang="en-US" sz="1600" dirty="0" smtClean="0"/>
              <a:t>AP specifies the STAs expected to wake at the TWT in the TWT IE in the Beacon</a:t>
            </a:r>
          </a:p>
          <a:p>
            <a:pPr lvl="1"/>
            <a:r>
              <a:rPr lang="en-US" sz="1400" dirty="0" smtClean="0"/>
              <a:t>Generally the AP overestimates the number of STAs to be allocated in the TWT SP</a:t>
            </a:r>
          </a:p>
          <a:p>
            <a:pPr lvl="2"/>
            <a:r>
              <a:rPr lang="en-US" sz="1200" dirty="0" smtClean="0"/>
              <a:t>This is natural with broadcast TWT, as only a portion of STAs will likely be served during the TWT SP</a:t>
            </a:r>
          </a:p>
          <a:p>
            <a:pPr lvl="3"/>
            <a:r>
              <a:rPr lang="en-US" sz="1000" dirty="0" smtClean="0"/>
              <a:t>Note: It is also possible with solicited TWT</a:t>
            </a:r>
          </a:p>
          <a:p>
            <a:pPr lvl="4"/>
            <a:endParaRPr lang="en-US" sz="1100" dirty="0" smtClean="0"/>
          </a:p>
          <a:p>
            <a:r>
              <a:rPr lang="en-US" sz="1600" dirty="0" smtClean="0"/>
              <a:t>The AP sends a Trigger frame at the start of the TWT SP</a:t>
            </a:r>
          </a:p>
          <a:p>
            <a:pPr lvl="1"/>
            <a:r>
              <a:rPr lang="en-US" sz="1400" dirty="0" smtClean="0"/>
              <a:t>The Trigger frame contains the list of AIDs of the STAs that are enabled to transmit in UL</a:t>
            </a:r>
          </a:p>
          <a:p>
            <a:pPr lvl="2"/>
            <a:r>
              <a:rPr lang="en-US" sz="1200" dirty="0" smtClean="0"/>
              <a:t>It also contains a Cascaded field [2] that indicates if an additional Trigger frame follows in the TWT SP</a:t>
            </a:r>
          </a:p>
          <a:p>
            <a:pPr lvl="4"/>
            <a:endParaRPr lang="en-US" sz="1100" dirty="0" smtClean="0"/>
          </a:p>
          <a:p>
            <a:r>
              <a:rPr lang="en-US" sz="1600" dirty="0" smtClean="0"/>
              <a:t>A non-AP STA that receives a Trigger frame during a TWT SP</a:t>
            </a:r>
          </a:p>
          <a:p>
            <a:pPr lvl="1"/>
            <a:r>
              <a:rPr lang="en-US" sz="1400" dirty="0" smtClean="0"/>
              <a:t>Transmits an UL frame as a response to the Trigger frame intended to it</a:t>
            </a:r>
          </a:p>
          <a:p>
            <a:pPr lvl="1"/>
            <a:r>
              <a:rPr lang="en-US" sz="1400" dirty="0" smtClean="0"/>
              <a:t>Continues to be Awake if the Trigger is not intended to it and has the Cascaded field equal to 1</a:t>
            </a:r>
          </a:p>
          <a:p>
            <a:pPr lvl="1"/>
            <a:r>
              <a:rPr lang="en-US" sz="1400" dirty="0" smtClean="0"/>
              <a:t>May go to Doze if the Trigger frame is not intended to it and has the Cascaded field equal to 0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A. Asterjadhi (Qualcomm), et. al.,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295400" y="2986049"/>
            <a:ext cx="6781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2131741" y="2213741"/>
            <a:ext cx="228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2360341" y="2366141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3350941" y="2213742"/>
            <a:ext cx="228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88223" y="2093496"/>
            <a:ext cx="963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Next TWT</a:t>
            </a:r>
            <a:endParaRPr lang="en-US" sz="1400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998621" y="2248387"/>
            <a:ext cx="11331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77963" y="2087961"/>
            <a:ext cx="190783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TWT IE: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Implicit TWT,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Next TWT,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TWT Wake Interval</a:t>
            </a:r>
            <a:endParaRPr lang="en-US" sz="1400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262735" y="1697098"/>
            <a:ext cx="325537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lg" len="med"/>
            <a:tailEnd type="triangle" w="lg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012667" y="1448322"/>
            <a:ext cx="1665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TWT Service Period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621178" y="2779296"/>
            <a:ext cx="575215" cy="19644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STA 4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621178" y="2585109"/>
            <a:ext cx="577795" cy="1941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STA 3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621177" y="2409357"/>
            <a:ext cx="577796" cy="19700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STA 2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621177" y="2229538"/>
            <a:ext cx="575216" cy="19644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STA 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957965" y="2220111"/>
            <a:ext cx="228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5233288" y="2781554"/>
            <a:ext cx="575215" cy="19644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STA 7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233288" y="2585109"/>
            <a:ext cx="575216" cy="19644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STA 3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233287" y="2432709"/>
            <a:ext cx="575216" cy="19644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STA 6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233287" y="2231796"/>
            <a:ext cx="575216" cy="19644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STA 5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30075" y="1717218"/>
            <a:ext cx="1066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Cascade = 1</a:t>
            </a:r>
            <a:endParaRPr lang="en-US" sz="1400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3477825" y="1940449"/>
            <a:ext cx="1" cy="2679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4653924" y="1713735"/>
            <a:ext cx="1066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Cascade = 0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4238029" y="2227195"/>
            <a:ext cx="228600" cy="750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MBA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851893" y="2215195"/>
            <a:ext cx="228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MBA</a:t>
            </a:r>
          </a:p>
        </p:txBody>
      </p:sp>
      <p:cxnSp>
        <p:nvCxnSpPr>
          <p:cNvPr id="29" name="Straight Arrow Connector 28"/>
          <p:cNvCxnSpPr>
            <a:endCxn id="19" idx="0"/>
          </p:cNvCxnSpPr>
          <p:nvPr/>
        </p:nvCxnSpPr>
        <p:spPr bwMode="auto">
          <a:xfrm>
            <a:off x="5072265" y="1940449"/>
            <a:ext cx="0" cy="2796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4443196" y="2908676"/>
            <a:ext cx="5354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med" len="lg"/>
            <a:tailEnd type="triangle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4228783" y="2958405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PIFS or more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3661234" y="1875284"/>
            <a:ext cx="1088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Random RU</a:t>
            </a:r>
            <a:endParaRPr lang="en-US" sz="14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3980078" y="2093496"/>
            <a:ext cx="457" cy="1958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5274696" y="1870391"/>
            <a:ext cx="1178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Allocated RU</a:t>
            </a:r>
            <a:endParaRPr lang="en-US" sz="1400" dirty="0"/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5593540" y="2088603"/>
            <a:ext cx="457" cy="1958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84462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propose:</a:t>
            </a:r>
          </a:p>
          <a:p>
            <a:pPr lvl="1"/>
            <a:r>
              <a:rPr lang="en-US" dirty="0" smtClean="0"/>
              <a:t>Certain enhancements to the TWT IE for added flexibility in broadcast TWT</a:t>
            </a:r>
          </a:p>
          <a:p>
            <a:pPr lvl="1"/>
            <a:r>
              <a:rPr lang="en-US" dirty="0" smtClean="0"/>
              <a:t>Unify scheduling mechanisms independently of the type of trigger frame</a:t>
            </a:r>
          </a:p>
          <a:p>
            <a:pPr lvl="1"/>
            <a:r>
              <a:rPr lang="en-US" dirty="0" smtClean="0"/>
              <a:t>Define the use of the Cascaded field in the Trigger frame for non-random access cases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652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</a:t>
            </a:r>
            <a:r>
              <a:rPr lang="en-US" dirty="0"/>
              <a:t>to add to the </a:t>
            </a:r>
            <a:r>
              <a:rPr lang="en-US" dirty="0" smtClean="0"/>
              <a:t>11ax SFD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 TWT Flow Identifier field in the TWT IE included in the Beacon frame specifies the different types of flows allowed during the TWT </a:t>
            </a:r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160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</a:t>
            </a:r>
            <a:r>
              <a:rPr lang="en-US" dirty="0"/>
              <a:t>to the SFD:</a:t>
            </a:r>
          </a:p>
          <a:p>
            <a:pPr lvl="1"/>
            <a:r>
              <a:rPr lang="en-US" dirty="0"/>
              <a:t>Multiple TWTs can be indicated in the TWT IE in the Beacon frame by allowing multiple TWT parameter sets in the same TWT </a:t>
            </a:r>
            <a:r>
              <a:rPr lang="en-US" dirty="0" smtClean="0"/>
              <a:t>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101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amend </a:t>
            </a:r>
            <a:r>
              <a:rPr lang="en-US" dirty="0"/>
              <a:t>the existing text in the </a:t>
            </a:r>
            <a:r>
              <a:rPr lang="en-US" dirty="0" smtClean="0"/>
              <a:t>11ax SFD </a:t>
            </a:r>
            <a:r>
              <a:rPr lang="en-US" dirty="0"/>
              <a:t>as follows:</a:t>
            </a:r>
          </a:p>
          <a:p>
            <a:pPr lvl="1"/>
            <a:r>
              <a:rPr lang="en-GB" dirty="0"/>
              <a:t>The spec shall indicate cascaded sequence of Trigger frames </a:t>
            </a:r>
            <a:r>
              <a:rPr lang="en-GB" strike="sngStrike" dirty="0"/>
              <a:t>for random access </a:t>
            </a:r>
            <a:r>
              <a:rPr lang="en-GB" dirty="0"/>
              <a:t>by  using a bit in the Trigger frame.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661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i="1" dirty="0" smtClean="0"/>
              <a:t>[1] </a:t>
            </a:r>
            <a:r>
              <a:rPr lang="en-US" sz="2000" i="1" dirty="0"/>
              <a:t>A. Asterjadhi (Qualcomm) et. al.,</a:t>
            </a:r>
            <a:r>
              <a:rPr lang="en-US" sz="2000" dirty="0"/>
              <a:t> 11-15-0880-02-00ax-Scheduled Trigger frames</a:t>
            </a:r>
          </a:p>
          <a:p>
            <a:pPr marL="0" indent="0">
              <a:buNone/>
            </a:pPr>
            <a:r>
              <a:rPr lang="de-DE" sz="2000" dirty="0" smtClean="0"/>
              <a:t>[2] </a:t>
            </a:r>
            <a:r>
              <a:rPr lang="de-DE" sz="2000" i="1" dirty="0"/>
              <a:t>C. Ghosh (Intel) et. al.,</a:t>
            </a:r>
            <a:r>
              <a:rPr lang="de-DE" sz="2000" dirty="0"/>
              <a:t> </a:t>
            </a:r>
            <a:r>
              <a:rPr lang="en-US" sz="2000" dirty="0"/>
              <a:t>11-15-1107-00-00ax-power-save-with-random-access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008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185495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33275" y="3628052"/>
          <a:ext cx="7786257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2725"/>
                <a:gridCol w="1226634"/>
                <a:gridCol w="1739590"/>
                <a:gridCol w="1371600"/>
                <a:gridCol w="1895708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93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5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16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1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95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31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94939" y="2783947"/>
          <a:ext cx="8135744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63530"/>
                <a:gridCol w="2051824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94939" y="1022194"/>
          <a:ext cx="8135744" cy="17526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4583"/>
                <a:gridCol w="1282390"/>
                <a:gridCol w="1806498"/>
                <a:gridCol w="1360449"/>
                <a:gridCol w="2051824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85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22652"/>
          </a:xfrm>
        </p:spPr>
        <p:txBody>
          <a:bodyPr/>
          <a:lstStyle/>
          <a:p>
            <a:r>
              <a:rPr lang="en-US" sz="2000" dirty="0"/>
              <a:t>The following concepts are present in the </a:t>
            </a:r>
            <a:r>
              <a:rPr lang="en-US" sz="2000" dirty="0" err="1"/>
              <a:t>TGax</a:t>
            </a:r>
            <a:r>
              <a:rPr lang="en-US" sz="2000" dirty="0"/>
              <a:t> SFD:</a:t>
            </a:r>
          </a:p>
          <a:p>
            <a:pPr lvl="1"/>
            <a:r>
              <a:rPr lang="en-US" sz="1800" dirty="0"/>
              <a:t>“</a:t>
            </a:r>
            <a:r>
              <a:rPr lang="en-US" sz="1800" i="1" dirty="0"/>
              <a:t>The spec shall include a mechanism that allows a target transmission time for a Trigger frame to be indicated. The mechanism is based on implicit TWT operation and additionally enables:</a:t>
            </a:r>
          </a:p>
          <a:p>
            <a:pPr lvl="2"/>
            <a:r>
              <a:rPr lang="en-US" sz="1600" i="1" dirty="0"/>
              <a:t>Broadcast triggered TWT by including a TWT element in the Beacon</a:t>
            </a:r>
          </a:p>
          <a:p>
            <a:pPr lvl="2"/>
            <a:r>
              <a:rPr lang="en-US" sz="1600" i="1" dirty="0"/>
              <a:t>Solicited triggered TWT by using implicit TWT negotiation procedure</a:t>
            </a:r>
          </a:p>
          <a:p>
            <a:pPr lvl="2"/>
            <a:r>
              <a:rPr lang="en-US" altLang="ko-KR" sz="1600" i="1" dirty="0"/>
              <a:t>When the broadcast triggered TWT is enabled, STA and AP may exchange TWT request/response to indicate the target Beacon frame to be monitored by the PS STA.</a:t>
            </a:r>
            <a:r>
              <a:rPr lang="en-GB" altLang="ko-KR" sz="1600" dirty="0"/>
              <a:t>”</a:t>
            </a:r>
            <a:endParaRPr lang="en-GB" sz="1600" dirty="0"/>
          </a:p>
          <a:p>
            <a:pPr lvl="1"/>
            <a:r>
              <a:rPr lang="en-US" altLang="ko-KR" sz="1800" dirty="0"/>
              <a:t>“</a:t>
            </a:r>
            <a:r>
              <a:rPr lang="en-US" altLang="ko-KR" sz="1800" i="1" dirty="0"/>
              <a:t>The spec shall indicate cascaded sequence of Trigger frames for random access by using a bit in the Trigger frame.</a:t>
            </a:r>
            <a:r>
              <a:rPr lang="en-US" altLang="ko-KR" sz="1800" dirty="0"/>
              <a:t>”</a:t>
            </a:r>
          </a:p>
          <a:p>
            <a:pPr lvl="4"/>
            <a:endParaRPr lang="en-US" altLang="ko-KR" sz="1400" dirty="0"/>
          </a:p>
          <a:p>
            <a:r>
              <a:rPr lang="en-US" altLang="ko-KR" sz="2000" dirty="0"/>
              <a:t>In this presentation we follow up with </a:t>
            </a:r>
            <a:r>
              <a:rPr lang="en-US" altLang="ko-KR" sz="2000" dirty="0" smtClean="0"/>
              <a:t>enhancements </a:t>
            </a:r>
            <a:r>
              <a:rPr lang="en-US" altLang="ko-KR" sz="2000" dirty="0"/>
              <a:t>to TWT:</a:t>
            </a:r>
          </a:p>
          <a:p>
            <a:pPr lvl="1"/>
            <a:r>
              <a:rPr lang="en-US" altLang="ko-KR" sz="1800" dirty="0"/>
              <a:t>Using some straightforward or existing concepts approved in the </a:t>
            </a:r>
            <a:r>
              <a:rPr lang="en-US" altLang="ko-KR" sz="1800" dirty="0" smtClean="0"/>
              <a:t>SFD</a:t>
            </a:r>
            <a:endParaRPr lang="en-US" altLang="ko-K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A. Asterjadhi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844630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4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75544</TotalTime>
  <Words>2358</Words>
  <Application>Microsoft Office PowerPoint</Application>
  <PresentationFormat>On-screen Show (4:3)</PresentationFormat>
  <Paragraphs>728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ACcord Submission Template</vt:lpstr>
      <vt:lpstr>Scheduled Trigger frames – Follow up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Summary: TWT modes</vt:lpstr>
      <vt:lpstr>TWT Flow Identifier field</vt:lpstr>
      <vt:lpstr>Broadcast TWT with multiple TWTs</vt:lpstr>
      <vt:lpstr>Cascaded field in Trigger frame</vt:lpstr>
      <vt:lpstr>Summary</vt:lpstr>
      <vt:lpstr>Straw Poll 1</vt:lpstr>
      <vt:lpstr>Straw Poll 2</vt:lpstr>
      <vt:lpstr>Straw Poll 3</vt:lpstr>
      <vt:lpstr>References</vt:lpstr>
    </vt:vector>
  </TitlesOfParts>
  <Company>Image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Asterjadhi, Alfred</cp:lastModifiedBy>
  <cp:revision>2312</cp:revision>
  <dcterms:created xsi:type="dcterms:W3CDTF">2012-05-29T15:24:34Z</dcterms:created>
  <dcterms:modified xsi:type="dcterms:W3CDTF">2015-11-09T04:24:39Z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819448251</vt:i4>
  </property>
  <property fmtid="{D5CDD505-2E9C-101B-9397-08002B2CF9AE}" pid="3" name="_NewReviewCycle">
    <vt:lpwstr/>
  </property>
  <property fmtid="{D5CDD505-2E9C-101B-9397-08002B2CF9AE}" pid="4" name="_EmailSubject">
    <vt:lpwstr>Padding for UL MU</vt:lpwstr>
  </property>
  <property fmtid="{D5CDD505-2E9C-101B-9397-08002B2CF9AE}" pid="5" name="_AuthorEmail">
    <vt:lpwstr>gding@qti.qualcomm.com</vt:lpwstr>
  </property>
  <property fmtid="{D5CDD505-2E9C-101B-9397-08002B2CF9AE}" pid="6" name="_AuthorEmailDisplayName">
    <vt:lpwstr>Ding, Gang</vt:lpwstr>
  </property>
  <property fmtid="{D5CDD505-2E9C-101B-9397-08002B2CF9AE}" pid="7" name="_PreviousAdHocReviewCycleID">
    <vt:i4>1654311991</vt:i4>
  </property>
  <property fmtid="{D5CDD505-2E9C-101B-9397-08002B2CF9AE}" pid="8" name="_dlc_DocIdItemGuid">
    <vt:lpwstr>c11f6c4c-7702-4763-accd-bb23742319aa</vt:lpwstr>
  </property>
  <property fmtid="{D5CDD505-2E9C-101B-9397-08002B2CF9AE}" pid="9" name="ContentTypeId">
    <vt:lpwstr>0x010100311240EB9AFDC146A8D3FE4112FB4C30</vt:lpwstr>
  </property>
</Properties>
</file>