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2"/>
  </p:notesMasterIdLst>
  <p:handoutMasterIdLst>
    <p:handoutMasterId r:id="rId23"/>
  </p:handoutMasterIdLst>
  <p:sldIdLst>
    <p:sldId id="632" r:id="rId7"/>
    <p:sldId id="633" r:id="rId8"/>
    <p:sldId id="634" r:id="rId9"/>
    <p:sldId id="635" r:id="rId10"/>
    <p:sldId id="636" r:id="rId11"/>
    <p:sldId id="637" r:id="rId12"/>
    <p:sldId id="638" r:id="rId13"/>
    <p:sldId id="639" r:id="rId14"/>
    <p:sldId id="611" r:id="rId15"/>
    <p:sldId id="621" r:id="rId16"/>
    <p:sldId id="613" r:id="rId17"/>
    <p:sldId id="622" r:id="rId18"/>
    <p:sldId id="614" r:id="rId19"/>
    <p:sldId id="615" r:id="rId20"/>
    <p:sldId id="61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93033" autoAdjust="0"/>
  </p:normalViewPr>
  <p:slideViewPr>
    <p:cSldViewPr snapToGrid="0" snapToObjects="1">
      <p:cViewPr varScale="1">
        <p:scale>
          <a:sx n="86" d="100"/>
          <a:sy n="86" d="100"/>
        </p:scale>
        <p:origin x="1680" y="7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802.11-15/1318r0</a:t>
            </a: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November 2015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415875"/>
              </p:ext>
            </p:extLst>
          </p:nvPr>
        </p:nvGraphicFramePr>
        <p:xfrm>
          <a:off x="685800" y="171357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926"/>
            <a:ext cx="7772400" cy="1066800"/>
          </a:xfrm>
        </p:spPr>
        <p:txBody>
          <a:bodyPr/>
          <a:lstStyle/>
          <a:p>
            <a:r>
              <a:rPr lang="en-US" dirty="0" smtClean="0"/>
              <a:t>Fragmentation for MU frames – Follow </a:t>
            </a:r>
            <a:endParaRPr lang="en-US" dirty="0"/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2015-11-08</a:t>
            </a:r>
            <a:endParaRPr lang="en-US" sz="2000" b="0" dirty="0" smtClean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4"/>
          </a:xfrm>
        </p:spPr>
        <p:txBody>
          <a:bodyPr/>
          <a:lstStyle/>
          <a:p>
            <a:r>
              <a:rPr lang="en-US" sz="2000" dirty="0" smtClean="0"/>
              <a:t>We propose the fragmentation levels* that can be negotiated</a:t>
            </a:r>
          </a:p>
          <a:p>
            <a:pPr lvl="1"/>
            <a:r>
              <a:rPr lang="en-US" sz="1800" dirty="0" smtClean="0"/>
              <a:t>Level 0 - No Support for fragments - (Level 0)</a:t>
            </a:r>
          </a:p>
          <a:p>
            <a:pPr lvl="1"/>
            <a:r>
              <a:rPr lang="en-US" sz="1800" dirty="0" smtClean="0"/>
              <a:t>Level 1 - Support for fragments as a “VHT” single MPDU only</a:t>
            </a:r>
          </a:p>
          <a:p>
            <a:pPr lvl="1"/>
            <a:r>
              <a:rPr lang="en-US" sz="1800" dirty="0" smtClean="0"/>
              <a:t>Level 2 - Support for single fragment of an MSDU per A-MPDU</a:t>
            </a:r>
          </a:p>
          <a:p>
            <a:pPr lvl="1"/>
            <a:r>
              <a:rPr lang="en-US" sz="1800" dirty="0" smtClean="0"/>
              <a:t>Level 3 - Support for multiple fragments of an MSDU per A-MPDU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By enabling the STAs to negotiate different levels of fragmentation</a:t>
            </a:r>
          </a:p>
          <a:p>
            <a:pPr lvl="1"/>
            <a:r>
              <a:rPr lang="en-US" sz="1800" dirty="0" smtClean="0"/>
              <a:t>It is possible to achieve a good trade-off between benefits and complexity</a:t>
            </a:r>
          </a:p>
          <a:p>
            <a:pPr lvl="1"/>
            <a:r>
              <a:rPr lang="en-US" sz="1800" dirty="0" smtClean="0"/>
              <a:t>Enabling an implementation-friendly design</a:t>
            </a:r>
            <a:endParaRPr lang="en-US" dirty="0" smtClean="0"/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* Note: STAs </a:t>
            </a:r>
            <a:r>
              <a:rPr lang="en-US" sz="1800" dirty="0"/>
              <a:t>operate using up to the agreed level of fragmentation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 Levels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Fragmentation – Level 0</a:t>
            </a:r>
          </a:p>
          <a:p>
            <a:pPr lvl="1"/>
            <a:r>
              <a:rPr lang="en-US" sz="1600" dirty="0" smtClean="0"/>
              <a:t>No support for fragmentation</a:t>
            </a:r>
          </a:p>
          <a:p>
            <a:pPr lvl="2"/>
            <a:r>
              <a:rPr lang="en-US" sz="1400" dirty="0" smtClean="0"/>
              <a:t>Originator does not generate fragments</a:t>
            </a:r>
          </a:p>
          <a:p>
            <a:pPr lvl="2"/>
            <a:r>
              <a:rPr lang="en-US" sz="1400" dirty="0" smtClean="0"/>
              <a:t>Recipient does not support reception of fragments</a:t>
            </a:r>
          </a:p>
          <a:p>
            <a:pPr lvl="1"/>
            <a:r>
              <a:rPr lang="en-US" sz="1600" b="1" u="sng" dirty="0" smtClean="0"/>
              <a:t>Pros:</a:t>
            </a:r>
            <a:r>
              <a:rPr lang="en-US" sz="1600" dirty="0" smtClean="0"/>
              <a:t> No added complexity because fragmentation is not supported</a:t>
            </a:r>
          </a:p>
          <a:p>
            <a:pPr lvl="1"/>
            <a:r>
              <a:rPr lang="en-US" sz="1600" b="1" u="sng" dirty="0" smtClean="0"/>
              <a:t>Cons:</a:t>
            </a:r>
            <a:r>
              <a:rPr lang="en-US" sz="1600" dirty="0" smtClean="0"/>
              <a:t> Padding is always needed for filling any unused RUs</a:t>
            </a:r>
          </a:p>
          <a:p>
            <a:pPr lvl="2"/>
            <a:endParaRPr lang="en-US" sz="1400" dirty="0" smtClean="0"/>
          </a:p>
          <a:p>
            <a:r>
              <a:rPr lang="en-US" sz="1800" dirty="0" smtClean="0"/>
              <a:t>Fragmentation – Level 1</a:t>
            </a:r>
          </a:p>
          <a:p>
            <a:pPr lvl="1"/>
            <a:r>
              <a:rPr lang="en-US" sz="1600" dirty="0" smtClean="0"/>
              <a:t>Originator may aggregate one fragment of an MSDU in a “VHT” Single MPDU format</a:t>
            </a:r>
          </a:p>
          <a:p>
            <a:pPr lvl="1"/>
            <a:r>
              <a:rPr lang="en-US" sz="1600" dirty="0" smtClean="0"/>
              <a:t>Recipient responds with an Ack to the eliciting “VHT” Single MPDU</a:t>
            </a:r>
          </a:p>
          <a:p>
            <a:pPr lvl="1"/>
            <a:r>
              <a:rPr lang="en-US" sz="1600" b="1" u="sng" dirty="0" smtClean="0"/>
              <a:t>Pros:</a:t>
            </a:r>
            <a:r>
              <a:rPr lang="en-US" sz="1600" dirty="0" smtClean="0"/>
              <a:t> Basic fragmentation that allows to send a fragment when the RU is not enough to send a full MSDU</a:t>
            </a:r>
          </a:p>
          <a:p>
            <a:pPr lvl="1"/>
            <a:r>
              <a:rPr lang="en-US" sz="1600" b="1" u="sng" dirty="0" smtClean="0"/>
              <a:t>Cons:</a:t>
            </a:r>
            <a:r>
              <a:rPr lang="en-US" sz="1600" dirty="0" smtClean="0"/>
              <a:t> Does not solve the inefficiency issue when the RU allows for multiple MSDUs plus a fragment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69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 Levels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1800" dirty="0" smtClean="0"/>
              <a:t>Fragmentation – Level 2</a:t>
            </a:r>
          </a:p>
          <a:p>
            <a:pPr lvl="1"/>
            <a:r>
              <a:rPr lang="en-US" sz="1600" dirty="0" smtClean="0"/>
              <a:t>Originator may aggregate up to one fragment per MSDU in an A-MPDU</a:t>
            </a:r>
          </a:p>
          <a:p>
            <a:pPr lvl="1"/>
            <a:r>
              <a:rPr lang="en-US" sz="1600" dirty="0" smtClean="0"/>
              <a:t>Recipient responds with Ack (if VHT Single MPDU) or </a:t>
            </a:r>
            <a:r>
              <a:rPr lang="en-US" sz="1600" dirty="0"/>
              <a:t>B</a:t>
            </a:r>
            <a:r>
              <a:rPr lang="en-US" sz="1600" dirty="0" smtClean="0"/>
              <a:t>lockAck if A-MPDU</a:t>
            </a:r>
          </a:p>
          <a:p>
            <a:pPr lvl="1"/>
            <a:r>
              <a:rPr lang="en-US" sz="1600" b="1" u="sng" dirty="0" smtClean="0"/>
              <a:t>Pros:</a:t>
            </a:r>
            <a:r>
              <a:rPr lang="en-US" sz="1600" dirty="0" smtClean="0"/>
              <a:t> Can reuse HT-immediate BA signaling and solves the inefficiency issue for RU that needs padding</a:t>
            </a:r>
          </a:p>
          <a:p>
            <a:pPr lvl="1"/>
            <a:r>
              <a:rPr lang="en-US" sz="1600" b="1" u="sng" dirty="0" smtClean="0"/>
              <a:t>Cons:</a:t>
            </a:r>
            <a:r>
              <a:rPr lang="en-US" sz="1600" dirty="0" smtClean="0"/>
              <a:t> Cannot aggregate more than 1 fragment of an MSDU, however, it should not be a recurring issue</a:t>
            </a:r>
          </a:p>
          <a:p>
            <a:pPr lvl="4"/>
            <a:endParaRPr lang="en-US" sz="1200" dirty="0" smtClean="0"/>
          </a:p>
          <a:p>
            <a:r>
              <a:rPr lang="en-US" sz="1800" dirty="0" smtClean="0"/>
              <a:t>Fragmentation – Level 3</a:t>
            </a:r>
          </a:p>
          <a:p>
            <a:pPr lvl="1"/>
            <a:r>
              <a:rPr lang="en-US" sz="1600" dirty="0" smtClean="0"/>
              <a:t>Originator may aggregate more than one fragment per MSDU in an A-MPDU</a:t>
            </a:r>
          </a:p>
          <a:p>
            <a:pPr lvl="1"/>
            <a:r>
              <a:rPr lang="en-US" sz="1600" dirty="0" smtClean="0"/>
              <a:t>Recipient responds with Ack (if VHT Single MPDU) or BlockAck if A-MPDU</a:t>
            </a:r>
          </a:p>
          <a:p>
            <a:pPr lvl="1"/>
            <a:r>
              <a:rPr lang="en-US" sz="1600" b="1" u="sng" dirty="0" smtClean="0"/>
              <a:t>Pros:</a:t>
            </a:r>
            <a:r>
              <a:rPr lang="en-US" sz="1600" dirty="0" smtClean="0"/>
              <a:t> Allows the originator to transmit more than one fragment per MSDU in an A-MPDU</a:t>
            </a:r>
          </a:p>
          <a:p>
            <a:pPr lvl="1"/>
            <a:r>
              <a:rPr lang="en-US" sz="1600" b="1" u="sng" dirty="0" smtClean="0"/>
              <a:t>Cons:</a:t>
            </a:r>
            <a:r>
              <a:rPr lang="en-US" sz="1600" dirty="0" smtClean="0"/>
              <a:t> Requires extra capabilities from STAs (score maintenance, win size, etc.)</a:t>
            </a:r>
          </a:p>
          <a:p>
            <a:pPr lvl="4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71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</a:t>
            </a:r>
            <a:r>
              <a:rPr lang="en-US" sz="2000" dirty="0" smtClean="0"/>
              <a:t>follow up on fragmentation for </a:t>
            </a:r>
            <a:r>
              <a:rPr lang="en-US" sz="2000" dirty="0"/>
              <a:t>MU and propose:</a:t>
            </a:r>
          </a:p>
          <a:p>
            <a:pPr lvl="1"/>
            <a:r>
              <a:rPr lang="en-US" sz="1800" dirty="0" smtClean="0"/>
              <a:t>Different levels of fragmentation that can be negotiated to have a good trade-off between benefits and complexity</a:t>
            </a:r>
            <a:endParaRPr lang="en-US" sz="1600" dirty="0"/>
          </a:p>
          <a:p>
            <a:pPr marL="857250" lvl="2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5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to the 11ax SFD:</a:t>
            </a:r>
          </a:p>
          <a:p>
            <a:pPr lvl="1"/>
            <a:r>
              <a:rPr lang="en-US" dirty="0"/>
              <a:t>The 11ax fragmentation negotiation shall allow the following fragmentation types (levels) to be indicated:</a:t>
            </a:r>
          </a:p>
          <a:p>
            <a:pPr lvl="2"/>
            <a:r>
              <a:rPr lang="en-US" dirty="0"/>
              <a:t>Level 0: No support for fragments</a:t>
            </a:r>
          </a:p>
          <a:p>
            <a:pPr lvl="2"/>
            <a:r>
              <a:rPr lang="en-US" dirty="0"/>
              <a:t>Level 1: Support for a fragment in a “VHT” single MPDU only</a:t>
            </a:r>
          </a:p>
          <a:p>
            <a:pPr lvl="2"/>
            <a:r>
              <a:rPr lang="en-US" dirty="0"/>
              <a:t>Level 2: Support for up to one fragment per MSDU in an A-MPDU</a:t>
            </a:r>
          </a:p>
          <a:p>
            <a:pPr lvl="2"/>
            <a:r>
              <a:rPr lang="en-US" dirty="0"/>
              <a:t>Level 3: Support for multiple fragments of an MSDU per </a:t>
            </a:r>
            <a:r>
              <a:rPr lang="en-US" dirty="0" smtClean="0"/>
              <a:t>A-MPDU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7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[1] </a:t>
            </a:r>
            <a:r>
              <a:rPr lang="en-US" sz="1600" i="1" dirty="0" smtClean="0"/>
              <a:t>C. Ghosh (Intel) et.al., </a:t>
            </a:r>
            <a:r>
              <a:rPr lang="en-US" sz="1600" dirty="0" smtClean="0"/>
              <a:t>11-15-1102r0 Fragmentation with MU operation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6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21331"/>
              </p:ext>
            </p:extLst>
          </p:nvPr>
        </p:nvGraphicFramePr>
        <p:xfrm>
          <a:off x="731687" y="1185495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832754"/>
              </p:ext>
            </p:extLst>
          </p:nvPr>
        </p:nvGraphicFramePr>
        <p:xfrm>
          <a:off x="733275" y="3628052"/>
          <a:ext cx="7786257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2725"/>
                <a:gridCol w="1226634"/>
                <a:gridCol w="1739590"/>
                <a:gridCol w="1371600"/>
                <a:gridCol w="1895708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1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5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204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45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08392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304464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479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44473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90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166885"/>
              </p:ext>
            </p:extLst>
          </p:nvPr>
        </p:nvGraphicFramePr>
        <p:xfrm>
          <a:off x="394939" y="2783947"/>
          <a:ext cx="8135744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63530"/>
                <a:gridCol w="205182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325068"/>
              </p:ext>
            </p:extLst>
          </p:nvPr>
        </p:nvGraphicFramePr>
        <p:xfrm>
          <a:off x="394939" y="1022194"/>
          <a:ext cx="8135744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4583"/>
                <a:gridCol w="1282390"/>
                <a:gridCol w="1806498"/>
                <a:gridCol w="1360449"/>
                <a:gridCol w="2051824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55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43177"/>
            <a:ext cx="7772400" cy="3725271"/>
          </a:xfrm>
        </p:spPr>
        <p:txBody>
          <a:bodyPr/>
          <a:lstStyle/>
          <a:p>
            <a:r>
              <a:rPr lang="en-GB" sz="1800" dirty="0" smtClean="0"/>
              <a:t>Allowing fragmentation within A-MPDUs was discussed in [1]</a:t>
            </a:r>
          </a:p>
          <a:p>
            <a:pPr lvl="1"/>
            <a:r>
              <a:rPr lang="en-GB" sz="1600" dirty="0" smtClean="0"/>
              <a:t>Passed motion in the last F2F:</a:t>
            </a:r>
          </a:p>
          <a:p>
            <a:pPr lvl="2"/>
            <a:r>
              <a:rPr lang="en-GB" sz="1400" dirty="0" smtClean="0"/>
              <a:t>“The spec shall support fragmentation negotiation in A-MPDUs for HE STAs.”</a:t>
            </a:r>
          </a:p>
          <a:p>
            <a:pPr lvl="3"/>
            <a:endParaRPr lang="en-US" sz="1200" dirty="0" smtClean="0"/>
          </a:p>
          <a:p>
            <a:r>
              <a:rPr lang="en-US" sz="1800" dirty="0" smtClean="0"/>
              <a:t>Fragments within A-MPDUs are beneficial for 11ax:</a:t>
            </a:r>
          </a:p>
          <a:p>
            <a:pPr lvl="1"/>
            <a:r>
              <a:rPr lang="en-US" sz="1600" dirty="0" smtClean="0"/>
              <a:t>As an efficient way of using the allocated resources in MU operation</a:t>
            </a:r>
          </a:p>
          <a:p>
            <a:pPr lvl="2"/>
            <a:r>
              <a:rPr lang="en-US" sz="1400" dirty="0" smtClean="0"/>
              <a:t>Aggregate fragments in an A-MPDU instead of padding as much as possible</a:t>
            </a:r>
          </a:p>
          <a:p>
            <a:pPr lvl="1"/>
            <a:r>
              <a:rPr lang="en-US" sz="1600" dirty="0" smtClean="0"/>
              <a:t>As a means of closing the uplink for limited range devices</a:t>
            </a:r>
          </a:p>
          <a:p>
            <a:pPr lvl="2"/>
            <a:r>
              <a:rPr lang="en-US" sz="1400" dirty="0" smtClean="0"/>
              <a:t>Transmit a fragment in an UL resource that is insufficient for a full MSDU</a:t>
            </a:r>
          </a:p>
          <a:p>
            <a:pPr lvl="4"/>
            <a:endParaRPr lang="en-US" sz="1000" dirty="0" smtClean="0"/>
          </a:p>
          <a:p>
            <a:r>
              <a:rPr lang="en-US" sz="1800" dirty="0" smtClean="0"/>
              <a:t>Dealing with fragments brings additional complexity to the system</a:t>
            </a:r>
          </a:p>
          <a:p>
            <a:pPr lvl="1"/>
            <a:r>
              <a:rPr lang="en-US" sz="1600" dirty="0" smtClean="0"/>
              <a:t>Need for generating fragments on the fly, (e.g., within IFS after trigger), processing/memory requirements etc.</a:t>
            </a:r>
          </a:p>
          <a:p>
            <a:pPr lvl="4"/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905000" y="1977897"/>
            <a:ext cx="1630680" cy="2080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MPDU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744748" y="1957146"/>
            <a:ext cx="7449683" cy="64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62000" y="1757920"/>
            <a:ext cx="1987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AP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829" y="2079624"/>
            <a:ext cx="354776" cy="55399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STA1</a:t>
            </a:r>
          </a:p>
          <a:p>
            <a:pPr algn="ctr"/>
            <a:r>
              <a:rPr lang="en-US" sz="1200" dirty="0">
                <a:solidFill>
                  <a:schemeClr val="bg2"/>
                </a:solidFill>
              </a:rPr>
              <a:t>STA2</a:t>
            </a:r>
          </a:p>
          <a:p>
            <a:pPr algn="ctr"/>
            <a:r>
              <a:rPr lang="en-US" sz="1200" dirty="0" smtClean="0">
                <a:solidFill>
                  <a:schemeClr val="bg2"/>
                </a:solidFill>
                <a:latin typeface="+mn-lt"/>
              </a:rPr>
              <a:t>STA3</a:t>
            </a:r>
            <a:endParaRPr lang="en-US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535680" y="1977897"/>
            <a:ext cx="609599" cy="2080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308865" y="1741762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Trigger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308865" y="1676402"/>
            <a:ext cx="283641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133600" y="1483301"/>
            <a:ext cx="894629" cy="1692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MU TXOP 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448335" y="1968609"/>
            <a:ext cx="647665" cy="2125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400800" y="1977898"/>
            <a:ext cx="609600" cy="215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MPDU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891231" y="1748526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Trigger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891231" y="1645635"/>
            <a:ext cx="331311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553200" y="1445593"/>
            <a:ext cx="991566" cy="1692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MU TXOP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51095" y="194340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278289" y="16764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709740" y="1743342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BA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7010400" y="1979305"/>
            <a:ext cx="609600" cy="21569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F-MPDU</a:t>
            </a:r>
          </a:p>
        </p:txBody>
      </p:sp>
    </p:spTree>
    <p:extLst>
      <p:ext uri="{BB962C8B-B14F-4D97-AF65-F5344CB8AC3E}">
        <p14:creationId xmlns:p14="http://schemas.microsoft.com/office/powerpoint/2010/main" val="316584463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75388</TotalTime>
  <Words>1726</Words>
  <Application>Microsoft Office PowerPoint</Application>
  <PresentationFormat>On-screen Show (4:3)</PresentationFormat>
  <Paragraphs>558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ACcord Submission Template</vt:lpstr>
      <vt:lpstr>Fragmentation for MU frames – Follow </vt:lpstr>
      <vt:lpstr>Authors (continued)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Introduction</vt:lpstr>
      <vt:lpstr>Proposal</vt:lpstr>
      <vt:lpstr>Fragmentation Levels (1)</vt:lpstr>
      <vt:lpstr>Fragmentation Levels (Cont)</vt:lpstr>
      <vt:lpstr>Summary</vt:lpstr>
      <vt:lpstr>Straw Poll 1</vt:lpstr>
      <vt:lpstr>References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Asterjadhi, Alfred</cp:lastModifiedBy>
  <cp:revision>2339</cp:revision>
  <dcterms:created xsi:type="dcterms:W3CDTF">2012-05-29T15:24:34Z</dcterms:created>
  <dcterms:modified xsi:type="dcterms:W3CDTF">2015-11-09T04:29:07Z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