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305" r:id="rId7"/>
    <p:sldId id="279" r:id="rId8"/>
    <p:sldId id="290" r:id="rId9"/>
    <p:sldId id="312" r:id="rId10"/>
    <p:sldId id="307" r:id="rId11"/>
    <p:sldId id="325" r:id="rId12"/>
    <p:sldId id="328" r:id="rId13"/>
    <p:sldId id="329" r:id="rId14"/>
    <p:sldId id="330" r:id="rId15"/>
    <p:sldId id="318" r:id="rId16"/>
    <p:sldId id="293" r:id="rId17"/>
    <p:sldId id="294" r:id="rId18"/>
    <p:sldId id="291" r:id="rId19"/>
    <p:sldId id="317" r:id="rId20"/>
    <p:sldId id="333" r:id="rId21"/>
    <p:sldId id="295" r:id="rId22"/>
    <p:sldId id="316" r:id="rId23"/>
    <p:sldId id="319" r:id="rId24"/>
    <p:sldId id="331" r:id="rId25"/>
    <p:sldId id="332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  <p:cmAuthor id="1" name="Oteri, Oghenekome" initials="OO" lastIdx="1" clrIdx="1">
    <p:extLst>
      <p:ext uri="{19B8F6BF-5375-455C-9EA6-DF929625EA0E}">
        <p15:presenceInfo xmlns:p15="http://schemas.microsoft.com/office/powerpoint/2012/main" userId="S-1-5-21-1844237615-1580818891-725345543-235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36C21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2175" autoAdjust="0"/>
  </p:normalViewPr>
  <p:slideViewPr>
    <p:cSldViewPr>
      <p:cViewPr varScale="1">
        <p:scale>
          <a:sx n="79" d="100"/>
          <a:sy n="79" d="100"/>
        </p:scale>
        <p:origin x="966" y="90"/>
      </p:cViewPr>
      <p:guideLst>
        <p:guide orient="horz" pos="2160"/>
        <p:guide pos="2880"/>
        <p:guide orient="horz" pos="120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51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10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41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94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39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12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21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22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01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>
                <a:solidFill>
                  <a:srgbClr val="FF0000"/>
                </a:solidFill>
              </a:rPr>
              <a:t>xxx</a:t>
            </a:r>
            <a:r>
              <a:rPr lang="en-GB" dirty="0" smtClean="0"/>
              <a:t>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xxxx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alog.com/media/en/technical-documentation/application-notes/AN-1039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1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cid:image006.jpg@01D106B3.C0BB0650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Interdigital </a:t>
            </a:r>
            <a:r>
              <a:rPr lang="en-GB" dirty="0"/>
              <a:t>Communications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I/Q Imbalance </a:t>
            </a:r>
            <a:r>
              <a:rPr lang="en-US" dirty="0">
                <a:solidFill>
                  <a:schemeClr val="tx1"/>
                </a:solidFill>
              </a:rPr>
              <a:t>Impact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err="1" smtClean="0">
                <a:solidFill>
                  <a:schemeClr val="tx1"/>
                </a:solidFill>
              </a:rPr>
              <a:t>TGax</a:t>
            </a:r>
            <a:r>
              <a:rPr lang="en-US" dirty="0" smtClean="0">
                <a:solidFill>
                  <a:schemeClr val="tx1"/>
                </a:solidFill>
              </a:rPr>
              <a:t> OFDMA Uplink Reception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6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</a:t>
            </a:r>
            <a:r>
              <a:rPr lang="en-GB" sz="2000" b="0" dirty="0" smtClean="0">
                <a:solidFill>
                  <a:schemeClr val="tx1"/>
                </a:solidFill>
              </a:rPr>
              <a:t>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662680"/>
              </p:ext>
            </p:extLst>
          </p:nvPr>
        </p:nvGraphicFramePr>
        <p:xfrm>
          <a:off x="533400" y="3035300"/>
          <a:ext cx="82423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" name="Document" r:id="rId4" imgW="8267030" imgH="2594961" progId="Word.Document.8">
                  <p:embed/>
                </p:oleObj>
              </mc:Choice>
              <mc:Fallback>
                <p:oleObj name="Document" r:id="rId4" imgW="8267030" imgH="259496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35300"/>
                        <a:ext cx="8242300" cy="2590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Simulation Results </a:t>
            </a:r>
            <a:br>
              <a:rPr lang="en-US" dirty="0" smtClean="0"/>
            </a:br>
            <a:r>
              <a:rPr lang="en-US" dirty="0" smtClean="0"/>
              <a:t>(64QAM vs. 256QAM, AWGN)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86989" y="5511256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96912" y="5918494"/>
            <a:ext cx="8001000" cy="455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The performance is highly sensitive to the modulation type</a:t>
            </a:r>
          </a:p>
          <a:p>
            <a:pPr marL="0" indent="0"/>
            <a:endParaRPr lang="en-US" b="0" kern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5493" y="1715835"/>
            <a:ext cx="5055067" cy="37954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1789616"/>
            <a:ext cx="4822205" cy="362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3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Simulation Results </a:t>
            </a:r>
            <a:br>
              <a:rPr lang="en-US" dirty="0"/>
            </a:br>
            <a:r>
              <a:rPr lang="en-US" dirty="0"/>
              <a:t>(64QAM vs. 256QAM, B</a:t>
            </a:r>
            <a:r>
              <a:rPr lang="en-US" dirty="0" smtClean="0"/>
              <a:t>-NLOS)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79704" y="5378961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</a:t>
            </a:r>
            <a:r>
              <a:rPr lang="en-US" sz="1050" b="0" dirty="0"/>
              <a:t>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64757" y="5836876"/>
            <a:ext cx="8001000" cy="455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The performance is highly sensitive to the modulation </a:t>
            </a:r>
            <a:r>
              <a:rPr lang="en-US" b="0" kern="0" dirty="0" smtClean="0"/>
              <a:t>type</a:t>
            </a:r>
            <a:endParaRPr lang="en-US" b="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144" y="1765208"/>
            <a:ext cx="4698256" cy="35275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997" y="1691688"/>
            <a:ext cx="4858531" cy="359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6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9340"/>
          </a:xfrm>
        </p:spPr>
        <p:txBody>
          <a:bodyPr/>
          <a:lstStyle/>
          <a:p>
            <a:r>
              <a:rPr lang="en-US" sz="2800" dirty="0" smtClean="0"/>
              <a:t>Performance Degradation [dB] (IQI = -40dB)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412688"/>
              </p:ext>
            </p:extLst>
          </p:nvPr>
        </p:nvGraphicFramePr>
        <p:xfrm>
          <a:off x="4191000" y="173736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459372"/>
              </p:ext>
            </p:extLst>
          </p:nvPr>
        </p:nvGraphicFramePr>
        <p:xfrm>
          <a:off x="533400" y="173736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dP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1433513" y="1415143"/>
            <a:ext cx="3595687" cy="32221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Rx IQI Compensation </a:t>
            </a:r>
            <a:r>
              <a:rPr lang="en-US" sz="1800" dirty="0" smtClean="0"/>
              <a:t>Disable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5090702" y="1415142"/>
            <a:ext cx="3581400" cy="32221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 smtClean="0"/>
              <a:t>Rx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IQI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Compensation Enable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800950" y="2665213"/>
            <a:ext cx="2176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AWGN </a:t>
            </a:r>
            <a:r>
              <a:rPr lang="en-US" sz="1800" dirty="0">
                <a:solidFill>
                  <a:schemeClr val="tx1"/>
                </a:solidFill>
              </a:rPr>
              <a:t>@ </a:t>
            </a:r>
            <a:r>
              <a:rPr lang="en-US" sz="1800" dirty="0" smtClean="0">
                <a:solidFill>
                  <a:schemeClr val="tx1"/>
                </a:solidFill>
              </a:rPr>
              <a:t>PER=1e-2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424640"/>
              </p:ext>
            </p:extLst>
          </p:nvPr>
        </p:nvGraphicFramePr>
        <p:xfrm>
          <a:off x="4191000" y="411480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866263"/>
              </p:ext>
            </p:extLst>
          </p:nvPr>
        </p:nvGraphicFramePr>
        <p:xfrm>
          <a:off x="533400" y="411480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"/>
                <a:gridCol w="899160"/>
                <a:gridCol w="899160"/>
                <a:gridCol w="899160"/>
                <a:gridCol w="899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dP</a:t>
                      </a:r>
                      <a:r>
                        <a:rPr lang="en-US" sz="1400" dirty="0" smtClean="0"/>
                        <a:t> (dB)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&lt;0.5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&gt;3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 rot="16200000">
            <a:off x="-874301" y="5042653"/>
            <a:ext cx="2323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D-NLOS @ PER=1e-1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102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2"/>
            <a:ext cx="8001000" cy="4570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I/Q imbalance at the transmitter of a STA allocated on a </a:t>
            </a:r>
            <a:r>
              <a:rPr lang="en-US" sz="2200" b="0" dirty="0" err="1" smtClean="0"/>
              <a:t>RU</a:t>
            </a:r>
            <a:r>
              <a:rPr lang="en-US" sz="2200" b="0" i="1" dirty="0" err="1" smtClean="0"/>
              <a:t>x</a:t>
            </a:r>
            <a:r>
              <a:rPr lang="en-US" sz="2200" b="0" dirty="0" smtClean="0"/>
              <a:t> could cause significant performance degradation to another STA’s signal allocated on the image of </a:t>
            </a:r>
            <a:r>
              <a:rPr lang="en-US" sz="2200" b="0" dirty="0" err="1" smtClean="0"/>
              <a:t>RU</a:t>
            </a:r>
            <a:r>
              <a:rPr lang="en-US" sz="2200" b="0" i="1" dirty="0" err="1" smtClean="0"/>
              <a:t>x</a:t>
            </a:r>
            <a:r>
              <a:rPr lang="en-US" sz="2200" b="0" i="1" dirty="0" smtClean="0"/>
              <a:t>, </a:t>
            </a:r>
            <a:r>
              <a:rPr lang="en-US" sz="2200" b="0" dirty="0" smtClean="0"/>
              <a:t>especially for signals with higher order modulation</a:t>
            </a:r>
            <a:endParaRPr lang="en-US" sz="2200" b="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The larger the received power difference between the two STAs’ signals, the more degradation can be observed at weaker received signals.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Assuming the same </a:t>
            </a:r>
            <a:r>
              <a:rPr lang="en-US" sz="2200" b="0" dirty="0" err="1" smtClean="0"/>
              <a:t>Tx</a:t>
            </a:r>
            <a:r>
              <a:rPr lang="en-US" sz="2200" b="0" dirty="0" smtClean="0"/>
              <a:t> power from STAs, a large received power difference at AP can occur with certain probability (Appendix).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The results with </a:t>
            </a:r>
            <a:r>
              <a:rPr lang="en-US" sz="2200" b="0" dirty="0" err="1" smtClean="0"/>
              <a:t>dP</a:t>
            </a:r>
            <a:r>
              <a:rPr lang="en-US" sz="2200" b="0" dirty="0" smtClean="0"/>
              <a:t> = 0dB can be used for downlink performance evaluation.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In the OBSS scenario, the image interference could also cause performance degradation in both UL and DL directions. </a:t>
            </a:r>
            <a:endParaRPr lang="en-US" sz="2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7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To mitigate the image interference due to I/Q impairments, accurate power control in uplink may be necessary.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Other </a:t>
            </a:r>
            <a:r>
              <a:rPr lang="en-US" b="0" dirty="0">
                <a:solidFill>
                  <a:schemeClr val="tx1"/>
                </a:solidFill>
              </a:rPr>
              <a:t>solutions </a:t>
            </a:r>
            <a:r>
              <a:rPr lang="en-US" b="0" dirty="0" smtClean="0">
                <a:solidFill>
                  <a:schemeClr val="tx1"/>
                </a:solidFill>
              </a:rPr>
              <a:t>may also be feasible, for example,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b="0" dirty="0" smtClean="0">
                <a:solidFill>
                  <a:schemeClr val="tx1"/>
                </a:solidFill>
              </a:rPr>
              <a:t>roperly </a:t>
            </a:r>
            <a:r>
              <a:rPr lang="en-US" b="0" dirty="0">
                <a:solidFill>
                  <a:schemeClr val="tx1"/>
                </a:solidFill>
              </a:rPr>
              <a:t>allocating resources among different </a:t>
            </a:r>
            <a:r>
              <a:rPr lang="en-US" b="0" dirty="0" smtClean="0">
                <a:solidFill>
                  <a:schemeClr val="tx1"/>
                </a:solidFill>
              </a:rPr>
              <a:t>users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Setting </a:t>
            </a:r>
            <a:r>
              <a:rPr lang="en-US" b="0" dirty="0" smtClean="0">
                <a:solidFill>
                  <a:schemeClr val="tx1"/>
                </a:solidFill>
              </a:rPr>
              <a:t>a maximum I/Q imbalance requirement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To understand other potential impacts, it may be beneficial to include I/Q imbalance settings in evaluation methodology document 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6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/>
              <a:t>Marcus </a:t>
            </a:r>
            <a:r>
              <a:rPr lang="en-US" sz="1800" dirty="0" err="1" smtClean="0"/>
              <a:t>Windisch</a:t>
            </a:r>
            <a:r>
              <a:rPr lang="en-US" sz="1800" dirty="0" smtClean="0"/>
              <a:t> and </a:t>
            </a:r>
            <a:r>
              <a:rPr lang="en-US" sz="1800" dirty="0"/>
              <a:t>Gerhard </a:t>
            </a:r>
            <a:r>
              <a:rPr lang="en-US" sz="1800" dirty="0" err="1" smtClean="0"/>
              <a:t>Fettweis</a:t>
            </a:r>
            <a:r>
              <a:rPr lang="en-US" sz="1800" dirty="0"/>
              <a:t>, “Performance Degradation due to I/Q Imbalance in Multi-Carrier Direct Conversion Receivers: A Theoretical Analysis,” ICC '06. IEEE International Conference </a:t>
            </a:r>
            <a:r>
              <a:rPr lang="en-US" sz="1800" dirty="0" smtClean="0"/>
              <a:t>on Communications</a:t>
            </a:r>
            <a:r>
              <a:rPr lang="en-US" sz="1800" dirty="0"/>
              <a:t>, 2006. </a:t>
            </a:r>
            <a:endParaRPr lang="en-US" sz="1800" dirty="0" smtClean="0"/>
          </a:p>
          <a:p>
            <a:r>
              <a:rPr lang="en-US" sz="1800" dirty="0" smtClean="0"/>
              <a:t>[2] </a:t>
            </a:r>
            <a:r>
              <a:rPr lang="en-US" sz="1800" dirty="0" err="1" smtClean="0"/>
              <a:t>Eamon</a:t>
            </a:r>
            <a:r>
              <a:rPr lang="en-US" sz="1800" dirty="0" smtClean="0"/>
              <a:t> Nash, “Correcting </a:t>
            </a:r>
            <a:r>
              <a:rPr lang="en-US" sz="1800" dirty="0"/>
              <a:t>Imperfections in IQ Modulators to Improve RF Signal </a:t>
            </a:r>
            <a:r>
              <a:rPr lang="en-US" sz="1800" dirty="0" smtClean="0"/>
              <a:t>Fidelity,” Analog Devices, Application Note </a:t>
            </a:r>
            <a:r>
              <a:rPr lang="en-US" sz="1800" dirty="0"/>
              <a:t>AN-1039 (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www.analog.com/media/en/technical-documentation/application-notes/AN-1039.pdf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[3] </a:t>
            </a:r>
            <a:r>
              <a:rPr lang="en-US" sz="1800" dirty="0"/>
              <a:t>IEEE 802.11-15/330r5, OFDMA Numerology and Structure, </a:t>
            </a:r>
            <a:r>
              <a:rPr lang="en-US" sz="1800" dirty="0" smtClean="0"/>
              <a:t>Intel</a:t>
            </a:r>
          </a:p>
          <a:p>
            <a:r>
              <a:rPr lang="en-US" sz="1800" dirty="0" smtClean="0"/>
              <a:t>[4] IEEE </a:t>
            </a:r>
            <a:r>
              <a:rPr lang="en-US" sz="1800" dirty="0"/>
              <a:t>802.11-15/980r10, Simulation Scenarios, </a:t>
            </a:r>
            <a:r>
              <a:rPr lang="en-US" sz="1800" dirty="0" smtClean="0"/>
              <a:t>Qualcomm</a:t>
            </a:r>
          </a:p>
          <a:p>
            <a:r>
              <a:rPr lang="en-US" sz="1800" dirty="0"/>
              <a:t>[5] Yuki Yoshida, et al, “Analysis and Compensation of Transmitter IQ</a:t>
            </a:r>
          </a:p>
          <a:p>
            <a:r>
              <a:rPr lang="en-US" sz="1800" dirty="0" smtClean="0"/>
              <a:t>	Imbalances </a:t>
            </a:r>
            <a:r>
              <a:rPr lang="en-US" sz="1800" dirty="0"/>
              <a:t>in OFDMA and SC-FDMA Systems”, IEEE Transactions on Signal Processing, Vol. 57, No. 8, Aug. 2009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75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Do you agree to include the following I/Q imbalance information </a:t>
                </a:r>
                <a:r>
                  <a:rPr lang="en-US" sz="2000" dirty="0"/>
                  <a:t>in the </a:t>
                </a:r>
                <a:r>
                  <a:rPr lang="en-US" sz="2000" dirty="0" smtClean="0"/>
                  <a:t>Evaluation </a:t>
                </a:r>
                <a:r>
                  <a:rPr lang="en-US" sz="2000" dirty="0"/>
                  <a:t>M</a:t>
                </a:r>
                <a:r>
                  <a:rPr lang="en-US" sz="2000" dirty="0" smtClean="0"/>
                  <a:t>ethodology document?</a:t>
                </a:r>
              </a:p>
              <a:p>
                <a:pPr marL="0" indent="0"/>
                <a:endParaRPr lang="en-US" sz="200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I/Q imbalance parameters at </a:t>
                </a:r>
                <a:r>
                  <a:rPr lang="en-US" sz="1800" dirty="0" err="1" smtClean="0"/>
                  <a:t>Tx</a:t>
                </a:r>
                <a:r>
                  <a:rPr lang="en-US" sz="1800" dirty="0" smtClean="0"/>
                  <a:t>: </a:t>
                </a:r>
              </a:p>
              <a:p>
                <a:pPr marL="457200" lvl="1" indent="0"/>
                <a:r>
                  <a:rPr lang="en-US" sz="1800" dirty="0"/>
                  <a:t>	</a:t>
                </a:r>
                <a:r>
                  <a:rPr lang="en-US" sz="1800" dirty="0" smtClean="0"/>
                  <a:t>Phase Imbalance(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/>
                  <a:t>: </a:t>
                </a:r>
                <a:r>
                  <a:rPr lang="en-US" sz="1800" dirty="0"/>
                  <a:t>TBD </a:t>
                </a:r>
                <a:r>
                  <a:rPr lang="en-US" sz="1800" dirty="0" smtClean="0"/>
                  <a:t>(Degree), Amplitude </a:t>
                </a:r>
                <a:r>
                  <a:rPr lang="en-US" sz="1800" dirty="0"/>
                  <a:t>Imbalance(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: TBD (dB)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I/Q imbalance parameters </a:t>
                </a:r>
                <a:r>
                  <a:rPr lang="en-US" sz="1800" dirty="0" smtClean="0"/>
                  <a:t>at Rx</a:t>
                </a:r>
                <a:r>
                  <a:rPr lang="en-US" sz="1800" dirty="0"/>
                  <a:t>: </a:t>
                </a:r>
                <a:endParaRPr lang="en-US" sz="1800" dirty="0" smtClean="0"/>
              </a:p>
              <a:p>
                <a:pPr marL="457200" lvl="1" indent="0"/>
                <a:r>
                  <a:rPr lang="en-US" sz="1800" dirty="0" smtClean="0"/>
                  <a:t>	Phase Imbalance</a:t>
                </a:r>
                <a:r>
                  <a:rPr lang="en-US" sz="18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/>
                  <a:t>: TBD (Degree), Amplitude </a:t>
                </a:r>
                <a:r>
                  <a:rPr lang="en-US" sz="1800" dirty="0"/>
                  <a:t>Imbalance(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: TBD (dB</a:t>
                </a:r>
                <a:r>
                  <a:rPr lang="en-US" sz="1800" dirty="0" smtClean="0"/>
                  <a:t>)</a:t>
                </a:r>
              </a:p>
              <a:p>
                <a:pPr marL="457200" lvl="1" indent="0"/>
                <a:endParaRPr lang="en-US" sz="1800" dirty="0" smtClean="0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Y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N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  <a:blipFill rotWithShape="0">
                <a:blip r:embed="rId2"/>
                <a:stretch>
                  <a:fillRect l="-686" t="-814" r="-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14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Do you agree to use the following I/Q imbalance model in the Evaluation </a:t>
                </a:r>
                <a:r>
                  <a:rPr lang="en-US" sz="2000" dirty="0"/>
                  <a:t>M</a:t>
                </a:r>
                <a:r>
                  <a:rPr lang="en-US" sz="2000" dirty="0" smtClean="0"/>
                  <a:t>ethodology </a:t>
                </a:r>
                <a:r>
                  <a:rPr lang="en-US" sz="2000" dirty="0"/>
                  <a:t>document</a:t>
                </a:r>
                <a:r>
                  <a:rPr lang="en-US" sz="2000" dirty="0" smtClean="0"/>
                  <a:t>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8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sz="2000" dirty="0" smtClean="0"/>
              </a:p>
              <a:p>
                <a:pPr marL="57150" indent="0"/>
                <a:r>
                  <a:rPr lang="en-US" sz="2000" dirty="0" smtClean="0"/>
                  <a:t>     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 is the input.</a:t>
                </a:r>
              </a:p>
              <a:p>
                <a:pPr marL="57150" indent="0"/>
                <a:endParaRPr lang="en-US" sz="2000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Y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N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001000" cy="4494213"/>
              </a:xfrm>
              <a:blipFill rotWithShape="0">
                <a:blip r:embed="rId2"/>
                <a:stretch>
                  <a:fillRect l="-686" t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061322" y="2514600"/>
                <a:ext cx="6015878" cy="5239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f>
                                <m:fPr>
                                  <m:ctrlPr>
                                    <a:rPr lang="en-US" sz="18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dirty="0" smtClean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  <m:f>
                                <m:fPr>
                                  <m:ctrlPr>
                                    <a:rPr lang="en-US" sz="18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dirty="0" smtClean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322" y="2514600"/>
                <a:ext cx="6015878" cy="5239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52600" y="3066764"/>
                <a:ext cx="6019800" cy="584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l-GR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dirty="0" smtClean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</m:den>
                              </m:f>
                            </m:sup>
                          </m:sSup>
                        </m:fName>
                        <m:e>
                          <m:r>
                            <a:rPr lang="en-US" sz="18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func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18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8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en-US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l-GR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l-GR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+0.5</m:t>
                                  </m:r>
                                  <m:r>
                                    <a:rPr lang="el-GR" sz="18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800" b="0" i="1" dirty="0" smtClean="0">
                                              <a:solidFill>
                                                <a:srgbClr val="4040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 dirty="0">
                                              <a:solidFill>
                                                <a:srgbClr val="4040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sz="1800" i="1" dirty="0">
                                              <a:solidFill>
                                                <a:srgbClr val="40404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8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180</m:t>
                                      </m:r>
                                    </m:den>
                                  </m:f>
                                </m:e>
                              </m:d>
                            </m:sup>
                          </m:sSup>
                        </m:fName>
                        <m:e>
                          <m:sSub>
                            <m:sSubPr>
                              <m:ctrlP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  <m:r>
                        <a:rPr lang="en-US" sz="18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066764"/>
                <a:ext cx="6019800" cy="58464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63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97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OFDMA UL Received Power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404584" y="478644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distance of the 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 </a:t>
            </a:r>
            <a:r>
              <a:rPr lang="en-US" sz="2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 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AP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SS1: 1m        -  SS3: 1.5m 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SS2: 1.5m     - SS4: 8.5m</a:t>
            </a:r>
          </a:p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distance of the 2</a:t>
            </a:r>
            <a:r>
              <a:rPr lang="en-US" sz="2000" baseline="30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 to AP: Random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542925" y="4876800"/>
            <a:ext cx="34274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Randomly drop both STAs </a:t>
            </a:r>
          </a:p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(&gt; min distance to AP)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232" y="1160592"/>
            <a:ext cx="4887768" cy="3625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571" y="1147892"/>
            <a:ext cx="5035293" cy="373528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139674" y="6073636"/>
            <a:ext cx="3427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(Shadowing: 5dB for all cases)</a:t>
            </a:r>
            <a:endParaRPr lang="en-US" sz="2000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8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Abstract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assumptions and </a:t>
            </a:r>
            <a:r>
              <a:rPr lang="en-US" dirty="0" smtClean="0"/>
              <a:t>configurations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Observations and Conclusions</a:t>
            </a:r>
            <a:endParaRPr lang="en-US" dirty="0"/>
          </a:p>
          <a:p>
            <a:endParaRPr lang="en-US" b="0" i="1" dirty="0"/>
          </a:p>
          <a:p>
            <a:endParaRPr lang="en-US" b="0" i="1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Simulation Results (AWGN)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36" y="1253250"/>
            <a:ext cx="3506788" cy="2632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1219200"/>
            <a:ext cx="3629453" cy="27250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016" y="3972797"/>
            <a:ext cx="3444784" cy="25863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3625" y="3949398"/>
            <a:ext cx="3456175" cy="259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1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Simulation Results (B-NLOS)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90" y="1329967"/>
            <a:ext cx="3520910" cy="26058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0981" y="1329967"/>
            <a:ext cx="3605154" cy="27068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6180" y="3935846"/>
            <a:ext cx="3477020" cy="2610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230" y="3845522"/>
            <a:ext cx="3555009" cy="262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11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sz="2800" dirty="0" smtClean="0"/>
              <a:t>Simulation Results (D-NLOS)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31837"/>
            <a:ext cx="3636798" cy="2730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1219200"/>
            <a:ext cx="3695435" cy="27350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813" y="3878139"/>
            <a:ext cx="3614386" cy="26750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4391" y="3892550"/>
            <a:ext cx="3560597" cy="267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1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In-phase </a:t>
            </a:r>
            <a:r>
              <a:rPr lang="en-US" dirty="0"/>
              <a:t>(I) and </a:t>
            </a:r>
            <a:r>
              <a:rPr lang="en-US" dirty="0" smtClean="0"/>
              <a:t>Quadrature </a:t>
            </a:r>
            <a:r>
              <a:rPr lang="en-US" dirty="0"/>
              <a:t>(Q</a:t>
            </a:r>
            <a:r>
              <a:rPr lang="en-US" dirty="0" smtClean="0"/>
              <a:t>) imbalance is a common RF impairment in wireless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demonstrate, via simulation, the impact of the </a:t>
            </a:r>
            <a:r>
              <a:rPr lang="en-US" dirty="0"/>
              <a:t>image interference </a:t>
            </a:r>
            <a:r>
              <a:rPr lang="en-US" dirty="0" smtClean="0"/>
              <a:t>due to I/Q imbalance to the link performance in </a:t>
            </a:r>
            <a:r>
              <a:rPr lang="en-US" dirty="0" err="1" smtClean="0"/>
              <a:t>TGax</a:t>
            </a:r>
            <a:r>
              <a:rPr lang="en-US" dirty="0" smtClean="0"/>
              <a:t> OFDMA uplink. </a:t>
            </a:r>
            <a:endParaRPr lang="en-US" dirty="0"/>
          </a:p>
          <a:p>
            <a:endParaRPr lang="en-US" b="0" i="1" dirty="0"/>
          </a:p>
          <a:p>
            <a:endParaRPr lang="en-US" b="0" i="1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/>
          </a:p>
        </p:txBody>
      </p:sp>
    </p:spTree>
    <p:extLst>
      <p:ext uri="{BB962C8B-B14F-4D97-AF65-F5344CB8AC3E}">
        <p14:creationId xmlns:p14="http://schemas.microsoft.com/office/powerpoint/2010/main" val="4150781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5213"/>
          </a:xfrm>
        </p:spPr>
        <p:txBody>
          <a:bodyPr/>
          <a:lstStyle/>
          <a:p>
            <a:r>
              <a:rPr lang="en-GB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OFDMA </a:t>
            </a:r>
            <a:r>
              <a:rPr lang="en-US" sz="2000" dirty="0" smtClean="0"/>
              <a:t>systems, </a:t>
            </a:r>
            <a:r>
              <a:rPr lang="en-GB" sz="2000" dirty="0"/>
              <a:t>transmitting a signal over a </a:t>
            </a:r>
            <a:r>
              <a:rPr lang="en-GB" sz="2000" dirty="0" smtClean="0"/>
              <a:t>resource unit (RU) </a:t>
            </a:r>
            <a:r>
              <a:rPr lang="en-GB" sz="2000" dirty="0"/>
              <a:t>allocated on one side of the </a:t>
            </a:r>
            <a:r>
              <a:rPr lang="en-GB" sz="2000" dirty="0" smtClean="0"/>
              <a:t>DC tone </a:t>
            </a:r>
            <a:r>
              <a:rPr lang="en-GB" sz="2000" dirty="0"/>
              <a:t>will create interference on the RU at the </a:t>
            </a:r>
            <a:r>
              <a:rPr lang="en-GB" sz="2000" dirty="0" smtClean="0"/>
              <a:t>image </a:t>
            </a:r>
            <a:r>
              <a:rPr lang="en-GB" sz="2000" dirty="0"/>
              <a:t>side of the </a:t>
            </a:r>
            <a:r>
              <a:rPr lang="en-GB" sz="2000" dirty="0" smtClean="0"/>
              <a:t>DC tone </a:t>
            </a:r>
            <a:r>
              <a:rPr lang="en-GB" sz="2000" dirty="0"/>
              <a:t>due to </a:t>
            </a:r>
            <a:r>
              <a:rPr lang="en-GB" sz="2000" dirty="0" smtClean="0"/>
              <a:t>I/Q imbalances at </a:t>
            </a:r>
            <a:r>
              <a:rPr lang="en-GB" sz="2000" dirty="0" err="1" smtClean="0"/>
              <a:t>Tx</a:t>
            </a:r>
            <a:r>
              <a:rPr lang="en-GB" sz="2000" dirty="0" smtClean="0"/>
              <a:t> and/or Rx RF [</a:t>
            </a:r>
            <a:r>
              <a:rPr lang="en-GB" sz="2000" dirty="0"/>
              <a:t>1</a:t>
            </a:r>
            <a:r>
              <a:rPr lang="en-GB" sz="2000" dirty="0" smtClean="0"/>
              <a:t>]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impact of interference </a:t>
            </a:r>
            <a:r>
              <a:rPr lang="en-US" sz="2000" dirty="0"/>
              <a:t>depends on the level of the </a:t>
            </a:r>
            <a:r>
              <a:rPr lang="en-US" sz="2000" dirty="0" smtClean="0"/>
              <a:t>I/Q mismatch and relative power of the signals on the two image RUs at the receiver.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010" y="3695234"/>
            <a:ext cx="4484070" cy="278017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Arrow Connector 12"/>
          <p:cNvCxnSpPr/>
          <p:nvPr/>
        </p:nvCxnSpPr>
        <p:spPr bwMode="auto">
          <a:xfrm>
            <a:off x="1542406" y="5085742"/>
            <a:ext cx="114300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8098" y="4466409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Image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Interference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6763" y="4106455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Desired Signal 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7" idx="1"/>
          </p:cNvCxnSpPr>
          <p:nvPr/>
        </p:nvCxnSpPr>
        <p:spPr bwMode="auto">
          <a:xfrm flipH="1">
            <a:off x="5392117" y="4291121"/>
            <a:ext cx="784646" cy="645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3048000" y="4346275"/>
            <a:ext cx="1752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124200" y="5334000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223768" y="4346275"/>
            <a:ext cx="0" cy="987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6600" y="4520625"/>
            <a:ext cx="1584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Sideband Suppression (</a:t>
            </a:r>
            <a:r>
              <a:rPr lang="en-US" sz="1600" b="1" dirty="0" err="1" smtClean="0">
                <a:solidFill>
                  <a:schemeClr val="tx1"/>
                </a:solidFill>
              </a:rPr>
              <a:t>dBc</a:t>
            </a:r>
            <a:r>
              <a:rPr lang="en-US" sz="1600" b="1" dirty="0" smtClean="0">
                <a:solidFill>
                  <a:schemeClr val="tx1"/>
                </a:solidFill>
              </a:rPr>
              <a:t>)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Assumptions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97124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I/Q imbalance </a:t>
            </a:r>
            <a:r>
              <a:rPr lang="en-US" sz="2200" dirty="0"/>
              <a:t>model [1] : </a:t>
            </a:r>
            <a:r>
              <a:rPr lang="en-US" sz="2200" dirty="0" smtClean="0"/>
              <a:t>Consider Phase and Amplitude mismatch only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I/Q imbalance (IQI) Parameters[2]: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-30dBc: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-40dBc</a:t>
            </a:r>
          </a:p>
          <a:p>
            <a:pPr marL="457200" lvl="1" indent="0"/>
            <a:endParaRPr lang="en-US" sz="2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61322" y="2204036"/>
                <a:ext cx="5095968" cy="475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322" y="2204036"/>
                <a:ext cx="5095968" cy="4759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138518" y="2822847"/>
                <a:ext cx="4941576" cy="529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l-GR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b="0" i="1" dirty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180</m:t>
                                  </m:r>
                                </m:den>
                              </m:f>
                            </m:sup>
                          </m:sSup>
                        </m:fName>
                        <m:e>
                          <m:r>
                            <a:rPr lang="en-US" sz="1600" i="1" dirty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func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1600" b="0" i="1" dirty="0" smtClean="0">
                              <a:solidFill>
                                <a:srgbClr val="40404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600" b="0" i="1" dirty="0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en-US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l-GR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l-GR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+0.5</m:t>
                                  </m:r>
                                  <m:r>
                                    <a:rPr lang="el-GR" sz="1600" i="1" dirty="0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600" b="0" i="1" dirty="0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sz="1600" i="1" dirty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600" i="1" dirty="0">
                                          <a:solidFill>
                                            <a:srgbClr val="40404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180</m:t>
                                      </m:r>
                                    </m:den>
                                  </m:f>
                                </m:e>
                              </m:d>
                            </m:sup>
                          </m:sSup>
                        </m:fName>
                        <m:e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i="1" dirty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err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  <m:r>
                        <a:rPr lang="en-US" sz="1600" i="1" dirty="0">
                          <a:solidFill>
                            <a:srgbClr val="40404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518" y="2822847"/>
                <a:ext cx="4941576" cy="5299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35" descr="cid:image006.jpg@01D106B3.C0BB065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61623"/>
            <a:ext cx="3505200" cy="311537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554616" y="4343400"/>
                <a:ext cx="2817181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=0.5</m:t>
                    </m:r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𝐷𝑒𝑔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616" y="4343400"/>
                <a:ext cx="2817181" cy="390748"/>
              </a:xfrm>
              <a:prstGeom prst="rect">
                <a:avLst/>
              </a:prstGeom>
              <a:blipFill rotWithShape="0">
                <a:blip r:embed="rId6"/>
                <a:stretch>
                  <a:fillRect t="-9375" b="-17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95400" y="5629052"/>
                <a:ext cx="3378232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=0.1875</m:t>
                    </m:r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=0.3 </m:t>
                    </m:r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𝐷𝑒𝑔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629052"/>
                <a:ext cx="3378232" cy="390748"/>
              </a:xfrm>
              <a:prstGeom prst="rect">
                <a:avLst/>
              </a:prstGeom>
              <a:blipFill rotWithShape="0">
                <a:blip r:embed="rId7"/>
                <a:stretch>
                  <a:fillRect t="-7692"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4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Assumptions </a:t>
            </a:r>
            <a:r>
              <a:rPr lang="en-US" altLang="ko-KR" dirty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8950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TGax</a:t>
            </a:r>
            <a:r>
              <a:rPr lang="en-US" sz="2000" dirty="0" smtClean="0"/>
              <a:t> </a:t>
            </a:r>
            <a:r>
              <a:rPr lang="en-US" sz="2000" dirty="0"/>
              <a:t>OFDMA </a:t>
            </a:r>
            <a:r>
              <a:rPr lang="en-US" sz="2000" dirty="0" smtClean="0"/>
              <a:t>UL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Channel bandwidth: 20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RU definition: 9 RUs with numerology defined in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RU </a:t>
            </a:r>
            <a:r>
              <a:rPr lang="en-US" sz="2000" dirty="0"/>
              <a:t>allocation:  </a:t>
            </a:r>
            <a:r>
              <a:rPr lang="en-US" sz="2000" dirty="0" smtClean="0"/>
              <a:t>RU2 </a:t>
            </a:r>
            <a:r>
              <a:rPr lang="en-US" sz="2000" dirty="0">
                <a:sym typeface="Wingdings" panose="05000000000000000000" pitchFamily="2" charset="2"/>
              </a:rPr>
              <a:t> STA2, </a:t>
            </a:r>
            <a:r>
              <a:rPr lang="en-US" sz="2000" dirty="0" smtClean="0">
                <a:sym typeface="Wingdings" panose="05000000000000000000" pitchFamily="2" charset="2"/>
              </a:rPr>
              <a:t>RU8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smtClean="0">
                <a:sym typeface="Wingdings" panose="05000000000000000000" pitchFamily="2" charset="2"/>
              </a:rPr>
              <a:t>STA1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The same transmit power from two STAs</a:t>
            </a: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dP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(dB): Received power difference at AP (0 – 25dB)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For SS1 and </a:t>
            </a:r>
            <a:r>
              <a:rPr lang="en-US" sz="1600" dirty="0" smtClean="0"/>
              <a:t>SS4, </a:t>
            </a:r>
            <a:r>
              <a:rPr lang="en-US" sz="1600" dirty="0"/>
              <a:t>the power difference (in dB) between the near and far STAs from AP could be more than 20dB (see the Received Power Analysis </a:t>
            </a:r>
            <a:r>
              <a:rPr lang="en-US" sz="1600" dirty="0" smtClean="0"/>
              <a:t>in </a:t>
            </a:r>
            <a:r>
              <a:rPr lang="en-US" sz="1600" dirty="0"/>
              <a:t>Appendix).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14400" y="6122011"/>
            <a:ext cx="533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10668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1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600200" y="5664811"/>
            <a:ext cx="457200" cy="457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2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1336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3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670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4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200400" y="5664811"/>
            <a:ext cx="228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RU5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592629" y="5664811"/>
            <a:ext cx="228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RU5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8862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6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566481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7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53000" y="5210978"/>
            <a:ext cx="457200" cy="91103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9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8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486400" y="5661336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3505200" y="5512411"/>
            <a:ext cx="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Isosceles Triangle 32"/>
          <p:cNvSpPr/>
          <p:nvPr/>
        </p:nvSpPr>
        <p:spPr bwMode="auto">
          <a:xfrm>
            <a:off x="7979809" y="5294020"/>
            <a:ext cx="228600" cy="3810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23354" y="5076248"/>
            <a:ext cx="152400" cy="228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673872" y="4868903"/>
            <a:ext cx="152400" cy="2286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90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5" idx="3"/>
            <a:endCxn id="33" idx="0"/>
          </p:cNvCxnSpPr>
          <p:nvPr/>
        </p:nvCxnSpPr>
        <p:spPr bwMode="auto">
          <a:xfrm>
            <a:off x="7826272" y="4983203"/>
            <a:ext cx="267837" cy="3108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>
            <a:stCxn id="34" idx="3"/>
          </p:cNvCxnSpPr>
          <p:nvPr/>
        </p:nvCxnSpPr>
        <p:spPr bwMode="auto">
          <a:xfrm>
            <a:off x="6775754" y="5190548"/>
            <a:ext cx="1279590" cy="1120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936044" y="579366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AP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98176" y="4525178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47170" y="4758949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84340" y="6126098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57306" y="6138446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STA1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stCxn id="28" idx="0"/>
          </p:cNvCxnSpPr>
          <p:nvPr/>
        </p:nvCxnSpPr>
        <p:spPr bwMode="auto">
          <a:xfrm flipH="1">
            <a:off x="1524000" y="5210978"/>
            <a:ext cx="3657600" cy="457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/>
          <p:cNvCxnSpPr>
            <a:stCxn id="21" idx="0"/>
          </p:cNvCxnSpPr>
          <p:nvPr/>
        </p:nvCxnSpPr>
        <p:spPr bwMode="auto">
          <a:xfrm flipV="1">
            <a:off x="1828800" y="5249337"/>
            <a:ext cx="0" cy="4154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1432932" y="5266934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dP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306657" y="4478314"/>
            <a:ext cx="1524000" cy="554295"/>
          </a:xfrm>
          <a:prstGeom prst="wedgeRectCallout">
            <a:avLst>
              <a:gd name="adj1" fmla="val 29278"/>
              <a:gd name="adj2" fmla="val 10674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Received power difference at AP</a:t>
            </a:r>
          </a:p>
        </p:txBody>
      </p:sp>
    </p:spTree>
    <p:extLst>
      <p:ext uri="{BB962C8B-B14F-4D97-AF65-F5344CB8AC3E}">
        <p14:creationId xmlns:p14="http://schemas.microsoft.com/office/powerpoint/2010/main" val="31123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>
            <a:normAutofit/>
          </a:bodyPr>
          <a:lstStyle/>
          <a:p>
            <a:r>
              <a:rPr lang="en-US" dirty="0"/>
              <a:t>Simulation </a:t>
            </a:r>
            <a:r>
              <a:rPr lang="en-US" dirty="0" smtClean="0"/>
              <a:t>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29453"/>
            <a:ext cx="8001000" cy="49133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Channel: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AWGN, B-NLOS, D-NLOS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Modulation: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MCS2/4/6/8 (QPSK/16QAM/64QAM/256QAM)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Encoder: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BCC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Packet length per RU: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100Byte/Packet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Simulation length: </a:t>
            </a:r>
            <a:r>
              <a:rPr 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10,000 packets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Rx I/Q </a:t>
            </a:r>
            <a:r>
              <a:rPr lang="en-US" dirty="0"/>
              <a:t>imbalance compensation: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Disable – Use the same imbalance parameters as the transmitter,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Enable – No I/Q imbalance at receiver (AP).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Ideal channel and noise power estimations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Performance </a:t>
            </a:r>
            <a:r>
              <a:rPr lang="en-US" sz="2200" dirty="0">
                <a:solidFill>
                  <a:schemeClr val="tx1"/>
                </a:solidFill>
                <a:sym typeface="Wingdings" panose="05000000000000000000" pitchFamily="2" charset="2"/>
              </a:rPr>
              <a:t>metric: </a:t>
            </a:r>
            <a:r>
              <a:rPr lang="en-US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PER </a:t>
            </a:r>
            <a:r>
              <a:rPr lang="en-US" sz="2200" dirty="0">
                <a:solidFill>
                  <a:schemeClr val="tx1"/>
                </a:solidFill>
                <a:sym typeface="Wingdings" panose="05000000000000000000" pitchFamily="2" charset="2"/>
              </a:rPr>
              <a:t>of the signal from STA2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</a:t>
            </a:r>
            <a:r>
              <a:rPr lang="en-US" dirty="0" smtClean="0"/>
              <a:t>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94463"/>
            <a:ext cx="3184520" cy="180975"/>
          </a:xfrm>
        </p:spPr>
        <p:txBody>
          <a:bodyPr/>
          <a:lstStyle/>
          <a:p>
            <a:r>
              <a:rPr lang="en-GB" dirty="0" smtClean="0"/>
              <a:t>Interdigital Communications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43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Simulation Results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smtClean="0"/>
              <a:t>IQI = -</a:t>
            </a:r>
            <a:r>
              <a:rPr lang="en-US" dirty="0"/>
              <a:t>30dBc vs. -40dBc, 64QAM, </a:t>
            </a:r>
            <a:r>
              <a:rPr lang="en-US" dirty="0" smtClean="0"/>
              <a:t>AWGN)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4991851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0" y="5317834"/>
            <a:ext cx="8001000" cy="11575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is highly sensitive to the IQI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depends on the received power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Perfect Rx IQI compensation can improve the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742" y="1715288"/>
            <a:ext cx="4374609" cy="32377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987" y="1715288"/>
            <a:ext cx="4312263" cy="323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1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Simulation Results </a:t>
            </a:r>
            <a:br>
              <a:rPr lang="en-US" dirty="0" smtClean="0"/>
            </a:br>
            <a:r>
              <a:rPr lang="en-US" dirty="0" smtClean="0"/>
              <a:t>(IQI = -30dBc vs. -40dBc, 64QAM</a:t>
            </a:r>
            <a:r>
              <a:rPr lang="en-US" dirty="0"/>
              <a:t>, D-NLOS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76835" y="4967783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</a:t>
            </a:r>
            <a:r>
              <a:rPr lang="en-US" sz="1050" b="0" dirty="0"/>
              <a:t>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0" y="5257800"/>
            <a:ext cx="8001000" cy="121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is highly sensitive to the IQI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depends on the received power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Perfect Rx IQI compensation can improve the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624231"/>
            <a:ext cx="4703553" cy="34811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7" y="1639342"/>
            <a:ext cx="4683137" cy="346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04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D349836-D2CF-49D1-84E1-491FA3321BD8}">
  <ds:schemaRefs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13573</TotalTime>
  <Words>1456</Words>
  <Application>Microsoft Office PowerPoint</Application>
  <PresentationFormat>On-screen Show (4:3)</PresentationFormat>
  <Paragraphs>379</Paragraphs>
  <Slides>22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Cambria Math</vt:lpstr>
      <vt:lpstr>Times New Roman</vt:lpstr>
      <vt:lpstr>Wingdings</vt:lpstr>
      <vt:lpstr>11-14-xxxx-00-xxxx-name-here (2)</vt:lpstr>
      <vt:lpstr>Document</vt:lpstr>
      <vt:lpstr>I/Q Imbalance Impact to TGax OFDMA Uplink Reception</vt:lpstr>
      <vt:lpstr>Outline</vt:lpstr>
      <vt:lpstr>Abstract</vt:lpstr>
      <vt:lpstr>Background</vt:lpstr>
      <vt:lpstr>Simulation Assumptions </vt:lpstr>
      <vt:lpstr>Simulation Assumptions (cont’d)</vt:lpstr>
      <vt:lpstr>Simulation Configurations</vt:lpstr>
      <vt:lpstr>Simulation Results  (IQI = -30dBc vs. -40dBc, 64QAM, AWGN)</vt:lpstr>
      <vt:lpstr>Simulation Results  (IQI = -30dBc vs. -40dBc, 64QAM, D-NLOS)</vt:lpstr>
      <vt:lpstr>Simulation Results  (64QAM vs. 256QAM, AWGN)</vt:lpstr>
      <vt:lpstr>Simulation Results  (64QAM vs. 256QAM, B-NLOS)</vt:lpstr>
      <vt:lpstr>Performance Degradation [dB] (IQI = -40dB)</vt:lpstr>
      <vt:lpstr>Observations</vt:lpstr>
      <vt:lpstr>Conclusion</vt:lpstr>
      <vt:lpstr>References</vt:lpstr>
      <vt:lpstr>Straw Poll #1</vt:lpstr>
      <vt:lpstr>Straw Poll #2</vt:lpstr>
      <vt:lpstr>Appendix</vt:lpstr>
      <vt:lpstr>OFDMA UL Received Power Analysis</vt:lpstr>
      <vt:lpstr>Simulation Results (AWGN)</vt:lpstr>
      <vt:lpstr>Simulation Results (B-NLOS)</vt:lpstr>
      <vt:lpstr>Simulation Results (D-NLOS)</vt:lpstr>
    </vt:vector>
  </TitlesOfParts>
  <Company>InterDigital Communications, LLC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11-15-xxxx-00-00ax-iq_imbalance impact_to_tgax_ofdma</dc:title>
  <dc:creator>Fengjun.Xi@InterDigital.com</dc:creator>
  <cp:lastModifiedBy>Yang, Rui</cp:lastModifiedBy>
  <cp:revision>523</cp:revision>
  <cp:lastPrinted>1601-01-01T00:00:00Z</cp:lastPrinted>
  <dcterms:created xsi:type="dcterms:W3CDTF">2014-07-10T21:52:48Z</dcterms:created>
  <dcterms:modified xsi:type="dcterms:W3CDTF">2015-11-07T23:59:45Z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