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79" r:id="rId2"/>
    <p:sldId id="422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20" r:id="rId23"/>
    <p:sldId id="421" r:id="rId24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Lei Wang" initials="LW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9" autoAdjust="0"/>
    <p:restoredTop sz="94629" autoAdjust="0"/>
  </p:normalViewPr>
  <p:slideViewPr>
    <p:cSldViewPr>
      <p:cViewPr varScale="1">
        <p:scale>
          <a:sx n="91" d="100"/>
          <a:sy n="91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65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6360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51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22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23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1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48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85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46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90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63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79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28585" y="6475413"/>
            <a:ext cx="241534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4167" y="6475413"/>
            <a:ext cx="2389758" cy="369332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it-IT" smtClean="0"/>
              <a:t>Alice Chen, Bin Tian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802.11-15/1310r0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04044" y="6475413"/>
            <a:ext cx="213988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Alice Chen, Bin Tian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898817"/>
              </p:ext>
            </p:extLst>
          </p:nvPr>
        </p:nvGraphicFramePr>
        <p:xfrm>
          <a:off x="762000" y="2951508"/>
          <a:ext cx="7772400" cy="18186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09600" y="1143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/>
              <a:t>11ax LDPC Tone Mapper for 160MHz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idx="1"/>
          </p:nvPr>
        </p:nvSpPr>
        <p:spPr>
          <a:xfrm>
            <a:off x="771525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96913" y="2667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662" y="1451070"/>
            <a:ext cx="7772400" cy="5438775"/>
          </a:xfrm>
        </p:spPr>
        <p:txBody>
          <a:bodyPr/>
          <a:lstStyle/>
          <a:p>
            <a:r>
              <a:rPr lang="en-US" sz="2000" dirty="0" smtClean="0"/>
              <a:t>11ax has defined the following resource unit (RU) sizes</a:t>
            </a:r>
          </a:p>
          <a:p>
            <a:pPr lvl="1"/>
            <a:r>
              <a:rPr lang="en-US" sz="1600" dirty="0" smtClean="0"/>
              <a:t>26, 52, 106, 242, 484, 996 and 2x996 tones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Except for the RU size of 2x996 tones (160/80+80MHz),  the BCC </a:t>
            </a:r>
            <a:r>
              <a:rPr lang="en-US" sz="2000" dirty="0" err="1" smtClean="0"/>
              <a:t>interleaver</a:t>
            </a:r>
            <a:r>
              <a:rPr lang="en-US" sz="2000" dirty="0" smtClean="0"/>
              <a:t> and LDPC tone mapper designs of all the other RU sizes have been determined in [1]</a:t>
            </a:r>
          </a:p>
          <a:p>
            <a:pPr lvl="1"/>
            <a:r>
              <a:rPr lang="en-US" sz="1600" dirty="0" smtClean="0"/>
              <a:t>LDPC is the only coding scheme for 2x996 tone RU [2]</a:t>
            </a:r>
          </a:p>
          <a:p>
            <a:endParaRPr lang="en-US" sz="1600" dirty="0"/>
          </a:p>
          <a:p>
            <a:r>
              <a:rPr lang="en-US" sz="2000" dirty="0" smtClean="0"/>
              <a:t>In this contribution, two LDPC tone mapping options for the 2x996 tone RU are examined </a:t>
            </a:r>
            <a:endParaRPr lang="en-US" sz="2000" dirty="0"/>
          </a:p>
          <a:p>
            <a:pPr lvl="1"/>
            <a:r>
              <a:rPr lang="en-US" sz="1800" dirty="0" smtClean="0"/>
              <a:t>Option </a:t>
            </a:r>
            <a:r>
              <a:rPr lang="en-US" sz="1800" dirty="0"/>
              <a:t>1: </a:t>
            </a:r>
            <a:r>
              <a:rPr lang="en-US" sz="1800" dirty="0" smtClean="0"/>
              <a:t>11ac alike segment </a:t>
            </a:r>
            <a:r>
              <a:rPr lang="en-US" sz="1800" dirty="0"/>
              <a:t>parsing + tone mapping </a:t>
            </a:r>
            <a:r>
              <a:rPr lang="en-US" sz="1800" dirty="0" smtClean="0"/>
              <a:t>within each segment </a:t>
            </a:r>
            <a:r>
              <a:rPr lang="en-US" sz="1800" smtClean="0"/>
              <a:t>across </a:t>
            </a:r>
            <a:r>
              <a:rPr lang="en-US" sz="1800" smtClean="0"/>
              <a:t>980 </a:t>
            </a:r>
            <a:r>
              <a:rPr lang="en-US" sz="1800" dirty="0" smtClean="0"/>
              <a:t>data tones </a:t>
            </a:r>
            <a:endParaRPr lang="en-US" sz="1600" dirty="0" smtClean="0"/>
          </a:p>
          <a:p>
            <a:pPr lvl="1"/>
            <a:r>
              <a:rPr lang="en-US" sz="1800" dirty="0" smtClean="0"/>
              <a:t>Option </a:t>
            </a:r>
            <a:r>
              <a:rPr lang="en-US" sz="1800" dirty="0"/>
              <a:t>2: no segment parsing, tone mapping (with D</a:t>
            </a:r>
            <a:r>
              <a:rPr lang="en-US" sz="1800" baseline="-25000" dirty="0"/>
              <a:t>TM</a:t>
            </a:r>
            <a:r>
              <a:rPr lang="en-US" sz="1800" dirty="0"/>
              <a:t>) across 1960 data tones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Alice Chen, Bin Tian (Qualcomm)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97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731286"/>
            <a:ext cx="7984071" cy="767581"/>
          </a:xfrm>
        </p:spPr>
        <p:txBody>
          <a:bodyPr>
            <a:normAutofit/>
          </a:bodyPr>
          <a:lstStyle/>
          <a:p>
            <a:r>
              <a:rPr lang="en-US" dirty="0" smtClean="0"/>
              <a:t>LDPC Tone Mapper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52" y="1658147"/>
            <a:ext cx="7984072" cy="4817266"/>
          </a:xfrm>
        </p:spPr>
        <p:txBody>
          <a:bodyPr>
            <a:normAutofit/>
          </a:bodyPr>
          <a:lstStyle/>
          <a:p>
            <a:r>
              <a:rPr lang="en-US" dirty="0" smtClean="0"/>
              <a:t>Option 1: D</a:t>
            </a:r>
            <a:r>
              <a:rPr lang="en-US" baseline="-25000" dirty="0" smtClean="0"/>
              <a:t>TM</a:t>
            </a:r>
            <a:r>
              <a:rPr lang="en-US" dirty="0" smtClean="0"/>
              <a:t>=20 across each 80MHz with segment parsing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Option 2: Without segment parsing, D</a:t>
            </a:r>
            <a:r>
              <a:rPr lang="en-US" baseline="-25000" dirty="0" smtClean="0"/>
              <a:t>TM</a:t>
            </a:r>
            <a:r>
              <a:rPr lang="en-US" dirty="0" smtClean="0"/>
              <a:t> design for N</a:t>
            </a:r>
            <a:r>
              <a:rPr lang="en-US" baseline="-25000" dirty="0" smtClean="0"/>
              <a:t>SD</a:t>
            </a:r>
            <a:r>
              <a:rPr lang="en-US" dirty="0" smtClean="0"/>
              <a:t>=1960</a:t>
            </a:r>
          </a:p>
          <a:p>
            <a:pPr lvl="1"/>
            <a:r>
              <a:rPr lang="en-US" sz="1800" dirty="0" smtClean="0"/>
              <a:t>Has to be </a:t>
            </a:r>
            <a:r>
              <a:rPr lang="en-US" sz="1800" dirty="0"/>
              <a:t>an integer divisor of the number of subcarriers, </a:t>
            </a:r>
            <a:r>
              <a:rPr lang="en-US" sz="1800" i="1" dirty="0"/>
              <a:t>N</a:t>
            </a:r>
            <a:r>
              <a:rPr lang="en-US" sz="1800" i="1" baseline="-25000" dirty="0"/>
              <a:t>SD </a:t>
            </a:r>
            <a:endParaRPr lang="en-US" sz="2400" dirty="0"/>
          </a:p>
          <a:p>
            <a:pPr lvl="2"/>
            <a:r>
              <a:rPr lang="en-US" sz="1600" b="1" dirty="0" smtClean="0"/>
              <a:t>Candidates: 10,14,20,28,35,40,49,56,70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2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695366"/>
            <a:ext cx="7984071" cy="767581"/>
          </a:xfrm>
        </p:spPr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1" y="1462947"/>
            <a:ext cx="7984072" cy="4853186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+mn-lt"/>
              </a:rPr>
              <a:t>Simulation setup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160MHz, 1960 data tones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Channel Model, CP, and MIMO Configurations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DNLoS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, CP=0.8us,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1x1, 2x2 (2ss), 4x4 (3ss)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UMi-NLoS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, CP=3.2us, 1x1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Payload: 2914B(MCS 0/2/4)/3238B(MCS7/9)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MMSE receiver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5000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channel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realizations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Ideal timing/frequency/phase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Ideal channel estimation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1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5468"/>
            <a:ext cx="7984071" cy="767581"/>
          </a:xfrm>
        </p:spPr>
        <p:txBody>
          <a:bodyPr>
            <a:normAutofit/>
          </a:bodyPr>
          <a:lstStyle/>
          <a:p>
            <a:r>
              <a:rPr lang="en-US" dirty="0" smtClean="0"/>
              <a:t>1x1 in </a:t>
            </a:r>
            <a:r>
              <a:rPr lang="en-US" dirty="0" err="1" smtClean="0"/>
              <a:t>DNLoS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448" y="1543049"/>
            <a:ext cx="6509952" cy="4882464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1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0261" y="1371600"/>
            <a:ext cx="7984072" cy="4664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290513" indent="-29051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n-US" sz="28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1pPr>
            <a:lvl2pPr marL="682625" indent="-284163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 marL="965200" indent="-217488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3pPr>
            <a:lvl4pPr marL="1312863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Font typeface="Arial" charset="0"/>
              <a:buChar char="–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lang="en-US" sz="2000" kern="1200" dirty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Lowest SNR values in each column has background colors</a:t>
            </a: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1: with segment parsing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2: without segment parsing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Best SNR performance values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are mainly at 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1600" baseline="-25000" dirty="0" smtClean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= {10,14,20,28}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difference between Option 1 and option 2 (with optimal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1800" baseline="-25000" dirty="0" smtClean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is negligible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2" y="608138"/>
            <a:ext cx="7984071" cy="767581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Summary in 1x1 </a:t>
            </a:r>
            <a:r>
              <a:rPr lang="en-US" dirty="0" err="1" smtClean="0"/>
              <a:t>DNLoS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40261" y="3910187"/>
          <a:ext cx="8279027" cy="2109613"/>
        </p:xfrm>
        <a:graphic>
          <a:graphicData uri="http://schemas.openxmlformats.org/drawingml/2006/table">
            <a:tbl>
              <a:tblPr/>
              <a:tblGrid>
                <a:gridCol w="425417"/>
                <a:gridCol w="1023661"/>
                <a:gridCol w="947218"/>
                <a:gridCol w="987102"/>
                <a:gridCol w="947218"/>
                <a:gridCol w="1036956"/>
                <a:gridCol w="943897"/>
                <a:gridCol w="1010368"/>
                <a:gridCol w="957190"/>
              </a:tblGrid>
              <a:tr h="1917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7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10.1071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11.5813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16.4907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18.1432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24.5571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26.3332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31.3845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11.6386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18.0258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24.4183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29.5677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31.3121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10.0754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11.5937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18.0258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24.4047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29.4723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31.2096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10.0865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11.5174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16.5035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18.1696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24.4709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26.2184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29.5427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31.2835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10.1345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11.6793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16.5364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18.2096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24.6431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26.4205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29.6046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31.2956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10.1421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11.6806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16.6051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18.2774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24.6897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26.4279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29.6965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31.5313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10.2045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11.8414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16.7095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24.9946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26.8793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29.9407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31.8352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10.2563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16.8967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18.6743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25.2052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27.1417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30.1699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32.2212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7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10.4492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12.1611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17.1174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25.6341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27.8008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30.5748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32.7541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109690" y="1371600"/>
          <a:ext cx="609600" cy="89154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591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40263" y="2550408"/>
          <a:ext cx="8279029" cy="527913"/>
        </p:xfrm>
        <a:graphic>
          <a:graphicData uri="http://schemas.openxmlformats.org/drawingml/2006/table">
            <a:tbl>
              <a:tblPr/>
              <a:tblGrid>
                <a:gridCol w="425417"/>
                <a:gridCol w="1023662"/>
                <a:gridCol w="947220"/>
                <a:gridCol w="987102"/>
                <a:gridCol w="947220"/>
                <a:gridCol w="1036956"/>
                <a:gridCol w="943896"/>
                <a:gridCol w="1010367"/>
                <a:gridCol w="957189"/>
              </a:tblGrid>
              <a:tr h="166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2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10.0687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18.0838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24.4167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29.4587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31.1477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8319"/>
            <a:ext cx="7984071" cy="767581"/>
          </a:xfrm>
        </p:spPr>
        <p:txBody>
          <a:bodyPr/>
          <a:lstStyle/>
          <a:p>
            <a:r>
              <a:rPr lang="en-US" dirty="0" smtClean="0"/>
              <a:t>2x2 2ss in </a:t>
            </a:r>
            <a:r>
              <a:rPr lang="en-US" dirty="0" err="1" smtClean="0"/>
              <a:t>DNLoS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485900"/>
            <a:ext cx="6476314" cy="485723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5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0261" y="1219199"/>
            <a:ext cx="7984072" cy="4874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290513" indent="-29051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n-US" sz="28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1pPr>
            <a:lvl2pPr marL="682625" indent="-284163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 marL="965200" indent="-217488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3pPr>
            <a:lvl4pPr marL="1312863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Font typeface="Arial" charset="0"/>
              <a:buChar char="–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lang="en-US" sz="2000" kern="1200" dirty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Lowest SNR values in each column has background colors</a:t>
            </a: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1: with segment parsing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2: without segment parsing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</a:rPr>
              <a:t>Lowest SNR values are mainly at 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1600" baseline="-25000" dirty="0" smtClean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= {10,14,20,28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}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The difference between Option 1 and option 2 (with optimal D</a:t>
            </a:r>
            <a:r>
              <a:rPr lang="en-US" sz="1800" baseline="-25000" dirty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) is negligible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331" y="548414"/>
            <a:ext cx="7984071" cy="767581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Summary in 2x2 2ss </a:t>
            </a:r>
            <a:r>
              <a:rPr lang="en-US" dirty="0" err="1" smtClean="0"/>
              <a:t>DNLoS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005554" y="1295400"/>
          <a:ext cx="609600" cy="89154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591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47353" y="3844589"/>
          <a:ext cx="8174893" cy="1934053"/>
        </p:xfrm>
        <a:graphic>
          <a:graphicData uri="http://schemas.openxmlformats.org/drawingml/2006/table">
            <a:tbl>
              <a:tblPr/>
              <a:tblGrid>
                <a:gridCol w="420067"/>
                <a:gridCol w="1010785"/>
                <a:gridCol w="935305"/>
                <a:gridCol w="974686"/>
                <a:gridCol w="935305"/>
                <a:gridCol w="1023912"/>
                <a:gridCol w="932024"/>
                <a:gridCol w="997659"/>
                <a:gridCol w="945150"/>
              </a:tblGrid>
              <a:tr h="15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20.5927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29.0163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30.5294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34.5803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36.6396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14.0129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20.5669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21.8604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28.7513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30.2369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34.1769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36.6223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12.7429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14.0066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20.5538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21.8591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28.9671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30.4924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36.7519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12.7954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20.5421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21.7771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28.9863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30.6444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34.2709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36.7179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12.8139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20.6606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22.0419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29.1666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30.8448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34.3218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36.8023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14.1497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22.3228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29.3757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31.1547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34.6139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37.2041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12.9839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14.3183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20.9021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22.4197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29.6765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31.4634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34.7158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37.033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13.0588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14.3951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21.1601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22.7512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30.0123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31.7701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35.0795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2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13.3133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21.4893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23.1058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30.3738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35.5009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37.909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47353" y="2406290"/>
          <a:ext cx="8174892" cy="527913"/>
        </p:xfrm>
        <a:graphic>
          <a:graphicData uri="http://schemas.openxmlformats.org/drawingml/2006/table">
            <a:tbl>
              <a:tblPr/>
              <a:tblGrid>
                <a:gridCol w="420066"/>
                <a:gridCol w="1010786"/>
                <a:gridCol w="935305"/>
                <a:gridCol w="974686"/>
                <a:gridCol w="935305"/>
                <a:gridCol w="1023912"/>
                <a:gridCol w="932024"/>
                <a:gridCol w="997658"/>
                <a:gridCol w="945150"/>
              </a:tblGrid>
              <a:tr h="166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2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21.8314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28.9255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34.1311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36.6819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6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984071" cy="767581"/>
          </a:xfrm>
        </p:spPr>
        <p:txBody>
          <a:bodyPr/>
          <a:lstStyle/>
          <a:p>
            <a:r>
              <a:rPr lang="en-US" dirty="0" smtClean="0"/>
              <a:t>4x4 3ss in </a:t>
            </a:r>
            <a:r>
              <a:rPr lang="en-US" dirty="0" err="1" smtClean="0"/>
              <a:t>DNLoS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00200"/>
            <a:ext cx="6299886" cy="472491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9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0261" y="1142999"/>
            <a:ext cx="7984072" cy="495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290513" indent="-29051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n-US" sz="28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1pPr>
            <a:lvl2pPr marL="682625" indent="-284163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 marL="965200" indent="-217488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3pPr>
            <a:lvl4pPr marL="1312863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Font typeface="Arial" charset="0"/>
              <a:buChar char="–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lang="en-US" sz="2000" kern="1200" dirty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Lowest SNR values in each column has background colors</a:t>
            </a: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1: with segment parsing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2: without segment parsing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With MMSE receiver,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performance is impaired by inter-stream interference and performance trend at high MCS is not very reliable 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For MCS2, lowest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SNR values are mainly at 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1600" baseline="-25000" dirty="0" smtClean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{14,20,28,35}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The difference between Option 1 and option 2 (with optimal D</a:t>
            </a:r>
            <a:r>
              <a:rPr lang="en-US" sz="1800" baseline="-25000" dirty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) is negligible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527819"/>
            <a:ext cx="7984071" cy="767581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Summary in 4x4 3ss </a:t>
            </a:r>
            <a:r>
              <a:rPr lang="en-US" dirty="0" err="1" smtClean="0"/>
              <a:t>DNLoS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857273" y="1234440"/>
          <a:ext cx="609600" cy="89154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591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40261" y="4191000"/>
          <a:ext cx="8235535" cy="1934053"/>
        </p:xfrm>
        <a:graphic>
          <a:graphicData uri="http://schemas.openxmlformats.org/drawingml/2006/table">
            <a:tbl>
              <a:tblPr/>
              <a:tblGrid>
                <a:gridCol w="423183"/>
                <a:gridCol w="1018284"/>
                <a:gridCol w="942243"/>
                <a:gridCol w="981916"/>
                <a:gridCol w="942243"/>
                <a:gridCol w="1031508"/>
                <a:gridCol w="938938"/>
                <a:gridCol w="1005059"/>
                <a:gridCol w="952161"/>
              </a:tblGrid>
              <a:tr h="16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12.8901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18.8647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19.9099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26.9774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29.2802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41.8064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47.3992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12.1392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12.8096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18.7667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19.7641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26.7168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28.7063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41.7485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47.3994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12.8609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19.8178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26.6486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28.9639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41.7888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47.1982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12.8536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19.6657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28.7532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41.6509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47.4572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12.1557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12.8218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18.8246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19.8748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26.7169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28.9972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41.8759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47.5544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12.9571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18.7852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19.7676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26.7651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29.3752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47.5277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12.1883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12.9136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18.7736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26.8507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41.5004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47.1816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12.2302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12.9993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18.9316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20.0469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26.8088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28.8984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41.7364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47.5088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12.2817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13.0285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19.0794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20.3432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26.9236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41.7203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40260" y="2331027"/>
          <a:ext cx="8235535" cy="527913"/>
        </p:xfrm>
        <a:graphic>
          <a:graphicData uri="http://schemas.openxmlformats.org/drawingml/2006/table">
            <a:tbl>
              <a:tblPr/>
              <a:tblGrid>
                <a:gridCol w="423182"/>
                <a:gridCol w="1018284"/>
                <a:gridCol w="942243"/>
                <a:gridCol w="981917"/>
                <a:gridCol w="942243"/>
                <a:gridCol w="1031508"/>
                <a:gridCol w="938938"/>
                <a:gridCol w="1005059"/>
                <a:gridCol w="952161"/>
              </a:tblGrid>
              <a:tr h="166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2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12.8165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19.8644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26.6799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29.0819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41.8091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47.404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3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984071" cy="767581"/>
          </a:xfrm>
        </p:spPr>
        <p:txBody>
          <a:bodyPr>
            <a:normAutofit/>
          </a:bodyPr>
          <a:lstStyle/>
          <a:p>
            <a:r>
              <a:rPr lang="en-US" dirty="0" smtClean="0"/>
              <a:t>1x1 in </a:t>
            </a:r>
            <a:r>
              <a:rPr lang="en-US" dirty="0" err="1" smtClean="0"/>
              <a:t>UMi-NLoS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76400"/>
            <a:ext cx="6279292" cy="4709468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43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588579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858938"/>
              </p:ext>
            </p:extLst>
          </p:nvPr>
        </p:nvGraphicFramePr>
        <p:xfrm>
          <a:off x="617482" y="864476"/>
          <a:ext cx="7772400" cy="37236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3403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Blvd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RichardsonTX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88604"/>
              </p:ext>
            </p:extLst>
          </p:nvPr>
        </p:nvGraphicFramePr>
        <p:xfrm>
          <a:off x="617482" y="4588088"/>
          <a:ext cx="7772400" cy="15322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313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8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0261" y="1295400"/>
            <a:ext cx="7984072" cy="474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290513" indent="-29051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n-US" sz="28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1pPr>
            <a:lvl2pPr marL="682625" indent="-284163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 marL="965200" indent="-217488" algn="l" defTabSz="457200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3pPr>
            <a:lvl4pPr marL="1312863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Font typeface="Arial" charset="0"/>
              <a:buChar char="–"/>
              <a:defRPr lang="en-US" sz="24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lang="en-US" sz="2000" kern="1200" dirty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Lowest SNR values in each column has background colors</a:t>
            </a: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1: with segment parsing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Option 2: without segment parsing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+mj-lt"/>
              </a:rPr>
              <a:t>For MCS2/4/7/9, lowest SNR values are mainly at D</a:t>
            </a:r>
            <a:r>
              <a:rPr lang="en-US" sz="1800" baseline="-25000" dirty="0" smtClean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= {10,14,20,28}</a:t>
            </a: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The difference between Option 1 and option 2 (with optimal D</a:t>
            </a:r>
            <a:r>
              <a:rPr lang="en-US" sz="1800" baseline="-25000" dirty="0">
                <a:solidFill>
                  <a:schemeClr val="tx1"/>
                </a:solidFill>
                <a:latin typeface="+mj-lt"/>
              </a:rPr>
              <a:t>TM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) is negligible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527819"/>
            <a:ext cx="7984071" cy="767581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Summary in 1x1 </a:t>
            </a:r>
            <a:r>
              <a:rPr lang="en-US" dirty="0" err="1" smtClean="0"/>
              <a:t>UMi-NLoS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109690" y="1295400"/>
          <a:ext cx="609600" cy="89154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591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5894" y="3913888"/>
          <a:ext cx="8263396" cy="1800227"/>
        </p:xfrm>
        <a:graphic>
          <a:graphicData uri="http://schemas.openxmlformats.org/drawingml/2006/table">
            <a:tbl>
              <a:tblPr/>
              <a:tblGrid>
                <a:gridCol w="377216"/>
                <a:gridCol w="895889"/>
                <a:gridCol w="875260"/>
                <a:gridCol w="907677"/>
                <a:gridCol w="839896"/>
                <a:gridCol w="875260"/>
                <a:gridCol w="839896"/>
                <a:gridCol w="919465"/>
                <a:gridCol w="836948"/>
                <a:gridCol w="895889"/>
              </a:tblGrid>
              <a:tr h="16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3%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6%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3.1035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10.5853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17.3817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19.9669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25.9438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28.6178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31.9935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14.8517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17.3373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19.9476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25.8612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27.9552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10.6481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14.5155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17.3999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25.9233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27.9312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32.2655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10.6366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14.7989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17.4874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19.9534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26.0612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32.3817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10.6962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14.6905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17.5324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20.1916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26.3285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28.6533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32.546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10.6821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14.8465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17.6001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26.5103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28.6224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32.8622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3.0859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5.410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10.7187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14.5986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17.6823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20.3102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26.6581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29.2865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33.2277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10.7893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14.9424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17.7682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26.7549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29.5674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33.3638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183" marR="8183" marT="8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3.0708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10.8452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14.9576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17.8651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20.6247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26.974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29.6128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33.4515</a:t>
                      </a:r>
                    </a:p>
                  </a:txBody>
                  <a:tcPr marL="8183" marR="8183" marT="8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55894" y="2431830"/>
          <a:ext cx="8263397" cy="711996"/>
        </p:xfrm>
        <a:graphic>
          <a:graphicData uri="http://schemas.openxmlformats.org/drawingml/2006/table">
            <a:tbl>
              <a:tblPr/>
              <a:tblGrid>
                <a:gridCol w="377216"/>
                <a:gridCol w="895889"/>
                <a:gridCol w="875260"/>
                <a:gridCol w="907677"/>
                <a:gridCol w="839896"/>
                <a:gridCol w="875260"/>
                <a:gridCol w="839896"/>
                <a:gridCol w="919465"/>
                <a:gridCol w="836949"/>
                <a:gridCol w="895889"/>
              </a:tblGrid>
              <a:tr h="183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MCS0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MCS2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MCS4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MCS7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MCS9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D_TM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3%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6%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SNR @ 10% PER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6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3.0945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5.4574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10.6525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14.6905</a:t>
                      </a:r>
                    </a:p>
                  </a:txBody>
                  <a:tcPr marL="9188" marR="9188" marT="91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17.3819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19.9656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25.9185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27.9579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31.9573</a:t>
                      </a:r>
                    </a:p>
                  </a:txBody>
                  <a:tcPr marL="9188" marR="9188" marT="91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ADD200-E9A5-4CE0-8216-31865E41E07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r>
              <a:rPr lang="en-US" sz="2000" dirty="0" smtClean="0"/>
              <a:t>Two options of LDPC tone mapping design are studied for 2x996 tone size RU used in 160/80+80MHz transmission </a:t>
            </a:r>
          </a:p>
          <a:p>
            <a:endParaRPr lang="en-US" sz="2000" dirty="0"/>
          </a:p>
          <a:p>
            <a:r>
              <a:rPr lang="en-US" sz="2000" dirty="0" smtClean="0"/>
              <a:t>Results show that similar performance are achieved with or without segment parser</a:t>
            </a:r>
          </a:p>
          <a:p>
            <a:endParaRPr lang="en-US" sz="2000" dirty="0"/>
          </a:p>
          <a:p>
            <a:r>
              <a:rPr lang="en-US" sz="2000" dirty="0" smtClean="0"/>
              <a:t>The segment parsing based solution,  option 1, is preferred for its implementation benefit</a:t>
            </a:r>
          </a:p>
          <a:p>
            <a:pPr lvl="1"/>
            <a:r>
              <a:rPr lang="en-US" sz="1600" dirty="0" smtClean="0"/>
              <a:t>Same design as in 11ac </a:t>
            </a:r>
          </a:p>
          <a:p>
            <a:pPr lvl="1"/>
            <a:r>
              <a:rPr lang="en-US" sz="1600" dirty="0" smtClean="0"/>
              <a:t>Contiguous 160MHz and non-contiguous 80+80MHz implementation interoperable</a:t>
            </a:r>
          </a:p>
          <a:p>
            <a:pPr lvl="1"/>
            <a:r>
              <a:rPr lang="en-US" sz="1600" dirty="0" smtClean="0"/>
              <a:t>Hardware reuse makes the implementation simpler</a:t>
            </a:r>
          </a:p>
          <a:p>
            <a:pPr marL="1200150" lvl="3" indent="0">
              <a:buNone/>
            </a:pPr>
            <a:endParaRPr lang="en-US" sz="1200" dirty="0"/>
          </a:p>
          <a:p>
            <a:pPr lvl="1"/>
            <a:endParaRPr lang="en-US" sz="16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 to 11ax SFD?</a:t>
            </a:r>
          </a:p>
          <a:p>
            <a:pPr lvl="1"/>
            <a:r>
              <a:rPr lang="en-US" dirty="0" smtClean="0"/>
              <a:t>2x996RU </a:t>
            </a:r>
            <a:r>
              <a:rPr lang="en-US" dirty="0"/>
              <a:t>employs a segment parser (as in 11ac) between two 996 tones (frequency segments) and the LDPC tone mapper in each 996 tone segment uses </a:t>
            </a:r>
            <a:r>
              <a:rPr lang="en-US" dirty="0" smtClean="0"/>
              <a:t>D</a:t>
            </a:r>
            <a:r>
              <a:rPr lang="en-US" baseline="-25000" dirty="0" smtClean="0"/>
              <a:t>TM</a:t>
            </a:r>
            <a:r>
              <a:rPr lang="en-US" dirty="0" smtClean="0"/>
              <a:t>=20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Alice Chen, Bin Tian (Qualcomm)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[1] IEEE 802.11-15/0816r0 </a:t>
            </a:r>
            <a:r>
              <a:rPr lang="en-US" sz="2000" b="0" dirty="0" err="1" smtClean="0"/>
              <a:t>Interleaver</a:t>
            </a:r>
            <a:r>
              <a:rPr lang="en-US" sz="2000" b="0" dirty="0" smtClean="0"/>
              <a:t> and Tone Mapper for OFDMA</a:t>
            </a:r>
          </a:p>
          <a:p>
            <a:pPr marL="0" indent="0">
              <a:buNone/>
            </a:pPr>
            <a:r>
              <a:rPr lang="en-US" sz="2000" b="0" dirty="0" smtClean="0"/>
              <a:t>[2] </a:t>
            </a:r>
            <a:r>
              <a:rPr lang="en-US" sz="2000" b="0" dirty="0"/>
              <a:t>IEEE </a:t>
            </a:r>
            <a:r>
              <a:rPr lang="en-US" sz="2000" b="0" dirty="0" smtClean="0"/>
              <a:t>802.11-15/0580r2 11ax Coding Discussion </a:t>
            </a:r>
            <a:endParaRPr lang="en-US" sz="2000" b="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23</a:t>
            </a:fld>
            <a:endParaRPr 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283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5488" y="590894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990600" y="317238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13170"/>
              </p:ext>
            </p:extLst>
          </p:nvPr>
        </p:nvGraphicFramePr>
        <p:xfrm>
          <a:off x="990600" y="13716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49288" y="838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61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42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41704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6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3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61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9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58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3981</TotalTime>
  <Words>2566</Words>
  <Application>Microsoft Office PowerPoint</Application>
  <PresentationFormat>On-screen Show (4:3)</PresentationFormat>
  <Paragraphs>1143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IEEE802.11 template</vt:lpstr>
      <vt:lpstr>Authors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LDPC Tone Mapper Design</vt:lpstr>
      <vt:lpstr>Simulation Assumptions</vt:lpstr>
      <vt:lpstr>1x1 in DNLoS</vt:lpstr>
      <vt:lpstr>Performance Summary in 1x1 DNLoS</vt:lpstr>
      <vt:lpstr>2x2 2ss in DNLoS</vt:lpstr>
      <vt:lpstr>Performance Summary in 2x2 2ss DNLoS</vt:lpstr>
      <vt:lpstr>4x4 3ss in DNLoS</vt:lpstr>
      <vt:lpstr>Performance Summary in 4x4 3ss DNLoS</vt:lpstr>
      <vt:lpstr>1x1 in UMi-NLoS</vt:lpstr>
      <vt:lpstr>Performance Summary in 1x1 UMi-NLoS</vt:lpstr>
      <vt:lpstr>Summary</vt:lpstr>
      <vt:lpstr>Straw-poll 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Tian, Bin</cp:lastModifiedBy>
  <cp:revision>259</cp:revision>
  <cp:lastPrinted>2010-12-20T20:45:24Z</cp:lastPrinted>
  <dcterms:created xsi:type="dcterms:W3CDTF">2014-01-14T02:35:55Z</dcterms:created>
  <dcterms:modified xsi:type="dcterms:W3CDTF">2015-11-08T15:31:35Z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1068194893</vt:i4>
  </property>
  <property fmtid="{D5CDD505-2E9C-101B-9397-08002B2CF9AE}" pid="3" name="_NewReviewCycle">
    <vt:lpwstr/>
  </property>
  <property fmtid="{D5CDD505-2E9C-101B-9397-08002B2CF9AE}" pid="4" name="_EmailSubject">
    <vt:lpwstr>11-15-xxxx-00-00ax-11ax LDPC Tone Mapper for 160MHz.pptx</vt:lpwstr>
  </property>
  <property fmtid="{D5CDD505-2E9C-101B-9397-08002B2CF9AE}" pid="5" name="_AuthorEmail">
    <vt:lpwstr>linyang@qti.qualcomm.com</vt:lpwstr>
  </property>
  <property fmtid="{D5CDD505-2E9C-101B-9397-08002B2CF9AE}" pid="6" name="_AuthorEmailDisplayName">
    <vt:lpwstr>Yang, Lin</vt:lpwstr>
  </property>
  <property fmtid="{D5CDD505-2E9C-101B-9397-08002B2CF9AE}" pid="7" name="_PreviousAdHocReviewCycleID">
    <vt:i4>-140850398</vt:i4>
  </property>
</Properties>
</file>