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70" r:id="rId2"/>
    <p:sldId id="527" r:id="rId3"/>
    <p:sldId id="528" r:id="rId4"/>
    <p:sldId id="531" r:id="rId5"/>
    <p:sldId id="532" r:id="rId6"/>
    <p:sldId id="533" r:id="rId7"/>
    <p:sldId id="534" r:id="rId8"/>
    <p:sldId id="536" r:id="rId9"/>
    <p:sldId id="538" r:id="rId10"/>
    <p:sldId id="542" r:id="rId11"/>
    <p:sldId id="543" r:id="rId12"/>
    <p:sldId id="544" r:id="rId13"/>
    <p:sldId id="545" r:id="rId14"/>
    <p:sldId id="546" r:id="rId15"/>
    <p:sldId id="548" r:id="rId16"/>
    <p:sldId id="549" r:id="rId17"/>
    <p:sldId id="547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9251" autoAdjust="0"/>
  </p:normalViewPr>
  <p:slideViewPr>
    <p:cSldViewPr>
      <p:cViewPr varScale="1">
        <p:scale>
          <a:sx n="92" d="100"/>
          <a:sy n="92" d="100"/>
        </p:scale>
        <p:origin x="134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2844" y="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123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5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41399" y="6475413"/>
            <a:ext cx="2202526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July,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79871" y="6475413"/>
            <a:ext cx="2164054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79871" y="6475413"/>
            <a:ext cx="21640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802.11-15/1309r0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sz="2400" dirty="0" smtClean="0"/>
              <a:t>Extended Range Support for 11ax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219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2015-11-09</a:t>
            </a:r>
            <a:endParaRPr lang="en-US" sz="2000" b="0" dirty="0" smtClean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77000" y="6477000"/>
            <a:ext cx="2125582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704252"/>
              </p:ext>
            </p:extLst>
          </p:nvPr>
        </p:nvGraphicFramePr>
        <p:xfrm>
          <a:off x="685800" y="2362200"/>
          <a:ext cx="7772400" cy="2674369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1846722"/>
                <a:gridCol w="1248247"/>
                <a:gridCol w="1615105"/>
                <a:gridCol w="811439"/>
                <a:gridCol w="2250887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Name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Company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Address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Sameer </a:t>
                      </a:r>
                      <a:r>
                        <a:rPr lang="en-US" sz="1000" dirty="0" err="1" smtClean="0">
                          <a:effectLst/>
                        </a:rPr>
                        <a:t>Vermani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000" dirty="0" smtClean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5775 </a:t>
                      </a:r>
                      <a:r>
                        <a:rPr lang="en-US" sz="1000" dirty="0">
                          <a:effectLst/>
                        </a:rPr>
                        <a:t>Morehouse </a:t>
                      </a:r>
                      <a:r>
                        <a:rPr lang="en-US" sz="1000" dirty="0" err="1">
                          <a:effectLst/>
                        </a:rPr>
                        <a:t>Dr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San Diego, </a:t>
                      </a:r>
                      <a:r>
                        <a:rPr lang="en-US" sz="1000" dirty="0" smtClean="0">
                          <a:effectLst/>
                        </a:rPr>
                        <a:t>CA</a:t>
                      </a: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svverman@qti.qualcomm.com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Alice Chen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Lin Yang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Qualcomm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Bin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Tao Tian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Arjun Bharadwaj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Hemanth Sampath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Richard Van Nee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Netherlands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Allert Van Zelst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Youhan Kim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VK Jones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Analyzed the capability of the HE preamble in the presence of SIG field repetition for the following 3 cases: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Without any training field boost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With L-STF power boost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/>
              <a:t>With L-STF and L-LTF power boost</a:t>
            </a:r>
          </a:p>
          <a:p>
            <a:endParaRPr lang="en-US" sz="1600" dirty="0" smtClean="0"/>
          </a:p>
          <a:p>
            <a:r>
              <a:rPr lang="en-US" sz="1600" dirty="0" smtClean="0"/>
              <a:t>Parameters used</a:t>
            </a:r>
          </a:p>
          <a:p>
            <a:pPr lvl="1"/>
            <a:r>
              <a:rPr lang="en-US" sz="1400" dirty="0" smtClean="0"/>
              <a:t>D-NLOS channel</a:t>
            </a:r>
          </a:p>
          <a:p>
            <a:pPr lvl="1"/>
            <a:r>
              <a:rPr lang="en-US" sz="1400" dirty="0" smtClean="0"/>
              <a:t>32 byte and 1000 byte packets</a:t>
            </a:r>
          </a:p>
          <a:p>
            <a:pPr lvl="1"/>
            <a:r>
              <a:rPr lang="en-US" sz="1400" dirty="0" smtClean="0"/>
              <a:t>BCC coding</a:t>
            </a:r>
          </a:p>
          <a:p>
            <a:pPr lvl="1"/>
            <a:r>
              <a:rPr lang="en-US" sz="1400" dirty="0" smtClean="0"/>
              <a:t>Looked at both 1 % and 10% PERs</a:t>
            </a:r>
          </a:p>
          <a:p>
            <a:pPr lvl="1"/>
            <a:r>
              <a:rPr lang="en-US" sz="1400" dirty="0" smtClean="0"/>
              <a:t>All impairments and tracking loops are turned ON</a:t>
            </a:r>
          </a:p>
          <a:p>
            <a:pPr lvl="1"/>
            <a:r>
              <a:rPr lang="en-US" sz="1400" dirty="0" smtClean="0"/>
              <a:t>4 symbol SIG-A used</a:t>
            </a:r>
            <a:endParaRPr lang="en-US" sz="1600" dirty="0"/>
          </a:p>
          <a:p>
            <a:endParaRPr lang="en-US" sz="1600" dirty="0" smtClean="0"/>
          </a:p>
          <a:p>
            <a:endParaRPr lang="en-US" sz="1600" dirty="0" smtClean="0"/>
          </a:p>
          <a:p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38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Performance of existing preamble with SIG repetition in absence of any training field boost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2426"/>
            <a:ext cx="7772400" cy="3203574"/>
          </a:xfrm>
        </p:spPr>
        <p:txBody>
          <a:bodyPr/>
          <a:lstStyle/>
          <a:p>
            <a:r>
              <a:rPr lang="en-US" sz="1800" dirty="0" smtClean="0"/>
              <a:t>Green columns show MCS0 payload-only performance</a:t>
            </a:r>
          </a:p>
          <a:p>
            <a:r>
              <a:rPr lang="en-US" sz="1800" dirty="0" smtClean="0"/>
              <a:t>We show performance of various sub-fields of the preamble and show what is the bottle neck in red</a:t>
            </a:r>
          </a:p>
          <a:p>
            <a:pPr lvl="1"/>
            <a:r>
              <a:rPr lang="en-US" sz="1600" dirty="0" smtClean="0"/>
              <a:t>L-STF is the bottle-neck in this case</a:t>
            </a:r>
          </a:p>
          <a:p>
            <a:r>
              <a:rPr lang="en-US" sz="1800" dirty="0" smtClean="0"/>
              <a:t>The gain on offer by going to lower data-rates is shown below</a:t>
            </a:r>
          </a:p>
          <a:p>
            <a:pPr lvl="1"/>
            <a:r>
              <a:rPr lang="en-US" sz="1400" dirty="0" smtClean="0"/>
              <a:t>Difference in the preamble bottle-neck and payload performance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669330"/>
              </p:ext>
            </p:extLst>
          </p:nvPr>
        </p:nvGraphicFramePr>
        <p:xfrm>
          <a:off x="685800" y="1674813"/>
          <a:ext cx="7696201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202573"/>
                <a:gridCol w="1007227"/>
                <a:gridCol w="1066800"/>
                <a:gridCol w="1066800"/>
                <a:gridCol w="1134022"/>
                <a:gridCol w="1064414"/>
                <a:gridCol w="1154365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L-STF Detection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RL-SIG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Detection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L-SIG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+ RL-SIG Decoding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HE-SIGA rep2 Decoding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6.5dB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9.1dB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11.0dB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5.7dB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7.3dB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286000" y="5257800"/>
          <a:ext cx="5486400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744525"/>
                <a:gridCol w="1795088"/>
                <a:gridCol w="1946787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 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2.6dB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65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Performance of existing preamble with SIG repetition </a:t>
            </a:r>
            <a:r>
              <a:rPr lang="en-US" sz="2400" dirty="0" smtClean="0"/>
              <a:t>with L-STF boost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1612"/>
            <a:ext cx="7772400" cy="3354387"/>
          </a:xfrm>
        </p:spPr>
        <p:txBody>
          <a:bodyPr/>
          <a:lstStyle/>
          <a:p>
            <a:r>
              <a:rPr lang="en-US" sz="1800" dirty="0" smtClean="0"/>
              <a:t>Green columns show MCS0 payload-only performance</a:t>
            </a:r>
          </a:p>
          <a:p>
            <a:r>
              <a:rPr lang="en-US" sz="1800" dirty="0" smtClean="0"/>
              <a:t>We show performance of various sub-fields of the preamble and show what is the bottle neck in red</a:t>
            </a:r>
          </a:p>
          <a:p>
            <a:pPr lvl="1"/>
            <a:r>
              <a:rPr lang="en-US" sz="1600" dirty="0" smtClean="0"/>
              <a:t>RL-SIG detection and HE-SIG-A decoding is the bottle-neck in this case at 1% and 10% respectively</a:t>
            </a:r>
          </a:p>
          <a:p>
            <a:r>
              <a:rPr lang="en-US" sz="1800" dirty="0" smtClean="0"/>
              <a:t>The gain on offer by going to lower data-rates is shown below</a:t>
            </a:r>
          </a:p>
          <a:p>
            <a:pPr lvl="1"/>
            <a:r>
              <a:rPr lang="en-US" sz="1400" dirty="0" smtClean="0"/>
              <a:t>Difference in the preamble bottle-neck and payload performance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6110485"/>
              </p:ext>
            </p:extLst>
          </p:nvPr>
        </p:nvGraphicFramePr>
        <p:xfrm>
          <a:off x="651164" y="1600200"/>
          <a:ext cx="7696201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202573"/>
                <a:gridCol w="1083427"/>
                <a:gridCol w="990600"/>
                <a:gridCol w="1066800"/>
                <a:gridCol w="1134022"/>
                <a:gridCol w="1064414"/>
                <a:gridCol w="1154365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L-STF Detection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RL-SIG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Detection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L-SIG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+ RL-SIG Decoding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HE-SIGA rep2 Decoding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9.1dB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11.0dB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-0.2dB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0.7dB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5.7dB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7.3dB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209800" y="5334000"/>
          <a:ext cx="5562600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768755"/>
                <a:gridCol w="1820020"/>
                <a:gridCol w="1973825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 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3.6dB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4.5dB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6.1dB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22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Performance of existing preamble with SIG repetition </a:t>
            </a:r>
            <a:r>
              <a:rPr lang="en-US" sz="2400" dirty="0" smtClean="0"/>
              <a:t>with L-STF &amp; L-LTF boost</a:t>
            </a:r>
            <a:endParaRPr lang="en-US" sz="2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12762"/>
            <a:ext cx="7772400" cy="3283238"/>
          </a:xfrm>
        </p:spPr>
        <p:txBody>
          <a:bodyPr/>
          <a:lstStyle/>
          <a:p>
            <a:r>
              <a:rPr lang="en-US" sz="1800" dirty="0" smtClean="0"/>
              <a:t>Green columns show MCS0 payload-only performance</a:t>
            </a:r>
          </a:p>
          <a:p>
            <a:r>
              <a:rPr lang="en-US" sz="1800" dirty="0" smtClean="0"/>
              <a:t>We show performance of various sub-fields of the preamble and show what is the bottle neck in red</a:t>
            </a:r>
          </a:p>
          <a:p>
            <a:pPr lvl="1"/>
            <a:r>
              <a:rPr lang="en-US" sz="1600" dirty="0" smtClean="0"/>
              <a:t>RL-SIG detection and HE-SIG-A decoding is the bottle-neck in this case at 1% and 10% respectively</a:t>
            </a:r>
          </a:p>
          <a:p>
            <a:r>
              <a:rPr lang="en-US" sz="1800" dirty="0" smtClean="0"/>
              <a:t>The gain on offer by going to lower data-rates is shown below</a:t>
            </a:r>
          </a:p>
          <a:p>
            <a:pPr lvl="1"/>
            <a:r>
              <a:rPr lang="en-US" sz="1400" dirty="0" smtClean="0"/>
              <a:t>Difference in the preamble bottle-neck and payload performance</a:t>
            </a:r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108787"/>
              </p:ext>
            </p:extLst>
          </p:nvPr>
        </p:nvGraphicFramePr>
        <p:xfrm>
          <a:off x="685800" y="1671349"/>
          <a:ext cx="7696201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202573"/>
                <a:gridCol w="1083427"/>
                <a:gridCol w="990600"/>
                <a:gridCol w="1066800"/>
                <a:gridCol w="1134022"/>
                <a:gridCol w="1064414"/>
                <a:gridCol w="1154365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L-STF Detection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RL-SIG 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Detection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L-SIG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+ RL-SIG Decoding</a:t>
                      </a:r>
                      <a:endParaRPr lang="en-US" sz="1400" b="1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HE-SIGA rep2 Decoding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4.8dB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3.9dB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4.6dB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9.1dB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11.0dB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-0.2dB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-2.0dB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0.6dB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5.7dB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7.3dB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CD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751703"/>
              </p:ext>
            </p:extLst>
          </p:nvPr>
        </p:nvGraphicFramePr>
        <p:xfrm>
          <a:off x="2209800" y="5334000"/>
          <a:ext cx="5562600" cy="999531"/>
        </p:xfrm>
        <a:graphic>
          <a:graphicData uri="http://schemas.openxmlformats.org/drawingml/2006/table">
            <a:tbl>
              <a:tblPr firstRow="1" firstCol="1" bandRow="1"/>
              <a:tblGrid>
                <a:gridCol w="1768755"/>
                <a:gridCol w="1820020"/>
                <a:gridCol w="1973825"/>
              </a:tblGrid>
              <a:tr h="29203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DNLOS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MCS0 BCC (32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Gain Compared to MCS0 BCC (1000 Bytes)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605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4.3dB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6.2dB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20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PER = 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5.1dB</a:t>
                      </a:r>
                      <a:r>
                        <a:rPr lang="en-US" sz="16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1</a:t>
                      </a: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/>
                          <a:cs typeface="Times New Roman"/>
                        </a:rPr>
                        <a:t>6.7dB</a:t>
                      </a:r>
                      <a:endParaRPr lang="en-US" sz="1600" baseline="300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宋体"/>
                        <a:cs typeface="Times New Roman"/>
                      </a:endParaRPr>
                    </a:p>
                  </a:txBody>
                  <a:tcPr marL="68580" marR="7315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When compared to MCS0 payload performance</a:t>
            </a:r>
          </a:p>
          <a:p>
            <a:pPr lvl="1"/>
            <a:r>
              <a:rPr lang="en-US" sz="1400" dirty="0" smtClean="0"/>
              <a:t>5-6 dB </a:t>
            </a:r>
            <a:r>
              <a:rPr lang="en-US" sz="1400" dirty="0" smtClean="0"/>
              <a:t>better preamble performance </a:t>
            </a:r>
            <a:r>
              <a:rPr lang="en-US" sz="1400" dirty="0" smtClean="0"/>
              <a:t>is on offer by introducing lower data rates in payload and repetition of SIG fields in the existing SU preamble</a:t>
            </a:r>
          </a:p>
          <a:p>
            <a:pPr lvl="2"/>
            <a:r>
              <a:rPr lang="en-US" sz="1200" dirty="0" smtClean="0"/>
              <a:t>Boosting of L-STF increases the gain by another 1dB at 1% PER</a:t>
            </a:r>
          </a:p>
          <a:p>
            <a:pPr lvl="2"/>
            <a:r>
              <a:rPr lang="en-US" sz="1200" dirty="0" smtClean="0"/>
              <a:t>Boosting of </a:t>
            </a:r>
            <a:r>
              <a:rPr lang="en-US" sz="1200" dirty="0" smtClean="0"/>
              <a:t>both L-STF </a:t>
            </a:r>
            <a:r>
              <a:rPr lang="en-US" sz="1200" dirty="0" smtClean="0"/>
              <a:t>&amp; L-LTF increases the gain even further</a:t>
            </a:r>
          </a:p>
          <a:p>
            <a:pPr lvl="1"/>
            <a:endParaRPr lang="en-US" sz="1400" dirty="0" smtClean="0"/>
          </a:p>
          <a:p>
            <a:r>
              <a:rPr lang="en-US" sz="1600" dirty="0"/>
              <a:t>Power boost on L-STF and L-LTF </a:t>
            </a:r>
            <a:r>
              <a:rPr lang="en-US" sz="1600" dirty="0" smtClean="0"/>
              <a:t>is needed to maximize the gain of the extended range mode</a:t>
            </a:r>
          </a:p>
          <a:p>
            <a:pPr lvl="1"/>
            <a:r>
              <a:rPr lang="en-US" sz="1400" dirty="0"/>
              <a:t>Propose a 3dB boost on both the fields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flipH="1">
            <a:off x="5791199" y="6475413"/>
            <a:ext cx="2752661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2384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adding the following to </a:t>
            </a:r>
            <a:r>
              <a:rPr lang="en-US" dirty="0"/>
              <a:t>the spec </a:t>
            </a:r>
            <a:r>
              <a:rPr lang="en-US" dirty="0" smtClean="0"/>
              <a:t>framework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“L-STF </a:t>
            </a:r>
            <a:r>
              <a:rPr lang="en-US" dirty="0"/>
              <a:t>power is boosted by 3 dB in </a:t>
            </a:r>
            <a:r>
              <a:rPr lang="en-US" dirty="0" smtClean="0"/>
              <a:t>the extended </a:t>
            </a:r>
            <a:r>
              <a:rPr lang="en-US" dirty="0"/>
              <a:t>range </a:t>
            </a:r>
            <a:r>
              <a:rPr lang="en-US" dirty="0" smtClean="0"/>
              <a:t>preamble”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46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adding the following to </a:t>
            </a:r>
            <a:r>
              <a:rPr lang="en-US" dirty="0"/>
              <a:t>the spec </a:t>
            </a:r>
            <a:r>
              <a:rPr lang="en-US" dirty="0" smtClean="0"/>
              <a:t>framework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“L-LTF </a:t>
            </a:r>
            <a:r>
              <a:rPr lang="en-US" dirty="0"/>
              <a:t>power is boosted by 3 dB in </a:t>
            </a:r>
            <a:r>
              <a:rPr lang="en-US" dirty="0" smtClean="0"/>
              <a:t>the extended </a:t>
            </a:r>
            <a:r>
              <a:rPr lang="en-US" dirty="0"/>
              <a:t>range </a:t>
            </a:r>
            <a:r>
              <a:rPr lang="en-US" dirty="0" smtClean="0"/>
              <a:t>preamble”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 11-15-0826-03-00ax-</a:t>
            </a:r>
            <a:r>
              <a:rPr lang="en-GB" dirty="0" smtClean="0"/>
              <a:t>he-sig-a-transmission-for-range-extension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08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379447"/>
              </p:ext>
            </p:extLst>
          </p:nvPr>
        </p:nvGraphicFramePr>
        <p:xfrm>
          <a:off x="800100" y="3321339"/>
          <a:ext cx="72390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187230"/>
              </p:ext>
            </p:extLst>
          </p:nvPr>
        </p:nvGraphicFramePr>
        <p:xfrm>
          <a:off x="800100" y="1515507"/>
          <a:ext cx="7239000" cy="18007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标题 18"/>
          <p:cNvSpPr>
            <a:spLocks noGrp="1"/>
          </p:cNvSpPr>
          <p:nvPr>
            <p:ph type="title"/>
          </p:nvPr>
        </p:nvSpPr>
        <p:spPr>
          <a:xfrm>
            <a:off x="723900" y="12192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3518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4484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89972" y="4648200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789972" y="993996"/>
          <a:ext cx="7239000" cy="36542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b="0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662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21576"/>
          <a:ext cx="7467600" cy="52030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12906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8633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352775" y="652303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Sameer Vermani (Qualcomm)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8926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In [1], it was proposed to have a repeated HE-SIG-A for range extension purposes</a:t>
            </a:r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 </a:t>
            </a:r>
          </a:p>
          <a:p>
            <a:r>
              <a:rPr lang="en-US" sz="1600" dirty="0" smtClean="0"/>
              <a:t>In these slides, we show</a:t>
            </a:r>
          </a:p>
          <a:p>
            <a:pPr lvl="1"/>
            <a:r>
              <a:rPr lang="en-US" sz="1400" dirty="0" smtClean="0"/>
              <a:t>Performance </a:t>
            </a:r>
            <a:r>
              <a:rPr lang="en-US" sz="1400" dirty="0"/>
              <a:t>of the preamble with repeated HE-SIG-A</a:t>
            </a:r>
            <a:endParaRPr lang="en-US" sz="1400" dirty="0"/>
          </a:p>
          <a:p>
            <a:pPr lvl="2"/>
            <a:r>
              <a:rPr lang="en-US" sz="1200" dirty="0" smtClean="0"/>
              <a:t>Look at performance bottlenecks of the preamble performance</a:t>
            </a:r>
          </a:p>
          <a:p>
            <a:pPr lvl="1"/>
            <a:r>
              <a:rPr lang="en-US" sz="1400" dirty="0"/>
              <a:t>C</a:t>
            </a:r>
            <a:r>
              <a:rPr lang="en-US" sz="1400" dirty="0" smtClean="0"/>
              <a:t>an remove/mitigate the bottlenecks of preamble performance through L-STF/LTF boost</a:t>
            </a:r>
          </a:p>
          <a:p>
            <a:pPr lvl="1"/>
            <a:r>
              <a:rPr lang="en-US" sz="1400" dirty="0" smtClean="0"/>
              <a:t>5-6 </a:t>
            </a:r>
            <a:r>
              <a:rPr lang="en-US" sz="1400" dirty="0"/>
              <a:t>dB </a:t>
            </a:r>
            <a:r>
              <a:rPr lang="en-US" sz="1400" dirty="0" smtClean="0"/>
              <a:t>performance gain is on offer through the extended range mode</a:t>
            </a:r>
          </a:p>
          <a:p>
            <a:pPr lvl="2"/>
            <a:r>
              <a:rPr lang="en-US" sz="1200" dirty="0" smtClean="0"/>
              <a:t>Measured as preamble performance advantage over MCS0 20MHz payload</a:t>
            </a:r>
            <a:endParaRPr lang="en-US" sz="1200" dirty="0"/>
          </a:p>
          <a:p>
            <a:endParaRPr lang="en-US" sz="1800" dirty="0" smtClean="0"/>
          </a:p>
          <a:p>
            <a:r>
              <a:rPr lang="en-US" sz="1600" dirty="0"/>
              <a:t>Based on above, propose power-boosting the L-STF and L-LTF by 3dB for the extended range mode</a:t>
            </a:r>
          </a:p>
          <a:p>
            <a:pPr lvl="1"/>
            <a:endParaRPr lang="en-US" sz="1600" dirty="0">
              <a:ea typeface="+mn-ea"/>
              <a:cs typeface="+mn-cs"/>
            </a:endParaRPr>
          </a:p>
          <a:p>
            <a:pPr lvl="1"/>
            <a:endParaRPr 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838199" y="2382117"/>
            <a:ext cx="7691805" cy="1351683"/>
            <a:chOff x="695164" y="2709863"/>
            <a:chExt cx="7753672" cy="1438274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164" y="2709863"/>
              <a:ext cx="7405687" cy="6492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164" y="3511550"/>
              <a:ext cx="7407275" cy="636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TextBox 14"/>
            <p:cNvSpPr txBox="1"/>
            <p:nvPr/>
          </p:nvSpPr>
          <p:spPr>
            <a:xfrm>
              <a:off x="6333964" y="2891651"/>
              <a:ext cx="17526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zh-CN" sz="1400" kern="0" dirty="0" smtClean="0">
                  <a:solidFill>
                    <a:sysClr val="windowText" lastClr="000000"/>
                  </a:solidFill>
                </a:rPr>
                <a:t>Normal Mode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9" name="TextBox 15"/>
            <p:cNvSpPr txBox="1"/>
            <p:nvPr/>
          </p:nvSpPr>
          <p:spPr>
            <a:xfrm>
              <a:off x="6333964" y="3663950"/>
              <a:ext cx="21148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1pPr>
              <a:lvl2pPr marL="742950" indent="-28575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2pPr>
              <a:lvl3pPr marL="11430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3pPr>
              <a:lvl4pPr marL="16002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4pPr>
              <a:lvl5pPr marL="2057400" indent="-228600" algn="l" defTabSz="449263" rtl="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bg1"/>
                  </a:solidFill>
                  <a:latin typeface="Times New Roman" pitchFamily="16" charset="0"/>
                  <a:ea typeface="MS Gothic" charset="-128"/>
                  <a:cs typeface="+mn-cs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</a:rPr>
                <a:t>Range extension mode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404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Supporting the </a:t>
            </a:r>
            <a:r>
              <a:rPr lang="en-US" dirty="0" smtClean="0"/>
              <a:t>Extended Range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Preamble needs to keep up with lower </a:t>
            </a:r>
            <a:r>
              <a:rPr lang="en-US" sz="1800" dirty="0" smtClean="0"/>
              <a:t>SNR operation to realize the range benefit</a:t>
            </a:r>
            <a:endParaRPr lang="en-US" sz="1800" dirty="0" smtClean="0"/>
          </a:p>
          <a:p>
            <a:endParaRPr lang="en-US" sz="1800" dirty="0"/>
          </a:p>
          <a:p>
            <a:r>
              <a:rPr lang="en-US" sz="1800" dirty="0"/>
              <a:t>D</a:t>
            </a:r>
            <a:r>
              <a:rPr lang="en-US" sz="1800" dirty="0" smtClean="0"/>
              <a:t>oing it </a:t>
            </a:r>
            <a:r>
              <a:rPr lang="en-US" sz="1800" dirty="0" smtClean="0"/>
              <a:t>within the </a:t>
            </a:r>
            <a:r>
              <a:rPr lang="en-US" sz="1800" dirty="0" smtClean="0"/>
              <a:t>existing </a:t>
            </a:r>
            <a:r>
              <a:rPr lang="en-US" sz="1800" dirty="0" smtClean="0"/>
              <a:t>preamble </a:t>
            </a:r>
            <a:r>
              <a:rPr lang="en-US" sz="1800" dirty="0" smtClean="0"/>
              <a:t>framework is possible</a:t>
            </a:r>
            <a:endParaRPr lang="en-US" sz="1800" dirty="0"/>
          </a:p>
          <a:p>
            <a:pPr lvl="1"/>
            <a:r>
              <a:rPr lang="en-US" sz="1600" dirty="0"/>
              <a:t>By repeating L-SIG, </a:t>
            </a:r>
            <a:r>
              <a:rPr lang="en-US" sz="1600" dirty="0" smtClean="0"/>
              <a:t>HE-SIGA [1]</a:t>
            </a:r>
            <a:endParaRPr lang="en-US" sz="1600" dirty="0"/>
          </a:p>
          <a:p>
            <a:pPr lvl="1"/>
            <a:r>
              <a:rPr lang="en-US" sz="1600" dirty="0" smtClean="0"/>
              <a:t>Possible </a:t>
            </a:r>
            <a:r>
              <a:rPr lang="en-US" sz="1600" dirty="0"/>
              <a:t>3dB power boosting of some training fields if needed</a:t>
            </a:r>
          </a:p>
          <a:p>
            <a:pPr lvl="2"/>
            <a:endParaRPr lang="en-US" sz="1400" dirty="0"/>
          </a:p>
          <a:p>
            <a:r>
              <a:rPr lang="en-US" sz="1800" dirty="0"/>
              <a:t>In the following slides, we study the performance of the preamble </a:t>
            </a:r>
            <a:r>
              <a:rPr lang="en-US" sz="1800" dirty="0" smtClean="0"/>
              <a:t>with HE-SIG-A repetition</a:t>
            </a:r>
            <a:endParaRPr lang="en-US" sz="1800" dirty="0"/>
          </a:p>
          <a:p>
            <a:pPr lvl="1"/>
            <a:r>
              <a:rPr lang="en-US" sz="1600" dirty="0" smtClean="0"/>
              <a:t>Look at the performance bottlenecks in the preamble</a:t>
            </a:r>
          </a:p>
          <a:p>
            <a:pPr lvl="2"/>
            <a:r>
              <a:rPr lang="en-US" sz="1400" dirty="0" smtClean="0"/>
              <a:t>L-STF becomes a bottleneck </a:t>
            </a:r>
            <a:r>
              <a:rPr lang="en-US" sz="1400" dirty="0" smtClean="0">
                <a:sym typeface="Wingdings" panose="05000000000000000000" pitchFamily="2" charset="2"/>
              </a:rPr>
              <a:t></a:t>
            </a:r>
            <a:r>
              <a:rPr lang="en-US" sz="1400" dirty="0">
                <a:sym typeface="Wingdings" panose="05000000000000000000" pitchFamily="2" charset="2"/>
              </a:rPr>
              <a:t>C</a:t>
            </a:r>
            <a:r>
              <a:rPr lang="en-US" sz="1400" dirty="0" smtClean="0"/>
              <a:t>an be removed by boosting it by 3dB</a:t>
            </a:r>
          </a:p>
          <a:p>
            <a:pPr lvl="2"/>
            <a:r>
              <a:rPr lang="en-US" sz="1400" dirty="0" smtClean="0"/>
              <a:t>Once L-STF bottleneck is removed, repeated HE-SIG-A decoding or RL-SIG detection </a:t>
            </a:r>
            <a:r>
              <a:rPr lang="en-US" sz="1400" dirty="0" smtClean="0"/>
              <a:t>becomes</a:t>
            </a:r>
            <a:r>
              <a:rPr lang="en-US" sz="1400" dirty="0" smtClean="0"/>
              <a:t> the bottle neck </a:t>
            </a:r>
            <a:r>
              <a:rPr lang="en-US" sz="1400" dirty="0" smtClean="0">
                <a:sym typeface="Wingdings" panose="05000000000000000000" pitchFamily="2" charset="2"/>
              </a:rPr>
              <a:t>Mitigated by boosting L-LTF by 3dB</a:t>
            </a:r>
            <a:endParaRPr lang="en-US" sz="1400" dirty="0" smtClean="0"/>
          </a:p>
          <a:p>
            <a:pPr lvl="1"/>
            <a:r>
              <a:rPr lang="en-US" sz="1600" dirty="0" smtClean="0"/>
              <a:t>Also, answer </a:t>
            </a:r>
            <a:r>
              <a:rPr lang="en-US" sz="1600" dirty="0"/>
              <a:t>the </a:t>
            </a:r>
            <a:r>
              <a:rPr lang="en-US" sz="1600" dirty="0" smtClean="0"/>
              <a:t>question: </a:t>
            </a:r>
            <a:r>
              <a:rPr lang="en-US" sz="1600" dirty="0" smtClean="0"/>
              <a:t>Eventually, </a:t>
            </a:r>
            <a:r>
              <a:rPr lang="en-US" sz="1600" dirty="0"/>
              <a:t>h</a:t>
            </a:r>
            <a:r>
              <a:rPr lang="en-US" sz="1600" dirty="0" smtClean="0"/>
              <a:t>ow </a:t>
            </a:r>
            <a:r>
              <a:rPr lang="en-US" sz="1600" dirty="0"/>
              <a:t>much </a:t>
            </a:r>
            <a:r>
              <a:rPr lang="en-US" sz="1600" dirty="0" smtClean="0"/>
              <a:t>better can the preamble perform compared to MCS0 data?</a:t>
            </a:r>
            <a:endParaRPr lang="en-US" sz="16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Sameer Vermani (Qualcomm)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4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114500</TotalTime>
  <Words>1729</Words>
  <Application>Microsoft Office PowerPoint</Application>
  <PresentationFormat>On-screen Show (4:3)</PresentationFormat>
  <Paragraphs>602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MS Gothic</vt:lpstr>
      <vt:lpstr>宋体</vt:lpstr>
      <vt:lpstr>Arial</vt:lpstr>
      <vt:lpstr>Calibri</vt:lpstr>
      <vt:lpstr>Times New Roman</vt:lpstr>
      <vt:lpstr>Wingdings</vt:lpstr>
      <vt:lpstr>802-11-Submission</vt:lpstr>
      <vt:lpstr>Extended Range Support for 11ax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Outline</vt:lpstr>
      <vt:lpstr>Supporting the Extended Range Mode</vt:lpstr>
      <vt:lpstr>Simulations</vt:lpstr>
      <vt:lpstr>Performance of existing preamble with SIG repetition in absence of any training field boost</vt:lpstr>
      <vt:lpstr>Performance of existing preamble with SIG repetition with L-STF boost</vt:lpstr>
      <vt:lpstr>Performance of existing preamble with SIG repetition with L-STF &amp; L-LTF boost</vt:lpstr>
      <vt:lpstr>Summary</vt:lpstr>
      <vt:lpstr>Pre-motion 1</vt:lpstr>
      <vt:lpstr>Pre-motion 2</vt:lpstr>
      <vt:lpstr>References</vt:lpstr>
    </vt:vector>
  </TitlesOfParts>
  <Company>Marvell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Vermani, Sameer</cp:lastModifiedBy>
  <cp:revision>1905</cp:revision>
  <cp:lastPrinted>1998-02-10T13:28:06Z</cp:lastPrinted>
  <dcterms:created xsi:type="dcterms:W3CDTF">2007-05-21T21:00:37Z</dcterms:created>
  <dcterms:modified xsi:type="dcterms:W3CDTF">2015-11-08T00:26:36Z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