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1" r:id="rId4"/>
    <p:sldId id="272" r:id="rId5"/>
    <p:sldId id="273" r:id="rId6"/>
    <p:sldId id="276" r:id="rId7"/>
    <p:sldId id="275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E5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94" autoAdjust="0"/>
    <p:restoredTop sz="94671" autoAdjust="0"/>
  </p:normalViewPr>
  <p:slideViewPr>
    <p:cSldViewPr>
      <p:cViewPr varScale="1">
        <p:scale>
          <a:sx n="75" d="100"/>
          <a:sy n="75" d="100"/>
        </p:scale>
        <p:origin x="84" y="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60"/>
    </p:cViewPr>
  </p:sorterViewPr>
  <p:notesViewPr>
    <p:cSldViewPr>
      <p:cViewPr varScale="1">
        <p:scale>
          <a:sx n="55" d="100"/>
          <a:sy n="55" d="100"/>
        </p:scale>
        <p:origin x="-2892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802.11-10/0xxxr0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OakTree Wireless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802.11-10/0xxxr0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OakTree Wireless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0704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paths into the customer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B9E4A-87F6-405A-BC2D-226273F4F994}" type="slidenum">
              <a:rPr lang="en-US" smtClean="0">
                <a:solidFill>
                  <a:srgbClr val="000000"/>
                </a:solidFill>
              </a:rPr>
              <a:pPr/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279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paths into the customer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B9E4A-87F6-405A-BC2D-226273F4F994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15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paths into the customer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8B9E4A-87F6-405A-BC2D-226273F4F994}" type="slidenum">
              <a:rPr lang="en-US" smtClean="0">
                <a:solidFill>
                  <a:srgbClr val="000000"/>
                </a:solidFill>
              </a:rPr>
              <a:pPr/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680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Tim Godfrey (EPRI)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802.11-15/1306r0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3.jpeg"/><Relationship Id="rId10" Type="http://schemas.openxmlformats.org/officeDocument/2006/relationships/image" Target="../media/image10.png"/><Relationship Id="rId4" Type="http://schemas.openxmlformats.org/officeDocument/2006/relationships/image" Target="../media/image2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4294967295"/>
          </p:nvPr>
        </p:nvSpPr>
        <p:spPr>
          <a:xfrm>
            <a:off x="696913" y="332601"/>
            <a:ext cx="1541128" cy="276999"/>
          </a:xfrm>
          <a:noFill/>
        </p:spPr>
        <p:txBody>
          <a:bodyPr/>
          <a:lstStyle/>
          <a:p>
            <a:r>
              <a:rPr lang="en-US" altLang="ko-KR" dirty="0" smtClean="0"/>
              <a:t>November </a:t>
            </a:r>
            <a:r>
              <a:rPr lang="en-US" dirty="0" smtClean="0"/>
              <a:t>2015</a:t>
            </a:r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7265305" y="6475413"/>
            <a:ext cx="1278620" cy="184666"/>
          </a:xfrm>
          <a:noFill/>
        </p:spPr>
        <p:txBody>
          <a:bodyPr/>
          <a:lstStyle/>
          <a:p>
            <a:r>
              <a:rPr lang="en-US" dirty="0" smtClean="0"/>
              <a:t>Tim Godfrey (EPRI)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447800"/>
          </a:xfrm>
          <a:noFill/>
        </p:spPr>
        <p:txBody>
          <a:bodyPr/>
          <a:lstStyle/>
          <a:p>
            <a:pPr eaLnBrk="1" hangingPunct="1"/>
            <a:r>
              <a:rPr lang="en-US" dirty="0"/>
              <a:t>Use Case for LRLP and Full Function in STA.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2015-11-06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5541008"/>
              </p:ext>
            </p:extLst>
          </p:nvPr>
        </p:nvGraphicFramePr>
        <p:xfrm>
          <a:off x="541338" y="2667000"/>
          <a:ext cx="8061325" cy="3701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1" name="Document" r:id="rId4" imgW="8691842" imgH="4136725" progId="Word.Document.8">
                  <p:embed/>
                </p:oleObj>
              </mc:Choice>
              <mc:Fallback>
                <p:oleObj name="Document" r:id="rId4" imgW="8691842" imgH="4136725" progId="Word.Document.8">
                  <p:embed/>
                  <p:pic>
                    <p:nvPicPr>
                      <p:cNvPr id="0" name="Picture 8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667000"/>
                        <a:ext cx="8061325" cy="37018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AP / STA pairings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143000"/>
          </a:xfrm>
        </p:spPr>
        <p:txBody>
          <a:bodyPr/>
          <a:lstStyle/>
          <a:p>
            <a:r>
              <a:rPr lang="en-US" dirty="0" smtClean="0"/>
              <a:t>When 802.11ax and LRLP are approved and deployed: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All APs support LRLP</a:t>
            </a:r>
          </a:p>
          <a:p>
            <a:r>
              <a:rPr lang="en-US" dirty="0" smtClean="0"/>
              <a:t>STA devices may be:</a:t>
            </a:r>
          </a:p>
          <a:p>
            <a:pPr lvl="1"/>
            <a:r>
              <a:rPr lang="en-US" dirty="0" smtClean="0"/>
              <a:t>LRLP only, with no capability for 20 MHz modes</a:t>
            </a:r>
          </a:p>
          <a:p>
            <a:pPr lvl="1"/>
            <a:r>
              <a:rPr lang="en-US" dirty="0" smtClean="0"/>
              <a:t>Wideband STA – full capability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838200" y="2971800"/>
            <a:ext cx="762000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ax + L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Isosceles Triangle 5"/>
          <p:cNvSpPr/>
          <p:nvPr/>
        </p:nvSpPr>
        <p:spPr bwMode="auto">
          <a:xfrm>
            <a:off x="4724400" y="3048000"/>
            <a:ext cx="609600" cy="457200"/>
          </a:xfrm>
          <a:prstGeom prst="triangle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800600" y="3886200"/>
            <a:ext cx="457200" cy="4572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20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Left-Right Arrow 7"/>
          <p:cNvSpPr/>
          <p:nvPr/>
        </p:nvSpPr>
        <p:spPr bwMode="auto">
          <a:xfrm>
            <a:off x="2057400" y="3276600"/>
            <a:ext cx="2286000" cy="152400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Left-Right Arrow 9"/>
          <p:cNvSpPr/>
          <p:nvPr/>
        </p:nvSpPr>
        <p:spPr bwMode="auto">
          <a:xfrm>
            <a:off x="2057400" y="4038600"/>
            <a:ext cx="2286000" cy="152400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838200" y="3810000"/>
            <a:ext cx="762000" cy="685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ax + L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mtClean="0"/>
              <a:t>Tim Godfrey (EPRI)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85573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of the mobile embedded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the standard “ax” generation client implementation include LRLP?</a:t>
            </a:r>
          </a:p>
          <a:p>
            <a:pPr lvl="1"/>
            <a:r>
              <a:rPr lang="en-US" dirty="0" smtClean="0"/>
              <a:t>Example full function high performance STA in mobile phones, tablets, etc.</a:t>
            </a:r>
          </a:p>
          <a:p>
            <a:pPr lvl="1"/>
            <a:endParaRPr lang="en-US" dirty="0"/>
          </a:p>
          <a:p>
            <a:r>
              <a:rPr lang="en-US" dirty="0" smtClean="0"/>
              <a:t>Yes – because these devices are dual mode</a:t>
            </a:r>
          </a:p>
          <a:p>
            <a:pPr lvl="1"/>
            <a:r>
              <a:rPr lang="en-US" dirty="0" smtClean="0"/>
              <a:t>Most common mode of operation is as STA</a:t>
            </a:r>
          </a:p>
          <a:p>
            <a:pPr lvl="1"/>
            <a:r>
              <a:rPr lang="en-US" dirty="0" smtClean="0"/>
              <a:t>However, capable of operating as AP (Tethering use case)</a:t>
            </a:r>
          </a:p>
          <a:p>
            <a:pPr lvl="1"/>
            <a:r>
              <a:rPr lang="en-US" dirty="0" smtClean="0"/>
              <a:t>Given the AP capability, LRPP support should also be supported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mtClean="0"/>
              <a:t>Tim Godfrey (EPRI)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6570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0595" y="927463"/>
            <a:ext cx="4102418" cy="531876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5757008" y="5909361"/>
            <a:ext cx="2044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Customer Residence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10" name="Picture 13" descr="water heater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32727" t="13635" r="34546" b="4546"/>
          <a:stretch>
            <a:fillRect/>
          </a:stretch>
        </p:blipFill>
        <p:spPr bwMode="auto">
          <a:xfrm>
            <a:off x="7924800" y="5095631"/>
            <a:ext cx="398362" cy="995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pgau002\Documents\Graphics\Transparent\Rout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09395" y="4142154"/>
            <a:ext cx="623923" cy="500184"/>
          </a:xfrm>
          <a:prstGeom prst="rect">
            <a:avLst/>
          </a:prstGeom>
          <a:noFill/>
        </p:spPr>
      </p:pic>
      <p:sp>
        <p:nvSpPr>
          <p:cNvPr id="115" name="TextBox 114"/>
          <p:cNvSpPr txBox="1"/>
          <p:nvPr/>
        </p:nvSpPr>
        <p:spPr>
          <a:xfrm>
            <a:off x="5416063" y="4566139"/>
            <a:ext cx="69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Wi-Fi Router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16" name="Straight Arrow Connector 115"/>
          <p:cNvCxnSpPr/>
          <p:nvPr/>
        </p:nvCxnSpPr>
        <p:spPr>
          <a:xfrm flipV="1">
            <a:off x="3423138" y="4393642"/>
            <a:ext cx="2149231" cy="6420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5251939" y="3931028"/>
            <a:ext cx="1349082" cy="276999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IEEE 802.11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 bwMode="auto">
          <a:xfrm>
            <a:off x="365759" y="187532"/>
            <a:ext cx="5677231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sz="2800" b="1" kern="0" dirty="0">
              <a:solidFill>
                <a:srgbClr val="0000CC"/>
              </a:solidFill>
              <a:latin typeface="Arial"/>
            </a:endParaRPr>
          </a:p>
        </p:txBody>
      </p:sp>
      <p:pic>
        <p:nvPicPr>
          <p:cNvPr id="35" name="Picture 3" descr="C:\Users\pgau002\Documents\Graphics\Transparent\Lightening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1510145">
            <a:off x="6328879" y="4745687"/>
            <a:ext cx="1497015" cy="222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20" descr="H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62600" y="838200"/>
            <a:ext cx="91439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3" descr="C:\Users\pgau002\Documents\Graphics\Transparent\Lightening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5400000">
            <a:off x="4334399" y="2447401"/>
            <a:ext cx="3135923" cy="222322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TextBox 43"/>
          <p:cNvSpPr txBox="1"/>
          <p:nvPr/>
        </p:nvSpPr>
        <p:spPr>
          <a:xfrm>
            <a:off x="4800600" y="6858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PV Inverter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Cloud 2"/>
          <p:cNvSpPr/>
          <p:nvPr/>
        </p:nvSpPr>
        <p:spPr bwMode="auto">
          <a:xfrm>
            <a:off x="1750646" y="3712308"/>
            <a:ext cx="2196123" cy="1141046"/>
          </a:xfrm>
          <a:prstGeom prst="cloud">
            <a:avLst/>
          </a:prstGeom>
          <a:solidFill>
            <a:schemeClr val="accent6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19075" indent="-219075" algn="ctr">
              <a:spcBef>
                <a:spcPct val="50000"/>
              </a:spcBef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Internet</a:t>
            </a:r>
          </a:p>
        </p:txBody>
      </p:sp>
      <p:pic>
        <p:nvPicPr>
          <p:cNvPr id="48" name="Picture 2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030" y="3710353"/>
            <a:ext cx="665163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Picture 3" descr="C:\Users\pgau002\Documents\Graphics\Transparent\Lightening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0518270">
            <a:off x="6184296" y="4069659"/>
            <a:ext cx="1497015" cy="222322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lumMod val="40000"/>
                <a:lumOff val="60000"/>
              </a:schemeClr>
            </a:glow>
          </a:effectLst>
        </p:spPr>
      </p:pic>
      <p:pic>
        <p:nvPicPr>
          <p:cNvPr id="51" name="Picture 23" descr=" Compaq Evo Notebook N1020v photo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107" y="2522417"/>
            <a:ext cx="652745" cy="728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3" descr="C:\Users\pgau002\Documents\Graphics\Transparent\Lightening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19312028">
            <a:off x="5992819" y="3456156"/>
            <a:ext cx="1497015" cy="222322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lumMod val="40000"/>
                <a:lumOff val="60000"/>
              </a:schemeClr>
            </a:glo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48458" y="1948351"/>
            <a:ext cx="711655" cy="677619"/>
          </a:xfrm>
          <a:prstGeom prst="rect">
            <a:avLst/>
          </a:prstGeom>
        </p:spPr>
      </p:pic>
      <p:pic>
        <p:nvPicPr>
          <p:cNvPr id="53" name="Picture 3" descr="C:\Users\pgau002\Documents\Graphics\Transparent\Lightening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17889484">
            <a:off x="5574694" y="3186530"/>
            <a:ext cx="1497015" cy="222322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lumMod val="40000"/>
                <a:lumOff val="60000"/>
              </a:schemeClr>
            </a:glow>
          </a:effectLst>
        </p:spPr>
      </p:pic>
      <p:sp>
        <p:nvSpPr>
          <p:cNvPr id="22" name="TextBox 21"/>
          <p:cNvSpPr txBox="1"/>
          <p:nvPr/>
        </p:nvSpPr>
        <p:spPr>
          <a:xfrm>
            <a:off x="533400" y="1066800"/>
            <a:ext cx="403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Customers mobile devices and energy-related devices are all connected to customer’s Wi-Fi network.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533400" y="5181600"/>
            <a:ext cx="4572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19075" marR="0" indent="-219075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9200" y="5181600"/>
            <a:ext cx="1773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="1" dirty="0" smtClean="0"/>
              <a:t>LRLP Connection</a:t>
            </a:r>
            <a:endParaRPr lang="en-US" sz="1600" b="1" dirty="0" smtClean="0"/>
          </a:p>
        </p:txBody>
      </p:sp>
      <p:sp>
        <p:nvSpPr>
          <p:cNvPr id="26" name="Rectangle 25"/>
          <p:cNvSpPr/>
          <p:nvPr/>
        </p:nvSpPr>
        <p:spPr bwMode="auto">
          <a:xfrm>
            <a:off x="533400" y="5791200"/>
            <a:ext cx="4572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2">
                <a:lumMod val="40000"/>
                <a:lumOff val="60000"/>
              </a:schemeClr>
            </a:glo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19075" marR="0" indent="-219075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19200" y="5791200"/>
            <a:ext cx="1997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="1" dirty="0" smtClean="0"/>
              <a:t>802.11ax Connection</a:t>
            </a:r>
            <a:endParaRPr lang="en-US" sz="1600" b="1" dirty="0" smtClean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152400"/>
            <a:ext cx="5105400" cy="457200"/>
          </a:xfrm>
        </p:spPr>
        <p:txBody>
          <a:bodyPr/>
          <a:lstStyle/>
          <a:p>
            <a:r>
              <a:rPr lang="en-US" dirty="0"/>
              <a:t>LRLP typical home use </a:t>
            </a:r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30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mtClean="0"/>
              <a:t>Tim Godfrey (EPRI)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8380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0595" y="927463"/>
            <a:ext cx="4102418" cy="531876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5757008" y="5909361"/>
            <a:ext cx="2044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Customer Residence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10" name="Picture 13" descr="water heater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32727" t="13635" r="34546" b="4546"/>
          <a:stretch>
            <a:fillRect/>
          </a:stretch>
        </p:blipFill>
        <p:spPr bwMode="auto">
          <a:xfrm>
            <a:off x="7924800" y="5095631"/>
            <a:ext cx="398362" cy="995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6" name="Straight Arrow Connector 115"/>
          <p:cNvCxnSpPr/>
          <p:nvPr/>
        </p:nvCxnSpPr>
        <p:spPr>
          <a:xfrm flipV="1">
            <a:off x="1066800" y="4495800"/>
            <a:ext cx="1524000" cy="6420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" descr="C:\Users\pgau002\Documents\Graphics\Transparent\Lightening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1510145">
            <a:off x="6328879" y="4745687"/>
            <a:ext cx="1497015" cy="222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20" descr="H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62600" y="838200"/>
            <a:ext cx="91439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3" descr="C:\Users\pgau002\Documents\Graphics\Transparent\Lightening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5400000">
            <a:off x="4334399" y="2447401"/>
            <a:ext cx="3135923" cy="222322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TextBox 43"/>
          <p:cNvSpPr txBox="1"/>
          <p:nvPr/>
        </p:nvSpPr>
        <p:spPr>
          <a:xfrm>
            <a:off x="4724400" y="609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PV Inverter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Cloud 2"/>
          <p:cNvSpPr/>
          <p:nvPr/>
        </p:nvSpPr>
        <p:spPr bwMode="auto">
          <a:xfrm>
            <a:off x="685801" y="4038600"/>
            <a:ext cx="1447800" cy="68384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19075" indent="-219075" algn="ctr">
              <a:spcBef>
                <a:spcPct val="50000"/>
              </a:spcBef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Internet</a:t>
            </a:r>
          </a:p>
        </p:txBody>
      </p:sp>
      <p:pic>
        <p:nvPicPr>
          <p:cNvPr id="48" name="Picture 2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0386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15200" y="2743200"/>
            <a:ext cx="711655" cy="677619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685800" y="11430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</a:rPr>
              <a:t>Tethered phone is only connection to Internet</a:t>
            </a:r>
            <a:endParaRPr lang="en-US" sz="2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9" name="Picture 3" descr="C:\Users\pgau002\Documents\Graphics\Transparent\Lightening.png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19312028">
            <a:off x="5928696" y="3562669"/>
            <a:ext cx="1497015" cy="222322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lumMod val="40000"/>
                <a:lumOff val="60000"/>
              </a:schemeClr>
            </a:glow>
          </a:effectLst>
        </p:spPr>
      </p:pic>
      <p:pic>
        <p:nvPicPr>
          <p:cNvPr id="30" name="Picture 4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14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 bwMode="auto">
          <a:xfrm>
            <a:off x="3124200" y="3200400"/>
            <a:ext cx="2362200" cy="914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2">
                <a:lumMod val="60000"/>
                <a:lumOff val="40000"/>
              </a:schemeClr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657600" y="3505200"/>
            <a:ext cx="1183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LTE</a:t>
            </a:r>
            <a:endParaRPr lang="en-US" sz="16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228600" y="152400"/>
            <a:ext cx="5257800" cy="381000"/>
          </a:xfrm>
        </p:spPr>
        <p:txBody>
          <a:bodyPr/>
          <a:lstStyle/>
          <a:p>
            <a:r>
              <a:rPr lang="en-US" dirty="0"/>
              <a:t>LRLP “cord cutter” use </a:t>
            </a:r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 bwMode="auto">
          <a:xfrm>
            <a:off x="533400" y="5410200"/>
            <a:ext cx="457200" cy="3048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19075" marR="0" indent="-219075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219200" y="5410200"/>
            <a:ext cx="1773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="1" dirty="0" smtClean="0"/>
              <a:t>LRLP Connection</a:t>
            </a:r>
            <a:endParaRPr lang="en-US" sz="1600" b="1" dirty="0" smtClean="0"/>
          </a:p>
        </p:txBody>
      </p:sp>
      <p:sp>
        <p:nvSpPr>
          <p:cNvPr id="39" name="Rectangle 38"/>
          <p:cNvSpPr/>
          <p:nvPr/>
        </p:nvSpPr>
        <p:spPr bwMode="auto">
          <a:xfrm>
            <a:off x="533400" y="6019800"/>
            <a:ext cx="4572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2">
                <a:lumMod val="40000"/>
                <a:lumOff val="60000"/>
              </a:schemeClr>
            </a:glo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19075" marR="0" indent="-219075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19200" y="6019800"/>
            <a:ext cx="1997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="1" dirty="0" smtClean="0"/>
              <a:t>802.11ax Connection</a:t>
            </a:r>
            <a:endParaRPr lang="en-US" sz="1600" b="1" dirty="0" smtClean="0"/>
          </a:p>
        </p:txBody>
      </p:sp>
      <p:sp>
        <p:nvSpPr>
          <p:cNvPr id="41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mtClean="0"/>
              <a:t>Tim Godfrey (EPRI)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592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60595" y="927463"/>
            <a:ext cx="4102418" cy="531876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5757008" y="5909361"/>
            <a:ext cx="20447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Customer Residence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10" name="Picture 13" descr="water heater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32727" t="13635" r="34546" b="4546"/>
          <a:stretch>
            <a:fillRect/>
          </a:stretch>
        </p:blipFill>
        <p:spPr bwMode="auto">
          <a:xfrm>
            <a:off x="7924800" y="5095631"/>
            <a:ext cx="398362" cy="995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pgau002\Documents\Graphics\Transparent\Rout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09395" y="4142154"/>
            <a:ext cx="623923" cy="500184"/>
          </a:xfrm>
          <a:prstGeom prst="rect">
            <a:avLst/>
          </a:prstGeom>
          <a:noFill/>
        </p:spPr>
      </p:pic>
      <p:sp>
        <p:nvSpPr>
          <p:cNvPr id="115" name="TextBox 114"/>
          <p:cNvSpPr txBox="1"/>
          <p:nvPr/>
        </p:nvSpPr>
        <p:spPr>
          <a:xfrm>
            <a:off x="5416063" y="4566139"/>
            <a:ext cx="69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Wi-Fi Router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4038600" y="3657600"/>
            <a:ext cx="1533769" cy="583642"/>
          </a:xfrm>
          <a:prstGeom prst="straightConnector1">
            <a:avLst/>
          </a:prstGeom>
          <a:ln w="28575">
            <a:solidFill>
              <a:srgbClr val="00B0F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5251939" y="3931028"/>
            <a:ext cx="1349082" cy="276999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Arial" charset="0"/>
              </a:rPr>
              <a:t>IEEE 802.11</a:t>
            </a:r>
            <a:endParaRPr lang="en-US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5" name="Picture 3" descr="C:\Users\pgau002\Documents\Graphics\Transparent\Lightening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1510145">
            <a:off x="6328879" y="4745687"/>
            <a:ext cx="1497015" cy="222322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Picture 20" descr="H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62600" y="838200"/>
            <a:ext cx="914399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3" descr="C:\Users\pgau002\Documents\Graphics\Transparent\Lightening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5400000">
            <a:off x="4334399" y="2447401"/>
            <a:ext cx="3135923" cy="222322"/>
          </a:xfrm>
          <a:prstGeom prst="rect">
            <a:avLst/>
          </a:prstGeom>
          <a:noFill/>
          <a:ln>
            <a:noFill/>
          </a:ln>
        </p:spPr>
      </p:pic>
      <p:sp>
        <p:nvSpPr>
          <p:cNvPr id="44" name="TextBox 43"/>
          <p:cNvSpPr txBox="1"/>
          <p:nvPr/>
        </p:nvSpPr>
        <p:spPr>
          <a:xfrm>
            <a:off x="4953000" y="6096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>
                <a:solidFill>
                  <a:srgbClr val="000000"/>
                </a:solidFill>
                <a:latin typeface="Arial" charset="0"/>
              </a:rPr>
              <a:t>PV Inverter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" name="Cloud 2"/>
          <p:cNvSpPr/>
          <p:nvPr/>
        </p:nvSpPr>
        <p:spPr bwMode="auto">
          <a:xfrm>
            <a:off x="1981200" y="3126154"/>
            <a:ext cx="2196123" cy="1141046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19075" indent="-219075" algn="ctr">
              <a:spcBef>
                <a:spcPct val="50000"/>
              </a:spcBef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Internet</a:t>
            </a:r>
          </a:p>
        </p:txBody>
      </p:sp>
      <p:pic>
        <p:nvPicPr>
          <p:cNvPr id="48" name="Picture 2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648200"/>
            <a:ext cx="665163" cy="66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Picture 23" descr=" Compaq Evo Notebook N1020v photo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107" y="2522417"/>
            <a:ext cx="652745" cy="728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" name="Picture 3" descr="C:\Users\pgau002\Documents\Graphics\Transparent\Lightening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19312028">
            <a:off x="5992819" y="3456156"/>
            <a:ext cx="1497015" cy="222322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lumMod val="40000"/>
                <a:lumOff val="60000"/>
              </a:schemeClr>
            </a:glo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48458" y="1948351"/>
            <a:ext cx="711655" cy="677619"/>
          </a:xfrm>
          <a:prstGeom prst="rect">
            <a:avLst/>
          </a:prstGeom>
        </p:spPr>
      </p:pic>
      <p:pic>
        <p:nvPicPr>
          <p:cNvPr id="53" name="Picture 3" descr="C:\Users\pgau002\Documents\Graphics\Transparent\Lightening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17889484">
            <a:off x="5574694" y="3186530"/>
            <a:ext cx="1497015" cy="222322"/>
          </a:xfrm>
          <a:prstGeom prst="rect">
            <a:avLst/>
          </a:prstGeom>
          <a:noFill/>
          <a:ln>
            <a:noFill/>
          </a:ln>
          <a:effectLst>
            <a:glow rad="63500">
              <a:schemeClr val="accent2">
                <a:lumMod val="40000"/>
                <a:lumOff val="60000"/>
              </a:schemeClr>
            </a:glow>
          </a:effectLst>
        </p:spPr>
      </p:pic>
      <p:sp>
        <p:nvSpPr>
          <p:cNvPr id="22" name="TextBox 21"/>
          <p:cNvSpPr txBox="1"/>
          <p:nvPr/>
        </p:nvSpPr>
        <p:spPr>
          <a:xfrm>
            <a:off x="381000" y="990600"/>
            <a:ext cx="4267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Arial" charset="0"/>
              </a:rPr>
              <a:t>Mobile device user desires to maintain 802.11 connection to home network over greater range: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Lack of cellular coverage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Wi-Fi-only service plan</a:t>
            </a:r>
          </a:p>
          <a:p>
            <a:pPr marL="342900" indent="-342900">
              <a:spcBef>
                <a:spcPct val="50000"/>
              </a:spcBef>
              <a:buAutoNum type="arabicParenR"/>
            </a:pPr>
            <a:r>
              <a:rPr lang="en-US" sz="1600" dirty="0" smtClean="0">
                <a:solidFill>
                  <a:srgbClr val="000000"/>
                </a:solidFill>
                <a:latin typeface="Arial" charset="0"/>
              </a:rPr>
              <a:t>Use of service/server on local LAN</a:t>
            </a:r>
            <a:endParaRPr lang="en-US" sz="16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9" name="Picture 3" descr="C:\Users\pgau002\Documents\Graphics\Transparent\Lightening.png"/>
          <p:cNvPicPr>
            <a:picLocks noChangeAspect="1" noChangeArrowheads="1"/>
          </p:cNvPicPr>
          <p:nvPr/>
        </p:nvPicPr>
        <p:blipFill>
          <a:blip r:embed="rId7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 bwMode="auto">
          <a:xfrm rot="21174305" flipV="1">
            <a:off x="758189" y="4564810"/>
            <a:ext cx="4833828" cy="23795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04800"/>
            <a:ext cx="5029200" cy="152400"/>
          </a:xfrm>
        </p:spPr>
        <p:txBody>
          <a:bodyPr/>
          <a:lstStyle/>
          <a:p>
            <a:r>
              <a:rPr lang="en-US" dirty="0"/>
              <a:t>LRLP Mobile STA use </a:t>
            </a:r>
            <a:r>
              <a:rPr lang="en-US" dirty="0" smtClean="0"/>
              <a:t>case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533400" y="5528846"/>
            <a:ext cx="457200" cy="304800"/>
          </a:xfrm>
          <a:prstGeom prst="rect">
            <a:avLst/>
          </a:prstGeom>
          <a:solidFill>
            <a:srgbClr val="83E5B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19075" marR="0" indent="-219075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19200" y="5528846"/>
            <a:ext cx="1773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="1" dirty="0" smtClean="0"/>
              <a:t>LRLP Connection</a:t>
            </a:r>
            <a:endParaRPr lang="en-US" sz="1600" b="1" dirty="0" smtClean="0"/>
          </a:p>
        </p:txBody>
      </p:sp>
      <p:sp>
        <p:nvSpPr>
          <p:cNvPr id="34" name="Rectangle 33"/>
          <p:cNvSpPr/>
          <p:nvPr/>
        </p:nvSpPr>
        <p:spPr bwMode="auto">
          <a:xfrm>
            <a:off x="533400" y="6019800"/>
            <a:ext cx="457200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 rad="63500">
              <a:schemeClr val="accent2">
                <a:lumMod val="40000"/>
                <a:lumOff val="60000"/>
              </a:schemeClr>
            </a:glo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219075" marR="0" indent="-219075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219200" y="6019800"/>
            <a:ext cx="19975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600" b="1" dirty="0" smtClean="0"/>
              <a:t>802.11ax Connection</a:t>
            </a:r>
            <a:endParaRPr lang="en-US" sz="1600" b="1" dirty="0" smtClean="0"/>
          </a:p>
        </p:txBody>
      </p:sp>
      <p:sp>
        <p:nvSpPr>
          <p:cNvPr id="38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mtClean="0"/>
              <a:t>Tim Godfrey (EPRI)</a:t>
            </a: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3227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chipsets are primarily used as STA, but will support AP operation.</a:t>
            </a:r>
          </a:p>
          <a:p>
            <a:endParaRPr lang="en-US" dirty="0"/>
          </a:p>
          <a:p>
            <a:r>
              <a:rPr lang="en-US" dirty="0" smtClean="0"/>
              <a:t>General assumption is LRLP is present in AP chipsets, so the mobile device chipset should also support LRLP</a:t>
            </a:r>
          </a:p>
          <a:p>
            <a:endParaRPr lang="en-US" dirty="0"/>
          </a:p>
          <a:p>
            <a:r>
              <a:rPr lang="en-US" dirty="0" smtClean="0"/>
              <a:t>The ability of the mobile device to use LRLP as a STA can provide some benefits also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Footer Placeholder 4"/>
          <p:cNvSpPr txBox="1">
            <a:spLocks/>
          </p:cNvSpPr>
          <p:nvPr/>
        </p:nvSpPr>
        <p:spPr bwMode="auto">
          <a:xfrm>
            <a:off x="7265305" y="6475413"/>
            <a:ext cx="1278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mtClean="0"/>
              <a:t>Tim Godfrey (EPRI)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96082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11899</TotalTime>
  <Words>363</Words>
  <Application>Microsoft Office PowerPoint</Application>
  <PresentationFormat>On-screen Show (4:3)</PresentationFormat>
  <Paragraphs>86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802-11-PathProtection</vt:lpstr>
      <vt:lpstr>Document</vt:lpstr>
      <vt:lpstr>Use Case for LRLP and Full Function in STA.</vt:lpstr>
      <vt:lpstr>Possible AP / STA pairings</vt:lpstr>
      <vt:lpstr>Function of the mobile embedded STA</vt:lpstr>
      <vt:lpstr>LRLP typical home use case</vt:lpstr>
      <vt:lpstr>LRLP “cord cutter” use case</vt:lpstr>
      <vt:lpstr>LRLP Mobile STA use case</vt:lpstr>
      <vt:lpstr>Summary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Cases for LRLP and Full Function in STA</dc:title>
  <dc:creator>tim.11.g@gmail.com</dc:creator>
  <cp:lastModifiedBy>Godfrey, Tim</cp:lastModifiedBy>
  <cp:revision>1117</cp:revision>
  <cp:lastPrinted>1998-02-10T13:28:06Z</cp:lastPrinted>
  <dcterms:created xsi:type="dcterms:W3CDTF">2009-11-09T00:32:22Z</dcterms:created>
  <dcterms:modified xsi:type="dcterms:W3CDTF">2015-11-07T17:58:11Z</dcterms:modified>
</cp:coreProperties>
</file>