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374" r:id="rId4"/>
    <p:sldId id="373" r:id="rId5"/>
    <p:sldId id="320" r:id="rId6"/>
    <p:sldId id="336" r:id="rId7"/>
    <p:sldId id="328" r:id="rId8"/>
    <p:sldId id="370" r:id="rId9"/>
    <p:sldId id="355" r:id="rId10"/>
    <p:sldId id="362" r:id="rId11"/>
    <p:sldId id="340" r:id="rId12"/>
    <p:sldId id="341" r:id="rId13"/>
    <p:sldId id="356" r:id="rId14"/>
    <p:sldId id="357" r:id="rId15"/>
    <p:sldId id="371" r:id="rId16"/>
    <p:sldId id="363" r:id="rId17"/>
    <p:sldId id="352" r:id="rId18"/>
    <p:sldId id="375" r:id="rId19"/>
    <p:sldId id="376" r:id="rId20"/>
    <p:sldId id="377" r:id="rId21"/>
    <p:sldId id="378" r:id="rId22"/>
    <p:sldId id="354" r:id="rId23"/>
    <p:sldId id="358" r:id="rId24"/>
    <p:sldId id="331" r:id="rId25"/>
    <p:sldId id="308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gho Mo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5" autoAdjust="0"/>
    <p:restoredTop sz="94660"/>
  </p:normalViewPr>
  <p:slideViewPr>
    <p:cSldViewPr>
      <p:cViewPr varScale="1">
        <p:scale>
          <a:sx n="94" d="100"/>
          <a:sy n="94" d="100"/>
        </p:scale>
        <p:origin x="140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6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802.11-15/1303r0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4pPr>
      <a:lvl5pPr marL="21145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defRPr/>
            </a:pPr>
            <a:r>
              <a:rPr lang="en-US" altLang="ko-KR" sz="2800" dirty="0" smtClean="0">
                <a:ea typeface="굴림" pitchFamily="50" charset="-127"/>
              </a:rPr>
              <a:t>LTF </a:t>
            </a:r>
            <a:r>
              <a:rPr lang="en-US" altLang="ko-KR" sz="2800" dirty="0">
                <a:ea typeface="굴림" pitchFamily="50" charset="-127"/>
              </a:rPr>
              <a:t>Sequence </a:t>
            </a:r>
            <a:r>
              <a:rPr lang="en-US" altLang="ko-KR" sz="2800" dirty="0" smtClean="0">
                <a:ea typeface="굴림" pitchFamily="50" charset="-127"/>
              </a:rPr>
              <a:t>Designs</a:t>
            </a:r>
            <a:endParaRPr lang="en-US" altLang="ko-KR" sz="2800" dirty="0">
              <a:ea typeface="굴림" pitchFamily="50" charset="-127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2015-11-09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70728"/>
              </p:ext>
            </p:extLst>
          </p:nvPr>
        </p:nvGraphicFramePr>
        <p:xfrm>
          <a:off x="534988" y="2362200"/>
          <a:ext cx="81026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Document" r:id="rId4" imgW="9012011" imgH="4206029" progId="Word.Document.8">
                  <p:embed/>
                </p:oleObj>
              </mc:Choice>
              <mc:Fallback>
                <p:oleObj name="Document" r:id="rId4" imgW="9012011" imgH="42060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62200"/>
                        <a:ext cx="8102600" cy="3775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r>
              <a:rPr lang="en-US" sz="2000" dirty="0" smtClean="0"/>
              <a:t>Two blocks of the basis 26 sequences are concatenated with a phase rotation of [1, -1, -1, -1]</a:t>
            </a:r>
          </a:p>
          <a:p>
            <a:pPr lvl="1"/>
            <a:r>
              <a:rPr lang="en-US" sz="1600" dirty="0" smtClean="0"/>
              <a:t>The PAPR of the proposed sequence shows 3.8075 </a:t>
            </a:r>
            <a:r>
              <a:rPr lang="en-US" sz="1600" dirty="0"/>
              <a:t>~ 5.5197 </a:t>
            </a:r>
            <a:r>
              <a:rPr lang="en-US" sz="1600" dirty="0" smtClean="0"/>
              <a:t>dB, which is much lower than 7.2dB, the median PAPR of random data </a:t>
            </a:r>
          </a:p>
          <a:p>
            <a:pPr lvl="1"/>
            <a:r>
              <a:rPr lang="en-US" sz="1600" dirty="0"/>
              <a:t>HELTF</a:t>
            </a:r>
            <a:r>
              <a:rPr lang="en-US" sz="1600" baseline="-25000" dirty="0"/>
              <a:t>52RU</a:t>
            </a:r>
            <a:r>
              <a:rPr lang="en-US" sz="1600" dirty="0" smtClean="0"/>
              <a:t>={HELTF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(1:13),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(14:26), </a:t>
            </a:r>
            <a:r>
              <a:rPr lang="en-US" sz="1600" dirty="0"/>
              <a:t>-</a:t>
            </a:r>
            <a:r>
              <a:rPr lang="en-US" sz="1600" dirty="0" smtClean="0"/>
              <a:t>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}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1400" b="0" dirty="0" smtClean="0"/>
              <a:t>    Note: The extension from the existing sequences, e.g., [</a:t>
            </a:r>
            <a:r>
              <a:rPr lang="en-US" sz="1400" b="0" dirty="0" err="1" smtClean="0"/>
              <a:t>LTF</a:t>
            </a:r>
            <a:r>
              <a:rPr lang="en-US" sz="1400" b="0" baseline="-25000" dirty="0" err="1" smtClean="0"/>
              <a:t>left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LTF</a:t>
            </a:r>
            <a:r>
              <a:rPr lang="en-US" sz="1400" b="0" baseline="-25000" dirty="0" err="1" smtClean="0"/>
              <a:t>right</a:t>
            </a:r>
            <a:r>
              <a:rPr lang="en-US" sz="1400" b="0" dirty="0" smtClean="0"/>
              <a:t>] couldn’t provide good PAPRs</a:t>
            </a:r>
            <a:endParaRPr lang="en-US" sz="1800" b="0" dirty="0" smtClean="0"/>
          </a:p>
          <a:p>
            <a:pPr lvl="1"/>
            <a:r>
              <a:rPr lang="en-US" sz="1400" dirty="0" smtClean="0"/>
              <a:t>Changing </a:t>
            </a:r>
            <a:r>
              <a:rPr lang="en-US" sz="1400" dirty="0"/>
              <a:t>the length of the designed sequence destroys the PAPR property</a:t>
            </a:r>
          </a:p>
          <a:p>
            <a:pPr lvl="2"/>
            <a:r>
              <a:rPr lang="en-US" sz="1600" dirty="0" err="1"/>
              <a:t>LTF</a:t>
            </a:r>
            <a:r>
              <a:rPr lang="en-US" sz="1600" baseline="-25000" dirty="0" err="1"/>
              <a:t>left</a:t>
            </a:r>
            <a:r>
              <a:rPr lang="en-US" sz="1600" dirty="0"/>
              <a:t> and </a:t>
            </a:r>
            <a:r>
              <a:rPr lang="en-US" sz="1600" dirty="0" err="1"/>
              <a:t>LTF</a:t>
            </a:r>
            <a:r>
              <a:rPr lang="en-US" sz="1600" baseline="-25000" dirty="0" err="1"/>
              <a:t>right</a:t>
            </a:r>
            <a:r>
              <a:rPr lang="en-US" sz="1600" dirty="0"/>
              <a:t> is designed for a form of [</a:t>
            </a:r>
            <a:r>
              <a:rPr lang="en-US" sz="1600" dirty="0" err="1"/>
              <a:t>LTF</a:t>
            </a:r>
            <a:r>
              <a:rPr lang="en-US" sz="1600" baseline="-25000" dirty="0" err="1"/>
              <a:t>left</a:t>
            </a:r>
            <a:r>
              <a:rPr lang="en-US" sz="1600" dirty="0"/>
              <a:t>, </a:t>
            </a:r>
            <a:r>
              <a:rPr lang="en-US" sz="1600" i="1" dirty="0"/>
              <a:t>a</a:t>
            </a:r>
            <a:r>
              <a:rPr lang="en-US" sz="1600" dirty="0"/>
              <a:t>, </a:t>
            </a:r>
            <a:r>
              <a:rPr lang="en-US" sz="1600" dirty="0" err="1"/>
              <a:t>LTF</a:t>
            </a:r>
            <a:r>
              <a:rPr lang="en-US" sz="1600" baseline="-25000" dirty="0" err="1"/>
              <a:t>right</a:t>
            </a:r>
            <a:r>
              <a:rPr lang="en-US" sz="1600" dirty="0"/>
              <a:t>] as seen in previous 11’s, where </a:t>
            </a:r>
            <a:r>
              <a:rPr lang="en-US" sz="1600" i="1" dirty="0"/>
              <a:t>a</a:t>
            </a:r>
            <a:r>
              <a:rPr lang="en-US" sz="1600" dirty="0"/>
              <a:t> is +1, -1, or 0</a:t>
            </a:r>
          </a:p>
          <a:p>
            <a:pPr lvl="3"/>
            <a:r>
              <a:rPr lang="en-US" sz="1200" dirty="0"/>
              <a:t>E.g., VHTLTF</a:t>
            </a:r>
            <a:r>
              <a:rPr lang="en-US" sz="1200" baseline="-25000" dirty="0"/>
              <a:t>-28,28</a:t>
            </a:r>
            <a:r>
              <a:rPr lang="en-US" sz="1200" dirty="0"/>
              <a:t> = {1, 1, </a:t>
            </a:r>
            <a:r>
              <a:rPr lang="en-US" sz="1200" dirty="0" err="1"/>
              <a:t>LTF</a:t>
            </a:r>
            <a:r>
              <a:rPr lang="en-US" sz="1200" baseline="-25000" dirty="0" err="1"/>
              <a:t>left</a:t>
            </a:r>
            <a:r>
              <a:rPr lang="en-US" sz="1200" dirty="0"/>
              <a:t>, 0, </a:t>
            </a:r>
            <a:r>
              <a:rPr lang="en-US" sz="1200" dirty="0" err="1"/>
              <a:t>LTF</a:t>
            </a:r>
            <a:r>
              <a:rPr lang="en-US" sz="1200" baseline="-25000" dirty="0" err="1"/>
              <a:t>right</a:t>
            </a:r>
            <a:r>
              <a:rPr lang="en-US" sz="1200" dirty="0"/>
              <a:t>, -1, -1}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128766" y="1498214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878199" y="1498214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5888" y="147401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5524498" y="2127007"/>
            <a:ext cx="304801" cy="2819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006" y="3689107"/>
            <a:ext cx="135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Phase rotation ‘-1’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is applied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3321228" y="2823296"/>
            <a:ext cx="304801" cy="14347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9770" y="3689107"/>
            <a:ext cx="1394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Phase rotation ‘+1’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is applied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0813" cy="4113213"/>
          </a:xfrm>
        </p:spPr>
        <p:txBody>
          <a:bodyPr/>
          <a:lstStyle/>
          <a:p>
            <a:r>
              <a:rPr lang="en-US" sz="2000" dirty="0" smtClean="0"/>
              <a:t>The designed 26RU sequence can be duplicated four times with two tone fillings, and a phase rotation of [1, -1, -1, -1] is applied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Among all combinations of positions and values of a and b, the best sequence comes when a and b located </a:t>
            </a:r>
            <a:r>
              <a:rPr lang="en-US" sz="1600" dirty="0" smtClean="0">
                <a:solidFill>
                  <a:schemeClr val="tx1"/>
                </a:solidFill>
              </a:rPr>
              <a:t>between 26 sequences and </a:t>
            </a:r>
            <a:r>
              <a:rPr lang="en-US" sz="1600" dirty="0">
                <a:solidFill>
                  <a:schemeClr val="tx1"/>
                </a:solidFill>
              </a:rPr>
              <a:t>those are </a:t>
            </a:r>
            <a:r>
              <a:rPr lang="en-US" sz="1600" dirty="0" smtClean="0">
                <a:solidFill>
                  <a:schemeClr val="tx1"/>
                </a:solidFill>
              </a:rPr>
              <a:t>both ‘-1’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PAPR of the proposed sequence is 5.9710 ~ 6.5991 dB, which is much lower than </a:t>
            </a:r>
            <a:r>
              <a:rPr lang="en-US" sz="1600" dirty="0" smtClean="0"/>
              <a:t>7.7 dB, the median PAPR of random data</a:t>
            </a:r>
            <a:endParaRPr lang="en-US" sz="1600" dirty="0"/>
          </a:p>
          <a:p>
            <a:pPr lvl="1"/>
            <a:r>
              <a:rPr lang="en-US" sz="1600" dirty="0" smtClean="0"/>
              <a:t>HELTF</a:t>
            </a:r>
            <a:r>
              <a:rPr lang="en-US" sz="1600" baseline="-25000" dirty="0" smtClean="0"/>
              <a:t>106RU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{</a:t>
            </a:r>
            <a:r>
              <a:rPr lang="en-US" sz="1600" dirty="0"/>
              <a:t>HELTF</a:t>
            </a:r>
            <a:r>
              <a:rPr lang="en-US" sz="1600" baseline="-25000" dirty="0"/>
              <a:t>26RU</a:t>
            </a:r>
            <a:r>
              <a:rPr lang="en-US" sz="1600" dirty="0"/>
              <a:t>, </a:t>
            </a:r>
            <a:r>
              <a:rPr lang="en-US" sz="1600" dirty="0" smtClean="0"/>
              <a:t>  1,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, 1,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} </a:t>
            </a:r>
            <a:endParaRPr lang="en-US" sz="1600" dirty="0"/>
          </a:p>
          <a:p>
            <a:pPr lvl="1"/>
            <a:endParaRPr lang="ko-KR" altLang="en-US" sz="1400" kern="1200" dirty="0">
              <a:solidFill>
                <a:schemeClr val="dk1"/>
              </a:solidFill>
            </a:endParaRPr>
          </a:p>
          <a:p>
            <a:pPr lvl="2"/>
            <a:endParaRPr lang="en-US" sz="14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1600" kern="1200" dirty="0">
              <a:solidFill>
                <a:schemeClr val="dk1"/>
              </a:solidFill>
            </a:endParaRP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055000" y="1601788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88984" y="1602572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i="1" dirty="0">
                <a:solidFill>
                  <a:schemeClr val="tx1"/>
                </a:solidFill>
              </a:rPr>
              <a:t>a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32279" y="160178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18052" y="160178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85448" y="160178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0316" y="160178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6315" y="1577588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5753100" y="2324103"/>
            <a:ext cx="304801" cy="37337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5762" y="4416209"/>
            <a:ext cx="135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Phase rotation ‘-1’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is applied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5400000">
            <a:off x="3258173" y="3651752"/>
            <a:ext cx="304801" cy="10785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1967" y="4417230"/>
            <a:ext cx="1394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Phase rotation ‘+1’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is applied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Sequence of 242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113213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For 242RU</a:t>
            </a:r>
            <a:r>
              <a:rPr lang="en-US" sz="2000" dirty="0"/>
              <a:t>,</a:t>
            </a:r>
            <a:r>
              <a:rPr lang="en-US" sz="2000" dirty="0" smtClean="0"/>
              <a:t> VHT</a:t>
            </a:r>
            <a:r>
              <a:rPr lang="en-US" sz="2000" baseline="-25000" dirty="0" smtClean="0"/>
              <a:t>-122,122</a:t>
            </a:r>
            <a:r>
              <a:rPr lang="en-US" sz="2000" dirty="0" smtClean="0"/>
              <a:t> can be reused with </a:t>
            </a:r>
            <a:r>
              <a:rPr lang="en-US" sz="2000" dirty="0"/>
              <a:t>removing three </a:t>
            </a:r>
            <a:r>
              <a:rPr lang="en-US" sz="2000" dirty="0" smtClean="0"/>
              <a:t>zeros </a:t>
            </a:r>
            <a:r>
              <a:rPr lang="en-US" sz="2000" dirty="0"/>
              <a:t>and rotating a phase every 60 tones with [1, -1, -1, -1</a:t>
            </a:r>
            <a:r>
              <a:rPr lang="en-US" sz="2000" dirty="0" smtClean="0"/>
              <a:t>]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With </a:t>
            </a:r>
            <a:r>
              <a:rPr lang="en-US" sz="1600" dirty="0"/>
              <a:t>the phase rotation, the range of PAPR is 5.5164 ~ </a:t>
            </a:r>
            <a:r>
              <a:rPr lang="en-US" sz="1600" dirty="0" smtClean="0"/>
              <a:t>6.4357 dB</a:t>
            </a:r>
            <a:r>
              <a:rPr lang="en-US" sz="1600" dirty="0"/>
              <a:t>, while it is 7.9905 ~ </a:t>
            </a:r>
            <a:r>
              <a:rPr lang="en-US" sz="1600" dirty="0" smtClean="0"/>
              <a:t>9.1896dB without the phase rotation</a:t>
            </a:r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ko-KR" sz="1400" dirty="0" smtClean="0">
                <a:solidFill>
                  <a:schemeClr val="dk1"/>
                </a:solidFill>
              </a:rPr>
              <a:t>The </a:t>
            </a:r>
            <a:r>
              <a:rPr lang="en-US" altLang="ko-KR" sz="1400" dirty="0">
                <a:solidFill>
                  <a:schemeClr val="dk1"/>
                </a:solidFill>
              </a:rPr>
              <a:t>median PAPR </a:t>
            </a:r>
            <a:r>
              <a:rPr lang="en-US" altLang="ko-KR" sz="1400" dirty="0" smtClean="0">
                <a:solidFill>
                  <a:schemeClr val="dk1"/>
                </a:solidFill>
              </a:rPr>
              <a:t>242-tone of </a:t>
            </a:r>
            <a:r>
              <a:rPr lang="en-US" altLang="ko-KR" sz="1400" dirty="0">
                <a:solidFill>
                  <a:schemeClr val="dk1"/>
                </a:solidFill>
              </a:rPr>
              <a:t>random data have </a:t>
            </a:r>
            <a:r>
              <a:rPr lang="en-US" altLang="ko-KR" sz="1400" dirty="0" smtClean="0">
                <a:solidFill>
                  <a:schemeClr val="dk1"/>
                </a:solidFill>
              </a:rPr>
              <a:t>is 8.1dB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242RU </a:t>
            </a:r>
            <a:br>
              <a:rPr lang="en-US" sz="1600" baseline="-25000" dirty="0" smtClean="0"/>
            </a:br>
            <a:r>
              <a:rPr lang="en-US" sz="1600" baseline="-25000" dirty="0" smtClean="0"/>
              <a:t>   </a:t>
            </a:r>
            <a:r>
              <a:rPr lang="en-US" sz="1600" dirty="0" smtClean="0"/>
              <a:t>= {VHTLTF</a:t>
            </a:r>
            <a:r>
              <a:rPr lang="en-US" sz="1600" baseline="-25000" dirty="0" smtClean="0"/>
              <a:t>-122,122left</a:t>
            </a:r>
            <a:r>
              <a:rPr lang="en-US" sz="1600" dirty="0" smtClean="0"/>
              <a:t>(1:60), -VHTLTF</a:t>
            </a:r>
            <a:r>
              <a:rPr lang="en-US" sz="1600" baseline="-25000" dirty="0" smtClean="0"/>
              <a:t>-122,122left</a:t>
            </a:r>
            <a:r>
              <a:rPr lang="en-US" sz="1600" dirty="0" smtClean="0"/>
              <a:t>(61:121), -VHTLTF</a:t>
            </a:r>
            <a:r>
              <a:rPr lang="en-US" sz="1600" baseline="-25000" dirty="0" smtClean="0"/>
              <a:t>-122,122right</a:t>
            </a:r>
            <a:r>
              <a:rPr lang="en-US" sz="1600" dirty="0" smtClean="0"/>
              <a:t>(1:121)},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  </a:t>
            </a:r>
            <a:r>
              <a:rPr lang="en-US" sz="1400" dirty="0" smtClean="0"/>
              <a:t>where VHTLTF</a:t>
            </a:r>
            <a:r>
              <a:rPr lang="en-US" sz="1400" baseline="-25000" dirty="0" smtClean="0"/>
              <a:t>-122,122left</a:t>
            </a:r>
            <a:r>
              <a:rPr lang="en-US" sz="1400" dirty="0" smtClean="0"/>
              <a:t> and VHTLTF</a:t>
            </a:r>
            <a:r>
              <a:rPr lang="en-US" sz="1400" baseline="-25000" dirty="0" smtClean="0"/>
              <a:t>-122,122right</a:t>
            </a:r>
            <a:r>
              <a:rPr lang="en-US" sz="1400" dirty="0" smtClean="0"/>
              <a:t> are 121-length sequences in the left and right </a:t>
            </a:r>
            <a:br>
              <a:rPr lang="en-US" sz="1400" dirty="0" smtClean="0"/>
            </a:br>
            <a:r>
              <a:rPr lang="en-US" sz="1400" dirty="0" smtClean="0"/>
              <a:t>        sides of 3 DCs in VHTLTF</a:t>
            </a:r>
            <a:r>
              <a:rPr lang="en-US" sz="1400" baseline="-25000" dirty="0" smtClean="0"/>
              <a:t>-122,122</a:t>
            </a:r>
            <a:r>
              <a:rPr lang="en-US" sz="1400" dirty="0" smtClean="0"/>
              <a:t>, respectively</a:t>
            </a:r>
            <a:endParaRPr lang="en-US" altLang="ko-KR" sz="1400" dirty="0">
              <a:solidFill>
                <a:schemeClr val="dk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For 242SU (242+3DCs), the sequence length is the same as </a:t>
            </a:r>
            <a:br>
              <a:rPr lang="en-US" sz="2000" dirty="0"/>
            </a:br>
            <a:r>
              <a:rPr lang="en-US" sz="2000" dirty="0"/>
              <a:t>VHT</a:t>
            </a:r>
            <a:r>
              <a:rPr lang="en-US" sz="2000" baseline="-25000" dirty="0"/>
              <a:t>-122,122 </a:t>
            </a:r>
            <a:r>
              <a:rPr lang="en-US" sz="2000" dirty="0"/>
              <a:t>, and thus, it can be exactly reused with a phase rotation [1, -1, -1, -1] defined in VHT80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The PAPRs /w the phase rotation are 5.1906 ~ </a:t>
            </a:r>
            <a:r>
              <a:rPr lang="en-US" sz="1600" dirty="0" smtClean="0"/>
              <a:t>6.4811 dB</a:t>
            </a:r>
            <a:endParaRPr lang="en-US" sz="16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564797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1537901"/>
            <a:ext cx="1801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Modified from VHT</a:t>
            </a:r>
            <a:r>
              <a:rPr lang="en-US" sz="1200" baseline="-25000" dirty="0" smtClean="0">
                <a:solidFill>
                  <a:schemeClr val="tx1"/>
                </a:solidFill>
              </a:rPr>
              <a:t>-122,122</a:t>
            </a:r>
            <a:endParaRPr lang="en-US" sz="12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484RU and 484SU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56538" cy="4113213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For 484RU, the </a:t>
            </a:r>
            <a:r>
              <a:rPr lang="en-US" sz="2000" dirty="0"/>
              <a:t>designed 242 </a:t>
            </a:r>
            <a:r>
              <a:rPr lang="en-US" sz="2000" dirty="0" smtClean="0"/>
              <a:t>sequence can be duplicated twice, and a phase rotation [1, -1, -1, -1] is applied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The PAPR of the proposed sequence for 484RU </a:t>
            </a:r>
            <a:r>
              <a:rPr lang="en-US" sz="1600" dirty="0"/>
              <a:t>is </a:t>
            </a:r>
            <a:r>
              <a:rPr lang="en-US" sz="1600" dirty="0" smtClean="0"/>
              <a:t>5.4000 ~ 6.7264 dB, which is much lower than 8.2dB, the median of random data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484RU</a:t>
            </a:r>
            <a:r>
              <a:rPr lang="en-US" sz="1600" dirty="0" smtClean="0"/>
              <a:t> = {HELTF</a:t>
            </a:r>
            <a:r>
              <a:rPr lang="en-US" sz="1600" baseline="-25000" dirty="0" smtClean="0"/>
              <a:t>242RU </a:t>
            </a:r>
            <a:r>
              <a:rPr lang="en-US" sz="1600" dirty="0" smtClean="0"/>
              <a:t>(1:121), -HELTF</a:t>
            </a:r>
            <a:r>
              <a:rPr lang="en-US" sz="1600" baseline="-25000" dirty="0" smtClean="0"/>
              <a:t>242RU</a:t>
            </a:r>
            <a:r>
              <a:rPr lang="en-US" sz="1600" dirty="0" smtClean="0"/>
              <a:t>(122:242), -HELTF</a:t>
            </a:r>
            <a:r>
              <a:rPr lang="en-US" sz="1600" baseline="-25000" dirty="0" smtClean="0"/>
              <a:t>242RU</a:t>
            </a:r>
            <a:r>
              <a:rPr lang="en-US" sz="1600" dirty="0" smtClean="0"/>
              <a:t>}</a:t>
            </a:r>
            <a:endParaRPr lang="en-US" sz="1600" kern="1200" dirty="0" smtClean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kern="1200" dirty="0" smtClean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1200" dirty="0" smtClean="0">
                <a:solidFill>
                  <a:schemeClr val="tx1"/>
                </a:solidFill>
              </a:rPr>
              <a:t>For 484SU</a:t>
            </a:r>
            <a:r>
              <a:rPr lang="en-US" sz="2000" dirty="0" smtClean="0"/>
              <a:t>(484+5 </a:t>
            </a:r>
            <a:r>
              <a:rPr lang="en-US" sz="2000" dirty="0"/>
              <a:t>DCs</a:t>
            </a:r>
            <a:r>
              <a:rPr lang="en-US" sz="2000" dirty="0" smtClean="0"/>
              <a:t>), 5 </a:t>
            </a:r>
            <a:r>
              <a:rPr lang="en-US" sz="2000" dirty="0"/>
              <a:t>zeros </a:t>
            </a:r>
            <a:r>
              <a:rPr lang="en-US" sz="2000" dirty="0" smtClean="0"/>
              <a:t>are added in the center of 484RU</a:t>
            </a:r>
            <a:endParaRPr lang="en-US" sz="2000" dirty="0"/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The PAPR </a:t>
            </a:r>
            <a:r>
              <a:rPr lang="en-US" sz="1600" dirty="0"/>
              <a:t>of the proposed sequence for 484SU </a:t>
            </a:r>
            <a:r>
              <a:rPr lang="en-US" sz="1600" dirty="0" smtClean="0"/>
              <a:t>is 5.3997 ~ 7.0077 dB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484SU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= </a:t>
            </a:r>
            <a:r>
              <a:rPr lang="en-US" sz="1600" dirty="0"/>
              <a:t>{HELTF</a:t>
            </a:r>
            <a:r>
              <a:rPr lang="en-US" sz="1600" baseline="-25000" dirty="0"/>
              <a:t>242RU </a:t>
            </a:r>
            <a:r>
              <a:rPr lang="en-US" sz="1600" dirty="0"/>
              <a:t>(1:121), -HELTF</a:t>
            </a:r>
            <a:r>
              <a:rPr lang="en-US" sz="1600" baseline="-25000" dirty="0"/>
              <a:t>242RU</a:t>
            </a:r>
            <a:r>
              <a:rPr lang="en-US" sz="1600" dirty="0"/>
              <a:t>(122:242</a:t>
            </a:r>
            <a:r>
              <a:rPr lang="en-US" sz="1600" dirty="0" smtClean="0"/>
              <a:t>), 0, 0, 0, 0, 0, </a:t>
            </a:r>
            <a:r>
              <a:rPr lang="en-US" sz="1600" dirty="0"/>
              <a:t>-HELTF</a:t>
            </a:r>
            <a:r>
              <a:rPr lang="en-US" sz="1600" baseline="-25000" dirty="0"/>
              <a:t>242RU</a:t>
            </a:r>
            <a:r>
              <a:rPr lang="en-US" sz="1600" dirty="0"/>
              <a:t>}</a:t>
            </a:r>
            <a:endParaRPr lang="en-US" sz="1600" kern="120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 smtClean="0"/>
          </a:p>
          <a:p>
            <a:pPr marL="0" indent="0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1624970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49332" y="1624970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1589107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996SU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For 996SU (996 + 5 DCs), it can be c</a:t>
            </a:r>
            <a:r>
              <a:rPr lang="en-US" sz="2000" dirty="0">
                <a:solidFill>
                  <a:schemeClr val="tx1"/>
                </a:solidFill>
              </a:rPr>
              <a:t>oncatenated from </a:t>
            </a:r>
            <a:r>
              <a:rPr lang="en-US" sz="2000" dirty="0" smtClean="0">
                <a:solidFill>
                  <a:schemeClr val="tx1"/>
                </a:solidFill>
              </a:rPr>
              <a:t>four HELTF</a:t>
            </a:r>
            <a:r>
              <a:rPr lang="en-US" sz="2000" baseline="-25000" dirty="0" smtClean="0">
                <a:solidFill>
                  <a:schemeClr val="tx1"/>
                </a:solidFill>
              </a:rPr>
              <a:t>242RU</a:t>
            </a:r>
            <a:r>
              <a:rPr lang="en-US" sz="2000" dirty="0" smtClean="0">
                <a:solidFill>
                  <a:schemeClr val="tx1"/>
                </a:solidFill>
              </a:rPr>
              <a:t> blocks and one HELTF</a:t>
            </a:r>
            <a:r>
              <a:rPr lang="en-US" sz="2000" baseline="-25000" dirty="0" smtClean="0">
                <a:solidFill>
                  <a:schemeClr val="tx1"/>
                </a:solidFill>
              </a:rPr>
              <a:t>26RU </a:t>
            </a:r>
            <a:r>
              <a:rPr lang="en-US" sz="2000" dirty="0" smtClean="0">
                <a:solidFill>
                  <a:schemeClr val="tx1"/>
                </a:solidFill>
              </a:rPr>
              <a:t>with filling two tones and a phase rotation of [1, -1, -1, -1]</a:t>
            </a:r>
            <a:endParaRPr lang="en-US" sz="2000" baseline="-25000" dirty="0">
              <a:solidFill>
                <a:schemeClr val="tx1"/>
              </a:solidFill>
            </a:endParaRP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Among all the position and values of the two tone fillings, the best option is to add ‘1’ at the beginning and ‘-1’ at the end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After applying the phase rotation, the PAPR of the proposed sequence is </a:t>
            </a:r>
            <a:r>
              <a:rPr lang="en-US" sz="1600" dirty="0" smtClean="0">
                <a:solidFill>
                  <a:schemeClr val="tx1"/>
                </a:solidFill>
              </a:rPr>
              <a:t>6.8896 ~ 7.3248 dB, which is much lower than the median of random sequence, 8.2dB</a:t>
            </a:r>
            <a:endParaRPr lang="en-US" sz="1600" dirty="0" smtClean="0"/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HELTF</a:t>
            </a:r>
            <a:r>
              <a:rPr lang="en-US" sz="1600" baseline="-25000" dirty="0"/>
              <a:t>996SU</a:t>
            </a:r>
            <a:r>
              <a:rPr lang="en-US" sz="1600" dirty="0"/>
              <a:t> </a:t>
            </a:r>
            <a:r>
              <a:rPr lang="en-US" sz="1600" dirty="0" smtClean="0"/>
              <a:t>= {1, HELTF</a:t>
            </a:r>
            <a:r>
              <a:rPr lang="en-US" sz="1600" baseline="-25000" dirty="0" smtClean="0"/>
              <a:t>242RU</a:t>
            </a:r>
            <a:r>
              <a:rPr lang="en-US" sz="1600" dirty="0" smtClean="0"/>
              <a:t>, -HELTF</a:t>
            </a:r>
            <a:r>
              <a:rPr lang="en-US" sz="1600" baseline="-25000" dirty="0" smtClean="0"/>
              <a:t>242RU</a:t>
            </a:r>
            <a:r>
              <a:rPr lang="en-US" sz="1600" dirty="0" smtClean="0"/>
              <a:t>, -</a:t>
            </a:r>
            <a:r>
              <a:rPr lang="en-US" sz="1600" dirty="0" smtClean="0">
                <a:solidFill>
                  <a:schemeClr val="tx1"/>
                </a:solidFill>
              </a:rPr>
              <a:t>HELTF</a:t>
            </a:r>
            <a:r>
              <a:rPr lang="en-US" sz="1600" baseline="-25000" dirty="0" smtClean="0">
                <a:solidFill>
                  <a:schemeClr val="tx1"/>
                </a:solidFill>
              </a:rPr>
              <a:t>26RU</a:t>
            </a:r>
            <a:r>
              <a:rPr lang="en-US" sz="1600" dirty="0" smtClean="0">
                <a:solidFill>
                  <a:schemeClr val="tx1"/>
                </a:solidFill>
              </a:rPr>
              <a:t>(1:13), 0,0,0,0,0,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                       -HELTF</a:t>
            </a:r>
            <a:r>
              <a:rPr lang="en-US" sz="1600" baseline="-25000" dirty="0" smtClean="0">
                <a:solidFill>
                  <a:schemeClr val="tx1"/>
                </a:solidFill>
              </a:rPr>
              <a:t>26RU</a:t>
            </a:r>
            <a:r>
              <a:rPr lang="en-US" sz="1600" dirty="0" smtClean="0">
                <a:solidFill>
                  <a:schemeClr val="tx1"/>
                </a:solidFill>
              </a:rPr>
              <a:t>(14:26), -</a:t>
            </a:r>
            <a:r>
              <a:rPr lang="en-US" sz="1600" dirty="0" smtClean="0"/>
              <a:t>HELTF</a:t>
            </a:r>
            <a:r>
              <a:rPr lang="en-US" sz="1600" baseline="-25000" dirty="0" smtClean="0"/>
              <a:t>242RU</a:t>
            </a:r>
            <a:r>
              <a:rPr lang="en-US" sz="1600" dirty="0" smtClean="0"/>
              <a:t>, -HELTF</a:t>
            </a:r>
            <a:r>
              <a:rPr lang="en-US" sz="1600" baseline="-25000" dirty="0" smtClean="0"/>
              <a:t>242RU</a:t>
            </a:r>
            <a:r>
              <a:rPr lang="en-US" sz="1600" dirty="0" smtClean="0"/>
              <a:t>, 1} </a:t>
            </a:r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984612" y="1652201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07123" y="1652201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1652201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05999" y="1652201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25992" y="1654260"/>
            <a:ext cx="3429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5939" y="1620960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56338" y="1647994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i="1" dirty="0">
                <a:solidFill>
                  <a:schemeClr val="tx1"/>
                </a:solidFill>
              </a:rPr>
              <a:t>a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20536" y="1647994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i="1" dirty="0" smtClean="0">
                <a:solidFill>
                  <a:schemeClr val="tx1"/>
                </a:solidFill>
              </a:rPr>
              <a:t>b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" name="Straight Arrow Connector 22"/>
          <p:cNvCxnSpPr>
            <a:stCxn id="11" idx="0"/>
          </p:cNvCxnSpPr>
          <p:nvPr/>
        </p:nvCxnSpPr>
        <p:spPr bwMode="auto">
          <a:xfrm flipV="1">
            <a:off x="4997442" y="1524000"/>
            <a:ext cx="184158" cy="1302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144616" y="1307652"/>
            <a:ext cx="226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5 zeros for DC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PAPRs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109222"/>
              </p:ext>
            </p:extLst>
          </p:nvPr>
        </p:nvGraphicFramePr>
        <p:xfrm>
          <a:off x="1256506" y="2849228"/>
          <a:ext cx="6705600" cy="354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7899"/>
                <a:gridCol w="1303387"/>
                <a:gridCol w="2138313"/>
                <a:gridCol w="2286001"/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Sequences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PAPRs of the Proposed</a:t>
                      </a:r>
                      <a:r>
                        <a:rPr lang="en-US" sz="1600" baseline="0" dirty="0" smtClean="0"/>
                        <a:t> Seq. </a:t>
                      </a:r>
                      <a:r>
                        <a:rPr lang="en-US" sz="1600" dirty="0" smtClean="0"/>
                        <a:t>(dB)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Median PAPR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of Random Data (dB)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OFDMA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26RU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3.5527 ~ 4.9170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6.7100</a:t>
                      </a:r>
                      <a:endParaRPr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52RU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3.8075 ~ 5.5197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7.2470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106RU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5.9710 ~ 6.5991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7.7279</a:t>
                      </a:r>
                      <a:endParaRPr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242RU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5.5164 ~ 6.4357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8.0931</a:t>
                      </a:r>
                      <a:endParaRPr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484RU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5.4000 ~ 6.7264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8.1786</a:t>
                      </a:r>
                      <a:endParaRPr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OFDM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242SU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5.1906 ~ 6.4811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8.0931</a:t>
                      </a:r>
                      <a:endParaRPr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484SU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5.3997 ~ 7.0077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8.1786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HELTF</a:t>
                      </a:r>
                      <a:r>
                        <a:rPr lang="en-US" sz="1400" baseline="-25000" dirty="0" smtClean="0"/>
                        <a:t>996SU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6.8896 ~ 7.3248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8.2177</a:t>
                      </a:r>
                      <a:endParaRPr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2000" y="2121264"/>
            <a:ext cx="7620000" cy="64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  <a:ea typeface="+mn-ea"/>
              </a:rPr>
              <a:t>The maximum PAPRs of all the proposed sequences are much less than the median PAPRs of the random data</a:t>
            </a:r>
            <a:endParaRPr lang="en-US" sz="18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26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Proposed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113213"/>
          </a:xfrm>
        </p:spPr>
        <p:txBody>
          <a:bodyPr/>
          <a:lstStyle/>
          <a:p>
            <a:r>
              <a:rPr lang="en-US" sz="1800" dirty="0" smtClean="0"/>
              <a:t>OFDMA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/>
              <a:t>HELTF</a:t>
            </a:r>
            <a:r>
              <a:rPr lang="en-US" sz="1600" baseline="-25000" dirty="0"/>
              <a:t>26RU</a:t>
            </a:r>
            <a:r>
              <a:rPr lang="en-US" sz="1600" dirty="0"/>
              <a:t> ={1,-1,1,1,-1,-1,-1,-1,1,1,1,-1,1,1,1,-1,1,1,1,-1,1,1,-1,-1,-1,-1}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52RU </a:t>
            </a:r>
            <a:r>
              <a:rPr lang="en-US" sz="1600" dirty="0" smtClean="0"/>
              <a:t>= {HELTF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(1:13),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(14:26),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}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106RU</a:t>
            </a:r>
            <a:r>
              <a:rPr lang="en-US" sz="1600" dirty="0" smtClean="0"/>
              <a:t> = {HELTF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,   1,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, 1, -HELTF</a:t>
            </a:r>
            <a:r>
              <a:rPr lang="en-US" sz="1600" baseline="-25000" dirty="0" smtClean="0"/>
              <a:t>26RU</a:t>
            </a:r>
            <a:r>
              <a:rPr lang="en-US" sz="1600" dirty="0" smtClean="0"/>
              <a:t>} 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242RU </a:t>
            </a:r>
            <a:r>
              <a:rPr lang="en-US" sz="1600" dirty="0"/>
              <a:t>= {</a:t>
            </a:r>
            <a:r>
              <a:rPr lang="en-US" sz="1600" dirty="0" smtClean="0"/>
              <a:t>VHTLTF</a:t>
            </a:r>
            <a:r>
              <a:rPr lang="en-US" sz="1600" baseline="-25000" dirty="0" smtClean="0"/>
              <a:t>-122,122left</a:t>
            </a:r>
            <a:r>
              <a:rPr lang="en-US" sz="1600" dirty="0" smtClean="0"/>
              <a:t>(1:60</a:t>
            </a:r>
            <a:r>
              <a:rPr lang="en-US" sz="1600" dirty="0"/>
              <a:t>), -</a:t>
            </a:r>
            <a:r>
              <a:rPr lang="en-US" sz="1600" dirty="0" smtClean="0"/>
              <a:t>VHTLTF</a:t>
            </a:r>
            <a:r>
              <a:rPr lang="en-US" sz="1600" baseline="-25000" dirty="0" smtClean="0"/>
              <a:t>-122,122left</a:t>
            </a:r>
            <a:r>
              <a:rPr lang="en-US" sz="1600" dirty="0" smtClean="0"/>
              <a:t>(61:121), </a:t>
            </a:r>
            <a:br>
              <a:rPr lang="en-US" sz="1600" dirty="0" smtClean="0"/>
            </a:br>
            <a:r>
              <a:rPr lang="en-US" sz="1600" dirty="0" smtClean="0"/>
              <a:t>				-VHTLTF</a:t>
            </a:r>
            <a:r>
              <a:rPr lang="en-US" sz="1600" baseline="-25000" dirty="0" smtClean="0"/>
              <a:t>-122,122right</a:t>
            </a:r>
            <a:r>
              <a:rPr lang="en-US" sz="1600" dirty="0" smtClean="0"/>
              <a:t>(1:121)}</a:t>
            </a:r>
          </a:p>
          <a:p>
            <a:pPr marL="914400" lvl="3" indent="0">
              <a:spcBef>
                <a:spcPts val="600"/>
              </a:spcBef>
              <a:buNone/>
            </a:pPr>
            <a:r>
              <a:rPr lang="en-US" sz="1400" dirty="0" smtClean="0"/>
              <a:t>		where </a:t>
            </a:r>
            <a:r>
              <a:rPr lang="en-US" sz="1400" dirty="0"/>
              <a:t>VHTLTF</a:t>
            </a:r>
            <a:r>
              <a:rPr lang="en-US" sz="1400" baseline="-25000" dirty="0"/>
              <a:t>-122,122left</a:t>
            </a:r>
            <a:r>
              <a:rPr lang="en-US" sz="1400" dirty="0"/>
              <a:t> and VHTLTF</a:t>
            </a:r>
            <a:r>
              <a:rPr lang="en-US" sz="1400" baseline="-25000" dirty="0"/>
              <a:t>-122,122right</a:t>
            </a:r>
            <a:r>
              <a:rPr lang="en-US" sz="1400" dirty="0"/>
              <a:t> are 121-length sequences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	 in </a:t>
            </a:r>
            <a:r>
              <a:rPr lang="en-US" sz="1400" dirty="0"/>
              <a:t>the left and right </a:t>
            </a:r>
            <a:r>
              <a:rPr lang="en-US" sz="1400" dirty="0" smtClean="0"/>
              <a:t>sides </a:t>
            </a:r>
            <a:r>
              <a:rPr lang="en-US" sz="1400" dirty="0"/>
              <a:t>of 3 DCs in VHTLTF</a:t>
            </a:r>
            <a:r>
              <a:rPr lang="en-US" sz="1400" baseline="-25000" dirty="0"/>
              <a:t>-122,122</a:t>
            </a:r>
            <a:r>
              <a:rPr lang="en-US" sz="1400" dirty="0"/>
              <a:t>, respectively</a:t>
            </a:r>
            <a:endParaRPr lang="en-US" altLang="ko-KR" sz="1400" dirty="0">
              <a:solidFill>
                <a:schemeClr val="dk1"/>
              </a:solidFill>
            </a:endParaRPr>
          </a:p>
          <a:p>
            <a:pPr marL="742950" lvl="2">
              <a:spcBef>
                <a:spcPts val="600"/>
              </a:spcBef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484RU</a:t>
            </a:r>
            <a:r>
              <a:rPr lang="en-US" sz="1600" dirty="0" smtClean="0"/>
              <a:t> </a:t>
            </a:r>
            <a:r>
              <a:rPr lang="en-US" sz="1600" dirty="0"/>
              <a:t>= {HELTF</a:t>
            </a:r>
            <a:r>
              <a:rPr lang="en-US" sz="1600" baseline="-25000" dirty="0"/>
              <a:t>242RU </a:t>
            </a:r>
            <a:r>
              <a:rPr lang="en-US" sz="1600" dirty="0"/>
              <a:t>(1:121), -HELTF</a:t>
            </a:r>
            <a:r>
              <a:rPr lang="en-US" sz="1600" baseline="-25000" dirty="0"/>
              <a:t>242RU</a:t>
            </a:r>
            <a:r>
              <a:rPr lang="en-US" sz="1600" dirty="0"/>
              <a:t>(122:242), -HELTF</a:t>
            </a:r>
            <a:r>
              <a:rPr lang="en-US" sz="1600" baseline="-25000" dirty="0"/>
              <a:t>242RU</a:t>
            </a:r>
            <a:r>
              <a:rPr lang="en-US" sz="1600" dirty="0"/>
              <a:t>}</a:t>
            </a:r>
            <a:endParaRPr lang="en-US" sz="1600" dirty="0" smtClean="0"/>
          </a:p>
          <a:p>
            <a:pPr marL="342900" lvl="1">
              <a:spcBef>
                <a:spcPts val="600"/>
              </a:spcBef>
            </a:pPr>
            <a:r>
              <a:rPr lang="en-US" sz="1800" b="1" dirty="0" smtClean="0">
                <a:cs typeface="+mn-cs"/>
              </a:rPr>
              <a:t>OFDM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242SU </a:t>
            </a:r>
            <a:r>
              <a:rPr lang="en-US" sz="1600" dirty="0" smtClean="0"/>
              <a:t>= VHTLTF</a:t>
            </a:r>
            <a:r>
              <a:rPr lang="en-US" sz="1600" baseline="-25000" dirty="0" smtClean="0"/>
              <a:t>-122,122 </a:t>
            </a:r>
            <a:r>
              <a:rPr lang="en-US" sz="1600" dirty="0" smtClean="0"/>
              <a:t>with the phase rotation of VHT80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/>
              <a:t>HELTF</a:t>
            </a:r>
            <a:r>
              <a:rPr lang="en-US" sz="1600" baseline="-25000" dirty="0"/>
              <a:t>484SU</a:t>
            </a:r>
            <a:r>
              <a:rPr lang="en-US" sz="1600" dirty="0"/>
              <a:t> = {HELTF</a:t>
            </a:r>
            <a:r>
              <a:rPr lang="en-US" sz="1600" baseline="-25000" dirty="0"/>
              <a:t>242RU </a:t>
            </a:r>
            <a:r>
              <a:rPr lang="en-US" sz="1600" dirty="0"/>
              <a:t>(1:121), -HELTF</a:t>
            </a:r>
            <a:r>
              <a:rPr lang="en-US" sz="1600" baseline="-25000" dirty="0"/>
              <a:t>242RU</a:t>
            </a:r>
            <a:r>
              <a:rPr lang="en-US" sz="1600" dirty="0"/>
              <a:t>(122:242), 0, 0, 0, 0, 0,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       -</a:t>
            </a:r>
            <a:r>
              <a:rPr lang="en-US" sz="1600" dirty="0"/>
              <a:t>HELTF</a:t>
            </a:r>
            <a:r>
              <a:rPr lang="en-US" sz="1600" baseline="-25000" dirty="0"/>
              <a:t>242RU</a:t>
            </a:r>
            <a:r>
              <a:rPr lang="en-US" sz="1600" dirty="0"/>
              <a:t>}</a:t>
            </a:r>
            <a:endParaRPr lang="en-US" sz="1600" dirty="0" smtClean="0"/>
          </a:p>
          <a:p>
            <a:pPr marL="742950" lvl="2">
              <a:spcBef>
                <a:spcPts val="600"/>
              </a:spcBef>
            </a:pPr>
            <a:r>
              <a:rPr lang="en-US" sz="1600" dirty="0" smtClean="0"/>
              <a:t>HELTF</a:t>
            </a:r>
            <a:r>
              <a:rPr lang="en-US" sz="1600" baseline="-25000" dirty="0" smtClean="0"/>
              <a:t>996SU</a:t>
            </a:r>
            <a:r>
              <a:rPr lang="en-US" sz="1600" dirty="0" smtClean="0"/>
              <a:t> = </a:t>
            </a:r>
            <a:r>
              <a:rPr lang="en-US" sz="1600" dirty="0"/>
              <a:t>{1, HELTF</a:t>
            </a:r>
            <a:r>
              <a:rPr lang="en-US" sz="1600" baseline="-25000" dirty="0"/>
              <a:t>242RU</a:t>
            </a:r>
            <a:r>
              <a:rPr lang="en-US" sz="1600" dirty="0"/>
              <a:t>, -HELTF</a:t>
            </a:r>
            <a:r>
              <a:rPr lang="en-US" sz="1600" baseline="-25000" dirty="0"/>
              <a:t>242RU</a:t>
            </a:r>
            <a:r>
              <a:rPr lang="en-US" sz="1600" dirty="0"/>
              <a:t>, -</a:t>
            </a:r>
            <a:r>
              <a:rPr lang="en-US" sz="1600" dirty="0">
                <a:solidFill>
                  <a:schemeClr val="tx1"/>
                </a:solidFill>
              </a:rPr>
              <a:t>HELTF</a:t>
            </a:r>
            <a:r>
              <a:rPr lang="en-US" sz="1600" baseline="-25000" dirty="0">
                <a:solidFill>
                  <a:schemeClr val="tx1"/>
                </a:solidFill>
              </a:rPr>
              <a:t>26RU</a:t>
            </a:r>
            <a:r>
              <a:rPr lang="en-US" sz="1600" dirty="0">
                <a:solidFill>
                  <a:schemeClr val="tx1"/>
                </a:solidFill>
              </a:rPr>
              <a:t>(1:13), 0,0,0,0,0,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                         -HELTF</a:t>
            </a:r>
            <a:r>
              <a:rPr lang="en-US" sz="1600" baseline="-25000" dirty="0">
                <a:solidFill>
                  <a:schemeClr val="tx1"/>
                </a:solidFill>
              </a:rPr>
              <a:t>26RU</a:t>
            </a:r>
            <a:r>
              <a:rPr lang="en-US" sz="1600" dirty="0">
                <a:solidFill>
                  <a:schemeClr val="tx1"/>
                </a:solidFill>
              </a:rPr>
              <a:t>(14:26), -</a:t>
            </a:r>
            <a:r>
              <a:rPr lang="en-US" sz="1600" dirty="0"/>
              <a:t>HELTF</a:t>
            </a:r>
            <a:r>
              <a:rPr lang="en-US" sz="1600" baseline="-25000" dirty="0"/>
              <a:t>242RU</a:t>
            </a:r>
            <a:r>
              <a:rPr lang="en-US" sz="1600" dirty="0"/>
              <a:t>, -HELTF</a:t>
            </a:r>
            <a:r>
              <a:rPr lang="en-US" sz="1600" baseline="-25000" dirty="0"/>
              <a:t>242RU</a:t>
            </a:r>
            <a:r>
              <a:rPr lang="en-US" sz="1600" dirty="0"/>
              <a:t>, 1}</a:t>
            </a:r>
            <a:endParaRPr lang="en-US" sz="1600" dirty="0" smtClean="0"/>
          </a:p>
          <a:p>
            <a:pPr marL="342900" lvl="1">
              <a:spcBef>
                <a:spcPts val="600"/>
              </a:spcBef>
            </a:pPr>
            <a:endParaRPr lang="en-US" sz="1400" dirty="0" smtClean="0"/>
          </a:p>
          <a:p>
            <a:pPr marL="342900" lvl="1">
              <a:spcBef>
                <a:spcPts val="600"/>
              </a:spcBef>
            </a:pPr>
            <a:endParaRPr lang="en-US" sz="1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 order to lower PAPRs for RUs smaller than 242, new basis sequences for 26 should be designed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52RU and 106RU is extended by the designed 26RU and a phase rotation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For 242RU in OFDMA and 242SU in OFDM, the </a:t>
            </a:r>
            <a:r>
              <a:rPr lang="en-US" sz="1800" dirty="0">
                <a:solidFill>
                  <a:schemeClr val="tx1"/>
                </a:solidFill>
              </a:rPr>
              <a:t>existing </a:t>
            </a:r>
            <a:r>
              <a:rPr lang="en-US" sz="1800" dirty="0" smtClean="0">
                <a:solidFill>
                  <a:schemeClr val="tx1"/>
                </a:solidFill>
              </a:rPr>
              <a:t>VHT</a:t>
            </a:r>
            <a:r>
              <a:rPr lang="en-US" sz="1800" baseline="-25000" dirty="0" smtClean="0">
                <a:solidFill>
                  <a:schemeClr val="tx1"/>
                </a:solidFill>
              </a:rPr>
              <a:t>-122,122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sequence can be reused with a phase rotation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For RUs larger than 242, the design sequence block of 242 can be concatenated with some tone fillings and a phase rotation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For 2xLTF, </a:t>
            </a:r>
            <a:r>
              <a:rPr lang="en-US" sz="1800" dirty="0" smtClean="0"/>
              <a:t>the designed </a:t>
            </a:r>
            <a:r>
              <a:rPr lang="en-US" sz="1800" dirty="0"/>
              <a:t>half-sized sequence </a:t>
            </a:r>
            <a:r>
              <a:rPr lang="en-US" sz="1800" dirty="0" smtClean="0"/>
              <a:t>is </a:t>
            </a:r>
            <a:r>
              <a:rPr lang="en-US" sz="1800" dirty="0"/>
              <a:t>reused </a:t>
            </a:r>
            <a:r>
              <a:rPr lang="en-US" sz="1800" dirty="0" smtClean="0"/>
              <a:t>and additional tones can be attached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Detailed sequences are TBD</a:t>
            </a:r>
          </a:p>
          <a:p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2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Do you agree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 add the following texts into the SFD?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 HE </a:t>
            </a:r>
            <a:r>
              <a:rPr lang="en-US" sz="1600" dirty="0">
                <a:solidFill>
                  <a:schemeClr val="tx1"/>
                </a:solidFill>
              </a:rPr>
              <a:t>LTF </a:t>
            </a:r>
            <a:r>
              <a:rPr lang="en-US" sz="1600" dirty="0" smtClean="0">
                <a:solidFill>
                  <a:schemeClr val="tx1"/>
                </a:solidFill>
              </a:rPr>
              <a:t>for 242SU shall reuse VHT</a:t>
            </a:r>
            <a:r>
              <a:rPr lang="en-US" sz="1600" baseline="-25000" dirty="0" smtClean="0">
                <a:solidFill>
                  <a:schemeClr val="tx1"/>
                </a:solidFill>
              </a:rPr>
              <a:t>-122,122</a:t>
            </a:r>
            <a:r>
              <a:rPr lang="en-US" sz="1600" dirty="0" smtClean="0">
                <a:solidFill>
                  <a:schemeClr val="tx1"/>
                </a:solidFill>
              </a:rPr>
              <a:t> with the same phase rotation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[1, -1, -1, -1].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242SU </a:t>
            </a:r>
            <a:r>
              <a:rPr lang="en-US" sz="1400" dirty="0">
                <a:solidFill>
                  <a:schemeClr val="tx1"/>
                </a:solidFill>
              </a:rPr>
              <a:t>= </a:t>
            </a:r>
            <a:r>
              <a:rPr lang="en-US" sz="1400" dirty="0" smtClean="0">
                <a:solidFill>
                  <a:schemeClr val="tx1"/>
                </a:solidFill>
              </a:rPr>
              <a:t>VHTLTF</a:t>
            </a:r>
            <a:r>
              <a:rPr lang="en-US" sz="1400" baseline="-25000" dirty="0" smtClean="0">
                <a:solidFill>
                  <a:schemeClr val="tx1"/>
                </a:solidFill>
              </a:rPr>
              <a:t>-122,122 </a:t>
            </a:r>
            <a:r>
              <a:rPr lang="en-US" sz="1400" dirty="0">
                <a:solidFill>
                  <a:schemeClr val="tx1"/>
                </a:solidFill>
              </a:rPr>
              <a:t>with the phase rotation of VHT80</a:t>
            </a:r>
            <a:endParaRPr lang="en-US" sz="1400" baseline="-250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Do you agree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 add the following texts into the SFD?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HE LTFs for 26RU, 52RU, and 106RU shall use the following sequences:</a:t>
            </a: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 ={1,-1,1,1,-1,-1,-1,-1,1,1,1,-1,1,1,1,-1,1,1,1,-1,1,1,-1,-1,-1,-1}</a:t>
            </a: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52RU </a:t>
            </a:r>
            <a:r>
              <a:rPr lang="en-US" sz="1400" dirty="0">
                <a:solidFill>
                  <a:schemeClr val="tx1"/>
                </a:solidFill>
              </a:rPr>
              <a:t>= {HELTF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(1:13),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(14:26),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}</a:t>
            </a: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106RU</a:t>
            </a:r>
            <a:r>
              <a:rPr lang="en-US" sz="1400" dirty="0">
                <a:solidFill>
                  <a:schemeClr val="tx1"/>
                </a:solidFill>
              </a:rPr>
              <a:t> = {HELTF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,   1,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,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, 1,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} </a:t>
            </a:r>
          </a:p>
          <a:p>
            <a:pPr marL="742950" lvl="2"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As shown in </a:t>
            </a:r>
            <a:r>
              <a:rPr lang="en-US" sz="2000" dirty="0"/>
              <a:t>[1], </a:t>
            </a:r>
            <a:r>
              <a:rPr lang="en-US" sz="2000" dirty="0" smtClean="0"/>
              <a:t>there are two design approaches; 1) full-band design and 2) per-</a:t>
            </a:r>
            <a:r>
              <a:rPr lang="en-US" sz="2000" dirty="0" err="1" smtClean="0"/>
              <a:t>subband</a:t>
            </a:r>
            <a:r>
              <a:rPr lang="en-US" sz="2000" dirty="0" smtClean="0"/>
              <a:t> design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The per-</a:t>
            </a:r>
            <a:r>
              <a:rPr lang="en-US" sz="2000" dirty="0" err="1" smtClean="0"/>
              <a:t>subband</a:t>
            </a:r>
            <a:r>
              <a:rPr lang="en-US" sz="2000" dirty="0" smtClean="0"/>
              <a:t> </a:t>
            </a:r>
            <a:r>
              <a:rPr lang="en-US" sz="2000" dirty="0"/>
              <a:t>design </a:t>
            </a:r>
            <a:r>
              <a:rPr lang="en-US" sz="2000" dirty="0" smtClean="0"/>
              <a:t>guarantees better </a:t>
            </a:r>
            <a:r>
              <a:rPr lang="en-US" sz="2000" dirty="0" smtClean="0"/>
              <a:t>PAPRs </a:t>
            </a:r>
            <a:r>
              <a:rPr lang="en-US" sz="2000" dirty="0" smtClean="0"/>
              <a:t>than the full-band design, and it is </a:t>
            </a:r>
            <a:r>
              <a:rPr lang="en-US" sz="2000" dirty="0" smtClean="0"/>
              <a:t>a natural </a:t>
            </a:r>
            <a:r>
              <a:rPr lang="en-US" sz="2000" dirty="0" smtClean="0"/>
              <a:t>way which is similar to </a:t>
            </a:r>
            <a:r>
              <a:rPr lang="en-US" sz="2000" dirty="0"/>
              <a:t>HT and VHT designs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/>
              <a:t>In this contribution, we propose detailed methods to construct LTF sequences in the per-</a:t>
            </a:r>
            <a:r>
              <a:rPr lang="en-US" sz="2000" dirty="0" err="1" smtClean="0"/>
              <a:t>subband</a:t>
            </a:r>
            <a:r>
              <a:rPr lang="en-US" sz="2000" dirty="0" smtClean="0"/>
              <a:t> design, and proposes LTF sequences for OFDMA and OFDM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7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Do you agree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to add the following texts into the SFD?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 HE </a:t>
            </a:r>
            <a:r>
              <a:rPr lang="en-US" sz="1600" dirty="0">
                <a:solidFill>
                  <a:schemeClr val="tx1"/>
                </a:solidFill>
              </a:rPr>
              <a:t>LTF </a:t>
            </a:r>
            <a:r>
              <a:rPr lang="en-US" sz="1600" dirty="0" smtClean="0">
                <a:solidFill>
                  <a:schemeClr val="tx1"/>
                </a:solidFill>
              </a:rPr>
              <a:t>for 242RU shall use VHT</a:t>
            </a:r>
            <a:r>
              <a:rPr lang="en-US" sz="1600" baseline="-25000" dirty="0" smtClean="0">
                <a:solidFill>
                  <a:schemeClr val="tx1"/>
                </a:solidFill>
              </a:rPr>
              <a:t>-122,122</a:t>
            </a:r>
            <a:r>
              <a:rPr lang="en-US" sz="1600" dirty="0" smtClean="0">
                <a:solidFill>
                  <a:schemeClr val="tx1"/>
                </a:solidFill>
              </a:rPr>
              <a:t> removing zeros with the phase rotation [1, -1, -1, -1].</a:t>
            </a: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242RU </a:t>
            </a:r>
            <a:r>
              <a:rPr lang="en-US" sz="1400" dirty="0">
                <a:solidFill>
                  <a:schemeClr val="tx1"/>
                </a:solidFill>
              </a:rPr>
              <a:t>= {VHTLTF</a:t>
            </a:r>
            <a:r>
              <a:rPr lang="en-US" sz="1400" baseline="-25000" dirty="0">
                <a:solidFill>
                  <a:schemeClr val="tx1"/>
                </a:solidFill>
              </a:rPr>
              <a:t>-122,122left</a:t>
            </a:r>
            <a:r>
              <a:rPr lang="en-US" sz="1400" dirty="0">
                <a:solidFill>
                  <a:schemeClr val="tx1"/>
                </a:solidFill>
              </a:rPr>
              <a:t>(1:60), -VHTLTF</a:t>
            </a:r>
            <a:r>
              <a:rPr lang="en-US" sz="1400" baseline="-25000" dirty="0">
                <a:solidFill>
                  <a:schemeClr val="tx1"/>
                </a:solidFill>
              </a:rPr>
              <a:t>-122,122left</a:t>
            </a:r>
            <a:r>
              <a:rPr lang="en-US" sz="1400" dirty="0">
                <a:solidFill>
                  <a:schemeClr val="tx1"/>
                </a:solidFill>
              </a:rPr>
              <a:t>(61:121),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			-</a:t>
            </a:r>
            <a:r>
              <a:rPr lang="en-US" sz="1400" dirty="0">
                <a:solidFill>
                  <a:schemeClr val="tx1"/>
                </a:solidFill>
              </a:rPr>
              <a:t>VHTLTF</a:t>
            </a:r>
            <a:r>
              <a:rPr lang="en-US" sz="1400" baseline="-25000" dirty="0">
                <a:solidFill>
                  <a:schemeClr val="tx1"/>
                </a:solidFill>
              </a:rPr>
              <a:t>-122,122right</a:t>
            </a:r>
            <a:r>
              <a:rPr lang="en-US" sz="1400" dirty="0">
                <a:solidFill>
                  <a:schemeClr val="tx1"/>
                </a:solidFill>
              </a:rPr>
              <a:t>(1:121</a:t>
            </a:r>
            <a:r>
              <a:rPr lang="en-US" sz="1400" dirty="0" smtClean="0">
                <a:solidFill>
                  <a:schemeClr val="tx1"/>
                </a:solidFill>
              </a:rPr>
              <a:t>)}, </a:t>
            </a:r>
          </a:p>
          <a:p>
            <a:pPr marL="2057400" lvl="5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	 where </a:t>
            </a:r>
            <a:r>
              <a:rPr lang="en-US" sz="1400" dirty="0">
                <a:solidFill>
                  <a:schemeClr val="tx1"/>
                </a:solidFill>
              </a:rPr>
              <a:t>VHTLTF</a:t>
            </a:r>
            <a:r>
              <a:rPr lang="en-US" sz="1400" baseline="-25000" dirty="0">
                <a:solidFill>
                  <a:schemeClr val="tx1"/>
                </a:solidFill>
              </a:rPr>
              <a:t>-122,122left</a:t>
            </a:r>
            <a:r>
              <a:rPr lang="en-US" sz="1400" dirty="0">
                <a:solidFill>
                  <a:schemeClr val="tx1"/>
                </a:solidFill>
              </a:rPr>
              <a:t> and VHTLTF</a:t>
            </a:r>
            <a:r>
              <a:rPr lang="en-US" sz="1400" baseline="-25000" dirty="0">
                <a:solidFill>
                  <a:schemeClr val="tx1"/>
                </a:solidFill>
              </a:rPr>
              <a:t>-122,122right</a:t>
            </a:r>
            <a:r>
              <a:rPr lang="en-US" sz="1400" dirty="0">
                <a:solidFill>
                  <a:schemeClr val="tx1"/>
                </a:solidFill>
              </a:rPr>
              <a:t> are 121-length sequences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in the left and right sides of 3 DCs in VHTLTF</a:t>
            </a:r>
            <a:r>
              <a:rPr lang="en-US" sz="1400" baseline="-25000" dirty="0">
                <a:solidFill>
                  <a:schemeClr val="tx1"/>
                </a:solidFill>
              </a:rPr>
              <a:t>-122,122</a:t>
            </a:r>
            <a:r>
              <a:rPr lang="en-US" sz="1400" dirty="0">
                <a:solidFill>
                  <a:schemeClr val="tx1"/>
                </a:solidFill>
              </a:rPr>
              <a:t>, respectively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2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Do you agree </a:t>
            </a:r>
            <a:r>
              <a:rPr lang="en-US" sz="2000" dirty="0" smtClean="0">
                <a:solidFill>
                  <a:schemeClr val="tx1"/>
                </a:solidFill>
              </a:rPr>
              <a:t>to add the following texts into the SFD?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HE LTF sequences for </a:t>
            </a:r>
            <a:r>
              <a:rPr lang="en-US" sz="1600" dirty="0">
                <a:solidFill>
                  <a:schemeClr val="tx1"/>
                </a:solidFill>
              </a:rPr>
              <a:t>484RU, 484SU, and 996SU shall be made from concatenations of the HELTF sequence for 242RU in frequency </a:t>
            </a:r>
            <a:r>
              <a:rPr lang="en-US" sz="1600" dirty="0" smtClean="0">
                <a:solidFill>
                  <a:schemeClr val="tx1"/>
                </a:solidFill>
              </a:rPr>
              <a:t>domain, as shown in the followings:</a:t>
            </a:r>
            <a:endParaRPr lang="en-US" sz="1600" dirty="0">
              <a:solidFill>
                <a:schemeClr val="tx1"/>
              </a:solidFill>
            </a:endParaRP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484RU</a:t>
            </a:r>
            <a:r>
              <a:rPr lang="en-US" sz="1400" dirty="0">
                <a:solidFill>
                  <a:schemeClr val="tx1"/>
                </a:solidFill>
              </a:rPr>
              <a:t> = {HELTF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, 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}</a:t>
            </a: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484SU</a:t>
            </a:r>
            <a:r>
              <a:rPr lang="en-US" sz="1400" dirty="0">
                <a:solidFill>
                  <a:schemeClr val="tx1"/>
                </a:solidFill>
              </a:rPr>
              <a:t> = {HELTF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, 0, 0, 0, 0, 0, 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}</a:t>
            </a:r>
          </a:p>
          <a:p>
            <a:pPr marL="1200150" lvl="3"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HELTF</a:t>
            </a:r>
            <a:r>
              <a:rPr lang="en-US" sz="1400" baseline="-25000" dirty="0">
                <a:solidFill>
                  <a:schemeClr val="tx1"/>
                </a:solidFill>
              </a:rPr>
              <a:t>996SU</a:t>
            </a:r>
            <a:r>
              <a:rPr lang="en-US" sz="1400" dirty="0">
                <a:solidFill>
                  <a:schemeClr val="tx1"/>
                </a:solidFill>
              </a:rPr>
              <a:t> = {1, 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, -HELTF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,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(1:13), 0,0,0,0,0,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	                       -HELTF</a:t>
            </a:r>
            <a:r>
              <a:rPr lang="en-US" sz="1400" baseline="-25000" dirty="0">
                <a:solidFill>
                  <a:schemeClr val="tx1"/>
                </a:solidFill>
              </a:rPr>
              <a:t>26RU</a:t>
            </a:r>
            <a:r>
              <a:rPr lang="en-US" sz="1400" dirty="0">
                <a:solidFill>
                  <a:schemeClr val="tx1"/>
                </a:solidFill>
              </a:rPr>
              <a:t>(14:26),  -HELTF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, -HELTF</a:t>
            </a:r>
            <a:r>
              <a:rPr lang="en-US" sz="1400" baseline="-25000" dirty="0">
                <a:solidFill>
                  <a:schemeClr val="tx1"/>
                </a:solidFill>
              </a:rPr>
              <a:t>242RU</a:t>
            </a:r>
            <a:r>
              <a:rPr lang="en-US" sz="1400" dirty="0">
                <a:solidFill>
                  <a:schemeClr val="tx1"/>
                </a:solidFill>
              </a:rPr>
              <a:t>, 1}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08463"/>
          </a:xfrm>
          <a:ln/>
        </p:spPr>
        <p:txBody>
          <a:bodyPr/>
          <a:lstStyle/>
          <a:p>
            <a:pPr marL="396875" indent="-396875">
              <a:buNone/>
            </a:pPr>
            <a:r>
              <a:rPr lang="en-US" sz="1800" dirty="0" smtClean="0"/>
              <a:t>[</a:t>
            </a:r>
            <a:r>
              <a:rPr lang="en-US" sz="1800" dirty="0"/>
              <a:t>1] 11-15/0584r1, “Considerations on LTF Sequence </a:t>
            </a:r>
            <a:r>
              <a:rPr lang="en-US" sz="1800" dirty="0" smtClean="0"/>
              <a:t>Design”, May 2015</a:t>
            </a:r>
          </a:p>
          <a:p>
            <a:pPr marL="396875" indent="-396875">
              <a:buNone/>
            </a:pPr>
            <a:r>
              <a:rPr lang="en-US" sz="1800" dirty="0" smtClean="0"/>
              <a:t>[2] 11-15/0132r7, “</a:t>
            </a:r>
            <a:r>
              <a:rPr lang="en-US" sz="1800" dirty="0"/>
              <a:t>Specification Framework for </a:t>
            </a:r>
            <a:r>
              <a:rPr lang="en-US" sz="1800" dirty="0" err="1" smtClean="0"/>
              <a:t>TGax</a:t>
            </a:r>
            <a:r>
              <a:rPr lang="en-US" sz="1800" dirty="0" smtClean="0"/>
              <a:t>”, July 2015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0423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 Phase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sz="1800" dirty="0" smtClean="0"/>
              <a:t>In the concatenate sequence from 4 random-sequence blocks, the gain in PAPR with a phase rotation are evaluated for all 63 possible combination of phase rotation, e.g., [1, 1, 1, -1], …., [+j, +j, +j, +j]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82750"/>
            <a:ext cx="4395300" cy="3292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2804618" y="4463937"/>
            <a:ext cx="186738" cy="140431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048000" y="4521769"/>
            <a:ext cx="838200" cy="36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937461" y="4175926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Best Group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024479" y="3056346"/>
            <a:ext cx="3508333" cy="3268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There are three groups in PAPR gains</a:t>
            </a:r>
          </a:p>
          <a:p>
            <a:endParaRPr lang="en-US" sz="1800" kern="0" dirty="0"/>
          </a:p>
          <a:p>
            <a:r>
              <a:rPr lang="en-US" sz="1800" kern="0" dirty="0" smtClean="0"/>
              <a:t>The best group has a gain of 2.5dB, and 16 combinations of phases are the case</a:t>
            </a:r>
          </a:p>
          <a:p>
            <a:endParaRPr lang="en-US" sz="1800" kern="0" dirty="0"/>
          </a:p>
          <a:p>
            <a:r>
              <a:rPr lang="en-US" sz="1800" kern="0" dirty="0" smtClean="0"/>
              <a:t>[1, -1, -1, -1] is one of the cases in the best group</a:t>
            </a:r>
          </a:p>
          <a:p>
            <a:endParaRPr lang="en-US" sz="1800" kern="0" dirty="0"/>
          </a:p>
        </p:txBody>
      </p:sp>
      <p:sp>
        <p:nvSpPr>
          <p:cNvPr id="23" name="Oval 22"/>
          <p:cNvSpPr/>
          <p:nvPr/>
        </p:nvSpPr>
        <p:spPr bwMode="auto">
          <a:xfrm>
            <a:off x="3768138" y="5744550"/>
            <a:ext cx="1180142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326461" y="4431569"/>
            <a:ext cx="204323" cy="140431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107303" y="4545869"/>
            <a:ext cx="204323" cy="140431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6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B: 26-Length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113213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 smtClean="0"/>
              <a:t>Among nine 26RUs in 20MHz, there are three types of RUs depending on pilot positions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 smtClean="0"/>
              <a:t>For all the combinations of pilot positions and P matrix values, PAPRs are calculated and those are </a:t>
            </a:r>
            <a:r>
              <a:rPr lang="en-US" sz="1800" dirty="0"/>
              <a:t>3.5527 </a:t>
            </a:r>
            <a:r>
              <a:rPr lang="en-US" sz="1800" dirty="0" smtClean="0"/>
              <a:t>~ 4.9170 dB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308078"/>
              </p:ext>
            </p:extLst>
          </p:nvPr>
        </p:nvGraphicFramePr>
        <p:xfrm>
          <a:off x="1257300" y="4182030"/>
          <a:ext cx="6857999" cy="18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89"/>
                <a:gridCol w="1884870"/>
                <a:gridCol w="1884870"/>
                <a:gridCol w="1884870"/>
              </a:tblGrid>
              <a:tr h="3594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 matrix</a:t>
                      </a:r>
                      <a:r>
                        <a:rPr lang="en-US" sz="1200" baseline="0" dirty="0" smtClean="0"/>
                        <a:t> values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Position 3</a:t>
                      </a:r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3.7952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4.4446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(-j2</a:t>
                      </a:r>
                      <a:r>
                        <a:rPr lang="el-G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π·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1/6)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4.6237</a:t>
                      </a:r>
                      <a:endParaRPr 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4.4183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4.6259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(-j2</a:t>
                      </a:r>
                      <a:r>
                        <a:rPr lang="el-G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π·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2/6)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4.1386</a:t>
                      </a:r>
                      <a:endParaRPr 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4.4166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4.9170</a:t>
                      </a:r>
                      <a:endParaRPr lang="en-US" sz="105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2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(-j2</a:t>
                      </a:r>
                      <a:r>
                        <a:rPr lang="el-G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π·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3/6) = -1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3.5527</a:t>
                      </a:r>
                      <a:endParaRPr lang="en-US" sz="1050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4.1814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4.2543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(-j2</a:t>
                      </a:r>
                      <a:r>
                        <a:rPr lang="el-G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π·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3.9696</a:t>
                      </a:r>
                      <a:endParaRPr 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4.7628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4.8554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(-j2</a:t>
                      </a:r>
                      <a:r>
                        <a:rPr lang="el-GR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π·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4.4527</a:t>
                      </a:r>
                      <a:endParaRPr 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4.7564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4.5735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rapezoid 7"/>
          <p:cNvSpPr/>
          <p:nvPr/>
        </p:nvSpPr>
        <p:spPr bwMode="auto">
          <a:xfrm>
            <a:off x="1514594" y="2725080"/>
            <a:ext cx="614368" cy="228600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642069" y="2523944"/>
            <a:ext cx="1" cy="5043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1978144" y="2523944"/>
            <a:ext cx="0" cy="50435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7252" y="2979080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6th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1690" y="2974881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19th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" name="Trapezoid 14"/>
          <p:cNvSpPr/>
          <p:nvPr/>
        </p:nvSpPr>
        <p:spPr bwMode="auto">
          <a:xfrm>
            <a:off x="2800504" y="2715736"/>
            <a:ext cx="614368" cy="228600"/>
          </a:xfrm>
          <a:prstGeom prst="trapezoid">
            <a:avLst/>
          </a:prstGeom>
          <a:solidFill>
            <a:srgbClr val="FFC000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936271" y="2514600"/>
            <a:ext cx="1" cy="50435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245004" y="2514600"/>
            <a:ext cx="0" cy="5043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1454" y="296973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7</a:t>
            </a:r>
            <a:r>
              <a:rPr lang="en-US" sz="900" dirty="0" smtClean="0">
                <a:solidFill>
                  <a:schemeClr val="tx1"/>
                </a:solidFill>
              </a:rPr>
              <a:t>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550" y="2965537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21th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165028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Pilot Position 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Trapezoid 23"/>
          <p:cNvSpPr/>
          <p:nvPr/>
        </p:nvSpPr>
        <p:spPr bwMode="auto">
          <a:xfrm>
            <a:off x="2138918" y="2725080"/>
            <a:ext cx="614368" cy="228600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8196" y="3165028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Pilot Position 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Trapezoid 25"/>
          <p:cNvSpPr/>
          <p:nvPr/>
        </p:nvSpPr>
        <p:spPr bwMode="auto">
          <a:xfrm>
            <a:off x="3433119" y="2715736"/>
            <a:ext cx="614368" cy="228600"/>
          </a:xfrm>
          <a:prstGeom prst="trapezoid">
            <a:avLst/>
          </a:prstGeom>
          <a:solidFill>
            <a:srgbClr val="FFC000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27" name="Trapezoid 26"/>
          <p:cNvSpPr/>
          <p:nvPr/>
        </p:nvSpPr>
        <p:spPr bwMode="auto">
          <a:xfrm>
            <a:off x="4086413" y="2715736"/>
            <a:ext cx="787211" cy="228600"/>
          </a:xfrm>
          <a:prstGeom prst="trapezoid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0" dirty="0" smtClean="0">
                <a:solidFill>
                  <a:prstClr val="black"/>
                </a:solidFill>
                <a:latin typeface="Qualcomm Office Regular"/>
              </a:rPr>
              <a:t>13+7dc+13</a:t>
            </a:r>
            <a:endParaRPr kumimoji="0" lang="en-US" sz="7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1527" y="3165028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Pilot Position 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Trapezoid 28"/>
          <p:cNvSpPr/>
          <p:nvPr/>
        </p:nvSpPr>
        <p:spPr bwMode="auto">
          <a:xfrm>
            <a:off x="4905415" y="2725080"/>
            <a:ext cx="614368" cy="228600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30" name="Trapezoid 29"/>
          <p:cNvSpPr/>
          <p:nvPr/>
        </p:nvSpPr>
        <p:spPr bwMode="auto">
          <a:xfrm>
            <a:off x="5529739" y="2725080"/>
            <a:ext cx="614368" cy="228600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31" name="Trapezoid 30"/>
          <p:cNvSpPr/>
          <p:nvPr/>
        </p:nvSpPr>
        <p:spPr bwMode="auto">
          <a:xfrm>
            <a:off x="6175531" y="2715736"/>
            <a:ext cx="614368" cy="228600"/>
          </a:xfrm>
          <a:prstGeom prst="trapezoid">
            <a:avLst/>
          </a:prstGeom>
          <a:solidFill>
            <a:srgbClr val="FFC000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32" name="Trapezoid 31"/>
          <p:cNvSpPr/>
          <p:nvPr/>
        </p:nvSpPr>
        <p:spPr bwMode="auto">
          <a:xfrm>
            <a:off x="6808146" y="2715736"/>
            <a:ext cx="614368" cy="228600"/>
          </a:xfrm>
          <a:prstGeom prst="trapezoid">
            <a:avLst/>
          </a:prstGeom>
          <a:solidFill>
            <a:srgbClr val="FFC000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4242275" y="2514600"/>
            <a:ext cx="1" cy="504350"/>
          </a:xfrm>
          <a:prstGeom prst="line">
            <a:avLst/>
          </a:prstGeom>
          <a:noFill/>
          <a:ln w="3175">
            <a:solidFill>
              <a:srgbClr val="00B05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7458" y="2969736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7</a:t>
            </a:r>
            <a:r>
              <a:rPr lang="en-US" sz="900" dirty="0" smtClean="0">
                <a:solidFill>
                  <a:schemeClr val="tx1"/>
                </a:solidFill>
              </a:rPr>
              <a:t>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4701294" y="2514600"/>
            <a:ext cx="1" cy="504350"/>
          </a:xfrm>
          <a:prstGeom prst="line">
            <a:avLst/>
          </a:prstGeom>
          <a:noFill/>
          <a:ln w="3175">
            <a:solidFill>
              <a:srgbClr val="00B05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6477" y="296973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27th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C: Reference PAPRs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3213"/>
          </a:xfrm>
        </p:spPr>
        <p:txBody>
          <a:bodyPr/>
          <a:lstStyle/>
          <a:p>
            <a:r>
              <a:rPr lang="en-US" sz="2000" dirty="0" smtClean="0">
                <a:ea typeface="굴림" pitchFamily="50" charset="-127"/>
              </a:rPr>
              <a:t>PAPR is one of key metric to design LTF sequences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The optimization of PAPR in HELTF is needed to acquire more room for power boosting in data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Considering PAPRs of </a:t>
            </a:r>
            <a:r>
              <a:rPr lang="en-US" sz="1800" dirty="0" smtClean="0"/>
              <a:t>legacy </a:t>
            </a:r>
            <a:r>
              <a:rPr lang="en-US" sz="1800" dirty="0"/>
              <a:t>and data, it seems reasonable to design LTF sequences to have </a:t>
            </a:r>
            <a:r>
              <a:rPr lang="en-US" sz="1800" dirty="0" smtClean="0"/>
              <a:t>near the minimum PAPR and less </a:t>
            </a:r>
            <a:r>
              <a:rPr lang="en-US" sz="1800" dirty="0"/>
              <a:t>than the median PAPR of </a:t>
            </a:r>
            <a:r>
              <a:rPr lang="en-US" sz="1800" dirty="0" smtClean="0"/>
              <a:t>data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39452" y="4096368"/>
            <a:ext cx="16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71450" indent="-171450" defTabSz="914400">
              <a:buClrTx/>
              <a:buSzTx/>
              <a:buFont typeface="Courier New" panose="02070309020205020404" pitchFamily="49" charset="0"/>
              <a:buChar char="o"/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dirty="0" err="1"/>
              <a:t>PAPR</a:t>
            </a:r>
            <a:r>
              <a:rPr lang="en-US" dirty="0"/>
              <a:t> of Legacy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4097671"/>
            <a:ext cx="14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marL="171450" indent="-171450" defTabSz="914400">
              <a:buClrTx/>
              <a:buSzTx/>
              <a:buFont typeface="Courier New" panose="02070309020205020404" pitchFamily="49" charset="0"/>
              <a:buChar char="o"/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sz="1400" dirty="0" err="1"/>
              <a:t>PAPR</a:t>
            </a:r>
            <a:r>
              <a:rPr lang="en-US" sz="1400" dirty="0"/>
              <a:t> of Data</a:t>
            </a:r>
          </a:p>
        </p:txBody>
      </p:sp>
      <p:graphicFrame>
        <p:nvGraphicFramePr>
          <p:cNvPr id="18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52319"/>
              </p:ext>
            </p:extLst>
          </p:nvPr>
        </p:nvGraphicFramePr>
        <p:xfrm>
          <a:off x="552119" y="4724400"/>
          <a:ext cx="4134181" cy="1106355"/>
        </p:xfrm>
        <a:graphic>
          <a:graphicData uri="http://schemas.openxmlformats.org/drawingml/2006/table">
            <a:tbl>
              <a:tblPr firstRow="1" bandRow="1"/>
              <a:tblGrid>
                <a:gridCol w="1389394"/>
                <a:gridCol w="892579"/>
                <a:gridCol w="926104"/>
                <a:gridCol w="926104"/>
              </a:tblGrid>
              <a:tr h="245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Bandwidth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L-STF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L-LTF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VHT-LTF</a:t>
                      </a:r>
                      <a:endParaRPr lang="ko-KR" altLang="en-U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/>
                        <a:t>20 MHz [ 1 ]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2.2394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3.2245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3.7247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/>
                        <a:t>40 MHz [1 +j]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</a:rPr>
                        <a:t>5.2497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</a:rPr>
                        <a:t>5.8208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6.2343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/>
                        <a:t>80 MHz [1 -1 -1 -1]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4.3480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5.3827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5.1041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002712"/>
              </p:ext>
            </p:extLst>
          </p:nvPr>
        </p:nvGraphicFramePr>
        <p:xfrm>
          <a:off x="5527968" y="4404145"/>
          <a:ext cx="2844219" cy="1938390"/>
        </p:xfrm>
        <a:graphic>
          <a:graphicData uri="http://schemas.openxmlformats.org/drawingml/2006/table">
            <a:tbl>
              <a:tblPr firstRow="1" bandRow="1"/>
              <a:tblGrid>
                <a:gridCol w="1650768"/>
                <a:gridCol w="1193451"/>
              </a:tblGrid>
              <a:tr h="242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#of tones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kern="1200" dirty="0" smtClean="0"/>
                        <a:t>Median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6.7100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7.2470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7.7279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8.0931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8.1786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996</a:t>
                      </a: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8.2177</a:t>
                      </a:r>
                      <a:endParaRPr lang="ko-KR" altLang="en-US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75505" y="5876803"/>
            <a:ext cx="348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Note: the values in square brackets “[ ]” are phase rotation values used to reduce the overall PAPR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6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Design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28800"/>
            <a:ext cx="4672018" cy="4113213"/>
          </a:xfrm>
        </p:spPr>
        <p:txBody>
          <a:bodyPr/>
          <a:lstStyle/>
          <a:p>
            <a:r>
              <a:rPr lang="en-US" sz="2000" dirty="0"/>
              <a:t>Full-band </a:t>
            </a:r>
            <a:r>
              <a:rPr lang="en-US" sz="2000" dirty="0" smtClean="0"/>
              <a:t>design</a:t>
            </a:r>
            <a:endParaRPr lang="en-US" sz="2000" dirty="0"/>
          </a:p>
          <a:p>
            <a:pPr lvl="1"/>
            <a:r>
              <a:rPr lang="en-US" sz="1800" dirty="0"/>
              <a:t>Design a LTF sequence in 20, 40, or 80MHz, and chop it up depending on the STA’s allocated </a:t>
            </a:r>
            <a:r>
              <a:rPr lang="en-US" sz="1800" dirty="0" err="1"/>
              <a:t>subband</a:t>
            </a:r>
            <a:endParaRPr lang="en-US" sz="1800" dirty="0"/>
          </a:p>
          <a:p>
            <a:pPr lvl="1"/>
            <a:r>
              <a:rPr lang="en-US" sz="1800" dirty="0"/>
              <a:t>Less sets of LTF sequences and simple LTF receiving procedure</a:t>
            </a:r>
          </a:p>
          <a:p>
            <a:pPr lvl="1"/>
            <a:r>
              <a:rPr lang="en-US" sz="1800" dirty="0"/>
              <a:t>But, not optimized PAPR for </a:t>
            </a:r>
            <a:r>
              <a:rPr lang="en-US" sz="1800" dirty="0" err="1"/>
              <a:t>subband</a:t>
            </a:r>
            <a:r>
              <a:rPr lang="en-US" sz="1800" dirty="0"/>
              <a:t> in UL OFDMA</a:t>
            </a:r>
            <a:endParaRPr lang="en-US" dirty="0"/>
          </a:p>
          <a:p>
            <a:r>
              <a:rPr lang="en-US" sz="2000" dirty="0" smtClean="0"/>
              <a:t>Per-</a:t>
            </a:r>
            <a:r>
              <a:rPr lang="en-US" sz="2000" dirty="0" err="1" smtClean="0"/>
              <a:t>subband</a:t>
            </a:r>
            <a:r>
              <a:rPr lang="en-US" sz="2000" dirty="0" smtClean="0"/>
              <a:t> </a:t>
            </a:r>
            <a:r>
              <a:rPr lang="en-US" sz="2000" dirty="0"/>
              <a:t>design</a:t>
            </a:r>
          </a:p>
          <a:p>
            <a:pPr lvl="1"/>
            <a:r>
              <a:rPr lang="en-US" sz="1800" dirty="0"/>
              <a:t>LTF sequence design for each </a:t>
            </a:r>
            <a:r>
              <a:rPr lang="en-US" sz="1800" dirty="0" err="1"/>
              <a:t>subband</a:t>
            </a:r>
            <a:r>
              <a:rPr lang="en-US" sz="1800" dirty="0"/>
              <a:t> size, e.g., </a:t>
            </a:r>
            <a:r>
              <a:rPr lang="en-US" sz="1800" dirty="0" smtClean="0"/>
              <a:t>26RU, 52RU, and etc.</a:t>
            </a:r>
            <a:endParaRPr lang="en-US" sz="1800" dirty="0"/>
          </a:p>
          <a:p>
            <a:pPr lvl="1"/>
            <a:r>
              <a:rPr lang="en-US" sz="1800" dirty="0"/>
              <a:t>More optimized PAPR performance in </a:t>
            </a:r>
            <a:r>
              <a:rPr lang="en-US" sz="1800" dirty="0" err="1"/>
              <a:t>subband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6566691" y="1556358"/>
            <a:ext cx="228600" cy="1524000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 -1, 1, ..0, 0, 0, …,1, -1,1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752307" y="562894"/>
            <a:ext cx="369332" cy="2901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LTF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sequence designed in 20MHz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Rectangle 41"/>
          <p:cNvSpPr/>
          <p:nvPr/>
        </p:nvSpPr>
        <p:spPr bwMode="auto">
          <a:xfrm rot="5400000">
            <a:off x="7176290" y="2693434"/>
            <a:ext cx="228600" cy="30480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1,.,1</a:t>
            </a:r>
          </a:p>
        </p:txBody>
      </p:sp>
      <p:cxnSp>
        <p:nvCxnSpPr>
          <p:cNvPr id="43" name="Straight Connector 42"/>
          <p:cNvCxnSpPr>
            <a:stCxn id="40" idx="0"/>
          </p:cNvCxnSpPr>
          <p:nvPr/>
        </p:nvCxnSpPr>
        <p:spPr bwMode="auto">
          <a:xfrm rot="5400000">
            <a:off x="7119141" y="2642208"/>
            <a:ext cx="647700" cy="0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>
            <a:endCxn id="42" idx="2"/>
          </p:cNvCxnSpPr>
          <p:nvPr/>
        </p:nvCxnSpPr>
        <p:spPr bwMode="auto">
          <a:xfrm rot="5400000">
            <a:off x="6814340" y="2521985"/>
            <a:ext cx="647700" cy="0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>
            <a:endCxn id="46" idx="0"/>
          </p:cNvCxnSpPr>
          <p:nvPr/>
        </p:nvCxnSpPr>
        <p:spPr bwMode="auto">
          <a:xfrm>
            <a:off x="6528591" y="2432658"/>
            <a:ext cx="0" cy="413177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6" name="Rectangle 45"/>
          <p:cNvSpPr/>
          <p:nvPr/>
        </p:nvSpPr>
        <p:spPr bwMode="auto">
          <a:xfrm rot="5400000">
            <a:off x="6109491" y="2541035"/>
            <a:ext cx="228600" cy="6096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 …,1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918990" y="2432658"/>
            <a:ext cx="0" cy="275454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8" name="Rectangle 47"/>
          <p:cNvSpPr/>
          <p:nvPr/>
        </p:nvSpPr>
        <p:spPr bwMode="auto">
          <a:xfrm rot="5400000">
            <a:off x="6719092" y="2693434"/>
            <a:ext cx="228600" cy="30480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1,.,1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 rot="5400000">
            <a:off x="6719093" y="2699358"/>
            <a:ext cx="533400" cy="0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0" name="Straight Connector 49"/>
          <p:cNvCxnSpPr>
            <a:endCxn id="48" idx="2"/>
          </p:cNvCxnSpPr>
          <p:nvPr/>
        </p:nvCxnSpPr>
        <p:spPr bwMode="auto">
          <a:xfrm>
            <a:off x="6680992" y="2432658"/>
            <a:ext cx="0" cy="413177"/>
          </a:xfrm>
          <a:prstGeom prst="line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583663" y="2979092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26RU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51040" y="2979091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26RU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54683" y="2979091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52RU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60187" y="3276600"/>
            <a:ext cx="157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2F05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Same length but different sequence, i.e., different </a:t>
            </a:r>
            <a:r>
              <a:rPr lang="en-US" sz="1200" dirty="0" err="1" smtClean="0">
                <a:solidFill>
                  <a:srgbClr val="2F05E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PAPRs</a:t>
            </a:r>
            <a:endParaRPr lang="en-US" sz="1200" dirty="0" smtClean="0">
              <a:solidFill>
                <a:srgbClr val="2F05E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55" name="Curved Connector 54"/>
          <p:cNvCxnSpPr>
            <a:stCxn id="51" idx="2"/>
            <a:endCxn id="52" idx="2"/>
          </p:cNvCxnSpPr>
          <p:nvPr/>
        </p:nvCxnSpPr>
        <p:spPr bwMode="auto">
          <a:xfrm rot="5400000" flipH="1" flipV="1">
            <a:off x="7070785" y="2999319"/>
            <a:ext cx="1" cy="467377"/>
          </a:xfrm>
          <a:prstGeom prst="curvedConnector3">
            <a:avLst>
              <a:gd name="adj1" fmla="val -22860000000"/>
            </a:avLst>
          </a:prstGeom>
          <a:solidFill>
            <a:srgbClr val="00CC99"/>
          </a:solidFill>
          <a:ln w="12700" cap="flat" cmpd="sng" algn="ctr">
            <a:solidFill>
              <a:srgbClr val="2D2DB9">
                <a:lumMod val="75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Down Arrow 55"/>
          <p:cNvSpPr/>
          <p:nvPr/>
        </p:nvSpPr>
        <p:spPr bwMode="auto">
          <a:xfrm>
            <a:off x="6123591" y="2502934"/>
            <a:ext cx="190475" cy="158324"/>
          </a:xfrm>
          <a:prstGeom prst="downArrow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57" name="Down Arrow 56"/>
          <p:cNvSpPr/>
          <p:nvPr/>
        </p:nvSpPr>
        <p:spPr bwMode="auto">
          <a:xfrm>
            <a:off x="6735672" y="2502934"/>
            <a:ext cx="190475" cy="158324"/>
          </a:xfrm>
          <a:prstGeom prst="downArrow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58" name="Down Arrow 57"/>
          <p:cNvSpPr/>
          <p:nvPr/>
        </p:nvSpPr>
        <p:spPr bwMode="auto">
          <a:xfrm>
            <a:off x="7212028" y="2502934"/>
            <a:ext cx="190475" cy="158324"/>
          </a:xfrm>
          <a:prstGeom prst="downArrow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59" name="Rectangle 58"/>
          <p:cNvSpPr/>
          <p:nvPr/>
        </p:nvSpPr>
        <p:spPr bwMode="auto">
          <a:xfrm rot="5400000">
            <a:off x="7957106" y="4919188"/>
            <a:ext cx="228600" cy="304801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1,.,1</a:t>
            </a:r>
          </a:p>
        </p:txBody>
      </p:sp>
      <p:sp>
        <p:nvSpPr>
          <p:cNvPr id="60" name="Rectangle 59"/>
          <p:cNvSpPr/>
          <p:nvPr/>
        </p:nvSpPr>
        <p:spPr bwMode="auto">
          <a:xfrm rot="5400000">
            <a:off x="7174503" y="4775681"/>
            <a:ext cx="228600" cy="609600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 …,1</a:t>
            </a:r>
          </a:p>
        </p:txBody>
      </p:sp>
      <p:sp>
        <p:nvSpPr>
          <p:cNvPr id="61" name="Rectangle 60"/>
          <p:cNvSpPr/>
          <p:nvPr/>
        </p:nvSpPr>
        <p:spPr bwMode="auto">
          <a:xfrm rot="5400000">
            <a:off x="6282637" y="4627879"/>
            <a:ext cx="228600" cy="887418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 -1, …,-1, 1</a:t>
            </a: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6941896" y="4854112"/>
            <a:ext cx="228600" cy="1524000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1, -1, 1, ..0, 0, 0, …,1, -1,1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37805" y="4733158"/>
            <a:ext cx="937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106RU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81800" y="4733158"/>
            <a:ext cx="937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52RU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20000" y="4733158"/>
            <a:ext cx="937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26RU.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70881" y="5286772"/>
            <a:ext cx="937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242RU</a:t>
            </a:r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7018119" y="5937676"/>
            <a:ext cx="190475" cy="158324"/>
          </a:xfrm>
          <a:prstGeom prst="downArrow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5766743" y="4705165"/>
            <a:ext cx="2819400" cy="1149654"/>
          </a:xfrm>
          <a:prstGeom prst="roundRect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 rot="16200000">
            <a:off x="7127761" y="2391694"/>
            <a:ext cx="369332" cy="4272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LTF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sequences designed for every possible 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subband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sizes 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21022" y="2286000"/>
            <a:ext cx="16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Chop up the base seq. depending on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subband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sizes and positions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85654" y="6123801"/>
            <a:ext cx="2670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Choose one depending on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subband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sizes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5049792" y="4191000"/>
            <a:ext cx="4114949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FFFFFF">
                <a:lumMod val="65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7977585" y="52867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PAPR Analysis of Full-Band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Sungho Moon, </a:t>
            </a:r>
            <a:r>
              <a:rPr lang="en-GB" dirty="0" err="1"/>
              <a:t>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457" y="2192400"/>
            <a:ext cx="4183201" cy="314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279" y="5307449"/>
            <a:ext cx="8344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Distribution of maximum PAPR of any 26, 52, 106, or 242 RUs when LTF sequence for 26, 52,  and106 RUs use a “direct” subset of the LTF sequence of the 242 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 search space for a optimal LTF sequence of length 242 that has good subset PAPR properties is 2</a:t>
            </a:r>
            <a:r>
              <a:rPr lang="en-US" sz="1400" baseline="30000" dirty="0" smtClean="0">
                <a:solidFill>
                  <a:schemeClr val="tx1"/>
                </a:solidFill>
              </a:rPr>
              <a:t>242</a:t>
            </a:r>
            <a:r>
              <a:rPr lang="en-US" sz="1400" dirty="0" smtClean="0">
                <a:solidFill>
                  <a:schemeClr val="tx1"/>
                </a:solidFill>
              </a:rPr>
              <a:t> = 7x10</a:t>
            </a:r>
            <a:r>
              <a:rPr lang="en-US" sz="1400" baseline="30000" dirty="0" smtClean="0">
                <a:solidFill>
                  <a:schemeClr val="tx1"/>
                </a:solidFill>
              </a:rPr>
              <a:t>72</a:t>
            </a:r>
            <a:r>
              <a:rPr lang="en-US" sz="1400" baseline="-25000" dirty="0" smtClean="0">
                <a:solidFill>
                  <a:schemeClr val="tx1"/>
                </a:solidFill>
              </a:rPr>
              <a:t>. </a:t>
            </a:r>
            <a:r>
              <a:rPr lang="en-US" sz="1400" dirty="0" smtClean="0">
                <a:solidFill>
                  <a:schemeClr val="tx1"/>
                </a:solidFill>
              </a:rPr>
              <a:t>(Modern computers with good algorithms can number crunch 10</a:t>
            </a:r>
            <a:r>
              <a:rPr lang="en-US" sz="1400" baseline="30000" dirty="0" smtClean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 ~ 10</a:t>
            </a:r>
            <a:r>
              <a:rPr lang="en-US" sz="1400" baseline="30000" dirty="0" smtClean="0">
                <a:solidFill>
                  <a:schemeClr val="tx1"/>
                </a:solidFill>
              </a:rPr>
              <a:t>6 </a:t>
            </a:r>
            <a:r>
              <a:rPr lang="en-US" sz="1400" dirty="0" smtClean="0">
                <a:solidFill>
                  <a:schemeClr val="tx1"/>
                </a:solidFill>
              </a:rPr>
              <a:t>sequences per hour. At this rate we will need 10</a:t>
            </a:r>
            <a:r>
              <a:rPr lang="en-US" sz="1400" baseline="30000" dirty="0" smtClean="0">
                <a:solidFill>
                  <a:schemeClr val="tx1"/>
                </a:solidFill>
              </a:rPr>
              <a:t>63</a:t>
            </a:r>
            <a:r>
              <a:rPr lang="en-US" sz="1400" dirty="0" smtClean="0">
                <a:solidFill>
                  <a:schemeClr val="tx1"/>
                </a:solidFill>
              </a:rPr>
              <a:t> years of search for finding the optimal solution)</a:t>
            </a:r>
          </a:p>
        </p:txBody>
      </p:sp>
      <p:sp>
        <p:nvSpPr>
          <p:cNvPr id="24" name="Trapezoid 23"/>
          <p:cNvSpPr/>
          <p:nvPr/>
        </p:nvSpPr>
        <p:spPr bwMode="auto">
          <a:xfrm>
            <a:off x="244610" y="2440560"/>
            <a:ext cx="4599476" cy="303094"/>
          </a:xfrm>
          <a:prstGeom prst="trapezoid">
            <a:avLst/>
          </a:prstGeom>
          <a:solidFill>
            <a:srgbClr val="92D050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242 LTF sequence</a:t>
            </a:r>
          </a:p>
        </p:txBody>
      </p:sp>
      <p:sp>
        <p:nvSpPr>
          <p:cNvPr id="19" name="Trapezoid 18"/>
          <p:cNvSpPr/>
          <p:nvPr/>
        </p:nvSpPr>
        <p:spPr bwMode="auto">
          <a:xfrm>
            <a:off x="1355065" y="3830769"/>
            <a:ext cx="818190" cy="318341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52</a:t>
            </a:r>
          </a:p>
        </p:txBody>
      </p:sp>
      <p:sp>
        <p:nvSpPr>
          <p:cNvPr id="23" name="Trapezoid 22"/>
          <p:cNvSpPr/>
          <p:nvPr/>
        </p:nvSpPr>
        <p:spPr bwMode="auto">
          <a:xfrm>
            <a:off x="383234" y="3120179"/>
            <a:ext cx="400769" cy="293119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26" name="Trapezoid 25"/>
          <p:cNvSpPr/>
          <p:nvPr/>
        </p:nvSpPr>
        <p:spPr bwMode="auto">
          <a:xfrm>
            <a:off x="2891013" y="4574261"/>
            <a:ext cx="1948779" cy="343395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106</a:t>
            </a:r>
          </a:p>
        </p:txBody>
      </p:sp>
      <p:sp>
        <p:nvSpPr>
          <p:cNvPr id="59" name="Trapezoid 58"/>
          <p:cNvSpPr/>
          <p:nvPr/>
        </p:nvSpPr>
        <p:spPr bwMode="auto">
          <a:xfrm flipV="1">
            <a:off x="247974" y="3097604"/>
            <a:ext cx="101483" cy="335697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80" name="Trapezoid 79"/>
          <p:cNvSpPr/>
          <p:nvPr/>
        </p:nvSpPr>
        <p:spPr bwMode="auto">
          <a:xfrm flipV="1">
            <a:off x="730779" y="3098888"/>
            <a:ext cx="4104720" cy="31441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81" name="Trapezoid 80"/>
          <p:cNvSpPr/>
          <p:nvPr/>
        </p:nvSpPr>
        <p:spPr bwMode="auto">
          <a:xfrm flipV="1">
            <a:off x="2078962" y="3821987"/>
            <a:ext cx="2756537" cy="31441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82" name="Trapezoid 81"/>
          <p:cNvSpPr/>
          <p:nvPr/>
        </p:nvSpPr>
        <p:spPr bwMode="auto">
          <a:xfrm flipV="1">
            <a:off x="244610" y="4586974"/>
            <a:ext cx="2712366" cy="31441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83" name="Trapezoid 82"/>
          <p:cNvSpPr/>
          <p:nvPr/>
        </p:nvSpPr>
        <p:spPr bwMode="auto">
          <a:xfrm flipV="1">
            <a:off x="244610" y="3842836"/>
            <a:ext cx="1190372" cy="314410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83234" y="2440560"/>
            <a:ext cx="400769" cy="679619"/>
            <a:chOff x="211460" y="1864274"/>
            <a:chExt cx="400769" cy="2783926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211460" y="1864274"/>
              <a:ext cx="0" cy="278392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612229" y="1875169"/>
              <a:ext cx="0" cy="277303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97" name="Group 96"/>
          <p:cNvGrpSpPr/>
          <p:nvPr/>
        </p:nvGrpSpPr>
        <p:grpSpPr>
          <a:xfrm>
            <a:off x="1353003" y="2440560"/>
            <a:ext cx="798909" cy="1402276"/>
            <a:chOff x="1181229" y="1854208"/>
            <a:chExt cx="798909" cy="2793992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1181229" y="1854208"/>
              <a:ext cx="0" cy="279399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980138" y="1864274"/>
              <a:ext cx="0" cy="278392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2905817" y="2423285"/>
            <a:ext cx="1933975" cy="2147418"/>
            <a:chOff x="2734043" y="1854208"/>
            <a:chExt cx="1933975" cy="2793992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2734043" y="1875169"/>
              <a:ext cx="0" cy="277303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668018" y="1854208"/>
              <a:ext cx="0" cy="279399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478488" y="3383419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LTF sequence of 26 RU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24117" y="4143979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LTF sequence of 26 RU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08742" y="4942760"/>
            <a:ext cx="15680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LTF sequence of 106 RU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 flipH="1">
            <a:off x="5486400" y="3884906"/>
            <a:ext cx="1088921" cy="10908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6463838" y="3425384"/>
            <a:ext cx="2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Finding max PAPR to be smaller than 7.5 dB is astronomically difficult (if not impossible)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685800" y="1828800"/>
            <a:ext cx="7856537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1145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/>
              <a:t>Reasonable PAPRs couldn’t be achieved with the full-band design</a:t>
            </a:r>
          </a:p>
        </p:txBody>
      </p:sp>
    </p:spTree>
    <p:extLst>
      <p:ext uri="{BB962C8B-B14F-4D97-AF65-F5344CB8AC3E}">
        <p14:creationId xmlns:p14="http://schemas.microsoft.com/office/powerpoint/2010/main" val="40176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Per-</a:t>
            </a:r>
            <a:r>
              <a:rPr lang="en-US" dirty="0" err="1" smtClean="0"/>
              <a:t>Suband</a:t>
            </a:r>
            <a:r>
              <a:rPr lang="en-US" dirty="0" smtClean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ea typeface="굴림" pitchFamily="50" charset="-127"/>
              </a:rPr>
              <a:t>The per-</a:t>
            </a:r>
            <a:r>
              <a:rPr lang="en-US" altLang="ko-KR" sz="2000" dirty="0" err="1">
                <a:ea typeface="굴림" pitchFamily="50" charset="-127"/>
              </a:rPr>
              <a:t>subband</a:t>
            </a:r>
            <a:r>
              <a:rPr lang="en-US" altLang="ko-KR" sz="2000" dirty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design </a:t>
            </a:r>
            <a:r>
              <a:rPr lang="en-US" altLang="ko-KR" sz="2000" dirty="0">
                <a:ea typeface="굴림" pitchFamily="50" charset="-127"/>
              </a:rPr>
              <a:t>is more preferred in terms of PAPR optimization</a:t>
            </a:r>
          </a:p>
          <a:p>
            <a:r>
              <a:rPr lang="en-US" sz="2000" dirty="0" smtClean="0">
                <a:ea typeface="굴림" pitchFamily="50" charset="-127"/>
              </a:rPr>
              <a:t>As designed in previous 11’s, a longer sequence can be constructed from combinations of blocks of shorter sequences</a:t>
            </a:r>
          </a:p>
          <a:p>
            <a:pPr marL="742950" lvl="2">
              <a:spcBef>
                <a:spcPts val="600"/>
              </a:spcBef>
            </a:pPr>
            <a:r>
              <a:rPr lang="en-US" sz="1600" dirty="0"/>
              <a:t>Adding one or two tones at the end or beginning of a design sequence doesn’t significantly destroy the designed PAPR </a:t>
            </a:r>
          </a:p>
          <a:p>
            <a:r>
              <a:rPr lang="en-US" sz="2000" dirty="0" smtClean="0">
                <a:ea typeface="굴림" pitchFamily="50" charset="-127"/>
              </a:rPr>
              <a:t>A phase rotation can be considered when four duplicated sequence block is used</a:t>
            </a:r>
          </a:p>
          <a:p>
            <a:pPr lvl="1"/>
            <a:r>
              <a:rPr lang="en-US" sz="1600" dirty="0">
                <a:ea typeface="굴림" pitchFamily="50" charset="-127"/>
              </a:rPr>
              <a:t>With four duplicated sequence blocks, a phase rotation of  [1, -1, -1, -1] can gives good </a:t>
            </a:r>
            <a:r>
              <a:rPr lang="en-US" sz="1600" dirty="0" smtClean="0">
                <a:ea typeface="굴림" pitchFamily="50" charset="-127"/>
              </a:rPr>
              <a:t>PAPR (Appendix A)</a:t>
            </a:r>
          </a:p>
          <a:p>
            <a:pPr lvl="2"/>
            <a:r>
              <a:rPr lang="en-US" sz="1400" dirty="0" smtClean="0">
                <a:ea typeface="굴림" pitchFamily="50" charset="-127"/>
              </a:rPr>
              <a:t>Difference </a:t>
            </a:r>
            <a:r>
              <a:rPr lang="en-US" sz="1400" dirty="0">
                <a:ea typeface="굴림" pitchFamily="50" charset="-127"/>
              </a:rPr>
              <a:t>with other combinations </a:t>
            </a:r>
            <a:r>
              <a:rPr lang="en-US" sz="1400" dirty="0" smtClean="0">
                <a:ea typeface="굴림" pitchFamily="50" charset="-127"/>
              </a:rPr>
              <a:t>are </a:t>
            </a:r>
            <a:r>
              <a:rPr lang="en-US" sz="1400" dirty="0">
                <a:ea typeface="굴림" pitchFamily="50" charset="-127"/>
              </a:rPr>
              <a:t>marginal</a:t>
            </a:r>
          </a:p>
          <a:p>
            <a:pPr lvl="1"/>
            <a:r>
              <a:rPr lang="en-US" sz="1600" dirty="0" smtClean="0">
                <a:ea typeface="굴림" pitchFamily="50" charset="-127"/>
              </a:rPr>
              <a:t>A </a:t>
            </a:r>
            <a:r>
              <a:rPr lang="en-US" sz="1600" dirty="0">
                <a:ea typeface="굴림" pitchFamily="50" charset="-127"/>
              </a:rPr>
              <a:t>phase rotation of two blocks doesn’t provide much gain, as seen in L-STF and L-LTF in 40MHz</a:t>
            </a:r>
          </a:p>
          <a:p>
            <a:pPr lvl="2"/>
            <a:r>
              <a:rPr lang="en-US" sz="1400" dirty="0" smtClean="0">
                <a:ea typeface="굴림" pitchFamily="50" charset="-127"/>
              </a:rPr>
              <a:t>E.g., L-STF </a:t>
            </a:r>
            <a:r>
              <a:rPr lang="en-US" sz="1400" dirty="0">
                <a:ea typeface="굴림" pitchFamily="50" charset="-127"/>
              </a:rPr>
              <a:t>and L-LTF PAPRs of 40MHz are larger than those of 80MHz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</a:t>
            </a:r>
            <a:r>
              <a:rPr lang="en-GB" dirty="0" err="1" smtClean="0"/>
              <a:t>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7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Considerations for LTF Seq.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 smtClean="0">
                <a:ea typeface="굴림" pitchFamily="50" charset="-127"/>
              </a:rPr>
              <a:t>P matrix and pilot </a:t>
            </a:r>
            <a:r>
              <a:rPr lang="en-US" sz="2000" dirty="0" smtClean="0">
                <a:ea typeface="굴림" pitchFamily="50" charset="-127"/>
              </a:rPr>
              <a:t>positions </a:t>
            </a:r>
            <a:r>
              <a:rPr lang="en-US" sz="2000" dirty="0" smtClean="0">
                <a:ea typeface="굴림" pitchFamily="50" charset="-127"/>
              </a:rPr>
              <a:t>change the designed PAPRs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>
                <a:ea typeface="굴림" pitchFamily="50" charset="-127"/>
              </a:rPr>
              <a:t>P </a:t>
            </a:r>
            <a:r>
              <a:rPr lang="en-US" sz="1600" dirty="0">
                <a:ea typeface="굴림" pitchFamily="50" charset="-127"/>
              </a:rPr>
              <a:t>matrix changes LTF sequences every symbol except ones in pilot positions, and it causes different PAPRs</a:t>
            </a:r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400" dirty="0"/>
              <a:t>P matrix has six different </a:t>
            </a:r>
            <a:r>
              <a:rPr lang="en-US" sz="1400" dirty="0" smtClean="0"/>
              <a:t>values : 1</a:t>
            </a:r>
            <a:r>
              <a:rPr lang="en-US" sz="1400" dirty="0"/>
              <a:t>, </a:t>
            </a:r>
            <a:r>
              <a:rPr lang="en-US" sz="1400" kern="1200" dirty="0" err="1">
                <a:solidFill>
                  <a:schemeClr val="dk1"/>
                </a:solidFill>
              </a:rPr>
              <a:t>exp</a:t>
            </a:r>
            <a:r>
              <a:rPr lang="en-US" sz="1400" kern="1200" dirty="0">
                <a:solidFill>
                  <a:schemeClr val="dk1"/>
                </a:solidFill>
              </a:rPr>
              <a:t>(-j2</a:t>
            </a:r>
            <a:r>
              <a:rPr lang="el-GR" sz="1400" kern="1200" dirty="0">
                <a:solidFill>
                  <a:schemeClr val="dk1"/>
                </a:solidFill>
              </a:rPr>
              <a:t>π·</a:t>
            </a:r>
            <a:r>
              <a:rPr lang="en-US" sz="1400" kern="1200" dirty="0">
                <a:solidFill>
                  <a:schemeClr val="dk1"/>
                </a:solidFill>
              </a:rPr>
              <a:t>1/6), </a:t>
            </a:r>
            <a:r>
              <a:rPr lang="en-US" sz="1400" kern="1200" dirty="0" err="1">
                <a:solidFill>
                  <a:schemeClr val="dk1"/>
                </a:solidFill>
              </a:rPr>
              <a:t>exp</a:t>
            </a:r>
            <a:r>
              <a:rPr lang="en-US" sz="1400" kern="1200" dirty="0">
                <a:solidFill>
                  <a:schemeClr val="dk1"/>
                </a:solidFill>
              </a:rPr>
              <a:t>(-j2</a:t>
            </a:r>
            <a:r>
              <a:rPr lang="el-GR" sz="1400" kern="1200" dirty="0">
                <a:solidFill>
                  <a:schemeClr val="dk1"/>
                </a:solidFill>
              </a:rPr>
              <a:t>π·</a:t>
            </a:r>
            <a:r>
              <a:rPr lang="en-US" sz="1400" kern="1200" dirty="0">
                <a:solidFill>
                  <a:schemeClr val="dk1"/>
                </a:solidFill>
              </a:rPr>
              <a:t>2/6), </a:t>
            </a:r>
            <a:r>
              <a:rPr lang="en-US" sz="1400" kern="1200" dirty="0" err="1">
                <a:solidFill>
                  <a:schemeClr val="dk1"/>
                </a:solidFill>
              </a:rPr>
              <a:t>exp</a:t>
            </a:r>
            <a:r>
              <a:rPr lang="en-US" sz="1400" kern="1200" dirty="0">
                <a:solidFill>
                  <a:schemeClr val="dk1"/>
                </a:solidFill>
              </a:rPr>
              <a:t>(-j2</a:t>
            </a:r>
            <a:r>
              <a:rPr lang="el-GR" sz="1400" kern="1200" dirty="0">
                <a:solidFill>
                  <a:schemeClr val="dk1"/>
                </a:solidFill>
              </a:rPr>
              <a:t>π·</a:t>
            </a:r>
            <a:r>
              <a:rPr lang="en-US" sz="1400" kern="1200" dirty="0">
                <a:solidFill>
                  <a:schemeClr val="dk1"/>
                </a:solidFill>
              </a:rPr>
              <a:t>3/6),  </a:t>
            </a:r>
            <a:r>
              <a:rPr lang="en-US" sz="1400" kern="1200" dirty="0" err="1">
                <a:solidFill>
                  <a:schemeClr val="dk1"/>
                </a:solidFill>
              </a:rPr>
              <a:t>exp</a:t>
            </a:r>
            <a:r>
              <a:rPr lang="en-US" sz="1400" kern="1200" dirty="0">
                <a:solidFill>
                  <a:schemeClr val="dk1"/>
                </a:solidFill>
              </a:rPr>
              <a:t>(-j2</a:t>
            </a:r>
            <a:r>
              <a:rPr lang="el-GR" sz="1400" kern="1200" dirty="0">
                <a:solidFill>
                  <a:schemeClr val="dk1"/>
                </a:solidFill>
              </a:rPr>
              <a:t>π·</a:t>
            </a:r>
            <a:r>
              <a:rPr lang="en-US" sz="1400" kern="1200" dirty="0">
                <a:solidFill>
                  <a:schemeClr val="dk1"/>
                </a:solidFill>
              </a:rPr>
              <a:t>4/6),  </a:t>
            </a:r>
            <a:r>
              <a:rPr lang="en-US" sz="1400" kern="1200" dirty="0" err="1">
                <a:solidFill>
                  <a:schemeClr val="dk1"/>
                </a:solidFill>
              </a:rPr>
              <a:t>exp</a:t>
            </a:r>
            <a:r>
              <a:rPr lang="en-US" sz="1400" kern="1200" dirty="0">
                <a:solidFill>
                  <a:schemeClr val="dk1"/>
                </a:solidFill>
              </a:rPr>
              <a:t>(-j2</a:t>
            </a:r>
            <a:r>
              <a:rPr lang="el-GR" sz="1400" kern="1200" dirty="0">
                <a:solidFill>
                  <a:schemeClr val="dk1"/>
                </a:solidFill>
              </a:rPr>
              <a:t>π·</a:t>
            </a:r>
            <a:r>
              <a:rPr lang="en-US" sz="1400" kern="1200" dirty="0">
                <a:solidFill>
                  <a:schemeClr val="dk1"/>
                </a:solidFill>
              </a:rPr>
              <a:t>5/6)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>
                <a:ea typeface="굴림" pitchFamily="50" charset="-127"/>
              </a:rPr>
              <a:t>The </a:t>
            </a:r>
            <a:r>
              <a:rPr lang="en-US" sz="1600" dirty="0">
                <a:ea typeface="굴림" pitchFamily="50" charset="-127"/>
              </a:rPr>
              <a:t>same size RUs can have different relative pilot positions depending on the RU positions [2]</a:t>
            </a:r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400" dirty="0" smtClean="0"/>
              <a:t>E.g., 26RU </a:t>
            </a:r>
            <a:r>
              <a:rPr lang="en-US" sz="1400" dirty="0"/>
              <a:t>has </a:t>
            </a:r>
            <a:r>
              <a:rPr lang="en-US" sz="1400" dirty="0" smtClean="0"/>
              <a:t>three pilot </a:t>
            </a:r>
            <a:r>
              <a:rPr lang="en-US" sz="1400" dirty="0"/>
              <a:t>positions depending on RU </a:t>
            </a:r>
            <a:r>
              <a:rPr lang="en-US" sz="1400" dirty="0" smtClean="0"/>
              <a:t>locations</a:t>
            </a:r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/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 smtClean="0"/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/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 smtClean="0"/>
          </a:p>
          <a:p>
            <a:pPr lvl="2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ea typeface="굴림" pitchFamily="50" charset="-127"/>
              </a:rPr>
              <a:t>Therefore, the designed sequence should be verified if it has sill low PAPRs in other pilot positions and P matrix values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27" name="Trapezoid 26"/>
          <p:cNvSpPr/>
          <p:nvPr/>
        </p:nvSpPr>
        <p:spPr bwMode="auto">
          <a:xfrm>
            <a:off x="1957811" y="4405953"/>
            <a:ext cx="1371600" cy="228600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2218636" y="4204817"/>
            <a:ext cx="1" cy="5043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3024611" y="4204817"/>
            <a:ext cx="0" cy="50435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1976861" y="4761552"/>
            <a:ext cx="152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63819" y="4659953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6th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8157" y="465575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19th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1985095" y="4886586"/>
            <a:ext cx="10524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sp>
        <p:nvSpPr>
          <p:cNvPr id="43" name="Trapezoid 42"/>
          <p:cNvSpPr/>
          <p:nvPr/>
        </p:nvSpPr>
        <p:spPr bwMode="auto">
          <a:xfrm>
            <a:off x="3958061" y="4405953"/>
            <a:ext cx="1371600" cy="228600"/>
          </a:xfrm>
          <a:prstGeom prst="trapezoid">
            <a:avLst/>
          </a:prstGeom>
          <a:solidFill>
            <a:srgbClr val="00ACBD"/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lcomm Office Regular"/>
              </a:rPr>
              <a:t>26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218886" y="4204817"/>
            <a:ext cx="1" cy="50435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 flipH="1">
            <a:off x="5024861" y="4204817"/>
            <a:ext cx="0" cy="50435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3977111" y="4761552"/>
            <a:ext cx="152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064069" y="4659953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7</a:t>
            </a:r>
            <a:r>
              <a:rPr lang="en-US" sz="900" dirty="0" smtClean="0">
                <a:solidFill>
                  <a:schemeClr val="tx1"/>
                </a:solidFill>
              </a:rPr>
              <a:t>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8407" y="465575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21th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3985345" y="4886586"/>
            <a:ext cx="10524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115264" y="5043017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Pilot Position 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4069" y="5046530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Pilot Position 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9411" y="5386785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&lt;Three pilot positions in case of 26RU&gt;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Trapezoid 23"/>
          <p:cNvSpPr/>
          <p:nvPr/>
        </p:nvSpPr>
        <p:spPr bwMode="auto">
          <a:xfrm>
            <a:off x="5980809" y="4406332"/>
            <a:ext cx="1311002" cy="228600"/>
          </a:xfrm>
          <a:prstGeom prst="trapezoid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rot="0" spcFirstLastPara="0" vert="horz" wrap="square" lIns="0" tIns="34299" rIns="0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0" dirty="0" smtClean="0">
                <a:solidFill>
                  <a:prstClr val="black"/>
                </a:solidFill>
                <a:latin typeface="Qualcomm Office Regular"/>
              </a:rPr>
              <a:t>13+7dc+13</a:t>
            </a:r>
            <a:endParaRPr kumimoji="0" lang="en-US" sz="7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lcomm Office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7887" y="5052855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Pilot Position 3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6194585" y="4200618"/>
            <a:ext cx="1" cy="504350"/>
          </a:xfrm>
          <a:prstGeom prst="line">
            <a:avLst/>
          </a:prstGeom>
          <a:noFill/>
          <a:ln w="3175">
            <a:solidFill>
              <a:srgbClr val="00B05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9768" y="4655754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7</a:t>
            </a:r>
            <a:r>
              <a:rPr lang="en-US" sz="900" dirty="0" smtClean="0">
                <a:solidFill>
                  <a:schemeClr val="tx1"/>
                </a:solidFill>
              </a:rPr>
              <a:t>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7023058" y="4191000"/>
            <a:ext cx="1" cy="504350"/>
          </a:xfrm>
          <a:prstGeom prst="line">
            <a:avLst/>
          </a:prstGeom>
          <a:noFill/>
          <a:ln w="3175">
            <a:solidFill>
              <a:srgbClr val="00B050"/>
            </a:solidFill>
            <a:round/>
            <a:headEnd type="stealth" w="sm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8241" y="464613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27th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5972575" y="4761552"/>
            <a:ext cx="152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980809" y="4886586"/>
            <a:ext cx="10524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25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LTF Sequences in HELTF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Based on the numerology[2], nine sizes of 4xLTF should be defined</a:t>
            </a:r>
          </a:p>
          <a:p>
            <a:pPr lvl="1"/>
            <a:r>
              <a:rPr lang="en-US" sz="1600" dirty="0" smtClean="0"/>
              <a:t>OFDMA : 26RU, 26RUc (center block), 52RU, 106RU, 242RU, 484RU</a:t>
            </a:r>
          </a:p>
          <a:p>
            <a:pPr lvl="1"/>
            <a:r>
              <a:rPr lang="en-US" sz="1600" dirty="0" smtClean="0"/>
              <a:t>OFDM : </a:t>
            </a:r>
            <a:r>
              <a:rPr lang="en-US" sz="1600" dirty="0" smtClean="0"/>
              <a:t>242SU (</a:t>
            </a:r>
            <a:r>
              <a:rPr lang="en-US" sz="1600" dirty="0" smtClean="0"/>
              <a:t>242+3 DCs), </a:t>
            </a:r>
            <a:r>
              <a:rPr lang="en-US" sz="1600" dirty="0"/>
              <a:t>484SU (</a:t>
            </a:r>
            <a:r>
              <a:rPr lang="en-US" sz="1600" dirty="0" smtClean="0"/>
              <a:t>484+5 </a:t>
            </a:r>
            <a:r>
              <a:rPr lang="en-US" sz="1600" dirty="0"/>
              <a:t>DCs</a:t>
            </a:r>
            <a:r>
              <a:rPr lang="en-US" sz="1600" dirty="0" smtClean="0"/>
              <a:t>), </a:t>
            </a:r>
            <a:r>
              <a:rPr lang="en-US" sz="1600" dirty="0" smtClean="0"/>
              <a:t>996SU (</a:t>
            </a:r>
            <a:r>
              <a:rPr lang="en-US" sz="1600" dirty="0" smtClean="0"/>
              <a:t>996+5 </a:t>
            </a:r>
            <a:r>
              <a:rPr lang="en-US" sz="1600" dirty="0"/>
              <a:t>DCs) </a:t>
            </a:r>
            <a:endParaRPr lang="en-US" sz="1600" dirty="0" smtClean="0"/>
          </a:p>
          <a:p>
            <a:r>
              <a:rPr lang="en-US" sz="2000" dirty="0"/>
              <a:t>In 2xLTF, </a:t>
            </a:r>
          </a:p>
          <a:p>
            <a:pPr lvl="1"/>
            <a:r>
              <a:rPr lang="en-US" sz="1800" dirty="0"/>
              <a:t>If a designed half-sized sequence exists, it could be reused for 2xLTF, which guarantees the </a:t>
            </a:r>
            <a:r>
              <a:rPr lang="en-US" sz="1800" dirty="0" smtClean="0"/>
              <a:t>similar </a:t>
            </a:r>
            <a:r>
              <a:rPr lang="en-US" sz="1800" dirty="0"/>
              <a:t>PAPR as designed</a:t>
            </a:r>
          </a:p>
          <a:p>
            <a:pPr lvl="1"/>
            <a:r>
              <a:rPr lang="en-US" sz="1800" dirty="0" smtClean="0"/>
              <a:t>For the center 26RU and 242SU, sequences of the lengths 14 and 122 are needed, respectively due to tone mappings 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137210" y="5022123"/>
            <a:ext cx="1185606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{a, b, c, …,z}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37210" y="5631723"/>
            <a:ext cx="2436361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{a, </a:t>
            </a:r>
            <a:r>
              <a:rPr lang="en-US" sz="1400" dirty="0" smtClean="0">
                <a:solidFill>
                  <a:schemeClr val="tx1"/>
                </a:solidFill>
              </a:rPr>
              <a:t>0, b, 0, c, 0,… y, 0, z, 0, 1}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350570" y="5288823"/>
            <a:ext cx="15241" cy="410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5400000">
            <a:off x="3621211" y="4317372"/>
            <a:ext cx="223897" cy="118560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3991" y="5057867"/>
            <a:ext cx="2342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Design sequence for PAPR of </a:t>
            </a:r>
            <a:r>
              <a:rPr lang="en-US" sz="1200" i="1" dirty="0" smtClean="0">
                <a:solidFill>
                  <a:schemeClr val="tx1"/>
                </a:solidFill>
              </a:rPr>
              <a:t>x </a:t>
            </a:r>
            <a:r>
              <a:rPr lang="en-US" sz="1200" dirty="0" smtClean="0">
                <a:solidFill>
                  <a:schemeClr val="tx1"/>
                </a:solidFill>
              </a:rPr>
              <a:t>dB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2796" y="4572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5709" y="615212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≈ 2·n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16200000">
            <a:off x="4243443" y="4869615"/>
            <a:ext cx="223897" cy="243636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563930" y="5288823"/>
            <a:ext cx="101060" cy="4268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1" idx="2"/>
          </p:cNvCxnSpPr>
          <p:nvPr/>
        </p:nvCxnSpPr>
        <p:spPr bwMode="auto">
          <a:xfrm>
            <a:off x="3730013" y="5326923"/>
            <a:ext cx="299850" cy="371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965606" y="5212986"/>
            <a:ext cx="925791" cy="4918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85306" y="5698848"/>
            <a:ext cx="1350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PAPR of near </a:t>
            </a:r>
            <a:r>
              <a:rPr lang="en-US" sz="1200" i="1" dirty="0" smtClean="0">
                <a:solidFill>
                  <a:schemeClr val="tx1"/>
                </a:solidFill>
              </a:rPr>
              <a:t>x </a:t>
            </a:r>
            <a:r>
              <a:rPr lang="en-US" sz="1200" dirty="0" smtClean="0">
                <a:solidFill>
                  <a:schemeClr val="tx1"/>
                </a:solidFill>
              </a:rPr>
              <a:t>dB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7528" y="5631723"/>
            <a:ext cx="598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2xLTF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2727" y="6129133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Additional tones can be added to fill the gap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173886" y="5641228"/>
            <a:ext cx="302765" cy="33855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6" name="Straight Arrow Connector 25"/>
          <p:cNvCxnSpPr>
            <a:stCxn id="25" idx="4"/>
            <a:endCxn id="24" idx="1"/>
          </p:cNvCxnSpPr>
          <p:nvPr/>
        </p:nvCxnSpPr>
        <p:spPr bwMode="auto">
          <a:xfrm>
            <a:off x="5325269" y="5979782"/>
            <a:ext cx="387458" cy="2801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87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RUs &lt; 242</a:t>
            </a:r>
            <a:r>
              <a:rPr lang="en-US" sz="2000" dirty="0"/>
              <a:t>: </a:t>
            </a:r>
            <a:r>
              <a:rPr lang="en-US" sz="2000" dirty="0" smtClean="0"/>
              <a:t>Extensions </a:t>
            </a:r>
            <a:r>
              <a:rPr lang="en-US" sz="2000" dirty="0"/>
              <a:t>from a basis sequence of </a:t>
            </a:r>
            <a:r>
              <a:rPr lang="en-US" sz="2000" dirty="0" smtClean="0"/>
              <a:t>26-length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RUs </a:t>
            </a:r>
            <a:r>
              <a:rPr lang="en-US" sz="2000" dirty="0" smtClean="0"/>
              <a:t>≥ 242</a:t>
            </a:r>
            <a:r>
              <a:rPr lang="en-US" sz="2000" dirty="0"/>
              <a:t>: </a:t>
            </a:r>
            <a:r>
              <a:rPr lang="en-US" sz="2000" dirty="0" smtClean="0"/>
              <a:t>Extensions </a:t>
            </a:r>
            <a:r>
              <a:rPr lang="en-US" sz="2000" dirty="0"/>
              <a:t>from a </a:t>
            </a:r>
            <a:r>
              <a:rPr lang="en-US" sz="2000" dirty="0" smtClean="0"/>
              <a:t>basis sequence </a:t>
            </a:r>
            <a:r>
              <a:rPr lang="en-US" sz="2000" dirty="0"/>
              <a:t>of 242-length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lvl="1"/>
            <a:endParaRPr lang="en-US" sz="16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89353" y="2555644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135" y="2531445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26RU or 26RUc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4935" y="2888246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52RU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4695" y="323742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106RU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4287" y="5103207"/>
            <a:ext cx="1298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484RU or 484SU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6470" y="559040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996SU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99240" y="5123803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27464" y="5123803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9692" y="461583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242RU or 242SU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12745" y="4646644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89353" y="2894493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038786" y="2894493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06475" y="2870293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28516" y="5087940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88831" y="3251686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06539" y="5583359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x  [1,     -1,     -1,     -1]  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67204" y="3621864"/>
            <a:ext cx="228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Note:</a:t>
            </a:r>
            <a:r>
              <a:rPr lang="en-US" sz="1200" i="1" dirty="0" smtClean="0">
                <a:solidFill>
                  <a:schemeClr val="tx1"/>
                </a:solidFill>
              </a:rPr>
              <a:t> a</a:t>
            </a:r>
            <a:r>
              <a:rPr lang="en-US" sz="1200" dirty="0" smtClean="0">
                <a:solidFill>
                  <a:schemeClr val="tx1"/>
                </a:solidFill>
              </a:rPr>
              <a:t> and </a:t>
            </a:r>
            <a:r>
              <a:rPr lang="en-US" sz="1200" i="1" dirty="0" smtClean="0">
                <a:solidFill>
                  <a:schemeClr val="tx1"/>
                </a:solidFill>
              </a:rPr>
              <a:t>b</a:t>
            </a:r>
            <a:r>
              <a:rPr lang="en-US" sz="1200" dirty="0" smtClean="0">
                <a:solidFill>
                  <a:schemeClr val="tx1"/>
                </a:solidFill>
              </a:rPr>
              <a:t> are gap filling tones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14130" y="6141946"/>
            <a:ext cx="349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Note: each SU sequence has 3 or 5 zeros in the center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4155" y="2684260"/>
            <a:ext cx="1135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Phase rotation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699507" y="3284868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33491" y="3285652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i="1" dirty="0">
                <a:solidFill>
                  <a:schemeClr val="tx1"/>
                </a:solidFill>
              </a:rPr>
              <a:t>a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276786" y="328486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162559" y="328486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929955" y="328486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814823" y="3284868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2412679" y="5624725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335190" y="5624725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4609667" y="5624725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534066" y="5624725"/>
            <a:ext cx="914400" cy="2286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242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254059" y="5626784"/>
            <a:ext cx="3429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284405" y="5620518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i="1" dirty="0">
                <a:solidFill>
                  <a:schemeClr val="tx1"/>
                </a:solidFill>
              </a:rPr>
              <a:t>a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448603" y="5620518"/>
            <a:ext cx="12192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i="1" dirty="0" smtClean="0">
                <a:solidFill>
                  <a:schemeClr val="tx1"/>
                </a:solidFill>
              </a:rPr>
              <a:t>b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1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Sequence for 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are three existing sequences, </a:t>
            </a:r>
            <a:r>
              <a:rPr lang="en-US" sz="2000" dirty="0" err="1" smtClean="0"/>
              <a:t>LTF</a:t>
            </a:r>
            <a:r>
              <a:rPr lang="en-US" sz="2000" baseline="-25000" dirty="0" err="1" smtClean="0"/>
              <a:t>left</a:t>
            </a:r>
            <a:r>
              <a:rPr lang="en-US" sz="2000" dirty="0" smtClean="0"/>
              <a:t>, </a:t>
            </a:r>
            <a:r>
              <a:rPr lang="en-US" sz="2000" dirty="0" err="1" smtClean="0"/>
              <a:t>LTF</a:t>
            </a:r>
            <a:r>
              <a:rPr lang="en-US" sz="2000" baseline="-25000" dirty="0" err="1" smtClean="0"/>
              <a:t>right</a:t>
            </a:r>
            <a:r>
              <a:rPr lang="en-US" sz="2000" dirty="0" smtClean="0"/>
              <a:t>, 11ah LTF for the 26-length, but </a:t>
            </a:r>
            <a:r>
              <a:rPr lang="en-US" sz="2000" dirty="0"/>
              <a:t>all the options have relatively higher </a:t>
            </a:r>
            <a:r>
              <a:rPr lang="en-US" sz="2000" dirty="0" smtClean="0"/>
              <a:t>PAPRs </a:t>
            </a:r>
            <a:r>
              <a:rPr lang="en-US" sz="2000" dirty="0"/>
              <a:t>than VHT LTF and data PAPRs</a:t>
            </a:r>
          </a:p>
          <a:p>
            <a:pPr lvl="1"/>
            <a:r>
              <a:rPr lang="en-US" sz="1600" dirty="0" smtClean="0"/>
              <a:t>Among </a:t>
            </a:r>
            <a:r>
              <a:rPr lang="en-US" sz="1600" dirty="0"/>
              <a:t>those, </a:t>
            </a:r>
            <a:r>
              <a:rPr lang="en-US" sz="1600" dirty="0" err="1" smtClean="0"/>
              <a:t>LTF</a:t>
            </a:r>
            <a:r>
              <a:rPr lang="en-US" sz="1600" baseline="-25000" dirty="0" err="1" smtClean="0"/>
              <a:t>right</a:t>
            </a:r>
            <a:r>
              <a:rPr lang="en-US" sz="1600" dirty="0" smtClean="0"/>
              <a:t> has the lowest PAPRs </a:t>
            </a:r>
            <a:r>
              <a:rPr lang="en-US" sz="1600" dirty="0"/>
              <a:t>of </a:t>
            </a:r>
            <a:r>
              <a:rPr lang="en-US" sz="1600" dirty="0" smtClean="0"/>
              <a:t>5.0167~6.0499 dB </a:t>
            </a:r>
            <a:r>
              <a:rPr lang="en-US" sz="1600" dirty="0"/>
              <a:t>for different pilot </a:t>
            </a:r>
            <a:r>
              <a:rPr lang="en-US" sz="1600" dirty="0" smtClean="0"/>
              <a:t>positions and P matrix </a:t>
            </a:r>
            <a:r>
              <a:rPr lang="en-US" sz="1600" dirty="0" smtClean="0"/>
              <a:t>elements, which are quite higher than expected PAPRs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Therefore, based on computer searches, a sequence which has a low min-max PAPRs has been found:</a:t>
            </a:r>
          </a:p>
          <a:p>
            <a:pPr lvl="1"/>
            <a:r>
              <a:rPr lang="en-US" sz="1600" dirty="0" smtClean="0"/>
              <a:t>HELTF</a:t>
            </a:r>
            <a:r>
              <a:rPr lang="en-US" sz="1600" baseline="-25000" dirty="0" smtClean="0"/>
              <a:t>26RU</a:t>
            </a:r>
            <a:r>
              <a:rPr lang="en-US" sz="1600" dirty="0"/>
              <a:t>={</a:t>
            </a:r>
            <a:r>
              <a:rPr lang="en-US" sz="1600" dirty="0" smtClean="0"/>
              <a:t>1,-1,1,1,-1,-1,-1,-1,1,1,1,-1,1,1,1,-1,1,1,1,-1,1,1,-1,-1,-1,-</a:t>
            </a:r>
            <a:r>
              <a:rPr lang="en-US" sz="1600" dirty="0"/>
              <a:t>1}</a:t>
            </a:r>
          </a:p>
          <a:p>
            <a:pPr lvl="1"/>
            <a:r>
              <a:rPr lang="en-US" sz="1600" dirty="0" smtClean="0"/>
              <a:t>It has PAPRs of </a:t>
            </a:r>
            <a:r>
              <a:rPr lang="en-US" sz="1600" dirty="0"/>
              <a:t>3.5527 </a:t>
            </a:r>
            <a:r>
              <a:rPr lang="en-US" sz="1600" dirty="0" smtClean="0"/>
              <a:t>~ </a:t>
            </a:r>
            <a:r>
              <a:rPr lang="en-US" sz="1600" dirty="0"/>
              <a:t>4.9170 </a:t>
            </a:r>
            <a:r>
              <a:rPr lang="en-US" sz="1600" dirty="0" smtClean="0"/>
              <a:t>dB with different pilot positions* and P </a:t>
            </a:r>
            <a:r>
              <a:rPr lang="en-US" sz="1600" dirty="0"/>
              <a:t>matrix values </a:t>
            </a:r>
            <a:r>
              <a:rPr lang="en-US" sz="1600" dirty="0" smtClean="0"/>
              <a:t>(Appendix B)</a:t>
            </a:r>
            <a:endParaRPr lang="en-US" sz="1600" dirty="0"/>
          </a:p>
          <a:p>
            <a:pPr lvl="2"/>
            <a:r>
              <a:rPr lang="en-US" sz="1400" dirty="0" smtClean="0"/>
              <a:t>As a reference, the median PAPR of 26-tone random data is 6.7dB (Appendix C)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2883" y="6167156"/>
            <a:ext cx="3233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* It considers PAPRs of the center 26RU position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7832" y="1553671"/>
            <a:ext cx="7620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1510385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New search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30017</TotalTime>
  <Words>2908</Words>
  <Application>Microsoft Office PowerPoint</Application>
  <PresentationFormat>On-screen Show (4:3)</PresentationFormat>
  <Paragraphs>484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 Unicode MS</vt:lpstr>
      <vt:lpstr>굴림</vt:lpstr>
      <vt:lpstr>MS Gothic</vt:lpstr>
      <vt:lpstr>Qualcomm Office Regular</vt:lpstr>
      <vt:lpstr>宋体</vt:lpstr>
      <vt:lpstr>Arial</vt:lpstr>
      <vt:lpstr>Calibri</vt:lpstr>
      <vt:lpstr>Courier New</vt:lpstr>
      <vt:lpstr>Times New Roman</vt:lpstr>
      <vt:lpstr>Office Theme</vt:lpstr>
      <vt:lpstr>Document</vt:lpstr>
      <vt:lpstr>LTF Sequence Designs</vt:lpstr>
      <vt:lpstr>Introduction</vt:lpstr>
      <vt:lpstr>Sequence Design Structure</vt:lpstr>
      <vt:lpstr>PAPR Analysis of Full-Band Design</vt:lpstr>
      <vt:lpstr>Extensions for Per-Suband Design</vt:lpstr>
      <vt:lpstr>Pilot Considerations for LTF Seq. Design</vt:lpstr>
      <vt:lpstr>LTF Sequences in HELTF</vt:lpstr>
      <vt:lpstr>Possible Extensions</vt:lpstr>
      <vt:lpstr>Basis Sequence for 26</vt:lpstr>
      <vt:lpstr>52RU</vt:lpstr>
      <vt:lpstr>106RU</vt:lpstr>
      <vt:lpstr>Basis Sequence of 242</vt:lpstr>
      <vt:lpstr>484RU and 484SU</vt:lpstr>
      <vt:lpstr>996SU</vt:lpstr>
      <vt:lpstr>Summary of PAPRs</vt:lpstr>
      <vt:lpstr>Summary of Proposed Sequences</vt:lpstr>
      <vt:lpstr>Conclusion</vt:lpstr>
      <vt:lpstr>Straw Poll #1</vt:lpstr>
      <vt:lpstr>Straw Poll #2</vt:lpstr>
      <vt:lpstr>Straw Poll #3</vt:lpstr>
      <vt:lpstr>Straw Poll #4</vt:lpstr>
      <vt:lpstr>References</vt:lpstr>
      <vt:lpstr>Appendix A: Phase Rotations</vt:lpstr>
      <vt:lpstr>Appendix B: 26-Length Sequences</vt:lpstr>
      <vt:lpstr>Appendix C: Reference PAPRs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 Design and Auto-Detection for 11ax</dc:title>
  <dc:creator>aiden.m@newracom.com</dc:creator>
  <cp:lastModifiedBy>Sungho Moon</cp:lastModifiedBy>
  <cp:revision>1010</cp:revision>
  <cp:lastPrinted>1601-01-01T00:00:00Z</cp:lastPrinted>
  <dcterms:created xsi:type="dcterms:W3CDTF">2015-06-29T22:16:55Z</dcterms:created>
  <dcterms:modified xsi:type="dcterms:W3CDTF">2015-11-09T07:17:06Z</dcterms:modified>
</cp:coreProperties>
</file>