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750" autoAdjust="0"/>
    <p:restoredTop sz="94660"/>
  </p:normalViewPr>
  <p:slideViewPr>
    <p:cSldViewPr>
      <p:cViewPr varScale="1">
        <p:scale>
          <a:sx n="80" d="100"/>
          <a:sy n="80" d="100"/>
        </p:scale>
        <p:origin x="165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9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da\Downloads\Untitled%201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da\Downloads\Untitled%201_1.od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0403E23D-4A94-4A84-9FB9-761B021F064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4352EDE-A265-4B75-A916-6F03E647A5B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FAADE44-6842-4E21-99CB-068B77BD55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C5BFFD8-225F-4E35-8194-3F5CF076505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099131F-5896-4ACD-B735-B20D1139665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860617F-5852-417F-82F7-B8B84EDCE54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B1D12E3-E77E-4F1D-B73D-1BFE0B99F5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47B718E-1219-4101-A528-CC05DD4D2A6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80D6B35-D96B-479E-B376-B9C2667EA6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C51A6D4C-EE1C-42CE-8223-EF737DD7783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25230D9E-7AFB-4219-85C3-77920D2F09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D041801-24F0-4D3F-8BC2-C586FF4CFED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BAD90657-9DED-4B1C-84D0-30658DC7C53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FB5DD026-DD81-47F5-80A3-9C0EAEB0745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83BC921E-D780-4C64-A651-A4DA8DDC8AE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B03D5CA2-790B-4672-B611-11433B96A45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CAC6E591-53F7-4307-8B4C-A21983F27AA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EE2DF62F-1A7A-425F-BBF0-C9A25ACF03D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96AA8FAF-8309-4B78-B710-665C5C11ABE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E0EFD73C-E64C-4915-BCCE-C78AC8FD2A5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'[Untitled 1.ods]1BSS'!$AT$25:$AT$44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1.ods]1BSS'!$AU$25:$AU$44</c:f>
              <c:numCache>
                <c:formatCode>General</c:formatCode>
                <c:ptCount val="20"/>
                <c:pt idx="0">
                  <c:v>3.6151097619047619</c:v>
                </c:pt>
                <c:pt idx="1">
                  <c:v>4.1898076190476194</c:v>
                </c:pt>
                <c:pt idx="2">
                  <c:v>8.5862640476190482</c:v>
                </c:pt>
                <c:pt idx="3">
                  <c:v>7.4628990476190475</c:v>
                </c:pt>
                <c:pt idx="4">
                  <c:v>4.0799161904761911</c:v>
                </c:pt>
                <c:pt idx="5">
                  <c:v>2.9450750000000001</c:v>
                </c:pt>
                <c:pt idx="6">
                  <c:v>10.153537380952381</c:v>
                </c:pt>
                <c:pt idx="7">
                  <c:v>6.0321442857142857</c:v>
                </c:pt>
                <c:pt idx="8">
                  <c:v>8.5834795238095243</c:v>
                </c:pt>
                <c:pt idx="9">
                  <c:v>7.4263000000000003</c:v>
                </c:pt>
                <c:pt idx="10">
                  <c:v>3.9971857142857141</c:v>
                </c:pt>
                <c:pt idx="11">
                  <c:v>6.5115769047619052</c:v>
                </c:pt>
                <c:pt idx="12">
                  <c:v>8.6320904761904753</c:v>
                </c:pt>
                <c:pt idx="13">
                  <c:v>14.286852380952386</c:v>
                </c:pt>
                <c:pt idx="14">
                  <c:v>10.905575476190478</c:v>
                </c:pt>
                <c:pt idx="15">
                  <c:v>6.0572573809523815</c:v>
                </c:pt>
                <c:pt idx="16">
                  <c:v>7.9728673809523798</c:v>
                </c:pt>
                <c:pt idx="17">
                  <c:v>2.5324750000000003</c:v>
                </c:pt>
                <c:pt idx="18">
                  <c:v>4.8525535714285715</c:v>
                </c:pt>
                <c:pt idx="19">
                  <c:v>9.7826173809523809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'[Untitled 1.ods]1BSS'!$AV$25:$AV$44</c15:f>
                <c15:dlblRangeCache>
                  <c:ptCount val="20"/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5</c:v>
                  </c:pt>
                  <c:pt idx="4">
                    <c:v>7</c:v>
                  </c:pt>
                  <c:pt idx="5">
                    <c:v>8</c:v>
                  </c:pt>
                  <c:pt idx="6">
                    <c:v>10</c:v>
                  </c:pt>
                  <c:pt idx="7">
                    <c:v>11</c:v>
                  </c:pt>
                  <c:pt idx="8">
                    <c:v>13</c:v>
                  </c:pt>
                  <c:pt idx="9">
                    <c:v>14</c:v>
                  </c:pt>
                  <c:pt idx="10">
                    <c:v>16</c:v>
                  </c:pt>
                  <c:pt idx="11">
                    <c:v>17</c:v>
                  </c:pt>
                  <c:pt idx="12">
                    <c:v>19</c:v>
                  </c:pt>
                  <c:pt idx="13">
                    <c:v>20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25</c:v>
                  </c:pt>
                  <c:pt idx="17">
                    <c:v>26</c:v>
                  </c:pt>
                  <c:pt idx="18">
                    <c:v>28</c:v>
                  </c:pt>
                  <c:pt idx="19">
                    <c:v>29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4691008"/>
        <c:axId val="344022952"/>
      </c:scatterChart>
      <c:valAx>
        <c:axId val="264691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022952"/>
        <c:crosses val="autoZero"/>
        <c:crossBetween val="midCat"/>
      </c:valAx>
      <c:valAx>
        <c:axId val="34402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6910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Without Capture Effect</c:v>
          </c:tx>
          <c:spPr>
            <a:ln>
              <a:noFill/>
            </a:ln>
          </c:spPr>
          <c:marker>
            <c:symbol val="square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1_1.ods]CE_1BSS'!$AU$30:$AU$49</c:f>
              <c:numCache>
                <c:formatCode>General</c:formatCode>
                <c:ptCount val="20"/>
                <c:pt idx="0">
                  <c:v>3.6151097619047601</c:v>
                </c:pt>
                <c:pt idx="1">
                  <c:v>4.1898076190476203</c:v>
                </c:pt>
                <c:pt idx="2">
                  <c:v>8.5862640476190499</c:v>
                </c:pt>
                <c:pt idx="3">
                  <c:v>7.4628990476190502</c:v>
                </c:pt>
                <c:pt idx="4">
                  <c:v>4.0799161904761903</c:v>
                </c:pt>
                <c:pt idx="5">
                  <c:v>2.9450750000000001</c:v>
                </c:pt>
                <c:pt idx="6">
                  <c:v>10.1535373809524</c:v>
                </c:pt>
                <c:pt idx="7">
                  <c:v>6.0321442857142902</c:v>
                </c:pt>
                <c:pt idx="8">
                  <c:v>8.5834795238095207</c:v>
                </c:pt>
                <c:pt idx="9">
                  <c:v>7.4263000000000003</c:v>
                </c:pt>
                <c:pt idx="10">
                  <c:v>3.9971857142857101</c:v>
                </c:pt>
                <c:pt idx="11">
                  <c:v>6.5115769047619096</c:v>
                </c:pt>
                <c:pt idx="12">
                  <c:v>8.6320904761904806</c:v>
                </c:pt>
                <c:pt idx="13">
                  <c:v>14.2868523809524</c:v>
                </c:pt>
                <c:pt idx="14">
                  <c:v>10.905575476190499</c:v>
                </c:pt>
                <c:pt idx="15">
                  <c:v>6.0572573809523798</c:v>
                </c:pt>
                <c:pt idx="16">
                  <c:v>7.9728673809523798</c:v>
                </c:pt>
                <c:pt idx="17">
                  <c:v>2.5324749999999998</c:v>
                </c:pt>
                <c:pt idx="18">
                  <c:v>4.8525535714285697</c:v>
                </c:pt>
                <c:pt idx="19">
                  <c:v>9.7826173809523809</c:v>
                </c:pt>
              </c:numCache>
            </c:numRef>
          </c:yVal>
          <c:smooth val="0"/>
        </c:ser>
        <c:ser>
          <c:idx val="1"/>
          <c:order val="1"/>
          <c:tx>
            <c:v>With Capture Effect</c:v>
          </c:tx>
          <c:spPr>
            <a:ln>
              <a:noFill/>
            </a:ln>
          </c:spPr>
          <c:marker>
            <c:symbol val="diamond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1_1.ods]CE_1BSS'!$AV$30:$AV$49</c:f>
              <c:numCache>
                <c:formatCode>General</c:formatCode>
                <c:ptCount val="20"/>
                <c:pt idx="0">
                  <c:v>2.9579814285714301</c:v>
                </c:pt>
                <c:pt idx="1">
                  <c:v>4.3244276190476203</c:v>
                </c:pt>
                <c:pt idx="2">
                  <c:v>8.7175276190476207</c:v>
                </c:pt>
                <c:pt idx="3">
                  <c:v>7.88246190476191</c:v>
                </c:pt>
                <c:pt idx="4">
                  <c:v>3.7813861904761898</c:v>
                </c:pt>
                <c:pt idx="5">
                  <c:v>2.44989428571429</c:v>
                </c:pt>
                <c:pt idx="6">
                  <c:v>10.1259042857143</c:v>
                </c:pt>
                <c:pt idx="7">
                  <c:v>6.56611047619048</c:v>
                </c:pt>
                <c:pt idx="8">
                  <c:v>8.8708052380952402</c:v>
                </c:pt>
                <c:pt idx="9">
                  <c:v>7.5599114285714304</c:v>
                </c:pt>
                <c:pt idx="10">
                  <c:v>3.7508804761904799</c:v>
                </c:pt>
                <c:pt idx="11">
                  <c:v>6.2591490476190499</c:v>
                </c:pt>
                <c:pt idx="12">
                  <c:v>8.2855580952381001</c:v>
                </c:pt>
                <c:pt idx="13">
                  <c:v>14.4915047619048</c:v>
                </c:pt>
                <c:pt idx="14">
                  <c:v>10.845877619047601</c:v>
                </c:pt>
                <c:pt idx="15">
                  <c:v>6.7299095238095203</c:v>
                </c:pt>
                <c:pt idx="16">
                  <c:v>8.2376466666666701</c:v>
                </c:pt>
                <c:pt idx="17">
                  <c:v>1.8756742857142901</c:v>
                </c:pt>
                <c:pt idx="18">
                  <c:v>4.92653761904762</c:v>
                </c:pt>
                <c:pt idx="19">
                  <c:v>10.5643919047619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4022168"/>
        <c:axId val="344020208"/>
      </c:scatterChart>
      <c:valAx>
        <c:axId val="344020208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Throughput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344022168"/>
        <c:crossesAt val="0"/>
        <c:crossBetween val="midCat"/>
      </c:valAx>
      <c:valAx>
        <c:axId val="344022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SNR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344020208"/>
        <c:crossesAt val="0"/>
        <c:crossBetween val="midCat"/>
      </c:valAx>
      <c:spPr>
        <a:noFill/>
        <a:ln>
          <a:solidFill>
            <a:srgbClr val="B3B3B3"/>
          </a:solidFill>
          <a:prstDash val="solid"/>
        </a:ln>
      </c:spPr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4023344"/>
        <c:axId val="344023736"/>
      </c:scatterChart>
      <c:valAx>
        <c:axId val="344023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023736"/>
        <c:crosses val="autoZero"/>
        <c:crossBetween val="midCat"/>
      </c:valAx>
      <c:valAx>
        <c:axId val="344023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0233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With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ser>
          <c:idx val="0"/>
          <c:order val="1"/>
          <c:tx>
            <c:v>Without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CE_2BSS_r1!$Y$2:$Y$21</c:f>
              <c:numCache>
                <c:formatCode>General</c:formatCode>
                <c:ptCount val="20"/>
                <c:pt idx="0">
                  <c:v>2.0750552631578945</c:v>
                </c:pt>
                <c:pt idx="1">
                  <c:v>3.2994073684210528</c:v>
                </c:pt>
                <c:pt idx="2">
                  <c:v>7.5508336842105255</c:v>
                </c:pt>
                <c:pt idx="3">
                  <c:v>6.2806768421052643</c:v>
                </c:pt>
                <c:pt idx="4">
                  <c:v>2.7324452631578953</c:v>
                </c:pt>
                <c:pt idx="5">
                  <c:v>2.0817689473684204</c:v>
                </c:pt>
                <c:pt idx="6">
                  <c:v>8.4191373684210529</c:v>
                </c:pt>
                <c:pt idx="7">
                  <c:v>4.7348399999999993</c:v>
                </c:pt>
                <c:pt idx="8">
                  <c:v>7.0014100000000017</c:v>
                </c:pt>
                <c:pt idx="9">
                  <c:v>5.8170126315789474</c:v>
                </c:pt>
                <c:pt idx="10">
                  <c:v>2.6783584210526312</c:v>
                </c:pt>
                <c:pt idx="11">
                  <c:v>4.3281136842105266</c:v>
                </c:pt>
                <c:pt idx="12">
                  <c:v>7.0403542105263153</c:v>
                </c:pt>
                <c:pt idx="13">
                  <c:v>9.4107363157894728</c:v>
                </c:pt>
                <c:pt idx="14">
                  <c:v>8.4246326315789464</c:v>
                </c:pt>
                <c:pt idx="15">
                  <c:v>5.3895452631578955</c:v>
                </c:pt>
                <c:pt idx="16">
                  <c:v>6.7408305263157899</c:v>
                </c:pt>
                <c:pt idx="17">
                  <c:v>1.4824126315789474</c:v>
                </c:pt>
                <c:pt idx="18">
                  <c:v>3.7604289473684211</c:v>
                </c:pt>
                <c:pt idx="19">
                  <c:v>7.7705257894736848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4021384"/>
        <c:axId val="344021776"/>
      </c:scatterChart>
      <c:valAx>
        <c:axId val="344021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021776"/>
        <c:crosses val="autoZero"/>
        <c:crossBetween val="midCat"/>
      </c:valAx>
      <c:valAx>
        <c:axId val="34402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0213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6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81646" y="357982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802.11-15/1302r2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3842" y="1048544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System Level Simulator </a:t>
            </a:r>
            <a:r>
              <a:rPr lang="en-US" dirty="0" smtClean="0"/>
              <a:t>Evaluation</a:t>
            </a:r>
            <a:br>
              <a:rPr lang="en-US" dirty="0" smtClean="0"/>
            </a:br>
            <a:r>
              <a:rPr lang="en-US" dirty="0" smtClean="0"/>
              <a:t>with/without Capture Effect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33" y="2282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3190"/>
              </p:ext>
            </p:extLst>
          </p:nvPr>
        </p:nvGraphicFramePr>
        <p:xfrm>
          <a:off x="566738" y="3200400"/>
          <a:ext cx="8010525" cy="255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43034" imgH="2646549" progId="Word.Document.8">
                  <p:embed/>
                </p:oleObj>
              </mc:Choice>
              <mc:Fallback>
                <p:oleObj name="Document" r:id="rId5" imgW="8243034" imgH="2646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200400"/>
                        <a:ext cx="8010525" cy="255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0330" y="27590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</a:t>
            </a:r>
            <a:r>
              <a:rPr lang="en-US" dirty="0" smtClean="0"/>
              <a:t>(Received Power at </a:t>
            </a:r>
            <a:r>
              <a:rPr lang="en-US" dirty="0"/>
              <a:t>AP [</a:t>
            </a:r>
            <a:r>
              <a:rPr lang="en-US" dirty="0" smtClean="0"/>
              <a:t>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130383"/>
              </p:ext>
            </p:extLst>
          </p:nvPr>
        </p:nvGraphicFramePr>
        <p:xfrm>
          <a:off x="170656" y="2339916"/>
          <a:ext cx="8801100" cy="24407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0050"/>
                <a:gridCol w="251464"/>
                <a:gridCol w="548636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</a:tblGrid>
              <a:tr h="2286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RxP</a:t>
                      </a:r>
                      <a:r>
                        <a:rPr lang="en-US" sz="900" u="none" strike="noStrike" dirty="0">
                          <a:effectLst/>
                        </a:rPr>
                        <a:t> [</a:t>
                      </a:r>
                      <a:r>
                        <a:rPr lang="en-US" sz="900" u="none" strike="noStrike" dirty="0" err="1">
                          <a:effectLst/>
                        </a:rPr>
                        <a:t>dBm</a:t>
                      </a:r>
                      <a:r>
                        <a:rPr lang="en-US" sz="900" u="none" strike="noStrike" dirty="0">
                          <a:effectLst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STA # of BSS 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86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Interference Source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-89.4752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-88.5173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-91.2973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-90.1819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-92.8344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-92.1575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-90.8687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-89.8253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-91.4543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-87.6369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-88.0645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-90.6653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-91.0801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-90.0041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-90.1568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-89.3711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-86.4575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-92.6183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-89.3317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-89.6177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-88.4081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-91.2763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-90.0975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-92.856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-92.0509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-89.7134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-91.4828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-87.6817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-90.7495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-91.1198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-90.0273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-90.4191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-89.4484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-86.3009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-92.6472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-89.2833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-89.7417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-87.5131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-90.7735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-89.323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-92.545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-91.2135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-90.3549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-88.8218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-91.1806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-87.4064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-88.2398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-90.6587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-89.6867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-90.1937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-85.1935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-92.3629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-88.6461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-86.6159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-83.3868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-87.5664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-85.7195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-89.7592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-87.0547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-85.0777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-88.1254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-83.4612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-84.7143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-87.7501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-86.2852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-86.9593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-85.9311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-80.2628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-89.5514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-84.8864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-84.5581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-88.5999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-86.7057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-90.7386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-88.7378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-88.149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-86.0212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-89.2656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-85.1845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-86.4831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-88.9391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-88.9585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-88.2792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-86.5454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-87.4335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-81.7081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-90.5697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-86.1115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7380" y="5486400"/>
            <a:ext cx="8305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 shown above, almost </a:t>
            </a:r>
            <a:r>
              <a:rPr lang="en-US" sz="2000" dirty="0" smtClean="0">
                <a:solidFill>
                  <a:srgbClr val="FF0000"/>
                </a:solidFill>
              </a:rPr>
              <a:t>all STAs of BSS B are hidden to STAs of BSS 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(Average SNR </a:t>
            </a:r>
            <a:r>
              <a:rPr lang="en-US" dirty="0" smtClean="0"/>
              <a:t>at </a:t>
            </a:r>
            <a:r>
              <a:rPr lang="en-US" dirty="0"/>
              <a:t>AP </a:t>
            </a:r>
            <a:r>
              <a:rPr lang="en-US" dirty="0" smtClean="0"/>
              <a:t>[BSS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112591"/>
              </p:ext>
            </p:extLst>
          </p:nvPr>
        </p:nvGraphicFramePr>
        <p:xfrm>
          <a:off x="228600" y="2286000"/>
          <a:ext cx="8732526" cy="31328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6933"/>
                <a:gridCol w="254573"/>
                <a:gridCol w="53929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</a:tblGrid>
              <a:tr h="3047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err="1">
                          <a:effectLst/>
                        </a:rPr>
                        <a:t>RxP</a:t>
                      </a:r>
                      <a:r>
                        <a:rPr lang="en-US" sz="800" u="none" strike="noStrike" dirty="0">
                          <a:effectLst/>
                        </a:rPr>
                        <a:t> [</a:t>
                      </a:r>
                      <a:r>
                        <a:rPr lang="en-US" sz="800" u="none" strike="noStrike" dirty="0" err="1">
                          <a:effectLst/>
                        </a:rPr>
                        <a:t>dBm</a:t>
                      </a:r>
                      <a:r>
                        <a:rPr lang="en-US" sz="800" u="none" strike="noStrike" dirty="0">
                          <a:effectLst/>
                        </a:rPr>
                        <a:t>]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STA # of BSS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068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4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Interference Source</a:t>
                      </a:r>
                      <a:br>
                        <a:rPr lang="en-US" sz="800" u="none" strike="noStrike" dirty="0">
                          <a:effectLst/>
                        </a:rPr>
                      </a:br>
                      <a:r>
                        <a:rPr lang="en-US" sz="800" u="none" strike="noStrike" dirty="0">
                          <a:effectLst/>
                        </a:rPr>
                        <a:t>STA#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21.99122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25.94535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34.46785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22.62709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20.27225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37.92397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26.43216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31.72981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27.30887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23.06994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27.44279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33.16314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41.3015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34.52114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28.1503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30.57523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18.9814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23.52001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35.97171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21.98801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25.94215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34.46464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30.37068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22.62388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20.26904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37.92076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26.42895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31.72661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27.30566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23.06673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27.43959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33.15993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41.29829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34.51793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28.14709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30.57202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18.9782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23.51681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35.9685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21.62487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25.579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30.00753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22.26073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19.9059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37.55762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26.0658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31.36346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26.94251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22.70358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27.07644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32.79678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40.93514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34.15478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27.78394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30.20887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18.61505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23.15366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35.60535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18.6172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22.57134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31.09383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26.99987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19.25307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16.89823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34.54995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23.05814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28.3558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23.93485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19.69592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24.06878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29.78912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37.92748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31.14712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24.77628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27.20121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15.60739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32.59769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19.72989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23.68402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32.20651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28.11255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20.36575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18.01092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35.66264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24.17082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29.46848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25.04753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20.8086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25.18146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30.9018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39.04016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32.2598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25.88896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28.31389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16.72007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21.25868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33.71037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0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08413" cy="3657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obtained from simulation is correlated with nodes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path-loss when there is a interference from node 3.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9645690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08413" y="6043864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First row of table from previous slide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357818" y="5868989"/>
            <a:ext cx="1193795" cy="150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average SNR and </a:t>
            </a:r>
            <a:r>
              <a:rPr lang="en-US" dirty="0" smtClean="0"/>
              <a:t>Throughput (with Capture Effect)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340225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= </a:t>
            </a:r>
            <a:r>
              <a:rPr lang="en-US" sz="2000" dirty="0" smtClean="0"/>
              <a:t>20dbm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effect helps STAs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achieve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better throughput. Since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packets from own BSS have priority to packets from OBSS. Therefore, collision rate decreases.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094601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8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– BSS A &amp; BSS B, UP Link 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17023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 capture effect, nodes in border have better gain as they experience more collision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Gain = (Capture Effect/No Capture Effect) -1</a:t>
            </a:r>
            <a:endParaRPr lang="en-US" sz="1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29057"/>
              </p:ext>
            </p:extLst>
          </p:nvPr>
        </p:nvGraphicFramePr>
        <p:xfrm>
          <a:off x="3627439" y="1689629"/>
          <a:ext cx="4914899" cy="4522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3358"/>
                <a:gridCol w="761016"/>
                <a:gridCol w="1426905"/>
                <a:gridCol w="1463336"/>
                <a:gridCol w="830284"/>
              </a:tblGrid>
              <a:tr h="1739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No 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939">
                <a:tc rowSpan="20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1.122948909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3.296319667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1.93541375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1.776355455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3.669496667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1.06574459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4.124025909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5.015168667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0.21608564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3.760308636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4.516448667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0.20108457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1.886621364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3.633383333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0.9258678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1.217798545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2.999523333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1.46307022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5.148343182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5.363616333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0.04181406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2.419128636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4.311519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0.78226116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4.437605909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5.160284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0.16285315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2.424928182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4.899046667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1.02028526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1.448786818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3.590217667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1.47808554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2.828862273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4.176284333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0.47631236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4.070106818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4.823057667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0.18499535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4.825840455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6.469788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0.34065518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4.622865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5.472740667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0.18384177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3.097391364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4.35214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0.40509851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4.119923182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5.045312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0.22461312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0.975462591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3.195248333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2.27562365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2.316607727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3.670213667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0.5843052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4.449205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5.375541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0.20820259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0.715588409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2.524070333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2.52726554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0.861360909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2.768849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2.21450506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0.907483864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2.909578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2.20620357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0.129589523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0.957944267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6.39214287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0.086910373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1.0006351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10.513414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2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Analytical results can be used in simulation evaluation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Results from capture effect and non-capture effect shall be compared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07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37063"/>
          </a:xfrm>
          <a:ln/>
        </p:spPr>
        <p:txBody>
          <a:bodyPr/>
          <a:lstStyle/>
          <a:p>
            <a:r>
              <a:rPr lang="en-US" altLang="zh-CN" b="0" dirty="0">
                <a:ea typeface="SimSun" panose="02010600030101010101" pitchFamily="2" charset="-122"/>
              </a:rPr>
              <a:t>[1] 11-14/0571r5 Evaluation Methodology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[2] 11-14/1177r2 Box5 Calibration Discussion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[3] </a:t>
            </a:r>
            <a:r>
              <a:rPr lang="en-US" altLang="zh-CN" b="0" dirty="0">
                <a:ea typeface="SimSun" panose="02010600030101010101" pitchFamily="2" charset="-122"/>
              </a:rPr>
              <a:t>11-09/0451r16 </a:t>
            </a:r>
            <a:r>
              <a:rPr lang="en-GB" altLang="zh-CN" b="0" dirty="0" err="1">
                <a:ea typeface="SimSun" panose="02010600030101010101" pitchFamily="2" charset="-122"/>
              </a:rPr>
              <a:t>TGac</a:t>
            </a:r>
            <a:r>
              <a:rPr lang="en-GB" altLang="zh-CN" b="0" dirty="0">
                <a:ea typeface="SimSun" panose="02010600030101010101" pitchFamily="2" charset="-122"/>
              </a:rPr>
              <a:t> Functional Requirements and Evaluation Methodology</a:t>
            </a:r>
          </a:p>
          <a:p>
            <a:r>
              <a:rPr lang="en-GB" altLang="ko-KR" b="0" dirty="0">
                <a:ea typeface="SimSun" panose="02010600030101010101" pitchFamily="2" charset="-122"/>
              </a:rPr>
              <a:t>[4] 11-14/</a:t>
            </a:r>
            <a:r>
              <a:rPr lang="en-US" altLang="ko-KR" b="0" dirty="0">
                <a:ea typeface="SimSun" panose="02010600030101010101" pitchFamily="2" charset="-122"/>
              </a:rPr>
              <a:t>1523r5 O</a:t>
            </a:r>
            <a:r>
              <a:rPr lang="en-US" altLang="ko-KR" b="0" dirty="0">
                <a:ea typeface="굴림" panose="020B0600000101010101" pitchFamily="34" charset="-127"/>
              </a:rPr>
              <a:t>ffline Discussion Minutes of SLS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[5] </a:t>
            </a:r>
            <a:r>
              <a:rPr lang="en-GB" altLang="ko-KR" b="0" dirty="0">
                <a:ea typeface="SimSun" panose="02010600030101010101" pitchFamily="2" charset="-122"/>
              </a:rPr>
              <a:t>11-14/1392</a:t>
            </a:r>
            <a:r>
              <a:rPr lang="en-US" altLang="ko-KR" b="0" dirty="0">
                <a:ea typeface="SimSun" panose="02010600030101010101" pitchFamily="2" charset="-122"/>
              </a:rPr>
              <a:t>r7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[6]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38r1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[7]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13r0 </a:t>
            </a:r>
            <a:r>
              <a:rPr lang="en-US" altLang="ko-KR" b="0" dirty="0">
                <a:ea typeface="굴림" panose="020B0600000101010101" pitchFamily="34" charset="-127"/>
              </a:rPr>
              <a:t>Box 5 Calibration Result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[8]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10r1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 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[9] 11-14/0571r8 Evaluation Methodology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Evaluation </a:t>
            </a:r>
            <a:r>
              <a:rPr lang="en-US" dirty="0">
                <a:solidFill>
                  <a:schemeClr val="tx1"/>
                </a:solidFill>
              </a:rPr>
              <a:t>methodology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Topology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Assumptions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1 BSS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2 BSS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 smtClean="0"/>
              <a:t>If a receiver receives two packets: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Capture Effect: Receiver obtains packets based on first </a:t>
            </a:r>
            <a:r>
              <a:rPr lang="en-US" dirty="0"/>
              <a:t>come, first serve </a:t>
            </a:r>
            <a:r>
              <a:rPr lang="en-US" dirty="0" smtClean="0"/>
              <a:t>policy.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Capture Effect:  Receiver obtains the packet with higher energy.</a:t>
            </a:r>
          </a:p>
          <a:p>
            <a:endParaRPr lang="en-US" dirty="0" smtClean="0"/>
          </a:p>
          <a:p>
            <a:r>
              <a:rPr lang="en-US" dirty="0" smtClean="0"/>
              <a:t>Capture effect is beneficial when there is a collision. In conclusion: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 one BSS, packets with higher </a:t>
            </a:r>
            <a:r>
              <a:rPr lang="en-US" dirty="0"/>
              <a:t>SNR has a higher chance of survival.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two BSS don’t have any overlap, packets from own BSS have priority to packets from OBSS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9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</a:t>
            </a:r>
            <a:r>
              <a:rPr lang="en-US" dirty="0" smtClean="0"/>
              <a:t>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Investigating correlation between STA’s average  SNR and STA’s throughput.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SNR is </a:t>
            </a:r>
            <a:r>
              <a:rPr lang="en-US" i="1" u="sng" dirty="0"/>
              <a:t>calculated</a:t>
            </a:r>
            <a:r>
              <a:rPr lang="en-US" dirty="0"/>
              <a:t> based on log-normal path-loss model with no shadowing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Throughput </a:t>
            </a:r>
            <a:r>
              <a:rPr lang="en-US" dirty="0"/>
              <a:t>is </a:t>
            </a:r>
            <a:r>
              <a:rPr lang="en-US" i="1" u="sng" dirty="0"/>
              <a:t>measured</a:t>
            </a:r>
            <a:r>
              <a:rPr lang="en-US" dirty="0"/>
              <a:t> from simulation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6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Topology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143000" y="1682037"/>
            <a:ext cx="5109210" cy="358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18338"/>
              </p:ext>
            </p:extLst>
          </p:nvPr>
        </p:nvGraphicFramePr>
        <p:xfrm>
          <a:off x="1612581" y="5692139"/>
          <a:ext cx="1122998" cy="708657"/>
        </p:xfrm>
        <a:graphic>
          <a:graphicData uri="http://schemas.openxmlformats.org/drawingml/2006/table">
            <a:tbl>
              <a:tblPr/>
              <a:tblGrid>
                <a:gridCol w="561499"/>
                <a:gridCol w="561499"/>
              </a:tblGrid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10016"/>
              </p:ext>
            </p:extLst>
          </p:nvPr>
        </p:nvGraphicFramePr>
        <p:xfrm>
          <a:off x="3141346" y="5447112"/>
          <a:ext cx="1566624" cy="953685"/>
        </p:xfrm>
        <a:graphic>
          <a:graphicData uri="http://schemas.openxmlformats.org/drawingml/2006/table">
            <a:tbl>
              <a:tblPr/>
              <a:tblGrid>
                <a:gridCol w="594236"/>
                <a:gridCol w="972388"/>
              </a:tblGrid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37843"/>
              </p:ext>
            </p:extLst>
          </p:nvPr>
        </p:nvGraphicFramePr>
        <p:xfrm>
          <a:off x="4906566" y="5447110"/>
          <a:ext cx="1566624" cy="953690"/>
        </p:xfrm>
        <a:graphic>
          <a:graphicData uri="http://schemas.openxmlformats.org/drawingml/2006/table">
            <a:tbl>
              <a:tblPr/>
              <a:tblGrid>
                <a:gridCol w="583433"/>
                <a:gridCol w="983191"/>
              </a:tblGrid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61144"/>
              </p:ext>
            </p:extLst>
          </p:nvPr>
        </p:nvGraphicFramePr>
        <p:xfrm>
          <a:off x="7060724" y="1508756"/>
          <a:ext cx="1481614" cy="4892040"/>
        </p:xfrm>
        <a:graphic>
          <a:graphicData uri="http://schemas.openxmlformats.org/drawingml/2006/table">
            <a:tbl>
              <a:tblPr/>
              <a:tblGrid>
                <a:gridCol w="740807"/>
                <a:gridCol w="740807"/>
              </a:tblGrid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4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</a:t>
            </a:r>
            <a:r>
              <a:rPr lang="en-US" dirty="0"/>
              <a:t>(Box5 </a:t>
            </a:r>
            <a:r>
              <a:rPr lang="en-US" dirty="0" smtClean="0"/>
              <a:t>calibration)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7890"/>
              </p:ext>
            </p:extLst>
          </p:nvPr>
        </p:nvGraphicFramePr>
        <p:xfrm>
          <a:off x="495582" y="1550853"/>
          <a:ext cx="4152305" cy="45564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14463"/>
                <a:gridCol w="2737842"/>
              </a:tblGrid>
              <a:tr h="16677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79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Primary channel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Aligned primary 20MHz channel for each co-80MHz-channel BSS;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The detection of preamble and BA should only focus on primary 20MHz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or 0 dB standard deviation) 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Preamble type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Control: legacy 20us; Data: 11ac (20us+20us for 1antenna case)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Legacy control frame rate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Basic 6Mbps rate for RTS/CTS/ACK/BA (MCS0) [1]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AP/STA TX Power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20/15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 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Power Spectral density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Scaled to 80 MHz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6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number of antennas at AP /STA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 /STA antenna gain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0/-2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96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CCA-ED threshold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(measured across the entire bandwidth after large-scale fading)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Rx sensitivity/CCA-SD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-76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(a packet with lower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rx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power is dropped)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Fixed MCS =5 for 11ac SS6 and TBD for 11ax SS1-4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 </a:t>
                      </a:r>
                      <a:r>
                        <a:rPr kumimoji="0" lang="en-US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unless otherwise specified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BCC (see appendix 1&amp;3 in [2])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Symbol length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4us with 800ns GI per OFDM symbol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12196"/>
              </p:ext>
            </p:extLst>
          </p:nvPr>
        </p:nvGraphicFramePr>
        <p:xfrm>
          <a:off x="4770402" y="1600200"/>
          <a:ext cx="3849052" cy="39307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8910"/>
                <a:gridCol w="2830142"/>
              </a:tblGrid>
              <a:tr h="289397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0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38576" marR="38576" marT="0" marB="0" anchor="ctr" horzOverflow="overflow"/>
                </a:tc>
              </a:tr>
              <a:tr h="346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UDP CBR with rate 10^8bps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Random start time during a 10ms interval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1544 Bytes (1472 Data + 28 IP header + 8  LLC header + 30 MAC header + 4 delimiter + 2 padding)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32 MPDUs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88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Running time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&gt;= 10s per drop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631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 metric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-CDF or Histogram of per non-AP STA throughput (received bits/overall simulation time)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PER of all AP/STA (1 - # of success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/ # of transmitted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1BSS - Received Power and </a:t>
            </a:r>
            <a:r>
              <a:rPr lang="en-US" sz="2800" dirty="0"/>
              <a:t>Average SNR </a:t>
            </a:r>
            <a:r>
              <a:rPr lang="en-US" sz="2800" dirty="0" smtClean="0"/>
              <a:t>for each STA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at AP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533436"/>
              </p:ext>
            </p:extLst>
          </p:nvPr>
        </p:nvGraphicFramePr>
        <p:xfrm>
          <a:off x="1265503" y="1727883"/>
          <a:ext cx="3059432" cy="39871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4830"/>
                <a:gridCol w="651510"/>
                <a:gridCol w="1005840"/>
                <a:gridCol w="857252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-65.0399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28.94976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-61.0858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32.90389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-52.5633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41.42639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-56.6573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37.33242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-64.4041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29.58562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-66.7589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27.23079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-49.1072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-60.599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33.3907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-55.3013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38.68835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-59.7223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34.2674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-63.9612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30.02847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-59.5884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34.40133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-53.868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40.12167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-45.7297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48.26004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-52.51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41.47967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-58.8809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-56.4559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37.53377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-68.0498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25.93994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-63.5111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30.47855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-51.0595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42.93024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58897"/>
              </p:ext>
            </p:extLst>
          </p:nvPr>
        </p:nvGraphicFramePr>
        <p:xfrm>
          <a:off x="4568666" y="1758049"/>
          <a:ext cx="2975612" cy="17393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6740"/>
                <a:gridCol w="628650"/>
                <a:gridCol w="914400"/>
                <a:gridCol w="845822"/>
              </a:tblGrid>
              <a:tr h="41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63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27.12632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29.63959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-57.4132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36.57651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95789"/>
              </p:ext>
            </p:extLst>
          </p:nvPr>
        </p:nvGraphicFramePr>
        <p:xfrm>
          <a:off x="4568666" y="3721466"/>
          <a:ext cx="2975612" cy="15798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1030"/>
                <a:gridCol w="617220"/>
                <a:gridCol w="880110"/>
                <a:gridCol w="857252"/>
              </a:tblGrid>
              <a:tr h="3476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44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35.22088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30.18202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30.0095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42.71123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-57.4132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29.84081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9599" y="5760818"/>
            <a:ext cx="7847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There </a:t>
            </a:r>
            <a:r>
              <a:rPr lang="en-US" sz="1800" dirty="0" smtClean="0">
                <a:solidFill>
                  <a:schemeClr val="tx1"/>
                </a:solidFill>
              </a:rPr>
              <a:t>are </a:t>
            </a:r>
            <a:r>
              <a:rPr lang="en-US" sz="1800" dirty="0">
                <a:solidFill>
                  <a:srgbClr val="FF0000"/>
                </a:solidFill>
              </a:rPr>
              <a:t>no hidden </a:t>
            </a:r>
            <a:r>
              <a:rPr lang="en-US" sz="1800" dirty="0" smtClean="0">
                <a:solidFill>
                  <a:srgbClr val="FF0000"/>
                </a:solidFill>
              </a:rPr>
              <a:t>nodes </a:t>
            </a:r>
            <a:r>
              <a:rPr lang="en-US" sz="1800" dirty="0" smtClean="0">
                <a:solidFill>
                  <a:schemeClr val="tx1"/>
                </a:solidFill>
              </a:rPr>
              <a:t>in one BSS Transmission. </a:t>
            </a:r>
            <a:r>
              <a:rPr lang="en-US" sz="1800" dirty="0">
                <a:solidFill>
                  <a:schemeClr val="tx1"/>
                </a:solidFill>
              </a:rPr>
              <a:t>Therefore, the collision in uplink transmission happens only when two nodes have a same back-off value.</a:t>
            </a:r>
          </a:p>
        </p:txBody>
      </p:sp>
    </p:spTree>
    <p:extLst>
      <p:ext uri="{BB962C8B-B14F-4D97-AF65-F5344CB8AC3E}">
        <p14:creationId xmlns:p14="http://schemas.microsoft.com/office/powerpoint/2010/main" val="41049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Throughput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is average of </a:t>
            </a:r>
            <a:r>
              <a:rPr lang="en-US" sz="2000" dirty="0"/>
              <a:t>throughputs over 20 runs with different seeds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obtained from simulation is correlated with calculated SNR.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875614"/>
              </p:ext>
            </p:extLst>
          </p:nvPr>
        </p:nvGraphicFramePr>
        <p:xfrm>
          <a:off x="4344988" y="1872615"/>
          <a:ext cx="4297680" cy="461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 (</a:t>
            </a:r>
            <a:r>
              <a:rPr lang="en-US" dirty="0"/>
              <a:t>With Capture Effect)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4187825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</a:t>
            </a:r>
            <a:r>
              <a:rPr lang="en-US" sz="2000" dirty="0"/>
              <a:t>is average of throughputs over 20 runs with different seeds.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is </a:t>
            </a:r>
            <a:r>
              <a:rPr lang="en-US" sz="2000" dirty="0" smtClean="0"/>
              <a:t>10dbm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effect helps STAs with higher SNR achieve better throughput. In the case of collision (because of same back-off), packets with higher SNR have better chance of survival.</a:t>
            </a:r>
          </a:p>
          <a:p>
            <a:pPr marL="0" indent="0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792117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9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822</TotalTime>
  <Words>1958</Words>
  <Application>Microsoft Office PowerPoint</Application>
  <PresentationFormat>On-screen Show (4:3)</PresentationFormat>
  <Paragraphs>733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Unicode MS</vt:lpstr>
      <vt:lpstr>굴림</vt:lpstr>
      <vt:lpstr>MS Gothic</vt:lpstr>
      <vt:lpstr>SimSun</vt:lpstr>
      <vt:lpstr>Arial</vt:lpstr>
      <vt:lpstr>Calibri</vt:lpstr>
      <vt:lpstr>Liberation Sans</vt:lpstr>
      <vt:lpstr>Times New Roman</vt:lpstr>
      <vt:lpstr>Office Theme</vt:lpstr>
      <vt:lpstr>Document</vt:lpstr>
      <vt:lpstr>System Level Simulator Evaluation with/without Capture Effect</vt:lpstr>
      <vt:lpstr>Outline</vt:lpstr>
      <vt:lpstr>Capture Effect</vt:lpstr>
      <vt:lpstr>Evaluation Methodology</vt:lpstr>
      <vt:lpstr>Simulation Topology</vt:lpstr>
      <vt:lpstr>Simulation Assumption (Box5 calibration)</vt:lpstr>
      <vt:lpstr>1BSS - Received Power and Average SNR for each STA at AP</vt:lpstr>
      <vt:lpstr>1 BSS - Correlation between Average SNR and Throughput</vt:lpstr>
      <vt:lpstr>1 BSS - Correlation between Average SNR and Throughput (With Capture Effect)</vt:lpstr>
      <vt:lpstr>2BSS (Received Power at AP [BSS A] when OBSS STA transmits)</vt:lpstr>
      <vt:lpstr>2BSS (Average SNR at AP [BSS A] when OBSS STA transmits)</vt:lpstr>
      <vt:lpstr>2 BSS - Correlation between Average SNR and Throughput</vt:lpstr>
      <vt:lpstr>2 BSS - Correlation between average SNR and Throughput (with Capture Effect)</vt:lpstr>
      <vt:lpstr>2 BSS – BSS A &amp; BSS B, UP Link Traffic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Vida Ferdowsi</dc:creator>
  <cp:lastModifiedBy>Vida</cp:lastModifiedBy>
  <cp:revision>45</cp:revision>
  <cp:lastPrinted>1601-01-01T00:00:00Z</cp:lastPrinted>
  <dcterms:created xsi:type="dcterms:W3CDTF">2015-11-07T00:47:16Z</dcterms:created>
  <dcterms:modified xsi:type="dcterms:W3CDTF">2015-11-09T16:52:31Z</dcterms:modified>
</cp:coreProperties>
</file>