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76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7" r:id="rId16"/>
    <p:sldId id="264" r:id="rId1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750" autoAdjust="0"/>
    <p:restoredTop sz="94660"/>
  </p:normalViewPr>
  <p:slideViewPr>
    <p:cSldViewPr>
      <p:cViewPr varScale="1">
        <p:scale>
          <a:sx n="80" d="100"/>
          <a:sy n="80" d="100"/>
        </p:scale>
        <p:origin x="1650" y="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259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Vida\Downloads\Untitled%201.ods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da\Downloads\Untitled%201_1.ods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Vida\results\New%20Microsoft%20Excel%20Worksheet%20(Recovered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Vida\results\New%20Microsoft%20Excel%20Worksheet%20(Recovered)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tx>
                <c:rich>
                  <a:bodyPr/>
                  <a:lstStyle/>
                  <a:p>
                    <a:fld id="{D87D6C67-C18D-4DC3-A2AC-E876ACF0F0C2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6D3AB2DE-4C4F-4877-B212-84072365BEEA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A1B2E135-920D-4269-8197-8EF36A7D43FE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D551CC5B-4598-488E-87AA-FEBC94CDFFE8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3228C7D2-B394-4F3F-8F1C-1CD1B6D13352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B2B8BA78-B591-4A9B-9AF0-9C5508DCA7EC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108BA562-8138-436F-9808-329055B3C875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7E0774CA-5382-4356-B1A8-E79076F28E80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fld id="{234D0097-6ABA-43F9-A143-54F50D823402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fld id="{4500356C-D7F6-4D77-B79E-0A4FEBCB0A54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fld id="{8C8E6495-7120-4D16-A4C4-538629DFF49F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fld id="{666FF611-2AE0-464A-9745-00AB68EA57AB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fld id="{96BD1D95-77BA-447D-A980-AF341102DF39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</c:extLst>
            </c:dLbl>
            <c:dLbl>
              <c:idx val="13"/>
              <c:tx>
                <c:rich>
                  <a:bodyPr/>
                  <a:lstStyle/>
                  <a:p>
                    <a:fld id="{69E07D2A-1754-40A8-8C6D-2491BFA3E2B3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</c:extLst>
            </c:dLbl>
            <c:dLbl>
              <c:idx val="14"/>
              <c:tx>
                <c:rich>
                  <a:bodyPr/>
                  <a:lstStyle/>
                  <a:p>
                    <a:fld id="{1861A07F-0836-496E-93AC-1772CB82516B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</c:extLst>
            </c:dLbl>
            <c:dLbl>
              <c:idx val="15"/>
              <c:tx>
                <c:rich>
                  <a:bodyPr/>
                  <a:lstStyle/>
                  <a:p>
                    <a:fld id="{4B9E649A-7CB3-4AAA-A908-60C942493C00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</c:extLst>
            </c:dLbl>
            <c:dLbl>
              <c:idx val="16"/>
              <c:tx>
                <c:rich>
                  <a:bodyPr/>
                  <a:lstStyle/>
                  <a:p>
                    <a:fld id="{27F78D83-32C1-4D6C-B844-9F4CD00A4061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</c:extLst>
            </c:dLbl>
            <c:dLbl>
              <c:idx val="17"/>
              <c:tx>
                <c:rich>
                  <a:bodyPr/>
                  <a:lstStyle/>
                  <a:p>
                    <a:fld id="{FCBF0F4F-2ED5-4ED0-9EA3-4AC3EF82C4FB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</c:extLst>
            </c:dLbl>
            <c:dLbl>
              <c:idx val="18"/>
              <c:tx>
                <c:rich>
                  <a:bodyPr/>
                  <a:lstStyle/>
                  <a:p>
                    <a:fld id="{BF39A7E9-BB86-4AF9-AFA1-A03D45AD8B15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</c:extLst>
            </c:dLbl>
            <c:dLbl>
              <c:idx val="19"/>
              <c:tx>
                <c:rich>
                  <a:bodyPr/>
                  <a:lstStyle/>
                  <a:p>
                    <a:fld id="{2F55074E-ACC3-4B76-BB21-997F59ECB2E9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xVal>
            <c:numRef>
              <c:f>'[Untitled 1.ods]1BSS'!$AT$25:$AT$44</c:f>
              <c:numCache>
                <c:formatCode>General</c:formatCode>
                <c:ptCount val="20"/>
                <c:pt idx="0">
                  <c:v>28.949760000000001</c:v>
                </c:pt>
                <c:pt idx="1">
                  <c:v>32.903889999999997</c:v>
                </c:pt>
                <c:pt idx="2">
                  <c:v>41.426389999999998</c:v>
                </c:pt>
                <c:pt idx="3">
                  <c:v>37.332419999999999</c:v>
                </c:pt>
                <c:pt idx="4">
                  <c:v>29.585619999999999</c:v>
                </c:pt>
                <c:pt idx="5">
                  <c:v>27.230789999999999</c:v>
                </c:pt>
                <c:pt idx="6">
                  <c:v>44.882510000000003</c:v>
                </c:pt>
                <c:pt idx="7">
                  <c:v>33.390700000000002</c:v>
                </c:pt>
                <c:pt idx="8">
                  <c:v>38.68835</c:v>
                </c:pt>
                <c:pt idx="9">
                  <c:v>34.267400000000002</c:v>
                </c:pt>
                <c:pt idx="10">
                  <c:v>30.028469999999999</c:v>
                </c:pt>
                <c:pt idx="11">
                  <c:v>34.401330000000002</c:v>
                </c:pt>
                <c:pt idx="12">
                  <c:v>40.121670000000002</c:v>
                </c:pt>
                <c:pt idx="13">
                  <c:v>48.260039999999996</c:v>
                </c:pt>
                <c:pt idx="14">
                  <c:v>41.479669999999999</c:v>
                </c:pt>
                <c:pt idx="15">
                  <c:v>35.108829999999998</c:v>
                </c:pt>
                <c:pt idx="16">
                  <c:v>37.533769999999997</c:v>
                </c:pt>
                <c:pt idx="17">
                  <c:v>25.93994</c:v>
                </c:pt>
                <c:pt idx="18">
                  <c:v>30.478549999999998</c:v>
                </c:pt>
                <c:pt idx="19">
                  <c:v>42.930239999999998</c:v>
                </c:pt>
              </c:numCache>
            </c:numRef>
          </c:xVal>
          <c:yVal>
            <c:numRef>
              <c:f>'[Untitled 1.ods]1BSS'!$AU$25:$AU$44</c:f>
              <c:numCache>
                <c:formatCode>General</c:formatCode>
                <c:ptCount val="20"/>
                <c:pt idx="0">
                  <c:v>3.6151097619047619</c:v>
                </c:pt>
                <c:pt idx="1">
                  <c:v>4.1898076190476194</c:v>
                </c:pt>
                <c:pt idx="2">
                  <c:v>8.5862640476190482</c:v>
                </c:pt>
                <c:pt idx="3">
                  <c:v>7.4628990476190475</c:v>
                </c:pt>
                <c:pt idx="4">
                  <c:v>4.0799161904761911</c:v>
                </c:pt>
                <c:pt idx="5">
                  <c:v>2.9450750000000001</c:v>
                </c:pt>
                <c:pt idx="6">
                  <c:v>10.153537380952381</c:v>
                </c:pt>
                <c:pt idx="7">
                  <c:v>6.0321442857142857</c:v>
                </c:pt>
                <c:pt idx="8">
                  <c:v>8.5834795238095243</c:v>
                </c:pt>
                <c:pt idx="9">
                  <c:v>7.4263000000000003</c:v>
                </c:pt>
                <c:pt idx="10">
                  <c:v>3.9971857142857141</c:v>
                </c:pt>
                <c:pt idx="11">
                  <c:v>6.5115769047619052</c:v>
                </c:pt>
                <c:pt idx="12">
                  <c:v>8.6320904761904753</c:v>
                </c:pt>
                <c:pt idx="13">
                  <c:v>14.286852380952386</c:v>
                </c:pt>
                <c:pt idx="14">
                  <c:v>10.905575476190478</c:v>
                </c:pt>
                <c:pt idx="15">
                  <c:v>6.0572573809523815</c:v>
                </c:pt>
                <c:pt idx="16">
                  <c:v>7.9728673809523798</c:v>
                </c:pt>
                <c:pt idx="17">
                  <c:v>2.5324750000000003</c:v>
                </c:pt>
                <c:pt idx="18">
                  <c:v>4.8525535714285715</c:v>
                </c:pt>
                <c:pt idx="19">
                  <c:v>9.7826173809523809</c:v>
                </c:pt>
              </c:numCache>
            </c:numRef>
          </c:yVal>
          <c:smooth val="0"/>
          <c:extLst>
            <c:ext xmlns:c15="http://schemas.microsoft.com/office/drawing/2012/chart" uri="{02D57815-91ED-43cb-92C2-25804820EDAC}">
              <c15:datalabelsRange>
                <c15:f>'[Untitled 1.ods]1BSS'!$AV$25:$AV$44</c15:f>
                <c15:dlblRangeCache>
                  <c:ptCount val="20"/>
                  <c:pt idx="0">
                    <c:v>1</c:v>
                  </c:pt>
                  <c:pt idx="1">
                    <c:v>2</c:v>
                  </c:pt>
                  <c:pt idx="2">
                    <c:v>4</c:v>
                  </c:pt>
                  <c:pt idx="3">
                    <c:v>5</c:v>
                  </c:pt>
                  <c:pt idx="4">
                    <c:v>7</c:v>
                  </c:pt>
                  <c:pt idx="5">
                    <c:v>8</c:v>
                  </c:pt>
                  <c:pt idx="6">
                    <c:v>10</c:v>
                  </c:pt>
                  <c:pt idx="7">
                    <c:v>11</c:v>
                  </c:pt>
                  <c:pt idx="8">
                    <c:v>13</c:v>
                  </c:pt>
                  <c:pt idx="9">
                    <c:v>14</c:v>
                  </c:pt>
                  <c:pt idx="10">
                    <c:v>16</c:v>
                  </c:pt>
                  <c:pt idx="11">
                    <c:v>17</c:v>
                  </c:pt>
                  <c:pt idx="12">
                    <c:v>19</c:v>
                  </c:pt>
                  <c:pt idx="13">
                    <c:v>20</c:v>
                  </c:pt>
                  <c:pt idx="14">
                    <c:v>22</c:v>
                  </c:pt>
                  <c:pt idx="15">
                    <c:v>23</c:v>
                  </c:pt>
                  <c:pt idx="16">
                    <c:v>25</c:v>
                  </c:pt>
                  <c:pt idx="17">
                    <c:v>26</c:v>
                  </c:pt>
                  <c:pt idx="18">
                    <c:v>28</c:v>
                  </c:pt>
                  <c:pt idx="19">
                    <c:v>29</c:v>
                  </c:pt>
                </c15:dlblRangeCache>
              </c15:datalabelsRange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57718800"/>
        <c:axId val="257717624"/>
      </c:scatterChart>
      <c:valAx>
        <c:axId val="2577188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SNR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7717624"/>
        <c:crosses val="autoZero"/>
        <c:crossBetween val="midCat"/>
      </c:valAx>
      <c:valAx>
        <c:axId val="2577176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Throughput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771880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v>Without Capture Effect</c:v>
          </c:tx>
          <c:spPr>
            <a:ln>
              <a:noFill/>
            </a:ln>
          </c:spPr>
          <c:marker>
            <c:symbol val="square"/>
            <c:size val="7"/>
          </c:marker>
          <c:xVal>
            <c:numRef>
              <c:f>'[Untitled 1_1.ods]CE_1BSS'!$AT$30:$AT$49</c:f>
              <c:numCache>
                <c:formatCode>General</c:formatCode>
                <c:ptCount val="20"/>
                <c:pt idx="0">
                  <c:v>28.949760000000001</c:v>
                </c:pt>
                <c:pt idx="1">
                  <c:v>32.903889999999997</c:v>
                </c:pt>
                <c:pt idx="2">
                  <c:v>41.426389999999998</c:v>
                </c:pt>
                <c:pt idx="3">
                  <c:v>37.332419999999999</c:v>
                </c:pt>
                <c:pt idx="4">
                  <c:v>29.585619999999999</c:v>
                </c:pt>
                <c:pt idx="5">
                  <c:v>27.230789999999999</c:v>
                </c:pt>
                <c:pt idx="6">
                  <c:v>44.882510000000003</c:v>
                </c:pt>
                <c:pt idx="7">
                  <c:v>33.390700000000002</c:v>
                </c:pt>
                <c:pt idx="8">
                  <c:v>38.68835</c:v>
                </c:pt>
                <c:pt idx="9">
                  <c:v>34.267400000000002</c:v>
                </c:pt>
                <c:pt idx="10">
                  <c:v>30.028469999999999</c:v>
                </c:pt>
                <c:pt idx="11">
                  <c:v>34.401330000000002</c:v>
                </c:pt>
                <c:pt idx="12">
                  <c:v>40.121670000000002</c:v>
                </c:pt>
                <c:pt idx="13">
                  <c:v>48.260039999999996</c:v>
                </c:pt>
                <c:pt idx="14">
                  <c:v>41.479669999999999</c:v>
                </c:pt>
                <c:pt idx="15">
                  <c:v>35.108829999999998</c:v>
                </c:pt>
                <c:pt idx="16">
                  <c:v>37.533769999999997</c:v>
                </c:pt>
                <c:pt idx="17">
                  <c:v>25.93994</c:v>
                </c:pt>
                <c:pt idx="18">
                  <c:v>30.478549999999998</c:v>
                </c:pt>
                <c:pt idx="19">
                  <c:v>42.930239999999998</c:v>
                </c:pt>
              </c:numCache>
            </c:numRef>
          </c:xVal>
          <c:yVal>
            <c:numRef>
              <c:f>'[Untitled 1_1.ods]CE_1BSS'!$AU$30:$AU$49</c:f>
              <c:numCache>
                <c:formatCode>General</c:formatCode>
                <c:ptCount val="20"/>
                <c:pt idx="0">
                  <c:v>3.6151097619047601</c:v>
                </c:pt>
                <c:pt idx="1">
                  <c:v>4.1898076190476203</c:v>
                </c:pt>
                <c:pt idx="2">
                  <c:v>8.5862640476190499</c:v>
                </c:pt>
                <c:pt idx="3">
                  <c:v>7.4628990476190502</c:v>
                </c:pt>
                <c:pt idx="4">
                  <c:v>4.0799161904761903</c:v>
                </c:pt>
                <c:pt idx="5">
                  <c:v>2.9450750000000001</c:v>
                </c:pt>
                <c:pt idx="6">
                  <c:v>10.1535373809524</c:v>
                </c:pt>
                <c:pt idx="7">
                  <c:v>6.0321442857142902</c:v>
                </c:pt>
                <c:pt idx="8">
                  <c:v>8.5834795238095207</c:v>
                </c:pt>
                <c:pt idx="9">
                  <c:v>7.4263000000000003</c:v>
                </c:pt>
                <c:pt idx="10">
                  <c:v>3.9971857142857101</c:v>
                </c:pt>
                <c:pt idx="11">
                  <c:v>6.5115769047619096</c:v>
                </c:pt>
                <c:pt idx="12">
                  <c:v>8.6320904761904806</c:v>
                </c:pt>
                <c:pt idx="13">
                  <c:v>14.2868523809524</c:v>
                </c:pt>
                <c:pt idx="14">
                  <c:v>10.905575476190499</c:v>
                </c:pt>
                <c:pt idx="15">
                  <c:v>6.0572573809523798</c:v>
                </c:pt>
                <c:pt idx="16">
                  <c:v>7.9728673809523798</c:v>
                </c:pt>
                <c:pt idx="17">
                  <c:v>2.5324749999999998</c:v>
                </c:pt>
                <c:pt idx="18">
                  <c:v>4.8525535714285697</c:v>
                </c:pt>
                <c:pt idx="19">
                  <c:v>9.7826173809523809</c:v>
                </c:pt>
              </c:numCache>
            </c:numRef>
          </c:yVal>
          <c:smooth val="0"/>
        </c:ser>
        <c:ser>
          <c:idx val="1"/>
          <c:order val="1"/>
          <c:tx>
            <c:v>With Capture Effect</c:v>
          </c:tx>
          <c:spPr>
            <a:ln>
              <a:noFill/>
            </a:ln>
          </c:spPr>
          <c:marker>
            <c:symbol val="diamond"/>
            <c:size val="7"/>
          </c:marker>
          <c:xVal>
            <c:numRef>
              <c:f>'[Untitled 1_1.ods]CE_1BSS'!$AT$30:$AT$49</c:f>
              <c:numCache>
                <c:formatCode>General</c:formatCode>
                <c:ptCount val="20"/>
                <c:pt idx="0">
                  <c:v>28.949760000000001</c:v>
                </c:pt>
                <c:pt idx="1">
                  <c:v>32.903889999999997</c:v>
                </c:pt>
                <c:pt idx="2">
                  <c:v>41.426389999999998</c:v>
                </c:pt>
                <c:pt idx="3">
                  <c:v>37.332419999999999</c:v>
                </c:pt>
                <c:pt idx="4">
                  <c:v>29.585619999999999</c:v>
                </c:pt>
                <c:pt idx="5">
                  <c:v>27.230789999999999</c:v>
                </c:pt>
                <c:pt idx="6">
                  <c:v>44.882510000000003</c:v>
                </c:pt>
                <c:pt idx="7">
                  <c:v>33.390700000000002</c:v>
                </c:pt>
                <c:pt idx="8">
                  <c:v>38.68835</c:v>
                </c:pt>
                <c:pt idx="9">
                  <c:v>34.267400000000002</c:v>
                </c:pt>
                <c:pt idx="10">
                  <c:v>30.028469999999999</c:v>
                </c:pt>
                <c:pt idx="11">
                  <c:v>34.401330000000002</c:v>
                </c:pt>
                <c:pt idx="12">
                  <c:v>40.121670000000002</c:v>
                </c:pt>
                <c:pt idx="13">
                  <c:v>48.260039999999996</c:v>
                </c:pt>
                <c:pt idx="14">
                  <c:v>41.479669999999999</c:v>
                </c:pt>
                <c:pt idx="15">
                  <c:v>35.108829999999998</c:v>
                </c:pt>
                <c:pt idx="16">
                  <c:v>37.533769999999997</c:v>
                </c:pt>
                <c:pt idx="17">
                  <c:v>25.93994</c:v>
                </c:pt>
                <c:pt idx="18">
                  <c:v>30.478549999999998</c:v>
                </c:pt>
                <c:pt idx="19">
                  <c:v>42.930239999999998</c:v>
                </c:pt>
              </c:numCache>
            </c:numRef>
          </c:xVal>
          <c:yVal>
            <c:numRef>
              <c:f>'[Untitled 1_1.ods]CE_1BSS'!$AV$30:$AV$49</c:f>
              <c:numCache>
                <c:formatCode>General</c:formatCode>
                <c:ptCount val="20"/>
                <c:pt idx="0">
                  <c:v>2.9579814285714301</c:v>
                </c:pt>
                <c:pt idx="1">
                  <c:v>4.3244276190476203</c:v>
                </c:pt>
                <c:pt idx="2">
                  <c:v>8.7175276190476207</c:v>
                </c:pt>
                <c:pt idx="3">
                  <c:v>7.88246190476191</c:v>
                </c:pt>
                <c:pt idx="4">
                  <c:v>3.7813861904761898</c:v>
                </c:pt>
                <c:pt idx="5">
                  <c:v>2.44989428571429</c:v>
                </c:pt>
                <c:pt idx="6">
                  <c:v>10.1259042857143</c:v>
                </c:pt>
                <c:pt idx="7">
                  <c:v>6.56611047619048</c:v>
                </c:pt>
                <c:pt idx="8">
                  <c:v>8.8708052380952402</c:v>
                </c:pt>
                <c:pt idx="9">
                  <c:v>7.5599114285714304</c:v>
                </c:pt>
                <c:pt idx="10">
                  <c:v>3.7508804761904799</c:v>
                </c:pt>
                <c:pt idx="11">
                  <c:v>6.2591490476190499</c:v>
                </c:pt>
                <c:pt idx="12">
                  <c:v>8.2855580952381001</c:v>
                </c:pt>
                <c:pt idx="13">
                  <c:v>14.4915047619048</c:v>
                </c:pt>
                <c:pt idx="14">
                  <c:v>10.845877619047601</c:v>
                </c:pt>
                <c:pt idx="15">
                  <c:v>6.7299095238095203</c:v>
                </c:pt>
                <c:pt idx="16">
                  <c:v>8.2376466666666701</c:v>
                </c:pt>
                <c:pt idx="17">
                  <c:v>1.8756742857142901</c:v>
                </c:pt>
                <c:pt idx="18">
                  <c:v>4.92653761904762</c:v>
                </c:pt>
                <c:pt idx="19">
                  <c:v>10.5643919047619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57718408"/>
        <c:axId val="257715664"/>
      </c:scatterChart>
      <c:valAx>
        <c:axId val="257715664"/>
        <c:scaling>
          <c:orientation val="minMax"/>
        </c:scaling>
        <c:delete val="0"/>
        <c:axPos val="l"/>
        <c:majorGridlines>
          <c:spPr>
            <a:ln>
              <a:solidFill>
                <a:srgbClr val="B3B3B3"/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Throughput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spPr>
          <a:ln>
            <a:solidFill>
              <a:srgbClr val="B3B3B3"/>
            </a:solidFill>
          </a:ln>
        </c:spPr>
        <c:txPr>
          <a:bodyPr/>
          <a:lstStyle/>
          <a:p>
            <a:pPr>
              <a:defRPr sz="1000" b="0"/>
            </a:pPr>
            <a:endParaRPr lang="en-US"/>
          </a:p>
        </c:txPr>
        <c:crossAx val="257718408"/>
        <c:crossesAt val="0"/>
        <c:crossBetween val="midCat"/>
      </c:valAx>
      <c:valAx>
        <c:axId val="25771840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SNR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spPr>
          <a:ln>
            <a:solidFill>
              <a:srgbClr val="B3B3B3"/>
            </a:solidFill>
          </a:ln>
        </c:spPr>
        <c:txPr>
          <a:bodyPr/>
          <a:lstStyle/>
          <a:p>
            <a:pPr>
              <a:defRPr sz="1000" b="0"/>
            </a:pPr>
            <a:endParaRPr lang="en-US"/>
          </a:p>
        </c:txPr>
        <c:crossAx val="257715664"/>
        <c:crossesAt val="0"/>
        <c:crossBetween val="midCat"/>
      </c:valAx>
      <c:spPr>
        <a:noFill/>
        <a:ln>
          <a:solidFill>
            <a:srgbClr val="B3B3B3"/>
          </a:solidFill>
          <a:prstDash val="solid"/>
        </a:ln>
      </c:spPr>
    </c:plotArea>
    <c:legend>
      <c:legendPos val="b"/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xVal>
            <c:numRef>
              <c:f>WO_CE_2BSS_r1!$B$2:$B$21</c:f>
              <c:numCache>
                <c:formatCode>General</c:formatCode>
                <c:ptCount val="20"/>
                <c:pt idx="0">
                  <c:v>21.991219999999998</c:v>
                </c:pt>
                <c:pt idx="1">
                  <c:v>25.945350000000001</c:v>
                </c:pt>
                <c:pt idx="2">
                  <c:v>34.467849999999999</c:v>
                </c:pt>
                <c:pt idx="3">
                  <c:v>30.373889999999999</c:v>
                </c:pt>
                <c:pt idx="4">
                  <c:v>22.627089999999999</c:v>
                </c:pt>
                <c:pt idx="5">
                  <c:v>20.27225</c:v>
                </c:pt>
                <c:pt idx="6">
                  <c:v>37.923969999999997</c:v>
                </c:pt>
                <c:pt idx="7">
                  <c:v>26.43216</c:v>
                </c:pt>
                <c:pt idx="8">
                  <c:v>31.729810000000001</c:v>
                </c:pt>
                <c:pt idx="9">
                  <c:v>27.308869999999999</c:v>
                </c:pt>
                <c:pt idx="10">
                  <c:v>23.069939999999999</c:v>
                </c:pt>
                <c:pt idx="11">
                  <c:v>27.442789999999999</c:v>
                </c:pt>
                <c:pt idx="12">
                  <c:v>33.163139999999999</c:v>
                </c:pt>
                <c:pt idx="13">
                  <c:v>41.301499999999997</c:v>
                </c:pt>
                <c:pt idx="14">
                  <c:v>34.521140000000003</c:v>
                </c:pt>
                <c:pt idx="15">
                  <c:v>28.150300000000001</c:v>
                </c:pt>
                <c:pt idx="16">
                  <c:v>30.575230000000001</c:v>
                </c:pt>
                <c:pt idx="17">
                  <c:v>18.981400000000001</c:v>
                </c:pt>
                <c:pt idx="18">
                  <c:v>23.520009999999999</c:v>
                </c:pt>
                <c:pt idx="19">
                  <c:v>35.971710000000002</c:v>
                </c:pt>
              </c:numCache>
            </c:numRef>
          </c:xVal>
          <c:yVal>
            <c:numRef>
              <c:f>WO_CE_2BSS_r1!$AN$2:$AN$21</c:f>
              <c:numCache>
                <c:formatCode>General</c:formatCode>
                <c:ptCount val="20"/>
                <c:pt idx="0">
                  <c:v>3.5976394117647064</c:v>
                </c:pt>
                <c:pt idx="1">
                  <c:v>4.4784514705882357</c:v>
                </c:pt>
                <c:pt idx="2">
                  <c:v>7.7508526470588226</c:v>
                </c:pt>
                <c:pt idx="3">
                  <c:v>6.5968897058823535</c:v>
                </c:pt>
                <c:pt idx="4">
                  <c:v>4.1299599999999987</c:v>
                </c:pt>
                <c:pt idx="5">
                  <c:v>3.0358914705882354</c:v>
                </c:pt>
                <c:pt idx="6">
                  <c:v>8.8048549999999981</c:v>
                </c:pt>
                <c:pt idx="7">
                  <c:v>6.1796049999999996</c:v>
                </c:pt>
                <c:pt idx="8">
                  <c:v>7.6476405882352934</c:v>
                </c:pt>
                <c:pt idx="9">
                  <c:v>7.075750882352942</c:v>
                </c:pt>
                <c:pt idx="10">
                  <c:v>4.050120588235294</c:v>
                </c:pt>
                <c:pt idx="11">
                  <c:v>5.8177976470588231</c:v>
                </c:pt>
                <c:pt idx="12">
                  <c:v>7.8179288235294111</c:v>
                </c:pt>
                <c:pt idx="13">
                  <c:v>10.995961764705882</c:v>
                </c:pt>
                <c:pt idx="14">
                  <c:v>9.0324529411764711</c:v>
                </c:pt>
                <c:pt idx="15">
                  <c:v>6.0040397058823531</c:v>
                </c:pt>
                <c:pt idx="16">
                  <c:v>6.9446514705882354</c:v>
                </c:pt>
                <c:pt idx="17">
                  <c:v>2.6349094117647058</c:v>
                </c:pt>
                <c:pt idx="18">
                  <c:v>4.7320647058823537</c:v>
                </c:pt>
                <c:pt idx="19">
                  <c:v>8.9033976470588225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57711744"/>
        <c:axId val="257718016"/>
      </c:scatterChart>
      <c:valAx>
        <c:axId val="2577117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SNR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7718016"/>
        <c:crosses val="autoZero"/>
        <c:crossBetween val="midCat"/>
      </c:valAx>
      <c:valAx>
        <c:axId val="2577180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Throughput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771174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1"/>
          <c:order val="0"/>
          <c:tx>
            <c:v>With Capture Effect</c:v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WO_CE_2BSS_r1!$B$2:$B$21</c:f>
              <c:numCache>
                <c:formatCode>General</c:formatCode>
                <c:ptCount val="20"/>
                <c:pt idx="0">
                  <c:v>21.991219999999998</c:v>
                </c:pt>
                <c:pt idx="1">
                  <c:v>25.945350000000001</c:v>
                </c:pt>
                <c:pt idx="2">
                  <c:v>34.467849999999999</c:v>
                </c:pt>
                <c:pt idx="3">
                  <c:v>30.373889999999999</c:v>
                </c:pt>
                <c:pt idx="4">
                  <c:v>22.627089999999999</c:v>
                </c:pt>
                <c:pt idx="5">
                  <c:v>20.27225</c:v>
                </c:pt>
                <c:pt idx="6">
                  <c:v>37.923969999999997</c:v>
                </c:pt>
                <c:pt idx="7">
                  <c:v>26.43216</c:v>
                </c:pt>
                <c:pt idx="8">
                  <c:v>31.729810000000001</c:v>
                </c:pt>
                <c:pt idx="9">
                  <c:v>27.308869999999999</c:v>
                </c:pt>
                <c:pt idx="10">
                  <c:v>23.069939999999999</c:v>
                </c:pt>
                <c:pt idx="11">
                  <c:v>27.442789999999999</c:v>
                </c:pt>
                <c:pt idx="12">
                  <c:v>33.163139999999999</c:v>
                </c:pt>
                <c:pt idx="13">
                  <c:v>41.301499999999997</c:v>
                </c:pt>
                <c:pt idx="14">
                  <c:v>34.521140000000003</c:v>
                </c:pt>
                <c:pt idx="15">
                  <c:v>28.150300000000001</c:v>
                </c:pt>
                <c:pt idx="16">
                  <c:v>30.575230000000001</c:v>
                </c:pt>
                <c:pt idx="17">
                  <c:v>18.981400000000001</c:v>
                </c:pt>
                <c:pt idx="18">
                  <c:v>23.520009999999999</c:v>
                </c:pt>
                <c:pt idx="19">
                  <c:v>35.971710000000002</c:v>
                </c:pt>
              </c:numCache>
            </c:numRef>
          </c:xVal>
          <c:yVal>
            <c:numRef>
              <c:f>WO_CE_2BSS_r1!$AN$2:$AN$21</c:f>
              <c:numCache>
                <c:formatCode>General</c:formatCode>
                <c:ptCount val="20"/>
                <c:pt idx="0">
                  <c:v>3.5976394117647064</c:v>
                </c:pt>
                <c:pt idx="1">
                  <c:v>4.4784514705882357</c:v>
                </c:pt>
                <c:pt idx="2">
                  <c:v>7.7508526470588226</c:v>
                </c:pt>
                <c:pt idx="3">
                  <c:v>6.5968897058823535</c:v>
                </c:pt>
                <c:pt idx="4">
                  <c:v>4.1299599999999987</c:v>
                </c:pt>
                <c:pt idx="5">
                  <c:v>3.0358914705882354</c:v>
                </c:pt>
                <c:pt idx="6">
                  <c:v>8.8048549999999981</c:v>
                </c:pt>
                <c:pt idx="7">
                  <c:v>6.1796049999999996</c:v>
                </c:pt>
                <c:pt idx="8">
                  <c:v>7.6476405882352934</c:v>
                </c:pt>
                <c:pt idx="9">
                  <c:v>7.075750882352942</c:v>
                </c:pt>
                <c:pt idx="10">
                  <c:v>4.050120588235294</c:v>
                </c:pt>
                <c:pt idx="11">
                  <c:v>5.8177976470588231</c:v>
                </c:pt>
                <c:pt idx="12">
                  <c:v>7.8179288235294111</c:v>
                </c:pt>
                <c:pt idx="13">
                  <c:v>10.995961764705882</c:v>
                </c:pt>
                <c:pt idx="14">
                  <c:v>9.0324529411764711</c:v>
                </c:pt>
                <c:pt idx="15">
                  <c:v>6.0040397058823531</c:v>
                </c:pt>
                <c:pt idx="16">
                  <c:v>6.9446514705882354</c:v>
                </c:pt>
                <c:pt idx="17">
                  <c:v>2.6349094117647058</c:v>
                </c:pt>
                <c:pt idx="18">
                  <c:v>4.7320647058823537</c:v>
                </c:pt>
                <c:pt idx="19">
                  <c:v>8.9033976470588225</c:v>
                </c:pt>
              </c:numCache>
            </c:numRef>
          </c:yVal>
          <c:smooth val="0"/>
        </c:ser>
        <c:ser>
          <c:idx val="0"/>
          <c:order val="1"/>
          <c:tx>
            <c:v>Without Capture Effect</c:v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CE_2BSS_r1!$B$2:$B$21</c:f>
              <c:numCache>
                <c:formatCode>General</c:formatCode>
                <c:ptCount val="20"/>
                <c:pt idx="0">
                  <c:v>21.991219999999998</c:v>
                </c:pt>
                <c:pt idx="1">
                  <c:v>25.945350000000001</c:v>
                </c:pt>
                <c:pt idx="2">
                  <c:v>34.467849999999999</c:v>
                </c:pt>
                <c:pt idx="3">
                  <c:v>30.373889999999999</c:v>
                </c:pt>
                <c:pt idx="4">
                  <c:v>22.627089999999999</c:v>
                </c:pt>
                <c:pt idx="5">
                  <c:v>20.27225</c:v>
                </c:pt>
                <c:pt idx="6">
                  <c:v>37.923969999999997</c:v>
                </c:pt>
                <c:pt idx="7">
                  <c:v>26.43216</c:v>
                </c:pt>
                <c:pt idx="8">
                  <c:v>31.729810000000001</c:v>
                </c:pt>
                <c:pt idx="9">
                  <c:v>27.308869999999999</c:v>
                </c:pt>
                <c:pt idx="10">
                  <c:v>23.069939999999999</c:v>
                </c:pt>
                <c:pt idx="11">
                  <c:v>27.442789999999999</c:v>
                </c:pt>
                <c:pt idx="12">
                  <c:v>33.163139999999999</c:v>
                </c:pt>
                <c:pt idx="13">
                  <c:v>41.301499999999997</c:v>
                </c:pt>
                <c:pt idx="14">
                  <c:v>34.521140000000003</c:v>
                </c:pt>
                <c:pt idx="15">
                  <c:v>28.150300000000001</c:v>
                </c:pt>
                <c:pt idx="16">
                  <c:v>30.575230000000001</c:v>
                </c:pt>
                <c:pt idx="17">
                  <c:v>18.981400000000001</c:v>
                </c:pt>
                <c:pt idx="18">
                  <c:v>23.520009999999999</c:v>
                </c:pt>
                <c:pt idx="19">
                  <c:v>35.971710000000002</c:v>
                </c:pt>
              </c:numCache>
            </c:numRef>
          </c:xVal>
          <c:yVal>
            <c:numRef>
              <c:f>CE_2BSS_r1!$Y$2:$Y$21</c:f>
              <c:numCache>
                <c:formatCode>General</c:formatCode>
                <c:ptCount val="20"/>
                <c:pt idx="0">
                  <c:v>2.0750552631578945</c:v>
                </c:pt>
                <c:pt idx="1">
                  <c:v>3.2994073684210528</c:v>
                </c:pt>
                <c:pt idx="2">
                  <c:v>7.5508336842105255</c:v>
                </c:pt>
                <c:pt idx="3">
                  <c:v>6.2806768421052643</c:v>
                </c:pt>
                <c:pt idx="4">
                  <c:v>2.7324452631578953</c:v>
                </c:pt>
                <c:pt idx="5">
                  <c:v>2.0817689473684204</c:v>
                </c:pt>
                <c:pt idx="6">
                  <c:v>8.4191373684210529</c:v>
                </c:pt>
                <c:pt idx="7">
                  <c:v>4.7348399999999993</c:v>
                </c:pt>
                <c:pt idx="8">
                  <c:v>7.0014100000000017</c:v>
                </c:pt>
                <c:pt idx="9">
                  <c:v>5.8170126315789474</c:v>
                </c:pt>
                <c:pt idx="10">
                  <c:v>2.6783584210526312</c:v>
                </c:pt>
                <c:pt idx="11">
                  <c:v>4.3281136842105266</c:v>
                </c:pt>
                <c:pt idx="12">
                  <c:v>7.0403542105263153</c:v>
                </c:pt>
                <c:pt idx="13">
                  <c:v>9.4107363157894728</c:v>
                </c:pt>
                <c:pt idx="14">
                  <c:v>8.4246326315789464</c:v>
                </c:pt>
                <c:pt idx="15">
                  <c:v>5.3895452631578955</c:v>
                </c:pt>
                <c:pt idx="16">
                  <c:v>6.7408305263157899</c:v>
                </c:pt>
                <c:pt idx="17">
                  <c:v>1.4824126315789474</c:v>
                </c:pt>
                <c:pt idx="18">
                  <c:v>3.7604289473684211</c:v>
                </c:pt>
                <c:pt idx="19">
                  <c:v>7.7705257894736848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57712528"/>
        <c:axId val="334130136"/>
      </c:scatterChart>
      <c:valAx>
        <c:axId val="25771252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SNR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4130136"/>
        <c:crosses val="autoZero"/>
        <c:crossBetween val="midCat"/>
      </c:valAx>
      <c:valAx>
        <c:axId val="3341301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Throughput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7712528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0465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Vida Ferdowsi, Newracom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Vida Ferdowsi, Newracom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Vida Ferdowsi, Newracom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Vida Ferdowsi, Newracom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Vida Ferdowsi, Newracom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Vida Ferdowsi, Newracom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Vida Ferdowsi, Newracom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Vida Ferdowsi, Newracom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Vida Ferdowsi, Newracom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Vida Ferdowsi, Newracom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4881646" y="357982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802.11-15/1302r0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Vida Ferdowsi, Newracom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33842" y="1048544"/>
            <a:ext cx="7772400" cy="8382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System Level Simulator </a:t>
            </a:r>
            <a:r>
              <a:rPr lang="en-US" dirty="0" smtClean="0"/>
              <a:t>Evaluation</a:t>
            </a:r>
            <a:br>
              <a:rPr lang="en-US" dirty="0" smtClean="0"/>
            </a:br>
            <a:r>
              <a:rPr lang="en-US" dirty="0" smtClean="0"/>
              <a:t>with/without Capture Effect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06033" y="22828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2011-11-09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003190"/>
              </p:ext>
            </p:extLst>
          </p:nvPr>
        </p:nvGraphicFramePr>
        <p:xfrm>
          <a:off x="566738" y="3200400"/>
          <a:ext cx="8010525" cy="2557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9" name="Document" r:id="rId4" imgW="8243034" imgH="2646549" progId="Word.Document.8">
                  <p:embed/>
                </p:oleObj>
              </mc:Choice>
              <mc:Fallback>
                <p:oleObj name="Document" r:id="rId4" imgW="8243034" imgH="2646549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738" y="3200400"/>
                        <a:ext cx="8010525" cy="2557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70330" y="27590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2BSS </a:t>
            </a:r>
            <a:r>
              <a:rPr lang="en-US" dirty="0" smtClean="0"/>
              <a:t>(Received Power at </a:t>
            </a:r>
            <a:r>
              <a:rPr lang="en-US" dirty="0"/>
              <a:t>AP [</a:t>
            </a:r>
            <a:r>
              <a:rPr lang="en-US" dirty="0" smtClean="0"/>
              <a:t>BSS A] </a:t>
            </a:r>
            <a:r>
              <a:rPr lang="en-US" dirty="0"/>
              <a:t>when OBSS STA transmits)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Vida Ferdowsi, Newracom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10</a:t>
            </a:fld>
            <a:endParaRPr lang="en-GB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5130383"/>
              </p:ext>
            </p:extLst>
          </p:nvPr>
        </p:nvGraphicFramePr>
        <p:xfrm>
          <a:off x="170656" y="2339916"/>
          <a:ext cx="8801100" cy="244073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00050"/>
                <a:gridCol w="251464"/>
                <a:gridCol w="548636"/>
                <a:gridCol w="400050"/>
                <a:gridCol w="400050"/>
                <a:gridCol w="400050"/>
                <a:gridCol w="400050"/>
                <a:gridCol w="400050"/>
                <a:gridCol w="400050"/>
                <a:gridCol w="400050"/>
                <a:gridCol w="400050"/>
                <a:gridCol w="400050"/>
                <a:gridCol w="400050"/>
                <a:gridCol w="400050"/>
                <a:gridCol w="400050"/>
                <a:gridCol w="400050"/>
                <a:gridCol w="400050"/>
                <a:gridCol w="400050"/>
                <a:gridCol w="400050"/>
                <a:gridCol w="400050"/>
                <a:gridCol w="400050"/>
                <a:gridCol w="400050"/>
              </a:tblGrid>
              <a:tr h="228602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err="1">
                          <a:effectLst/>
                        </a:rPr>
                        <a:t>RxP</a:t>
                      </a:r>
                      <a:r>
                        <a:rPr lang="en-US" sz="900" u="none" strike="noStrike" dirty="0">
                          <a:effectLst/>
                        </a:rPr>
                        <a:t> [</a:t>
                      </a:r>
                      <a:r>
                        <a:rPr lang="en-US" sz="900" u="none" strike="noStrike" dirty="0" err="1">
                          <a:effectLst/>
                        </a:rPr>
                        <a:t>dBm</a:t>
                      </a:r>
                      <a:r>
                        <a:rPr lang="en-US" sz="900" u="none" strike="noStrike" dirty="0">
                          <a:effectLst/>
                        </a:rPr>
                        <a:t>]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0"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STA # of BSS A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8689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4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5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7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8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10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11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13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14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16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17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19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20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22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23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25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26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28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29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8689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Interference Source</a:t>
                      </a:r>
                      <a:br>
                        <a:rPr lang="en-US" sz="900" u="none" strike="noStrike" dirty="0">
                          <a:effectLst/>
                        </a:rPr>
                      </a:br>
                      <a:r>
                        <a:rPr lang="en-US" sz="900" u="none" strike="noStrike" dirty="0">
                          <a:effectLst/>
                        </a:rPr>
                        <a:t>STA#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vert="vert27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3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-89.4752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-88.5173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-91.2973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-90.1819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-92.8344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-92.1575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-90.8687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-89.8253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-91.4543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-87.6369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-88.0645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-90.6653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-91.0801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-90.0041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-90.368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-90.1568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-89.3711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-86.4575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-92.6183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-89.3317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</a:tr>
              <a:tr h="3686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9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-89.6177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-88.4081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-91.2763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-90.0975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-92.856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-92.0509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-90.8508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-89.7134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-91.4828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-87.6817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-88.191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-90.7495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-91.1198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-90.0273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-90.4191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-90.0593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-89.4484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-86.3009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-92.6472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-89.2833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</a:tr>
              <a:tr h="3686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15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-89.7417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-87.5131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-90.7735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-89.323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-92.545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-91.2135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-90.3549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-88.8218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-91.1806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-87.4064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-88.2398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-90.6587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-90.8573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-89.6867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-90.1937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-89.231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-89.3159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-85.1935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-92.3629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-88.6461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</a:tr>
              <a:tr h="3686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21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-86.6159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-83.3868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-87.5664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-85.7195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-89.7592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-88.08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-87.0547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-85.0777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-88.1254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-83.4612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-84.7143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-87.594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-87.7501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-86.2852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-86.9593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-85.6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-85.9311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-80.2628</a:t>
                      </a:r>
                      <a:endParaRPr lang="en-US" sz="900" b="0" i="0" u="none" strike="noStrike" dirty="0">
                        <a:solidFill>
                          <a:srgbClr val="37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-89.5514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-84.8864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</a:tr>
              <a:tr h="3686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27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-88.1981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-84.5581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-88.5999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-86.7057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-90.7386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-88.7378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-88.149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-86.0212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-89.2656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-85.1845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-86.4831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-88.9391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-88.9585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-87.594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-88.2792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-86.5454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-87.4335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-81.7081</a:t>
                      </a:r>
                      <a:endParaRPr lang="en-US" sz="900" b="0" i="0" u="none" strike="noStrike" dirty="0">
                        <a:solidFill>
                          <a:srgbClr val="37562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-90.5697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-86.1115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27380" y="5486400"/>
            <a:ext cx="83057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As shown above, almost </a:t>
            </a:r>
            <a:r>
              <a:rPr lang="en-US" sz="2000" dirty="0" smtClean="0">
                <a:solidFill>
                  <a:srgbClr val="FF0000"/>
                </a:solidFill>
              </a:rPr>
              <a:t>all STAs of BSS B are hidden to STAs of BSS A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3694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2BSS (Average SNR </a:t>
            </a:r>
            <a:r>
              <a:rPr lang="en-US" dirty="0" smtClean="0"/>
              <a:t>at </a:t>
            </a:r>
            <a:r>
              <a:rPr lang="en-US" dirty="0"/>
              <a:t>AP </a:t>
            </a:r>
            <a:r>
              <a:rPr lang="en-US" dirty="0" smtClean="0"/>
              <a:t>[BSS A] </a:t>
            </a:r>
            <a:r>
              <a:rPr lang="en-US" dirty="0"/>
              <a:t>when OBSS STA transmits)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Vida Ferdowsi, Newracom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11</a:t>
            </a:fld>
            <a:endParaRPr lang="en-GB"/>
          </a:p>
        </p:txBody>
      </p:sp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4112591"/>
              </p:ext>
            </p:extLst>
          </p:nvPr>
        </p:nvGraphicFramePr>
        <p:xfrm>
          <a:off x="228600" y="2286000"/>
          <a:ext cx="8732526" cy="313289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96933"/>
                <a:gridCol w="254573"/>
                <a:gridCol w="539293"/>
                <a:gridCol w="396933"/>
                <a:gridCol w="396933"/>
                <a:gridCol w="396933"/>
                <a:gridCol w="396933"/>
                <a:gridCol w="396933"/>
                <a:gridCol w="396933"/>
                <a:gridCol w="396933"/>
                <a:gridCol w="396933"/>
                <a:gridCol w="396933"/>
                <a:gridCol w="396933"/>
                <a:gridCol w="396933"/>
                <a:gridCol w="396933"/>
                <a:gridCol w="396933"/>
                <a:gridCol w="396933"/>
                <a:gridCol w="396933"/>
                <a:gridCol w="396933"/>
                <a:gridCol w="396933"/>
                <a:gridCol w="396933"/>
                <a:gridCol w="396933"/>
              </a:tblGrid>
              <a:tr h="304798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 err="1">
                          <a:effectLst/>
                        </a:rPr>
                        <a:t>RxP</a:t>
                      </a:r>
                      <a:r>
                        <a:rPr lang="en-US" sz="800" u="none" strike="noStrike" dirty="0">
                          <a:effectLst/>
                        </a:rPr>
                        <a:t> [</a:t>
                      </a:r>
                      <a:r>
                        <a:rPr lang="en-US" sz="800" u="none" strike="noStrike" dirty="0" err="1">
                          <a:effectLst/>
                        </a:rPr>
                        <a:t>dBm</a:t>
                      </a:r>
                      <a:r>
                        <a:rPr lang="en-US" sz="800" u="none" strike="noStrike" dirty="0">
                          <a:effectLst/>
                        </a:rPr>
                        <a:t>]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0"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STA # of BSS A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0685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1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4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5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7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8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10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11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13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14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16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17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19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20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22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23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25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26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28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29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7483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Interference Source</a:t>
                      </a:r>
                      <a:br>
                        <a:rPr lang="en-US" sz="800" u="none" strike="noStrike" dirty="0">
                          <a:effectLst/>
                        </a:rPr>
                      </a:br>
                      <a:r>
                        <a:rPr lang="en-US" sz="800" u="none" strike="noStrike" dirty="0">
                          <a:effectLst/>
                        </a:rPr>
                        <a:t>STA#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vert="vert27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3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21.99122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25.94535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34.46785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30.37389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22.62709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20.27225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37.92397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26.43216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31.72981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27.30887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23.06994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27.44279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33.16314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41.3015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34.52114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28.1503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30.57523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18.9814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23.52001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35.97171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</a:tr>
              <a:tr h="4974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21.98801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25.94215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34.46464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30.37068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22.62388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20.26904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37.92076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26.42895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31.72661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27.30566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23.06673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27.43959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33.15993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41.29829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34.51793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28.14709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30.57202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18.9782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23.51681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35.9685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</a:tr>
              <a:tr h="4974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15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21.62487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25.579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34.1015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30.00753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22.26073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19.9059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37.55762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26.0658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31.36346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26.94251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22.70358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27.07644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32.79678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40.93514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34.15478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27.78394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30.20887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18.61505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23.15366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35.60535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</a:tr>
              <a:tr h="4974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21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18.6172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22.57134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31.09383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26.99987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19.25307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16.89823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34.54995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23.05814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28.3558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23.93485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19.69592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24.06878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29.78912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37.92748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31.14712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24.77628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27.20121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15.60739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20.146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32.59769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</a:tr>
              <a:tr h="4974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27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19.72989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23.68402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32.20651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28.11255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20.36575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18.01092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35.66264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24.17082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29.46848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25.04753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20.8086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25.18146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30.9018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39.04016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32.2598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25.88896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28.31389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16.72007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21.25868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33.71037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99" marR="5899" marT="5899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9084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 BSS - Correlation between </a:t>
            </a:r>
            <a:r>
              <a:rPr lang="en-US" dirty="0" smtClean="0"/>
              <a:t>Average </a:t>
            </a:r>
            <a:r>
              <a:rPr lang="en-US" dirty="0"/>
              <a:t>SNR and </a:t>
            </a:r>
            <a:r>
              <a:rPr lang="en-US" dirty="0" smtClean="0"/>
              <a:t>Throughput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1"/>
            <a:ext cx="3808413" cy="36576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(BSS A, uplink traffic. BSS B only node 3 transmits 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STA 3 transmits, full buffer, uplink traffic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Throughput </a:t>
            </a:r>
            <a:r>
              <a:rPr lang="en-US" sz="2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obtained from simulation is correlated with nodes </a:t>
            </a:r>
            <a:r>
              <a:rPr lang="en-US" sz="2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path-loss when there is a interference from node 3. </a:t>
            </a:r>
            <a:endParaRPr lang="en-US" sz="20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Vida Ferdowsi, Newracom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12</a:t>
            </a:fld>
            <a:endParaRPr lang="en-GB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49645690"/>
              </p:ext>
            </p:extLst>
          </p:nvPr>
        </p:nvGraphicFramePr>
        <p:xfrm>
          <a:off x="4646613" y="1981200"/>
          <a:ext cx="3810000" cy="4113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808413" y="6043864"/>
            <a:ext cx="464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First row of table from previous slide</a:t>
            </a:r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flipV="1">
            <a:off x="5357818" y="5868989"/>
            <a:ext cx="1193795" cy="15081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54610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 BSS - Correlation between average SNR and </a:t>
            </a:r>
            <a:r>
              <a:rPr lang="en-US" dirty="0" smtClean="0"/>
              <a:t>Throughput (with Capture Effect)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981200"/>
            <a:ext cx="4340225" cy="411321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(BSS A, uplink traffic. BSS B only node 3 transmits 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STA 3 transmits, full buffer, uplink traffic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Capture effect threshold = </a:t>
            </a:r>
            <a:r>
              <a:rPr lang="en-US" sz="2000" dirty="0" smtClean="0"/>
              <a:t>20dbm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Capture </a:t>
            </a:r>
            <a:r>
              <a:rPr lang="en-US" sz="2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effect helps STAs </a:t>
            </a:r>
            <a:r>
              <a:rPr lang="en-US" sz="2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achieve </a:t>
            </a:r>
            <a:r>
              <a:rPr lang="en-US" sz="2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better throughput. Since </a:t>
            </a:r>
            <a:r>
              <a:rPr lang="en-US" sz="2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packets from own BSS have priority to packets from OBSS. Therefore, collision rate decreases. </a:t>
            </a:r>
            <a:endParaRPr lang="en-US" sz="20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Vida Ferdowsi, Newracom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13</a:t>
            </a:fld>
            <a:endParaRPr lang="en-GB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420946014"/>
              </p:ext>
            </p:extLst>
          </p:nvPr>
        </p:nvGraphicFramePr>
        <p:xfrm>
          <a:off x="4646613" y="1981200"/>
          <a:ext cx="3810000" cy="4113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10806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 BSS – BSS A &amp; BSS B, UP Link Traffic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3170239" cy="411321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With capture effect, nodes in border have better gain as they experience more </a:t>
            </a:r>
            <a:r>
              <a:rPr lang="en-US" sz="2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collision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Gain = (Capture Effect/No Capture Effect) -1</a:t>
            </a:r>
            <a:endParaRPr lang="en-US" sz="1400" dirty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Vida Ferdowsi, Newracom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14</a:t>
            </a:fld>
            <a:endParaRPr lang="en-GB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3329057"/>
              </p:ext>
            </p:extLst>
          </p:nvPr>
        </p:nvGraphicFramePr>
        <p:xfrm>
          <a:off x="3627439" y="1689629"/>
          <a:ext cx="4914899" cy="452241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33358"/>
                <a:gridCol w="761016"/>
                <a:gridCol w="1426905"/>
                <a:gridCol w="1463336"/>
                <a:gridCol w="830284"/>
              </a:tblGrid>
              <a:tr h="173939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STA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No Capture Effect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Capture Effect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Gain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3939">
                <a:tc rowSpan="20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BSS A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vert="vert27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1.122948909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3.296319667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1.93541375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</a:tr>
              <a:tr h="173939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1.776355455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3.669496667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1.06574459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</a:tr>
              <a:tr h="173939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4.124025909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5.015168667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0.21608564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</a:tr>
              <a:tr h="173939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3.760308636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4.516448667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0.20108457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</a:tr>
              <a:tr h="173939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1.886621364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3.633383333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0.9258678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</a:tr>
              <a:tr h="173939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1.217798545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2.999523333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1.46307022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</a:tr>
              <a:tr h="173939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5.148343182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5.363616333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0.04181406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</a:tr>
              <a:tr h="173939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2.419128636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4.311519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0.78226116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</a:tr>
              <a:tr h="173939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4.437605909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5.160284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0.16285315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</a:tr>
              <a:tr h="173939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2.424928182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4.899046667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1.02028526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</a:tr>
              <a:tr h="173939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1.448786818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3.590217667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1.47808554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</a:tr>
              <a:tr h="173939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2.828862273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4.176284333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0.47631236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</a:tr>
              <a:tr h="173939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4.070106818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4.823057667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0.18499535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</a:tr>
              <a:tr h="173939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4.825840455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6.469788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0.34065518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</a:tr>
              <a:tr h="173939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4.622865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5.472740667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0.18384177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</a:tr>
              <a:tr h="173939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3.097391364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4.35214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0.40509851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</a:tr>
              <a:tr h="173939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4.119923182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5.045312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0.22461312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</a:tr>
              <a:tr h="173939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0.975462591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3.195248333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2.27562365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</a:tr>
              <a:tr h="173939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2.316607727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3.670213667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0.5843052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</a:tr>
              <a:tr h="173939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4.449205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5.375541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0.20820259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</a:tr>
              <a:tr h="173939">
                <a:tc rowSpan="5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BSS B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vert="vert27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0.715588409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2.524070333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2.52726554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</a:tr>
              <a:tr h="173939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0.861360909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2.768849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2.21450506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</a:tr>
              <a:tr h="173939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0.907483864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2.909578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2.20620357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</a:tr>
              <a:tr h="173939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0.129589523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0.957944267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6.39214287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</a:tr>
              <a:tr h="173939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0.086910373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1.0006351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10.513414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8318" marR="8318" marT="8318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9277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856538" cy="411321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Analytical results can be used in simulation evaluation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Results from capture effect and non-capture effect shall be compared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November 2015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Vida Ferdowsi, Newracom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1070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Vida Ferdowsi, Newracom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16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437063"/>
          </a:xfrm>
          <a:ln/>
        </p:spPr>
        <p:txBody>
          <a:bodyPr/>
          <a:lstStyle/>
          <a:p>
            <a:r>
              <a:rPr lang="en-US" altLang="zh-CN" b="0" dirty="0">
                <a:ea typeface="SimSun" panose="02010600030101010101" pitchFamily="2" charset="-122"/>
              </a:rPr>
              <a:t>[1] 11-14/0571r5 Evaluation Methodology</a:t>
            </a:r>
          </a:p>
          <a:p>
            <a:r>
              <a:rPr lang="en-US" altLang="ko-KR" b="0" dirty="0">
                <a:ea typeface="굴림" panose="020B0600000101010101" pitchFamily="34" charset="-127"/>
              </a:rPr>
              <a:t>[2] 11-14/1177r2 Box5 Calibration Discussion</a:t>
            </a:r>
          </a:p>
          <a:p>
            <a:r>
              <a:rPr lang="en-US" altLang="ko-KR" b="0" dirty="0">
                <a:ea typeface="굴림" panose="020B0600000101010101" pitchFamily="34" charset="-127"/>
              </a:rPr>
              <a:t>[3] </a:t>
            </a:r>
            <a:r>
              <a:rPr lang="en-US" altLang="zh-CN" b="0" dirty="0">
                <a:ea typeface="SimSun" panose="02010600030101010101" pitchFamily="2" charset="-122"/>
              </a:rPr>
              <a:t>11-09/0451r16 </a:t>
            </a:r>
            <a:r>
              <a:rPr lang="en-GB" altLang="zh-CN" b="0" dirty="0" err="1">
                <a:ea typeface="SimSun" panose="02010600030101010101" pitchFamily="2" charset="-122"/>
              </a:rPr>
              <a:t>TGac</a:t>
            </a:r>
            <a:r>
              <a:rPr lang="en-GB" altLang="zh-CN" b="0" dirty="0">
                <a:ea typeface="SimSun" panose="02010600030101010101" pitchFamily="2" charset="-122"/>
              </a:rPr>
              <a:t> Functional Requirements and Evaluation Methodology</a:t>
            </a:r>
          </a:p>
          <a:p>
            <a:r>
              <a:rPr lang="en-GB" altLang="ko-KR" b="0" dirty="0">
                <a:ea typeface="SimSun" panose="02010600030101010101" pitchFamily="2" charset="-122"/>
              </a:rPr>
              <a:t>[4] 11-14/</a:t>
            </a:r>
            <a:r>
              <a:rPr lang="en-US" altLang="ko-KR" b="0" dirty="0">
                <a:ea typeface="SimSun" panose="02010600030101010101" pitchFamily="2" charset="-122"/>
              </a:rPr>
              <a:t>1523r5 O</a:t>
            </a:r>
            <a:r>
              <a:rPr lang="en-US" altLang="ko-KR" b="0" dirty="0">
                <a:ea typeface="굴림" panose="020B0600000101010101" pitchFamily="34" charset="-127"/>
              </a:rPr>
              <a:t>ffline Discussion Minutes of SLS Calibration</a:t>
            </a:r>
          </a:p>
          <a:p>
            <a:r>
              <a:rPr lang="en-US" altLang="ko-KR" b="0" dirty="0">
                <a:ea typeface="굴림" panose="020B0600000101010101" pitchFamily="34" charset="-127"/>
              </a:rPr>
              <a:t>[5] </a:t>
            </a:r>
            <a:r>
              <a:rPr lang="en-GB" altLang="ko-KR" b="0" dirty="0">
                <a:ea typeface="SimSun" panose="02010600030101010101" pitchFamily="2" charset="-122"/>
              </a:rPr>
              <a:t>11-14/1392</a:t>
            </a:r>
            <a:r>
              <a:rPr lang="en-US" altLang="ko-KR" b="0" dirty="0">
                <a:ea typeface="SimSun" panose="02010600030101010101" pitchFamily="2" charset="-122"/>
              </a:rPr>
              <a:t>r7 </a:t>
            </a:r>
            <a:r>
              <a:rPr lang="en-US" altLang="ko-KR" b="0" dirty="0">
                <a:ea typeface="굴림" panose="020B0600000101010101" pitchFamily="34" charset="-127"/>
              </a:rPr>
              <a:t>Simulation Results for Box5 calibration</a:t>
            </a:r>
          </a:p>
          <a:p>
            <a:r>
              <a:rPr lang="en-US" altLang="ko-KR" b="0" dirty="0">
                <a:ea typeface="굴림" panose="020B0600000101010101" pitchFamily="34" charset="-127"/>
              </a:rPr>
              <a:t>[6] </a:t>
            </a:r>
            <a:r>
              <a:rPr lang="en-GB" altLang="ko-KR" b="0" dirty="0">
                <a:ea typeface="SimSun" panose="02010600030101010101" pitchFamily="2" charset="-122"/>
              </a:rPr>
              <a:t>11-15/06</a:t>
            </a:r>
            <a:r>
              <a:rPr lang="en-US" altLang="ko-KR" b="0" dirty="0">
                <a:ea typeface="SimSun" panose="02010600030101010101" pitchFamily="2" charset="-122"/>
              </a:rPr>
              <a:t>38r1 </a:t>
            </a:r>
            <a:r>
              <a:rPr lang="en-US" altLang="ko-KR" b="0" dirty="0">
                <a:ea typeface="굴림" panose="020B0600000101010101" pitchFamily="34" charset="-127"/>
              </a:rPr>
              <a:t>Simulation Results for Box5</a:t>
            </a:r>
          </a:p>
          <a:p>
            <a:r>
              <a:rPr lang="en-US" altLang="ko-KR" b="0" dirty="0">
                <a:ea typeface="굴림" panose="020B0600000101010101" pitchFamily="34" charset="-127"/>
              </a:rPr>
              <a:t>[7] </a:t>
            </a:r>
            <a:r>
              <a:rPr lang="en-GB" altLang="ko-KR" b="0" dirty="0">
                <a:ea typeface="SimSun" panose="02010600030101010101" pitchFamily="2" charset="-122"/>
              </a:rPr>
              <a:t>11-15/06</a:t>
            </a:r>
            <a:r>
              <a:rPr lang="en-US" altLang="ko-KR" b="0" dirty="0">
                <a:ea typeface="SimSun" panose="02010600030101010101" pitchFamily="2" charset="-122"/>
              </a:rPr>
              <a:t>13r0 </a:t>
            </a:r>
            <a:r>
              <a:rPr lang="en-US" altLang="ko-KR" b="0" dirty="0">
                <a:ea typeface="굴림" panose="020B0600000101010101" pitchFamily="34" charset="-127"/>
              </a:rPr>
              <a:t>Box 5 Calibration Result</a:t>
            </a:r>
          </a:p>
          <a:p>
            <a:r>
              <a:rPr lang="en-US" altLang="ko-KR" b="0" dirty="0">
                <a:ea typeface="굴림" panose="020B0600000101010101" pitchFamily="34" charset="-127"/>
              </a:rPr>
              <a:t>[8] </a:t>
            </a:r>
            <a:r>
              <a:rPr lang="en-GB" altLang="ko-KR" b="0" dirty="0">
                <a:ea typeface="SimSun" panose="02010600030101010101" pitchFamily="2" charset="-122"/>
              </a:rPr>
              <a:t>11-15/06</a:t>
            </a:r>
            <a:r>
              <a:rPr lang="en-US" altLang="ko-KR" b="0" dirty="0">
                <a:ea typeface="SimSun" panose="02010600030101010101" pitchFamily="2" charset="-122"/>
              </a:rPr>
              <a:t>10r1 </a:t>
            </a:r>
            <a:r>
              <a:rPr lang="en-US" altLang="ko-KR" b="0" dirty="0">
                <a:ea typeface="굴림" panose="020B0600000101010101" pitchFamily="34" charset="-127"/>
              </a:rPr>
              <a:t>Simulation Results for Box 5 Calibration</a:t>
            </a:r>
          </a:p>
          <a:p>
            <a:r>
              <a:rPr lang="en-US" altLang="ko-KR" b="0" dirty="0">
                <a:ea typeface="굴림" panose="020B0600000101010101" pitchFamily="34" charset="-127"/>
              </a:rPr>
              <a:t>[9] 11-14/0571r8 Evaluation Methodology 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Vida Ferdowsi, Newracom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Outline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>
                <a:solidFill>
                  <a:schemeClr val="tx1"/>
                </a:solidFill>
              </a:rPr>
              <a:t>Background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>
                <a:solidFill>
                  <a:schemeClr val="tx1"/>
                </a:solidFill>
              </a:rPr>
              <a:t>Evaluation </a:t>
            </a:r>
            <a:r>
              <a:rPr lang="en-US" dirty="0">
                <a:solidFill>
                  <a:schemeClr val="tx1"/>
                </a:solidFill>
              </a:rPr>
              <a:t>methodology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>
                <a:solidFill>
                  <a:schemeClr val="tx1"/>
                </a:solidFill>
              </a:rPr>
              <a:t>Topology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>
                <a:solidFill>
                  <a:schemeClr val="tx1"/>
                </a:solidFill>
              </a:rPr>
              <a:t>Assumptions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>
                <a:solidFill>
                  <a:schemeClr val="tx1"/>
                </a:solidFill>
              </a:rPr>
              <a:t>Results for 1 BSS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>
                <a:solidFill>
                  <a:schemeClr val="tx1"/>
                </a:solidFill>
              </a:rPr>
              <a:t>Results for 2 BSS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Capture Effect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1014"/>
            <a:ext cx="7770813" cy="4343400"/>
          </a:xfrm>
        </p:spPr>
        <p:txBody>
          <a:bodyPr/>
          <a:lstStyle/>
          <a:p>
            <a:r>
              <a:rPr lang="en-US" dirty="0" smtClean="0"/>
              <a:t>If a receiver receives two packets: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No Capture Effect: Receiver obtains packets based on first </a:t>
            </a:r>
            <a:r>
              <a:rPr lang="en-US" dirty="0"/>
              <a:t>come, first serve </a:t>
            </a:r>
            <a:r>
              <a:rPr lang="en-US" dirty="0" smtClean="0"/>
              <a:t>policy.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Capture Effect:  Receiver obtains the packet with higher energy.</a:t>
            </a:r>
          </a:p>
          <a:p>
            <a:endParaRPr lang="en-US" dirty="0" smtClean="0"/>
          </a:p>
          <a:p>
            <a:r>
              <a:rPr lang="en-US" dirty="0" smtClean="0"/>
              <a:t>Capture effect is beneficial when there is a collision. In conclusion: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In one BSS, packets with higher </a:t>
            </a:r>
            <a:r>
              <a:rPr lang="en-US" dirty="0"/>
              <a:t>SNR has a higher chance of survival.</a:t>
            </a:r>
            <a:endParaRPr lang="en-US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If two BSS don’t have any overlap, packets from own BSS have priority to packets from OBSS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Vida Ferdowsi,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9496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M</a:t>
            </a:r>
            <a:r>
              <a:rPr lang="en-US" dirty="0" smtClean="0"/>
              <a:t>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Investigating correlation between STA’s average  SNR and STA’s throughput.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Average </a:t>
            </a:r>
            <a:r>
              <a:rPr lang="en-US" dirty="0"/>
              <a:t>SNR is </a:t>
            </a:r>
            <a:r>
              <a:rPr lang="en-US" i="1" u="sng" dirty="0"/>
              <a:t>calculated</a:t>
            </a:r>
            <a:r>
              <a:rPr lang="en-US" dirty="0"/>
              <a:t> based on log-normal path-loss model with no shadowing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Throughput </a:t>
            </a:r>
            <a:r>
              <a:rPr lang="en-US" dirty="0"/>
              <a:t>is </a:t>
            </a:r>
            <a:r>
              <a:rPr lang="en-US" i="1" u="sng" dirty="0"/>
              <a:t>measured</a:t>
            </a:r>
            <a:r>
              <a:rPr lang="en-US" dirty="0"/>
              <a:t> from simulation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Vida Ferdowsi,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1657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Topology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Vida Ferdowsi,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pic>
        <p:nvPicPr>
          <p:cNvPr id="7" name="图片 6"/>
          <p:cNvPicPr>
            <a:picLocks noChangeAspect="1" noChangeArrowheads="1"/>
          </p:cNvPicPr>
          <p:nvPr/>
        </p:nvPicPr>
        <p:blipFill>
          <a:blip r:embed="rId2" cstate="print"/>
          <a:srcRect l="7692" t="10417" r="7692" b="11546"/>
          <a:stretch>
            <a:fillRect/>
          </a:stretch>
        </p:blipFill>
        <p:spPr bwMode="auto">
          <a:xfrm>
            <a:off x="1143000" y="1682037"/>
            <a:ext cx="5109210" cy="3589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7818338"/>
              </p:ext>
            </p:extLst>
          </p:nvPr>
        </p:nvGraphicFramePr>
        <p:xfrm>
          <a:off x="1612581" y="5692139"/>
          <a:ext cx="1122998" cy="708657"/>
        </p:xfrm>
        <a:graphic>
          <a:graphicData uri="http://schemas.openxmlformats.org/drawingml/2006/table">
            <a:tbl>
              <a:tblPr/>
              <a:tblGrid>
                <a:gridCol w="561499"/>
                <a:gridCol w="561499"/>
              </a:tblGrid>
              <a:tr h="23621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AP 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(0,0)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21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AP B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000" b="1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(40,20)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21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AP C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(-40,-20)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6410016"/>
              </p:ext>
            </p:extLst>
          </p:nvPr>
        </p:nvGraphicFramePr>
        <p:xfrm>
          <a:off x="3141346" y="5447112"/>
          <a:ext cx="1566624" cy="953685"/>
        </p:xfrm>
        <a:graphic>
          <a:graphicData uri="http://schemas.openxmlformats.org/drawingml/2006/table">
            <a:tbl>
              <a:tblPr/>
              <a:tblGrid>
                <a:gridCol w="594236"/>
                <a:gridCol w="972388"/>
              </a:tblGrid>
              <a:tr h="19073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STA3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(7.5+xb, ‑9.5+yb)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73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STA9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(7+xb, -7.5+yb)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73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STA15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(3+xb, -0.5+yb)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73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STA21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(-6.5+xb, -3+yb)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73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STA27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(‑6+xb, 2.5+yb)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4437843"/>
              </p:ext>
            </p:extLst>
          </p:nvPr>
        </p:nvGraphicFramePr>
        <p:xfrm>
          <a:off x="4906566" y="5447110"/>
          <a:ext cx="1566624" cy="953690"/>
        </p:xfrm>
        <a:graphic>
          <a:graphicData uri="http://schemas.openxmlformats.org/drawingml/2006/table">
            <a:tbl>
              <a:tblPr/>
              <a:tblGrid>
                <a:gridCol w="583433"/>
                <a:gridCol w="983191"/>
              </a:tblGrid>
              <a:tr h="19073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(-5.5+xc,4.5+yc)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73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(7+xc,7+yc)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73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(10+xc,0.5+yc)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73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(3+xc,2.5+yc)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73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STA30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(9.5+xc,3.5+yc)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1261144"/>
              </p:ext>
            </p:extLst>
          </p:nvPr>
        </p:nvGraphicFramePr>
        <p:xfrm>
          <a:off x="7060724" y="1508756"/>
          <a:ext cx="1481614" cy="4892040"/>
        </p:xfrm>
        <a:graphic>
          <a:graphicData uri="http://schemas.openxmlformats.org/drawingml/2006/table">
            <a:tbl>
              <a:tblPr/>
              <a:tblGrid>
                <a:gridCol w="740807"/>
                <a:gridCol w="740807"/>
              </a:tblGrid>
              <a:tr h="24460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(5,-9.5)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60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(3.5,7.5)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60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(-4.5,0.5)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60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(-1.5,6)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60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(-9,-5)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60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(-8.5,8.5)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60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(-3,0.5)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60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(-0.5,8)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60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(-4,-4)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60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(7.5,-1)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60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(8,-6)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60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(0,-7.5)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60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(-2.5,-4.5)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60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(0.5,-2)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60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(0,-4.5)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60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(-1.5,7)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60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(3.5,-5)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60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(9,9.5)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60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(-8,-5.5)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60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STA29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(1.5,3.5)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5475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Assumption </a:t>
            </a:r>
            <a:r>
              <a:rPr lang="en-US" dirty="0"/>
              <a:t>(Box5 </a:t>
            </a:r>
            <a:r>
              <a:rPr lang="en-US" dirty="0" smtClean="0"/>
              <a:t>calibration)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Vida Ferdowsi,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887890"/>
              </p:ext>
            </p:extLst>
          </p:nvPr>
        </p:nvGraphicFramePr>
        <p:xfrm>
          <a:off x="495582" y="1550853"/>
          <a:ext cx="4152305" cy="455647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414463"/>
                <a:gridCol w="2737842"/>
              </a:tblGrid>
              <a:tr h="16677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PHY parameters</a:t>
                      </a:r>
                      <a:endParaRPr kumimoji="0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38576" marR="38576" marT="0" marB="0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82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BW</a:t>
                      </a:r>
                      <a:endParaRPr kumimoji="0" lang="en-US" altLang="ko-KR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38576" marR="38576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8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All BSSs </a:t>
                      </a:r>
                      <a:r>
                        <a:rPr kumimoji="0" lang="en-US" altLang="ko-KR" sz="8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at 5GHz  </a:t>
                      </a:r>
                      <a:r>
                        <a:rPr kumimoji="0" lang="en-GB" altLang="ko-KR" sz="8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[</a:t>
                      </a:r>
                      <a:r>
                        <a:rPr kumimoji="0" lang="en-US" altLang="ko-KR" sz="8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80 MHz, no dynamic bandwidth</a:t>
                      </a:r>
                      <a:r>
                        <a:rPr kumimoji="0" lang="en-GB" altLang="ko-KR" sz="8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] </a:t>
                      </a:r>
                      <a:endParaRPr kumimoji="0" lang="en-US" altLang="ko-KR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38576" marR="38576" marT="0" marB="0" anchor="ctr" horzOverflow="overflow"/>
                </a:tc>
              </a:tr>
              <a:tr h="7931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Primary channel</a:t>
                      </a:r>
                      <a:endParaRPr kumimoji="0" lang="en-US" altLang="ko-KR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38576" marR="38576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Aligned primary 20MHz channel for each co-80MHz-channel BSS;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8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The detection of preamble and BA should only focus on primary 20MHz</a:t>
                      </a:r>
                      <a:endParaRPr kumimoji="0" lang="en-US" altLang="ko-KR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38576" marR="38576" marT="0" marB="0" anchor="ctr" horzOverflow="overflow"/>
                </a:tc>
              </a:tr>
              <a:tr h="1982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Channel model</a:t>
                      </a:r>
                      <a:endParaRPr kumimoji="0" lang="en-US" altLang="ko-KR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38576" marR="38576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TGac</a:t>
                      </a:r>
                      <a:r>
                        <a:rPr kumimoji="0" lang="en-US" altLang="ko-KR" sz="8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 D </a:t>
                      </a:r>
                      <a:r>
                        <a:rPr kumimoji="0" lang="en-US" altLang="zh-CN" sz="8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NLOS per link</a:t>
                      </a:r>
                      <a:endParaRPr kumimoji="0" lang="en-US" altLang="zh-CN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38576" marR="38576" marT="0" marB="0" anchor="ctr" horzOverflow="overflow"/>
                </a:tc>
              </a:tr>
              <a:tr h="1982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Shadow fading</a:t>
                      </a:r>
                      <a:endParaRPr kumimoji="0" lang="en-US" altLang="ko-KR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38576" marR="38576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iid</a:t>
                      </a:r>
                      <a:r>
                        <a:rPr kumimoji="0" lang="en-US" altLang="zh-CN" sz="8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 log-normal shadowing (5 or 0 dB standard deviation)  per link</a:t>
                      </a:r>
                      <a:endParaRPr kumimoji="0" lang="en-US" altLang="zh-CN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38576" marR="38576" marT="0" marB="0" anchor="ctr" horzOverflow="overflow"/>
                </a:tc>
              </a:tr>
              <a:tr h="2282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Preamble type</a:t>
                      </a:r>
                      <a:endParaRPr kumimoji="0" lang="en-US" altLang="ko-KR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38576" marR="38576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8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Control: legacy 20us; Data: 11ac (20us+20us for 1antenna case)</a:t>
                      </a:r>
                      <a:endParaRPr kumimoji="0" lang="en-US" altLang="zh-CN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38576" marR="38576" marT="0" marB="0" anchor="ctr" horzOverflow="overflow"/>
                </a:tc>
              </a:tr>
              <a:tr h="2282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Legacy control frame rate</a:t>
                      </a:r>
                      <a:endParaRPr kumimoji="0" lang="en-US" altLang="ko-KR" sz="7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38576" marR="38576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Basic 6Mbps rate for RTS/CTS/ACK/BA (MCS0) [1]</a:t>
                      </a:r>
                      <a:endParaRPr kumimoji="0" lang="en-US" altLang="zh-CN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38576" marR="38576" marT="0" marB="0" anchor="ctr" horzOverflow="overflow"/>
                </a:tc>
              </a:tr>
              <a:tr h="1982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AP/STA TX Power </a:t>
                      </a:r>
                      <a:endParaRPr kumimoji="0" lang="en-US" altLang="ko-KR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38576" marR="38576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8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20/15 </a:t>
                      </a:r>
                      <a:r>
                        <a:rPr kumimoji="0" lang="en-GB" altLang="ko-KR" sz="8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dBm</a:t>
                      </a:r>
                      <a:r>
                        <a:rPr kumimoji="0" lang="en-GB" altLang="ko-KR" sz="8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 per antenna </a:t>
                      </a:r>
                      <a:endParaRPr kumimoji="0" lang="en-US" altLang="ko-KR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38576" marR="38576" marT="0" marB="0" anchor="ctr" horzOverflow="overflow"/>
                </a:tc>
              </a:tr>
              <a:tr h="1982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Power Spectral density </a:t>
                      </a:r>
                      <a:endParaRPr kumimoji="0" lang="en-US" altLang="ko-KR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38576" marR="38576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8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Scaled to 80 MHz </a:t>
                      </a:r>
                      <a:endParaRPr kumimoji="0" lang="en-US" altLang="ko-KR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38576" marR="38576" marT="0" marB="0" anchor="ctr" horzOverflow="overflow"/>
                </a:tc>
              </a:tr>
              <a:tr h="3638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number of antennas at AP /STA </a:t>
                      </a:r>
                      <a:endParaRPr kumimoji="0" lang="en-US" altLang="ko-KR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38576" marR="38576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8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1/1</a:t>
                      </a:r>
                      <a:endParaRPr kumimoji="0" lang="en-US" altLang="ko-KR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38576" marR="38576" marT="0" marB="0" anchor="ctr" horzOverflow="overflow"/>
                </a:tc>
              </a:tr>
              <a:tr h="1982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AP /STA antenna gain</a:t>
                      </a:r>
                      <a:endParaRPr kumimoji="0" lang="en-US" altLang="ko-KR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38576" marR="38576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</a:pPr>
                      <a:r>
                        <a:rPr kumimoji="0" lang="en-GB" altLang="ko-KR" sz="8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0/-2 </a:t>
                      </a:r>
                      <a:r>
                        <a:rPr kumimoji="0" lang="en-GB" altLang="ko-KR" sz="8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dBi</a:t>
                      </a:r>
                      <a:endParaRPr kumimoji="0" lang="en-US" altLang="ko-KR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38576" marR="38576" marT="0" marB="0" anchor="ctr" horzOverflow="overflow"/>
                </a:tc>
              </a:tr>
              <a:tr h="1982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Noise Figure</a:t>
                      </a:r>
                      <a:endParaRPr kumimoji="0" lang="en-US" altLang="ko-KR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38576" marR="38576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</a:pPr>
                      <a:r>
                        <a:rPr kumimoji="0" lang="en-GB" altLang="ko-KR" sz="8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7dB</a:t>
                      </a:r>
                      <a:endParaRPr kumimoji="0" lang="en-US" altLang="ko-KR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38576" marR="38576" marT="0" marB="0" anchor="ctr" horzOverflow="overflow"/>
                </a:tc>
              </a:tr>
              <a:tr h="3965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CCA-ED threshold</a:t>
                      </a:r>
                      <a:endParaRPr kumimoji="0" lang="en-US" altLang="ko-KR" sz="7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38576" marR="38576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  <a:defRPr/>
                      </a:pPr>
                      <a:r>
                        <a:rPr kumimoji="0" lang="en-US" altLang="ko-KR" sz="8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-56 </a:t>
                      </a:r>
                      <a:r>
                        <a:rPr kumimoji="0" lang="en-US" altLang="ko-KR" sz="8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dBm</a:t>
                      </a:r>
                      <a:r>
                        <a:rPr kumimoji="0" lang="en-US" altLang="ko-KR" sz="8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 (measured across the entire bandwidth after large-scale fading)</a:t>
                      </a:r>
                      <a:endParaRPr kumimoji="0" lang="en-US" altLang="ko-KR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38576" marR="38576" marT="0" marB="0" anchor="ctr" horzOverflow="overflow"/>
                </a:tc>
              </a:tr>
              <a:tr h="1982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Rx sensitivity/CCA-SD</a:t>
                      </a:r>
                      <a:endParaRPr kumimoji="0" lang="en-US" altLang="ko-KR" sz="7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38576" marR="38576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</a:pPr>
                      <a:r>
                        <a:rPr kumimoji="0" lang="en-US" altLang="ko-KR" sz="8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-76 </a:t>
                      </a:r>
                      <a:r>
                        <a:rPr kumimoji="0" lang="en-US" altLang="ko-KR" sz="8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dBm</a:t>
                      </a:r>
                      <a:r>
                        <a:rPr kumimoji="0" lang="en-US" altLang="ko-KR" sz="8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 (a packet with lower </a:t>
                      </a:r>
                      <a:r>
                        <a:rPr kumimoji="0" lang="en-US" altLang="ko-KR" sz="8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rx</a:t>
                      </a:r>
                      <a:r>
                        <a:rPr kumimoji="0" lang="en-US" altLang="ko-KR" sz="8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 power is dropped)</a:t>
                      </a:r>
                      <a:endParaRPr kumimoji="0" lang="en-US" altLang="ko-KR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38576" marR="38576" marT="0" marB="0" anchor="ctr" horzOverflow="overflow"/>
                </a:tc>
              </a:tr>
              <a:tr h="1982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Link Adaption</a:t>
                      </a:r>
                      <a:endParaRPr kumimoji="0" lang="en-US" altLang="ko-KR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38576" marR="38576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</a:pPr>
                      <a:r>
                        <a:rPr kumimoji="0" lang="en-US" altLang="ko-KR" sz="8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Fixed MCS =5 for 11ac SS6 and TBD for 11ax SS1-4</a:t>
                      </a:r>
                      <a:endParaRPr kumimoji="0" lang="en-US" altLang="ko-KR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38576" marR="38576" marT="0" marB="0" anchor="ctr" horzOverflow="overflow"/>
                </a:tc>
              </a:tr>
              <a:tr h="1982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Channel estimation</a:t>
                      </a:r>
                      <a:endParaRPr kumimoji="0" lang="en-US" altLang="ko-KR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38576" marR="38576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</a:pPr>
                      <a:r>
                        <a:rPr kumimoji="0" lang="en-US" altLang="ko-KR" sz="8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Ideal </a:t>
                      </a:r>
                      <a:r>
                        <a:rPr kumimoji="0" lang="en-US" altLang="ko-KR" sz="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unless otherwise specified</a:t>
                      </a:r>
                      <a:endParaRPr kumimoji="0" lang="en-US" altLang="ko-KR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38576" marR="38576" marT="0" marB="0" anchor="ctr" horzOverflow="overflow"/>
                </a:tc>
              </a:tr>
              <a:tr h="1982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PHY abstraction</a:t>
                      </a:r>
                      <a:endParaRPr kumimoji="0" lang="en-US" altLang="ko-KR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38576" marR="38576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</a:pPr>
                      <a:r>
                        <a:rPr kumimoji="0" lang="en-US" altLang="ko-KR" sz="8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RBIR, </a:t>
                      </a:r>
                      <a:r>
                        <a:rPr kumimoji="0" lang="en-US" altLang="zh-CN" sz="8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BCC (see appendix 1&amp;3 in [2])</a:t>
                      </a:r>
                      <a:endParaRPr kumimoji="0" lang="en-US" altLang="zh-CN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38576" marR="38576" marT="0" marB="0" anchor="ctr" horzOverflow="overflow"/>
                </a:tc>
              </a:tr>
              <a:tr h="1982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Symbol length</a:t>
                      </a:r>
                      <a:endParaRPr kumimoji="0" lang="en-US" altLang="ko-KR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38576" marR="38576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</a:pPr>
                      <a:r>
                        <a:rPr kumimoji="0" lang="en-US" altLang="zh-CN" sz="8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4us with 800ns GI per OFDM symbol</a:t>
                      </a:r>
                      <a:endParaRPr kumimoji="0" lang="en-US" altLang="zh-CN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38576" marR="38576" marT="0" marB="0" anchor="ctr" horzOverflow="overflow"/>
                </a:tc>
              </a:tr>
            </a:tbl>
          </a:graphicData>
        </a:graphic>
      </p:graphicFrame>
      <p:graphicFrame>
        <p:nvGraphicFramePr>
          <p:cNvPr id="8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5412196"/>
              </p:ext>
            </p:extLst>
          </p:nvPr>
        </p:nvGraphicFramePr>
        <p:xfrm>
          <a:off x="4770402" y="1600200"/>
          <a:ext cx="3849052" cy="393078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018910"/>
                <a:gridCol w="2830142"/>
              </a:tblGrid>
              <a:tr h="289397">
                <a:tc gridSpan="2">
                  <a:txBody>
                    <a:bodyPr/>
                    <a:lstStyle/>
                    <a:p>
                      <a:pPr marL="457200" marR="0" lvl="1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MAC parameters</a:t>
                      </a:r>
                      <a:endParaRPr kumimoji="0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38576" marR="38576" marT="0" marB="0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4209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Access protocol</a:t>
                      </a:r>
                      <a:endParaRPr kumimoji="0" lang="en-US" altLang="ko-KR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38576" marR="38576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[EDCA, </a:t>
                      </a:r>
                      <a:r>
                        <a:rPr kumimoji="0" lang="en-US" altLang="zh-CN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AC_BE </a:t>
                      </a:r>
                      <a:r>
                        <a:rPr kumimoji="0" lang="en-US" altLang="ko-KR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with default parameters]  [</a:t>
                      </a:r>
                      <a:r>
                        <a:rPr kumimoji="0" lang="en-US" altLang="ko-KR" sz="7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CWmin</a:t>
                      </a:r>
                      <a:r>
                        <a:rPr kumimoji="0" lang="en-US" altLang="ko-KR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= 15, </a:t>
                      </a:r>
                      <a:r>
                        <a:rPr kumimoji="0" lang="en-US" altLang="ko-KR" sz="7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CWmax</a:t>
                      </a:r>
                      <a:r>
                        <a:rPr kumimoji="0" lang="en-US" altLang="ko-KR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= 1023, </a:t>
                      </a:r>
                      <a:r>
                        <a:rPr kumimoji="0" lang="en-US" altLang="ko-KR" sz="7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AIFSn</a:t>
                      </a:r>
                      <a:r>
                        <a:rPr kumimoji="0" lang="en-US" altLang="ko-KR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=3 ]</a:t>
                      </a:r>
                      <a:endParaRPr kumimoji="0" lang="en-US" altLang="ko-KR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</a:endParaRPr>
                    </a:p>
                  </a:txBody>
                  <a:tcPr marL="38576" marR="38576" marT="0" marB="0" anchor="ctr" horzOverflow="overflow"/>
                </a:tc>
              </a:tr>
              <a:tr h="3469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Queue length</a:t>
                      </a:r>
                      <a:endParaRPr kumimoji="0" lang="en-US" altLang="ko-KR" sz="7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38576" marR="38576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 single queue for each traffic link is set inside AP/STA sized of 2000 packets</a:t>
                      </a:r>
                      <a:endParaRPr kumimoji="0" lang="en-US" altLang="ko-KR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38576" marR="38576" marT="0" marB="0" anchor="ctr" horzOverflow="overflow"/>
                </a:tc>
              </a:tr>
              <a:tr h="4340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Traffic type</a:t>
                      </a:r>
                      <a:endParaRPr kumimoji="0" lang="en-US" altLang="ko-KR" sz="7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38576" marR="38576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UDP CBR with rate 10^8bps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Random start time during a 10ms interval</a:t>
                      </a:r>
                      <a:endParaRPr kumimoji="0" lang="en-US" altLang="ko-KR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38576" marR="38576" marT="0" marB="0" anchor="ctr" horzOverflow="overflow"/>
                </a:tc>
              </a:tr>
              <a:tr h="4340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MPDU size</a:t>
                      </a:r>
                      <a:endParaRPr kumimoji="0" lang="en-US" altLang="ko-KR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38576" marR="38576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1544 Bytes (1472 Data + 28 IP header + 8  LLC header + 30 MAC header + 4 delimiter + 2 padding)</a:t>
                      </a:r>
                      <a:endParaRPr kumimoji="0" lang="en-US" altLang="ko-KR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38576" marR="38576" marT="0" marB="0" anchor="ctr" horzOverflow="overflow"/>
                </a:tc>
              </a:tr>
              <a:tr h="4340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Aggregation </a:t>
                      </a:r>
                      <a:endParaRPr kumimoji="0" lang="en-US" altLang="ko-KR" sz="7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38576" marR="38576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[A-MPDU / max aggregation size / BA window size, No  A-MSDU, immediate BA without explicit request], Max aggregation: </a:t>
                      </a:r>
                      <a:r>
                        <a:rPr kumimoji="0" lang="en-US" altLang="ko-KR" sz="7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32 MPDUs</a:t>
                      </a:r>
                      <a:endParaRPr kumimoji="0" lang="en-US" altLang="ko-KR" sz="7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38576" marR="38576" marT="0" marB="0" anchor="ctr" horzOverflow="overflow"/>
                </a:tc>
              </a:tr>
              <a:tr h="2886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Max number of retries </a:t>
                      </a:r>
                      <a:endParaRPr kumimoji="0" lang="en-US" altLang="ko-KR" sz="7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38576" marR="38576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10</a:t>
                      </a:r>
                      <a:endParaRPr kumimoji="0" lang="en-US" altLang="ko-KR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38576" marR="38576" marT="0" marB="0" anchor="ctr" horzOverflow="overflow"/>
                </a:tc>
              </a:tr>
              <a:tr h="2170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Beacon</a:t>
                      </a:r>
                      <a:endParaRPr kumimoji="0" lang="en-US" altLang="ko-KR" sz="7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38576" marR="38576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Disabled unless otherwise specified</a:t>
                      </a:r>
                      <a:endParaRPr kumimoji="0" lang="en-US" altLang="ko-KR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38576" marR="38576" marT="0" marB="0" anchor="ctr" horzOverflow="overflow"/>
                </a:tc>
              </a:tr>
              <a:tr h="2170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RTS/CTS</a:t>
                      </a:r>
                      <a:endParaRPr kumimoji="0" lang="en-US" altLang="ko-KR" sz="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38576" marR="38576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OFF unless otherwise specified</a:t>
                      </a:r>
                      <a:endParaRPr kumimoji="0" lang="en-US" altLang="ko-KR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38576" marR="38576" marT="0" marB="0" anchor="ctr" horzOverflow="overflow"/>
                </a:tc>
              </a:tr>
              <a:tr h="2170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Running time</a:t>
                      </a:r>
                      <a:endParaRPr kumimoji="0" lang="en-US" altLang="ko-KR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38576" marR="38576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&gt;= 10s per drop</a:t>
                      </a:r>
                      <a:endParaRPr kumimoji="0" lang="en-US" altLang="ko-KR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38576" marR="38576" marT="0" marB="0" anchor="ctr" horzOverflow="overflow"/>
                </a:tc>
              </a:tr>
              <a:tr h="6314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Output metric</a:t>
                      </a:r>
                      <a:endParaRPr kumimoji="0" lang="en-US" altLang="ko-KR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38576" marR="38576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-CDF or Histogram of per non-AP STA throughput (received bits/overall simulation time)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-</a:t>
                      </a:r>
                      <a:r>
                        <a:rPr kumimoji="0" lang="en-US" altLang="ko-KR" sz="7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PER of all AP/STA (1 - # of success </a:t>
                      </a:r>
                      <a:r>
                        <a:rPr kumimoji="0" lang="en-US" altLang="ko-KR" sz="7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subframes</a:t>
                      </a:r>
                      <a:r>
                        <a:rPr kumimoji="0" lang="en-US" altLang="ko-KR" sz="7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 / # of transmitted </a:t>
                      </a:r>
                      <a:r>
                        <a:rPr kumimoji="0" lang="en-US" altLang="ko-KR" sz="7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subframes</a:t>
                      </a:r>
                      <a:r>
                        <a:rPr kumimoji="0" lang="en-US" altLang="ko-KR" sz="7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)</a:t>
                      </a:r>
                      <a:endParaRPr kumimoji="0" lang="en-US" altLang="ko-KR" sz="7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38576" marR="38576" marT="0" marB="0" anchor="ctr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3911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1BSS - Received Power and </a:t>
            </a:r>
            <a:r>
              <a:rPr lang="en-US" sz="2800" dirty="0"/>
              <a:t>Average SNR </a:t>
            </a:r>
            <a:r>
              <a:rPr lang="en-US" sz="2800" dirty="0" smtClean="0"/>
              <a:t>for each STA </a:t>
            </a:r>
            <a:r>
              <a:rPr lang="en-US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at AP</a:t>
            </a:r>
            <a:endParaRPr lang="en-US" sz="28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Vida Ferdowsi,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0533436"/>
              </p:ext>
            </p:extLst>
          </p:nvPr>
        </p:nvGraphicFramePr>
        <p:xfrm>
          <a:off x="1265503" y="1727883"/>
          <a:ext cx="3059432" cy="398716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44830"/>
                <a:gridCol w="651510"/>
                <a:gridCol w="1005840"/>
                <a:gridCol w="857252"/>
              </a:tblGrid>
              <a:tr h="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err="1">
                          <a:effectLst/>
                        </a:rPr>
                        <a:t>RxP</a:t>
                      </a:r>
                      <a:r>
                        <a:rPr lang="en-US" sz="1100" u="none" strike="noStrike" dirty="0">
                          <a:effectLst/>
                        </a:rPr>
                        <a:t> [</a:t>
                      </a:r>
                      <a:r>
                        <a:rPr lang="en-US" sz="1100" u="none" strike="noStrike" dirty="0" err="1">
                          <a:effectLst/>
                        </a:rPr>
                        <a:t>dBm</a:t>
                      </a:r>
                      <a:r>
                        <a:rPr lang="en-US" sz="1100" u="none" strike="noStrike" dirty="0">
                          <a:effectLst/>
                        </a:rPr>
                        <a:t>]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SNR [dB]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90500">
                <a:tc rowSpan="20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STA# for BSS 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vert="vert27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-65.0399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28.94976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-61.0858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32.90389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-52.5633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41.42639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-56.6573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37.33242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-64.4041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29.58562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-66.7589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27.23079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-49.1072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44.88251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-60.599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33.3907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-55.3013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38.68835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-59.7223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34.2674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-63.9612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30.02847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-59.5884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34.40133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-53.868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40.12167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-45.7297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48.26004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-52.51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41.47967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-58.8809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35.10883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-56.4559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37.53377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-68.0498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25.93994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-63.5111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30.47855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-51.0595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42.93024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3758897"/>
              </p:ext>
            </p:extLst>
          </p:nvPr>
        </p:nvGraphicFramePr>
        <p:xfrm>
          <a:off x="4568666" y="1758049"/>
          <a:ext cx="2975612" cy="173939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86740"/>
                <a:gridCol w="628650"/>
                <a:gridCol w="914400"/>
                <a:gridCol w="845822"/>
              </a:tblGrid>
              <a:tr h="41624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err="1">
                          <a:effectLst/>
                        </a:rPr>
                        <a:t>RxP</a:t>
                      </a:r>
                      <a:r>
                        <a:rPr lang="en-US" sz="1100" u="none" strike="noStrike" dirty="0">
                          <a:effectLst/>
                        </a:rPr>
                        <a:t> [</a:t>
                      </a:r>
                      <a:r>
                        <a:rPr lang="en-US" sz="1100" u="none" strike="noStrike" dirty="0" err="1">
                          <a:effectLst/>
                        </a:rPr>
                        <a:t>dBm</a:t>
                      </a:r>
                      <a:r>
                        <a:rPr lang="en-US" sz="1100" u="none" strike="noStrike" dirty="0">
                          <a:effectLst/>
                        </a:rPr>
                        <a:t>]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SNR [dB]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64630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STA# for BSS B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vert="vert27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-66.8634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27.12632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46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-64.3501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29.63959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46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-49.1072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44.88251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46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-58.8809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35.10883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46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-57.4132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36.57651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8795789"/>
              </p:ext>
            </p:extLst>
          </p:nvPr>
        </p:nvGraphicFramePr>
        <p:xfrm>
          <a:off x="4568666" y="3721466"/>
          <a:ext cx="2975612" cy="157989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21030"/>
                <a:gridCol w="617220"/>
                <a:gridCol w="880110"/>
                <a:gridCol w="857252"/>
              </a:tblGrid>
              <a:tr h="347662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err="1">
                          <a:effectLst/>
                        </a:rPr>
                        <a:t>RxP</a:t>
                      </a:r>
                      <a:r>
                        <a:rPr lang="en-US" sz="1100" u="none" strike="noStrike" dirty="0">
                          <a:effectLst/>
                        </a:rPr>
                        <a:t> [</a:t>
                      </a:r>
                      <a:r>
                        <a:rPr lang="en-US" sz="1100" u="none" strike="noStrike" dirty="0" err="1">
                          <a:effectLst/>
                        </a:rPr>
                        <a:t>dBm</a:t>
                      </a:r>
                      <a:r>
                        <a:rPr lang="en-US" sz="1100" u="none" strike="noStrike" dirty="0">
                          <a:effectLst/>
                        </a:rPr>
                        <a:t>]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SNR [dB]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6447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STA# for BSS C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vert="vert27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-66.8634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35.22088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464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-64.3501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30.18202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464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-49.1072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30.0095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464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-58.8809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42.71123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464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-57.4132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29.84081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609599" y="5760818"/>
            <a:ext cx="784701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There </a:t>
            </a:r>
            <a:r>
              <a:rPr lang="en-US" sz="1800" dirty="0" smtClean="0">
                <a:solidFill>
                  <a:schemeClr val="tx1"/>
                </a:solidFill>
              </a:rPr>
              <a:t>are </a:t>
            </a:r>
            <a:r>
              <a:rPr lang="en-US" sz="1800" dirty="0">
                <a:solidFill>
                  <a:srgbClr val="FF0000"/>
                </a:solidFill>
              </a:rPr>
              <a:t>no hidden </a:t>
            </a:r>
            <a:r>
              <a:rPr lang="en-US" sz="1800" dirty="0" smtClean="0">
                <a:solidFill>
                  <a:srgbClr val="FF0000"/>
                </a:solidFill>
              </a:rPr>
              <a:t>nodes </a:t>
            </a:r>
            <a:r>
              <a:rPr lang="en-US" sz="1800" dirty="0" smtClean="0">
                <a:solidFill>
                  <a:schemeClr val="tx1"/>
                </a:solidFill>
              </a:rPr>
              <a:t>in one BSS Transmission. </a:t>
            </a:r>
            <a:r>
              <a:rPr lang="en-US" sz="1800" dirty="0">
                <a:solidFill>
                  <a:schemeClr val="tx1"/>
                </a:solidFill>
              </a:rPr>
              <a:t>Therefore, the collision in uplink transmission happens only when two nodes have a same back-off value.</a:t>
            </a:r>
          </a:p>
        </p:txBody>
      </p:sp>
    </p:spTree>
    <p:extLst>
      <p:ext uri="{BB962C8B-B14F-4D97-AF65-F5344CB8AC3E}">
        <p14:creationId xmlns:p14="http://schemas.microsoft.com/office/powerpoint/2010/main" val="4104920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 BSS - Correlation between </a:t>
            </a:r>
            <a:r>
              <a:rPr lang="en-US" dirty="0" smtClean="0"/>
              <a:t>Average </a:t>
            </a:r>
            <a:r>
              <a:rPr lang="en-US" dirty="0"/>
              <a:t>SNR and Throughput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BSS A, uplink traffic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Throughput is average of </a:t>
            </a:r>
            <a:r>
              <a:rPr lang="en-US" sz="2000" dirty="0"/>
              <a:t>throughputs over 20 runs with different seeds</a:t>
            </a:r>
            <a:r>
              <a:rPr lang="en-US" sz="20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Throughput obtained from simulation is correlated with calculated SNR.</a:t>
            </a:r>
            <a:endParaRPr lang="en-US" sz="20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Vida Ferdowsi, Newracom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3875614"/>
              </p:ext>
            </p:extLst>
          </p:nvPr>
        </p:nvGraphicFramePr>
        <p:xfrm>
          <a:off x="4344988" y="1872615"/>
          <a:ext cx="4297680" cy="4612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69365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 BSS - Correlation between </a:t>
            </a:r>
            <a:r>
              <a:rPr lang="en-US" dirty="0" smtClean="0"/>
              <a:t>Average </a:t>
            </a:r>
            <a:r>
              <a:rPr lang="en-US" dirty="0"/>
              <a:t>SNR and </a:t>
            </a:r>
            <a:r>
              <a:rPr lang="en-US" dirty="0" smtClean="0"/>
              <a:t>Throughput (</a:t>
            </a:r>
            <a:r>
              <a:rPr lang="en-US" dirty="0"/>
              <a:t>With Capture Effect)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1014"/>
            <a:ext cx="4187825" cy="43434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BSS A, uplink traffic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Throughput </a:t>
            </a:r>
            <a:r>
              <a:rPr lang="en-US" sz="2000" dirty="0"/>
              <a:t>is average of throughputs over 20 runs with different seeds.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Capture Effect Threshold is </a:t>
            </a:r>
            <a:r>
              <a:rPr lang="en-US" sz="2000" dirty="0" smtClean="0"/>
              <a:t>10dbm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Capture effect helps STAs with higher SNR achieve better throughput. In the case of collision (because of same back-off), packets with higher SNR have better chance of survival.</a:t>
            </a:r>
          </a:p>
          <a:p>
            <a:pPr marL="0" indent="0"/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Vida Ferdowsi, Newracom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9</a:t>
            </a:fld>
            <a:endParaRPr lang="en-GB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87921174"/>
              </p:ext>
            </p:extLst>
          </p:nvPr>
        </p:nvGraphicFramePr>
        <p:xfrm>
          <a:off x="4646613" y="1981200"/>
          <a:ext cx="3810000" cy="4113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8194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754</TotalTime>
  <Words>1958</Words>
  <Application>Microsoft Office PowerPoint</Application>
  <PresentationFormat>On-screen Show (4:3)</PresentationFormat>
  <Paragraphs>733</Paragraphs>
  <Slides>16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6" baseType="lpstr">
      <vt:lpstr>Arial Unicode MS</vt:lpstr>
      <vt:lpstr>굴림</vt:lpstr>
      <vt:lpstr>MS Gothic</vt:lpstr>
      <vt:lpstr>SimSun</vt:lpstr>
      <vt:lpstr>Arial</vt:lpstr>
      <vt:lpstr>Calibri</vt:lpstr>
      <vt:lpstr>Liberation Sans</vt:lpstr>
      <vt:lpstr>Times New Roman</vt:lpstr>
      <vt:lpstr>Office Theme</vt:lpstr>
      <vt:lpstr>Document</vt:lpstr>
      <vt:lpstr>System Level Simulator Evaluation with/without Capture Effect</vt:lpstr>
      <vt:lpstr>Outline</vt:lpstr>
      <vt:lpstr>Capture Effect</vt:lpstr>
      <vt:lpstr>Evaluation Methodology</vt:lpstr>
      <vt:lpstr>Simulation Topology</vt:lpstr>
      <vt:lpstr>Simulation Assumption (Box5 calibration)</vt:lpstr>
      <vt:lpstr>1BSS - Received Power and Average SNR for each STA at AP</vt:lpstr>
      <vt:lpstr>1 BSS - Correlation between Average SNR and Throughput</vt:lpstr>
      <vt:lpstr>1 BSS - Correlation between Average SNR and Throughput (With Capture Effect)</vt:lpstr>
      <vt:lpstr>2BSS (Received Power at AP [BSS A] when OBSS STA transmits)</vt:lpstr>
      <vt:lpstr>2BSS (Average SNR at AP [BSS A] when OBSS STA transmits)</vt:lpstr>
      <vt:lpstr>2 BSS - Correlation between Average SNR and Throughput</vt:lpstr>
      <vt:lpstr>2 BSS - Correlation between average SNR and Throughput (with Capture Effect)</vt:lpstr>
      <vt:lpstr>2 BSS – BSS A &amp; BSS B, UP Link Traffic</vt:lpstr>
      <vt:lpstr>Conclusion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Vida Ferdowsi</dc:creator>
  <cp:lastModifiedBy>Vida</cp:lastModifiedBy>
  <cp:revision>44</cp:revision>
  <cp:lastPrinted>1601-01-01T00:00:00Z</cp:lastPrinted>
  <dcterms:created xsi:type="dcterms:W3CDTF">2015-11-07T00:47:16Z</dcterms:created>
  <dcterms:modified xsi:type="dcterms:W3CDTF">2015-11-09T15:33:30Z</dcterms:modified>
</cp:coreProperties>
</file>