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96" r:id="rId3"/>
    <p:sldId id="402" r:id="rId4"/>
    <p:sldId id="397" r:id="rId5"/>
    <p:sldId id="398" r:id="rId6"/>
    <p:sldId id="399" r:id="rId7"/>
    <p:sldId id="400" r:id="rId8"/>
    <p:sldId id="403" r:id="rId9"/>
    <p:sldId id="379" r:id="rId10"/>
    <p:sldId id="393" r:id="rId11"/>
    <p:sldId id="380" r:id="rId12"/>
    <p:sldId id="395" r:id="rId13"/>
    <p:sldId id="394" r:id="rId14"/>
    <p:sldId id="404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53B47"/>
    <a:srgbClr val="D46C4C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8" autoAdjust="0"/>
    <p:restoredTop sz="95918" autoAdjust="0"/>
  </p:normalViewPr>
  <p:slideViewPr>
    <p:cSldViewPr>
      <p:cViewPr varScale="1">
        <p:scale>
          <a:sx n="67" d="100"/>
          <a:sy n="67" d="100"/>
        </p:scale>
        <p:origin x="-162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168" y="96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05072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14612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00084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047069" y="334189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</a:t>
            </a:r>
            <a:r>
              <a:rPr 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802.11-15/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1301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r1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hyperlink" Target="mailto:chenteyan@huawei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 smtClean="0"/>
              <a:t>NAV </a:t>
            </a:r>
            <a:r>
              <a:rPr lang="en-US" altLang="zh-CN" dirty="0"/>
              <a:t>Rule for UL MU </a:t>
            </a:r>
            <a:r>
              <a:rPr lang="en-US" altLang="zh-CN" dirty="0" smtClean="0"/>
              <a:t>Response</a:t>
            </a:r>
            <a:endParaRPr lang="en-US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/>
              <a:t>2015-11-07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905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88294278"/>
              </p:ext>
            </p:extLst>
          </p:nvPr>
        </p:nvGraphicFramePr>
        <p:xfrm>
          <a:off x="762000" y="2336800"/>
          <a:ext cx="7467600" cy="395416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914400"/>
                <a:gridCol w="1808748"/>
                <a:gridCol w="1336307"/>
                <a:gridCol w="1807945"/>
              </a:tblGrid>
              <a:tr h="2244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altLang="zh-CN" sz="10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altLang="zh-CN" sz="10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altLang="zh-CN" sz="10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altLang="zh-CN" sz="10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Shanghai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altLang="zh-CN" sz="10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altLang="zh-CN" sz="10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altLang="zh-CN" sz="10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altLang="zh-CN" sz="10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Shanghai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Bantian,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9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0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0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+86-18601656691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liule@huawei.com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0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86545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/>
              <a:t>NAV Setting </a:t>
            </a:r>
            <a:r>
              <a:rPr lang="en-US" altLang="zh-CN" dirty="0" smtClean="0"/>
              <a:t>by UL MU PPDU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9" name="矩形 8"/>
          <p:cNvSpPr/>
          <p:nvPr/>
        </p:nvSpPr>
        <p:spPr>
          <a:xfrm>
            <a:off x="533400" y="1548825"/>
            <a:ext cx="80010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ct val="20000"/>
              </a:spcBef>
              <a:defRPr/>
            </a:pPr>
            <a:r>
              <a:rPr lang="en-GB" altLang="zh-CN" sz="2400" b="1" dirty="0" smtClean="0">
                <a:sym typeface="Times New Roman"/>
              </a:rPr>
              <a:t>Motion passed on IEEE Sept </a:t>
            </a:r>
            <a:r>
              <a:rPr lang="en-GB" altLang="zh-CN" sz="2400" b="1" dirty="0" smtClean="0">
                <a:sym typeface="Times New Roman"/>
              </a:rPr>
              <a:t>2015[3][</a:t>
            </a:r>
            <a:r>
              <a:rPr lang="en-GB" altLang="zh-CN" sz="2400" b="1" dirty="0" smtClean="0">
                <a:sym typeface="Times New Roman"/>
              </a:rPr>
              <a:t>4]:</a:t>
            </a:r>
          </a:p>
          <a:p>
            <a:pPr marL="342900" lvl="1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GB" altLang="zh-CN" sz="1800" dirty="0" smtClean="0">
                <a:sym typeface="Times New Roman"/>
              </a:rPr>
              <a:t>HE-SIG-A shall include the following fields in an SU PPDU or MU DL/UL PPDU (the size of each field is TBD and other fields are TBD):</a:t>
            </a:r>
            <a:endParaRPr lang="zh-CN" altLang="zh-CN" sz="1800" dirty="0" smtClean="0">
              <a:sym typeface="Times New Roman"/>
            </a:endParaRPr>
          </a:p>
          <a:p>
            <a:pPr marL="800100" lvl="1" indent="-342900" algn="just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lang="en-GB" altLang="zh-CN" sz="1600" dirty="0" smtClean="0"/>
              <a:t>TXOP duration</a:t>
            </a:r>
          </a:p>
          <a:p>
            <a:pPr marL="800100" lvl="1" indent="-342900" algn="just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lang="en-GB" altLang="zh-CN" sz="1600" dirty="0" smtClean="0"/>
              <a:t>……</a:t>
            </a:r>
          </a:p>
          <a:p>
            <a:pPr marL="800100" lvl="1" indent="-342900" algn="just">
              <a:spcBef>
                <a:spcPct val="20000"/>
              </a:spcBef>
              <a:buFont typeface="Times New Roman" pitchFamily="18" charset="0"/>
              <a:buChar char="–"/>
              <a:defRPr/>
            </a:pPr>
            <a:endParaRPr lang="en-GB" altLang="zh-CN" sz="1600" dirty="0" smtClean="0"/>
          </a:p>
          <a:p>
            <a:pPr marL="342900" lvl="1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altLang="zh-CN" sz="2400" b="1" dirty="0" smtClean="0"/>
              <a:t>The </a:t>
            </a:r>
            <a:r>
              <a:rPr lang="en-US" altLang="zh-CN" sz="2400" b="1" dirty="0"/>
              <a:t>NAV of a STA can also be set by UL PPDUs from other </a:t>
            </a:r>
            <a:r>
              <a:rPr lang="en-US" altLang="zh-CN" sz="2400" b="1" dirty="0" smtClean="0"/>
              <a:t>intra-BSS STAs.</a:t>
            </a:r>
            <a:endParaRPr lang="zh-CN" altLang="zh-CN" sz="2400" b="1" dirty="0">
              <a:sym typeface="Times New Roman"/>
            </a:endParaRPr>
          </a:p>
          <a:p>
            <a:pPr marL="800100" lvl="1" indent="-342900" algn="just">
              <a:spcBef>
                <a:spcPct val="20000"/>
              </a:spcBef>
              <a:buFont typeface="Times New Roman" pitchFamily="18" charset="0"/>
              <a:buChar char="–"/>
              <a:defRPr/>
            </a:pPr>
            <a:endParaRPr lang="zh-CN" altLang="zh-CN" sz="1600" dirty="0" smtClean="0"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endParaRPr lang="en-US" altLang="ko-KR" sz="2400" dirty="0" smtClean="0">
              <a:sym typeface="Times New Roman"/>
            </a:endParaRPr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/>
              <a:t>Proposed </a:t>
            </a:r>
            <a:r>
              <a:rPr lang="en-US" altLang="zh-CN" dirty="0" smtClean="0"/>
              <a:t>Solution: UL </a:t>
            </a:r>
            <a:r>
              <a:rPr lang="en-US" altLang="zh-CN" dirty="0"/>
              <a:t>Response Rule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30" name="矩形 29"/>
          <p:cNvSpPr/>
          <p:nvPr/>
        </p:nvSpPr>
        <p:spPr>
          <a:xfrm>
            <a:off x="533400" y="1447967"/>
            <a:ext cx="8001000" cy="299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altLang="zh-CN" sz="2000" dirty="0" smtClean="0"/>
              <a:t>In 11ax TXOP, if the NAV was set by an intra-BSS frame originating from other STAs(except for AP sending the trigger frame), </a:t>
            </a:r>
            <a:r>
              <a:rPr lang="en-US" altLang="ko-KR" sz="2000" dirty="0" smtClean="0"/>
              <a:t>A STA that is polled from a trigger frame for UL OFDMA transmission should also not consider the NAV in responding the trigger frame</a:t>
            </a:r>
            <a:endParaRPr lang="en-US" altLang="zh-CN" sz="2000" dirty="0" smtClean="0"/>
          </a:p>
          <a:p>
            <a:pPr marL="800100" lvl="1" indent="-342900" algn="just">
              <a:spcBef>
                <a:spcPct val="20000"/>
              </a:spcBef>
              <a:buFont typeface="Times New Roman" pitchFamily="18" charset="0"/>
              <a:buChar char="−"/>
              <a:defRPr/>
            </a:pPr>
            <a:r>
              <a:rPr lang="en-US" altLang="zh-CN" sz="1600" dirty="0" smtClean="0"/>
              <a:t>STA4 missed the reception of the trigger frame to STA1-3(e.g. strong OBSS interference, or high MCS for TF), and was set NAV by UL MU PPDU from a closer STA3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endParaRPr lang="en-US" altLang="zh-CN" sz="2400" dirty="0" smtClean="0"/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endParaRPr lang="en-US" altLang="zh-CN" sz="2400" dirty="0" smtClean="0"/>
          </a:p>
        </p:txBody>
      </p:sp>
      <p:sp>
        <p:nvSpPr>
          <p:cNvPr id="31" name="矩形 30"/>
          <p:cNvSpPr/>
          <p:nvPr/>
        </p:nvSpPr>
        <p:spPr bwMode="auto">
          <a:xfrm>
            <a:off x="4343400" y="5334000"/>
            <a:ext cx="3962400" cy="3048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NAV for the TXOP	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下箭头 31"/>
          <p:cNvSpPr/>
          <p:nvPr/>
        </p:nvSpPr>
        <p:spPr bwMode="auto">
          <a:xfrm>
            <a:off x="3657600" y="5257800"/>
            <a:ext cx="304800" cy="38100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33" name="乘号 32"/>
          <p:cNvSpPr/>
          <p:nvPr/>
        </p:nvSpPr>
        <p:spPr>
          <a:xfrm>
            <a:off x="1828800" y="5181600"/>
            <a:ext cx="503238" cy="571500"/>
          </a:xfrm>
          <a:prstGeom prst="mathMultiply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zh-CN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1524000" y="4038600"/>
            <a:ext cx="1066800" cy="44917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  <a:r>
              <a:rPr kumimoji="0" lang="en-US" altLang="zh-CN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Frame(1-3)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3276600" y="4487779"/>
            <a:ext cx="1066800" cy="25667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1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533400" y="4102768"/>
            <a:ext cx="389850" cy="2332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smtClean="0">
                <a:sym typeface="Times New Roman"/>
              </a:rPr>
              <a:t>AP</a:t>
            </a:r>
            <a:endParaRPr lang="zh-CN" altLang="en-US" dirty="0"/>
          </a:p>
        </p:txBody>
      </p:sp>
      <p:sp>
        <p:nvSpPr>
          <p:cNvPr id="37" name="矩形 36"/>
          <p:cNvSpPr/>
          <p:nvPr/>
        </p:nvSpPr>
        <p:spPr>
          <a:xfrm>
            <a:off x="533400" y="4703696"/>
            <a:ext cx="471411" cy="2332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smtClean="0">
                <a:sym typeface="Times New Roman"/>
              </a:rPr>
              <a:t>STA</a:t>
            </a:r>
            <a:endParaRPr lang="zh-CN" altLang="en-US" dirty="0"/>
          </a:p>
        </p:txBody>
      </p:sp>
      <p:sp>
        <p:nvSpPr>
          <p:cNvPr id="38" name="矩形 37"/>
          <p:cNvSpPr/>
          <p:nvPr/>
        </p:nvSpPr>
        <p:spPr bwMode="auto">
          <a:xfrm>
            <a:off x="3276600" y="4744453"/>
            <a:ext cx="1066800" cy="25667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2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4953000" y="4038600"/>
            <a:ext cx="1066800" cy="44917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  <a:r>
              <a:rPr kumimoji="0" lang="en-US" altLang="zh-CN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Frame(3-4)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6553200" y="4487779"/>
            <a:ext cx="1752600" cy="32084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3	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6553200" y="4808621"/>
            <a:ext cx="1752600" cy="449179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4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3276600" y="5001126"/>
            <a:ext cx="1066800" cy="25667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3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533400" y="5334000"/>
            <a:ext cx="5783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smtClean="0">
                <a:sym typeface="Times New Roman"/>
              </a:rPr>
              <a:t>STA 4</a:t>
            </a:r>
            <a:endParaRPr lang="zh-CN" altLang="en-US" dirty="0"/>
          </a:p>
        </p:txBody>
      </p:sp>
      <p:sp>
        <p:nvSpPr>
          <p:cNvPr id="44" name="椭圆 43"/>
          <p:cNvSpPr/>
          <p:nvPr/>
        </p:nvSpPr>
        <p:spPr>
          <a:xfrm>
            <a:off x="3124200" y="5676900"/>
            <a:ext cx="1905000" cy="647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rgbClr val="FF3300"/>
                </a:solidFill>
              </a:rPr>
              <a:t>STA4’s </a:t>
            </a:r>
            <a:r>
              <a:rPr lang="en-US" altLang="zh-CN" dirty="0">
                <a:solidFill>
                  <a:srgbClr val="FF3300"/>
                </a:solidFill>
              </a:rPr>
              <a:t>NAV </a:t>
            </a:r>
            <a:r>
              <a:rPr lang="en-US" altLang="zh-CN" dirty="0" smtClean="0">
                <a:solidFill>
                  <a:srgbClr val="FF3300"/>
                </a:solidFill>
              </a:rPr>
              <a:t>was set by STA3’s UL PPDU!</a:t>
            </a:r>
            <a:endParaRPr lang="zh-CN" altLang="en-US" dirty="0">
              <a:solidFill>
                <a:srgbClr val="FF3300"/>
              </a:solidFill>
            </a:endParaRPr>
          </a:p>
        </p:txBody>
      </p:sp>
      <p:cxnSp>
        <p:nvCxnSpPr>
          <p:cNvPr id="45" name="直接连接符 44"/>
          <p:cNvCxnSpPr/>
          <p:nvPr/>
        </p:nvCxnSpPr>
        <p:spPr bwMode="auto">
          <a:xfrm>
            <a:off x="1295400" y="56388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直接连接符 45"/>
          <p:cNvCxnSpPr/>
          <p:nvPr/>
        </p:nvCxnSpPr>
        <p:spPr bwMode="auto">
          <a:xfrm>
            <a:off x="1295400" y="44958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直接箭头连接符 46"/>
          <p:cNvCxnSpPr/>
          <p:nvPr/>
        </p:nvCxnSpPr>
        <p:spPr bwMode="auto">
          <a:xfrm>
            <a:off x="1524000" y="3657600"/>
            <a:ext cx="6781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8" name="矩形 47"/>
          <p:cNvSpPr/>
          <p:nvPr/>
        </p:nvSpPr>
        <p:spPr>
          <a:xfrm>
            <a:off x="4724400" y="3657600"/>
            <a:ext cx="5854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TXOP</a:t>
            </a:r>
            <a:endParaRPr lang="zh-CN" altLang="en-US" dirty="0"/>
          </a:p>
        </p:txBody>
      </p:sp>
      <p:sp>
        <p:nvSpPr>
          <p:cNvPr id="49" name="椭圆 48"/>
          <p:cNvSpPr/>
          <p:nvPr/>
        </p:nvSpPr>
        <p:spPr>
          <a:xfrm>
            <a:off x="1066800" y="5676900"/>
            <a:ext cx="2057400" cy="647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rgbClr val="FF3300"/>
                </a:solidFill>
              </a:rPr>
              <a:t>STA4 missed the receiving of TF, and not set NAV by TF</a:t>
            </a:r>
            <a:endParaRPr lang="zh-CN" altLang="en-US" dirty="0">
              <a:solidFill>
                <a:srgbClr val="FF3300"/>
              </a:solidFill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5334000" y="5638800"/>
            <a:ext cx="2743200" cy="647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rgbClr val="FF3300"/>
                </a:solidFill>
              </a:rPr>
              <a:t>STA4 can response TF with UL MU PPDU, as the NAV was set by intra-BSS frame</a:t>
            </a:r>
            <a:endParaRPr lang="zh-CN" altLang="en-US" dirty="0">
              <a:solidFill>
                <a:srgbClr val="FF3300"/>
              </a:solidFill>
            </a:endParaRPr>
          </a:p>
        </p:txBody>
      </p:sp>
      <p:sp>
        <p:nvSpPr>
          <p:cNvPr id="51" name="L 形 50"/>
          <p:cNvSpPr/>
          <p:nvPr/>
        </p:nvSpPr>
        <p:spPr bwMode="auto">
          <a:xfrm rot="3452129">
            <a:off x="6496738" y="4867902"/>
            <a:ext cx="290492" cy="567529"/>
          </a:xfrm>
          <a:prstGeom prst="corner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457200" y="1752600"/>
            <a:ext cx="8153400" cy="4648200"/>
          </a:xfrm>
        </p:spPr>
        <p:txBody>
          <a:bodyPr/>
          <a:lstStyle/>
          <a:p>
            <a:pPr algn="just"/>
            <a:r>
              <a:rPr lang="en-US" altLang="zh-CN" sz="2800" dirty="0" smtClean="0"/>
              <a:t>In the presentation, we propose the following UL MU response rule: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sz="2400" dirty="0" smtClean="0">
                <a:cs typeface="Times New Roman" pitchFamily="18" charset="0"/>
              </a:rPr>
              <a:t>In 11ax TXOP, if the NAV </a:t>
            </a:r>
            <a:r>
              <a:rPr lang="en-GB" altLang="zh-CN" sz="2400" dirty="0" smtClean="0">
                <a:sym typeface="Times New Roman"/>
              </a:rPr>
              <a:t>was set by </a:t>
            </a:r>
            <a:r>
              <a:rPr lang="en-US" altLang="zh-CN" sz="2400" dirty="0" smtClean="0">
                <a:cs typeface="Times New Roman" pitchFamily="18" charset="0"/>
              </a:rPr>
              <a:t>a frame originating from intra-BSS STAs, </a:t>
            </a:r>
            <a:r>
              <a:rPr lang="en-US" altLang="zh-CN" sz="2400" dirty="0" smtClean="0">
                <a:cs typeface="Times New Roman" pitchFamily="18" charset="0"/>
              </a:rPr>
              <a:t>a</a:t>
            </a:r>
            <a:r>
              <a:rPr lang="en-US" altLang="ko-KR" sz="2400" dirty="0" smtClean="0">
                <a:cs typeface="Times New Roman" pitchFamily="18" charset="0"/>
              </a:rPr>
              <a:t> </a:t>
            </a:r>
            <a:r>
              <a:rPr lang="en-US" altLang="ko-KR" sz="2400" dirty="0" smtClean="0">
                <a:cs typeface="Times New Roman" pitchFamily="18" charset="0"/>
              </a:rPr>
              <a:t>STA that is polled from a trigger frame for UL OFDMA transmission should not consider the NAV in responding the trigger frame</a:t>
            </a:r>
          </a:p>
          <a:p>
            <a:pPr marL="800100" lvl="1" indent="-342900">
              <a:buFont typeface="Times New Roman" pitchFamily="18" charset="0"/>
              <a:buChar char="−"/>
            </a:pPr>
            <a:endParaRPr lang="en-US" altLang="zh-CN" dirty="0" smtClean="0">
              <a:cs typeface="Times New Roman" pitchFamily="18" charset="0"/>
            </a:endParaRPr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158885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4114800"/>
          </a:xfrm>
        </p:spPr>
        <p:txBody>
          <a:bodyPr/>
          <a:lstStyle/>
          <a:p>
            <a:r>
              <a:rPr lang="en-US" altLang="ko-KR" dirty="0" smtClean="0"/>
              <a:t>Do you agree to add the following underlining part to the </a:t>
            </a:r>
            <a:r>
              <a:rPr lang="en-US" altLang="ko-KR" dirty="0" err="1" smtClean="0"/>
              <a:t>TGax</a:t>
            </a:r>
            <a:r>
              <a:rPr lang="en-US" altLang="ko-KR" dirty="0" smtClean="0"/>
              <a:t> Specification Framework: </a:t>
            </a:r>
          </a:p>
          <a:p>
            <a:pPr lvl="1"/>
            <a:r>
              <a:rPr lang="en-GB" altLang="zh-CN" dirty="0" smtClean="0"/>
              <a:t>4.3 </a:t>
            </a:r>
            <a:r>
              <a:rPr lang="en-GB" altLang="zh-CN" dirty="0"/>
              <a:t>UL MU </a:t>
            </a:r>
            <a:r>
              <a:rPr lang="en-GB" altLang="zh-CN" dirty="0" smtClean="0"/>
              <a:t>operation </a:t>
            </a:r>
            <a:r>
              <a:rPr lang="en-GB" altLang="ko-KR" dirty="0" smtClean="0"/>
              <a:t>[802.11ax SFD]</a:t>
            </a:r>
          </a:p>
          <a:p>
            <a:pPr lvl="1">
              <a:buNone/>
            </a:pPr>
            <a:r>
              <a:rPr lang="en-GB" altLang="zh-CN" sz="1800" b="0" dirty="0" smtClean="0"/>
              <a:t>	</a:t>
            </a:r>
            <a:r>
              <a:rPr lang="en-GB" altLang="zh-CN" dirty="0" smtClean="0"/>
              <a:t>A </a:t>
            </a:r>
            <a:r>
              <a:rPr lang="en-GB" altLang="zh-CN" dirty="0"/>
              <a:t>STA that is polled from a Trigger frame for UL MU transmission considers the NAV in determining whether to respond unless one of the following conditions is met</a:t>
            </a:r>
            <a:endParaRPr lang="zh-CN" altLang="zh-CN" dirty="0"/>
          </a:p>
          <a:p>
            <a:pPr lvl="2">
              <a:buFont typeface="Times New Roman" panose="02020603050405020304" pitchFamily="18" charset="0"/>
              <a:buChar char="•"/>
            </a:pPr>
            <a:r>
              <a:rPr lang="en-GB" altLang="zh-CN" sz="1600" dirty="0"/>
              <a:t>The NAV was set by a frame originating from the AP sending the trigger frame</a:t>
            </a:r>
            <a:endParaRPr lang="zh-CN" altLang="zh-CN" sz="1600" dirty="0"/>
          </a:p>
          <a:p>
            <a:pPr lvl="2">
              <a:buFont typeface="Times New Roman" panose="02020603050405020304" pitchFamily="18" charset="0"/>
              <a:buChar char="•"/>
            </a:pPr>
            <a:r>
              <a:rPr lang="en-GB" altLang="zh-CN" sz="1600" dirty="0"/>
              <a:t>The response contains ACK/BA and the duration of the UL MU transmission is below a TBD threshold</a:t>
            </a:r>
          </a:p>
          <a:p>
            <a:pPr lvl="2">
              <a:buFont typeface="Times New Roman" panose="02020603050405020304" pitchFamily="18" charset="0"/>
              <a:buChar char="•"/>
            </a:pPr>
            <a:r>
              <a:rPr lang="en-GB" altLang="zh-CN" sz="1600" u="sng" dirty="0">
                <a:solidFill>
                  <a:schemeClr val="accent2"/>
                </a:solidFill>
                <a:sym typeface="Times New Roman"/>
              </a:rPr>
              <a:t>The NAV was set by </a:t>
            </a:r>
            <a:r>
              <a:rPr lang="en-US" altLang="zh-CN" sz="1600" u="sng" dirty="0">
                <a:solidFill>
                  <a:schemeClr val="accent2"/>
                </a:solidFill>
              </a:rPr>
              <a:t>a frame originating from intra-BSS STAs</a:t>
            </a:r>
            <a:endParaRPr lang="zh-CN" altLang="zh-CN" sz="1600" u="sng" dirty="0">
              <a:solidFill>
                <a:schemeClr val="accent2"/>
              </a:solidFill>
              <a:sym typeface="Times New Roman"/>
            </a:endParaRPr>
          </a:p>
          <a:p>
            <a:pPr lvl="2">
              <a:buFont typeface="Times New Roman" panose="02020603050405020304" pitchFamily="18" charset="0"/>
              <a:buChar char="•"/>
            </a:pPr>
            <a:r>
              <a:rPr lang="en-GB" altLang="zh-CN" sz="1600" dirty="0"/>
              <a:t>Other condition TBD</a:t>
            </a:r>
            <a:endParaRPr lang="zh-CN" altLang="zh-CN" sz="1600" dirty="0"/>
          </a:p>
          <a:p>
            <a:pPr lvl="1">
              <a:buNone/>
            </a:pPr>
            <a:endParaRPr lang="zh-CN" altLang="zh-CN" b="0" dirty="0" smtClean="0"/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Y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158885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Reference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[1] 11-15/1062r1 NAV Consideration </a:t>
            </a:r>
            <a:r>
              <a:rPr lang="en-US" altLang="zh-CN" dirty="0"/>
              <a:t>for UL MU Response to Trigger frame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/>
              <a:t>[2] 11-15/1058r0 </a:t>
            </a:r>
            <a:r>
              <a:rPr lang="en-US" altLang="zh-CN" dirty="0"/>
              <a:t>CCA consideration for UL MU </a:t>
            </a:r>
            <a:r>
              <a:rPr lang="en-US" altLang="zh-CN" dirty="0" smtClean="0"/>
              <a:t>transmission</a:t>
            </a:r>
          </a:p>
          <a:p>
            <a:pPr>
              <a:buNone/>
            </a:pPr>
            <a:r>
              <a:rPr lang="en-US" altLang="zh-CN" dirty="0" smtClean="0"/>
              <a:t>[3] 11-15/0132R9 Spec Framework</a:t>
            </a:r>
            <a:endParaRPr lang="zh-CN" altLang="zh-CN" dirty="0" smtClean="0"/>
          </a:p>
          <a:p>
            <a:pPr>
              <a:buNone/>
              <a:defRPr/>
            </a:pPr>
            <a:r>
              <a:rPr lang="en-US" altLang="zh-CN" dirty="0" smtClean="0"/>
              <a:t>[4] 11-15/1077r0 </a:t>
            </a:r>
            <a:r>
              <a:rPr lang="en-US" altLang="zh-CN" dirty="0"/>
              <a:t>HE-SIG-A </a:t>
            </a:r>
            <a:r>
              <a:rPr lang="en-US" altLang="zh-CN" dirty="0" smtClean="0"/>
              <a:t>Content</a:t>
            </a:r>
          </a:p>
          <a:p>
            <a:pPr>
              <a:buNone/>
              <a:defRPr/>
            </a:pP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684212" cy="363537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18875199"/>
              </p:ext>
            </p:extLst>
          </p:nvPr>
        </p:nvGraphicFramePr>
        <p:xfrm>
          <a:off x="914400" y="1295400"/>
          <a:ext cx="7467600" cy="13418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  <a:hlinkClick r:id="rId2"/>
                        </a:rPr>
                        <a:t>chenteyan@huawei.com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35354873"/>
              </p:ext>
            </p:extLst>
          </p:nvPr>
        </p:nvGraphicFramePr>
        <p:xfrm>
          <a:off x="914401" y="2695020"/>
          <a:ext cx="7467600" cy="1800780"/>
        </p:xfrm>
        <a:graphic>
          <a:graphicData uri="http://schemas.openxmlformats.org/drawingml/2006/table">
            <a:tbl>
              <a:tblPr firstRow="1" bandRow="1"/>
              <a:tblGrid>
                <a:gridCol w="1477962"/>
                <a:gridCol w="1189037"/>
                <a:gridCol w="1656348"/>
                <a:gridCol w="1336308"/>
                <a:gridCol w="1807945"/>
              </a:tblGrid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73606414"/>
              </p:ext>
            </p:extLst>
          </p:nvPr>
        </p:nvGraphicFramePr>
        <p:xfrm>
          <a:off x="914400" y="4495800"/>
          <a:ext cx="7467602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219200"/>
                <a:gridCol w="1524001"/>
                <a:gridCol w="1219199"/>
                <a:gridCol w="205740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83718599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684212" cy="363537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8083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graphicFrame>
        <p:nvGraphicFramePr>
          <p:cNvPr id="9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2280171"/>
              </p:ext>
            </p:extLst>
          </p:nvPr>
        </p:nvGraphicFramePr>
        <p:xfrm>
          <a:off x="685800" y="1066800"/>
          <a:ext cx="7772400" cy="5349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18083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684212" cy="363537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832048" y="842412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85976550"/>
              </p:ext>
            </p:extLst>
          </p:nvPr>
        </p:nvGraphicFramePr>
        <p:xfrm>
          <a:off x="762000" y="1187643"/>
          <a:ext cx="7690049" cy="21482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8010"/>
                <a:gridCol w="1214218"/>
                <a:gridCol w="1699906"/>
                <a:gridCol w="1376114"/>
                <a:gridCol w="1861801"/>
              </a:tblGrid>
              <a:tr h="22833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3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4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4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8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83552594"/>
              </p:ext>
            </p:extLst>
          </p:nvPr>
        </p:nvGraphicFramePr>
        <p:xfrm>
          <a:off x="762000" y="3392390"/>
          <a:ext cx="7690049" cy="3008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8010"/>
                <a:gridCol w="1214219"/>
                <a:gridCol w="1699905"/>
                <a:gridCol w="1376114"/>
                <a:gridCol w="1861801"/>
              </a:tblGrid>
              <a:tr h="27290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2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2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760412" cy="363537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11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55795628"/>
              </p:ext>
            </p:extLst>
          </p:nvPr>
        </p:nvGraphicFramePr>
        <p:xfrm>
          <a:off x="990600" y="1172348"/>
          <a:ext cx="7239000" cy="275452"/>
        </p:xfrm>
        <a:graphic>
          <a:graphicData uri="http://schemas.openxmlformats.org/drawingml/2006/table">
            <a:tbl>
              <a:tblPr firstRow="1" bandRow="1"/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6" name="标题 18"/>
          <p:cNvSpPr txBox="1">
            <a:spLocks/>
          </p:cNvSpPr>
          <p:nvPr/>
        </p:nvSpPr>
        <p:spPr bwMode="auto">
          <a:xfrm>
            <a:off x="685800" y="763488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Table 7"/>
          <p:cNvGraphicFramePr>
            <a:graphicFrameLocks noGrp="1"/>
          </p:cNvGraphicFramePr>
          <p:nvPr/>
        </p:nvGraphicFramePr>
        <p:xfrm>
          <a:off x="990600" y="426720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joonsuk@apple.com</a:t>
                      </a:r>
                      <a:endParaRPr lang="en-US" sz="9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u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graphicFrame>
        <p:nvGraphicFramePr>
          <p:cNvPr id="9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89809084"/>
              </p:ext>
            </p:extLst>
          </p:nvPr>
        </p:nvGraphicFramePr>
        <p:xfrm>
          <a:off x="990600" y="1452852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684212" cy="363537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标题 18"/>
          <p:cNvSpPr txBox="1">
            <a:spLocks/>
          </p:cNvSpPr>
          <p:nvPr/>
        </p:nvSpPr>
        <p:spPr bwMode="auto">
          <a:xfrm>
            <a:off x="685800" y="763488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graphicFrame>
        <p:nvGraphicFramePr>
          <p:cNvPr id="14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29834839"/>
              </p:ext>
            </p:extLst>
          </p:nvPr>
        </p:nvGraphicFramePr>
        <p:xfrm>
          <a:off x="762000" y="13072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52077171"/>
              </p:ext>
            </p:extLst>
          </p:nvPr>
        </p:nvGraphicFramePr>
        <p:xfrm>
          <a:off x="762000" y="46162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752625" cy="1063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03404476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Background and Recaps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9" name="矩形 8"/>
          <p:cNvSpPr/>
          <p:nvPr/>
        </p:nvSpPr>
        <p:spPr>
          <a:xfrm>
            <a:off x="533400" y="1219200"/>
            <a:ext cx="800100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altLang="ko-KR" sz="1800" dirty="0" smtClean="0">
                <a:sym typeface="Times New Roman"/>
              </a:rPr>
              <a:t>The intra-BSS NAV operations of STA for responding to a trigger frame were discussed recently[1-2].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altLang="zh-CN" sz="2000" b="1" dirty="0" smtClean="0">
                <a:sym typeface="Times New Roman"/>
              </a:rPr>
              <a:t>Motion passed on IEEE Sept 2015[1][3]:</a:t>
            </a:r>
          </a:p>
          <a:p>
            <a:pPr marL="800100" lvl="1" indent="-342900" algn="just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lang="en-GB" altLang="zh-CN" sz="1800" dirty="0" smtClean="0">
                <a:sym typeface="Times New Roman"/>
              </a:rPr>
              <a:t>A STA that is polled from a Trigger Frame for UL MU transmission considers the NAV in determining whether to respond unless one of the following conditions is met</a:t>
            </a:r>
            <a:endParaRPr lang="zh-CN" altLang="zh-CN" sz="1800" dirty="0" smtClean="0">
              <a:sym typeface="Times New Roman"/>
            </a:endParaRPr>
          </a:p>
          <a:p>
            <a:pPr marL="1257300" lvl="2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altLang="zh-CN" sz="1400" dirty="0" smtClean="0">
                <a:sym typeface="Times New Roman"/>
              </a:rPr>
              <a:t>The NAV was set by a frame originating from the AP sending the trigger frame</a:t>
            </a:r>
          </a:p>
          <a:p>
            <a:pPr marL="1257300" lvl="2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altLang="zh-CN" sz="1400" dirty="0" smtClean="0"/>
              <a:t>The response contains ACK/BA and the duration of the UL MU transmission is below a TBD threshold</a:t>
            </a:r>
            <a:endParaRPr lang="zh-CN" altLang="zh-CN" sz="1400" dirty="0" smtClean="0">
              <a:sym typeface="Times New Roman"/>
            </a:endParaRPr>
          </a:p>
          <a:p>
            <a:pPr marL="1257300" lvl="2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altLang="zh-CN" sz="1400" dirty="0" smtClean="0"/>
              <a:t>Other </a:t>
            </a:r>
            <a:r>
              <a:rPr lang="en-GB" altLang="zh-CN" sz="1400" dirty="0"/>
              <a:t>condition TBD</a:t>
            </a:r>
            <a:endParaRPr lang="zh-CN" altLang="zh-CN" sz="1400" dirty="0"/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endParaRPr lang="en-US" altLang="ko-KR" sz="2000" dirty="0" smtClean="0">
              <a:sym typeface="Times New Roman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2590800" y="5530850"/>
            <a:ext cx="5715000" cy="25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NAV for the TXOP	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1600200" y="4451350"/>
            <a:ext cx="990600" cy="3743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  <a:r>
              <a:rPr kumimoji="0" lang="en-US" altLang="zh-CN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Frame(1-3)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3124200" y="4825666"/>
            <a:ext cx="1066800" cy="21389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1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33400" y="4504823"/>
            <a:ext cx="389850" cy="1943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smtClean="0">
                <a:sym typeface="Times New Roman"/>
              </a:rPr>
              <a:t>AP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533400" y="5005597"/>
            <a:ext cx="471411" cy="1943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smtClean="0">
                <a:sym typeface="Times New Roman"/>
              </a:rPr>
              <a:t>STA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 bwMode="auto">
          <a:xfrm>
            <a:off x="3124200" y="5039561"/>
            <a:ext cx="1066800" cy="21389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2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4800600" y="4451350"/>
            <a:ext cx="1066800" cy="3743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  <a:r>
              <a:rPr kumimoji="0" lang="en-US" altLang="zh-CN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Frame(3-4)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6324600" y="4843569"/>
            <a:ext cx="1981200" cy="2494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3	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6324600" y="5118100"/>
            <a:ext cx="1981200" cy="34925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4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3124200" y="5253455"/>
            <a:ext cx="1066800" cy="21389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3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33400" y="5530850"/>
            <a:ext cx="578363" cy="2308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smtClean="0">
                <a:sym typeface="Times New Roman"/>
              </a:rPr>
              <a:t>STA 4</a:t>
            </a:r>
            <a:endParaRPr lang="zh-CN" altLang="en-US" dirty="0"/>
          </a:p>
        </p:txBody>
      </p:sp>
      <p:sp>
        <p:nvSpPr>
          <p:cNvPr id="21" name="椭圆 20"/>
          <p:cNvSpPr/>
          <p:nvPr/>
        </p:nvSpPr>
        <p:spPr>
          <a:xfrm>
            <a:off x="2362200" y="5784850"/>
            <a:ext cx="1524000" cy="539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rgbClr val="FF3300"/>
                </a:solidFill>
              </a:rPr>
              <a:t>STA4’s </a:t>
            </a:r>
            <a:r>
              <a:rPr lang="en-US" altLang="zh-CN" dirty="0">
                <a:solidFill>
                  <a:srgbClr val="FF3300"/>
                </a:solidFill>
              </a:rPr>
              <a:t>NAV </a:t>
            </a:r>
            <a:r>
              <a:rPr lang="en-US" altLang="zh-CN" dirty="0" smtClean="0">
                <a:solidFill>
                  <a:srgbClr val="FF3300"/>
                </a:solidFill>
              </a:rPr>
              <a:t>was set by AP’s TF</a:t>
            </a:r>
            <a:endParaRPr lang="zh-CN" altLang="en-US" dirty="0">
              <a:solidFill>
                <a:srgbClr val="FF3300"/>
              </a:solidFill>
            </a:endParaRPr>
          </a:p>
        </p:txBody>
      </p:sp>
      <p:cxnSp>
        <p:nvCxnSpPr>
          <p:cNvPr id="22" name="直接连接符 21"/>
          <p:cNvCxnSpPr/>
          <p:nvPr/>
        </p:nvCxnSpPr>
        <p:spPr bwMode="auto">
          <a:xfrm>
            <a:off x="1295400" y="578485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直接连接符 22"/>
          <p:cNvCxnSpPr/>
          <p:nvPr/>
        </p:nvCxnSpPr>
        <p:spPr bwMode="auto">
          <a:xfrm>
            <a:off x="1295400" y="483235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直接箭头连接符 23"/>
          <p:cNvCxnSpPr/>
          <p:nvPr/>
        </p:nvCxnSpPr>
        <p:spPr bwMode="auto">
          <a:xfrm>
            <a:off x="1600200" y="4191000"/>
            <a:ext cx="6781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5" name="矩形 24"/>
          <p:cNvSpPr/>
          <p:nvPr/>
        </p:nvSpPr>
        <p:spPr>
          <a:xfrm>
            <a:off x="4724400" y="4188767"/>
            <a:ext cx="585417" cy="2308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TXOP</a:t>
            </a:r>
            <a:endParaRPr lang="zh-CN" altLang="en-US" dirty="0"/>
          </a:p>
        </p:txBody>
      </p:sp>
      <p:sp>
        <p:nvSpPr>
          <p:cNvPr id="26" name="椭圆 25"/>
          <p:cNvSpPr/>
          <p:nvPr/>
        </p:nvSpPr>
        <p:spPr>
          <a:xfrm>
            <a:off x="4953000" y="5784850"/>
            <a:ext cx="2590800" cy="539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rgbClr val="FF3300"/>
                </a:solidFill>
              </a:rPr>
              <a:t>STA4 can response TF with UL MU PPDU, as the NAV was set by AP</a:t>
            </a:r>
            <a:endParaRPr lang="zh-CN" altLang="en-US" dirty="0">
              <a:solidFill>
                <a:srgbClr val="FF3300"/>
              </a:solidFill>
            </a:endParaRPr>
          </a:p>
        </p:txBody>
      </p:sp>
      <p:sp>
        <p:nvSpPr>
          <p:cNvPr id="27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50071</TotalTime>
  <Words>1567</Words>
  <Application>Microsoft Office PowerPoint</Application>
  <PresentationFormat>全屏显示(4:3)</PresentationFormat>
  <Paragraphs>596</Paragraphs>
  <Slides>14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ACcord Submission Template</vt:lpstr>
      <vt:lpstr>NAV Rule for UL MU Response</vt:lpstr>
      <vt:lpstr>Authors (continued)</vt:lpstr>
      <vt:lpstr>Authors (continued)</vt:lpstr>
      <vt:lpstr>Authors (continued)</vt:lpstr>
      <vt:lpstr>Authors (continued)</vt:lpstr>
      <vt:lpstr>幻灯片 6</vt:lpstr>
      <vt:lpstr>幻灯片 7</vt:lpstr>
      <vt:lpstr>Authors (continued)</vt:lpstr>
      <vt:lpstr>Background and Recaps</vt:lpstr>
      <vt:lpstr>NAV Setting by UL MU PPDU</vt:lpstr>
      <vt:lpstr>Proposed Solution: UL Response Rule </vt:lpstr>
      <vt:lpstr>Summary</vt:lpstr>
      <vt:lpstr>Straw Poll</vt:lpstr>
      <vt:lpstr>Reference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lastModifiedBy>l00219291</cp:lastModifiedBy>
  <cp:revision>1517</cp:revision>
  <cp:lastPrinted>1998-02-10T13:28:06Z</cp:lastPrinted>
  <dcterms:created xsi:type="dcterms:W3CDTF">2009-12-02T19:05:24Z</dcterms:created>
  <dcterms:modified xsi:type="dcterms:W3CDTF">2015-11-10T15:07:01Z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(1)TaLO26QoDNq4tKYqUpSZgDFhr6CJfCj+tyNG5t5qDEujNcPgTDvTVTjc+SbmwrKU4lwFoT35_x000d_ mEi918zXEF4SYavvf2BcYpkdWIlI29AYRr/Pl2hTNzYjBPEWeQhePV4/mv+efLEeIZk6Osag_x000d_ 2i61edRzFK3HaiRnd0kcrekPYbY=</vt:lpwstr>
  </property>
  <property fmtid="{D5CDD505-2E9C-101B-9397-08002B2CF9AE}" pid="4" name="_new_ms_pID_72543">
    <vt:lpwstr>(4)nbkBARCrbeicdEabw0Q36cnh3lgj8roD+XeTxnMwywEo2TgNpwwsEMdmgvtzg7ndOijKdw7i
pL4hAqT8NsTOVBOvGtFaYNL+V477SFDFHwj67j7sUaowheRRLAqhQAID3O8ediDrWQ5VUnfY
8/GetxE9MXpBUI7IsSgyRTWEM7CkEqdI8m8/6W+EDo3s4KXhb/WDpwVgAvYS4+z7FCIrjAxJ
nTrOpJ41rYomDq0FSi</vt:lpwstr>
  </property>
  <property fmtid="{D5CDD505-2E9C-101B-9397-08002B2CF9AE}" pid="5" name="_new_ms_pID_725431">
    <vt:lpwstr>x0qEjMTU4zWFOoU+f8XUdp2EMynB18RktUVeLwqgI87wgVACEi5OQv
HuwxVFn0nIECsNsFU5+5nGwwRm/uzlrqROGo8FnoWT6nDS8NeRBFa20n3g/tXxCbLcgfeW76
qKZW2xyKwiYNUZgTriJwh+pHR/9r1ixH7E/ovO09p/EjOan2ikJVcnZ86wFOup4Z4EeX5lXT
Q3oaYX1xHUO5q2C7HxSxBjbFp4W3HpoassJH</vt:lpwstr>
  </property>
  <property fmtid="{D5CDD505-2E9C-101B-9397-08002B2CF9AE}" pid="6" name="_new_ms_pID_725432">
    <vt:lpwstr>/D4uJRx7AtixrnVop7Kk1sHW/EYs0OhrrAUN
G6OzRMMDTWOG4mMXs6y5v3qHsn49OodePhoLzUDlz1rn7DIe8aEZ2WZhRFOnndd0F8zX3UCi
TqeQulTyRXqV08nZjEcH5SK6aA8iFcTIiqHrg+TB7qgt9nYcT+PJVsV17OJB5nCkZfQT6gQs
2n2+g5Y5z27TaIYZP5+vUHj5BzFb8mI9WEAYbHazb7pWfvFF/cISLD</vt:lpwstr>
  </property>
  <property fmtid="{D5CDD505-2E9C-101B-9397-08002B2CF9AE}" pid="7" name="_new_ms_pID_725433">
    <vt:lpwstr>0Mp84pIUVaiQG4zPKu
4jAqMibwZC40WsJ4BM82UzFH6tw=</vt:lpwstr>
  </property>
  <property fmtid="{D5CDD505-2E9C-101B-9397-08002B2CF9AE}" pid="8" name="sflag">
    <vt:lpwstr>1447119924</vt:lpwstr>
  </property>
</Properties>
</file>